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58" r:id="rId5"/>
    <p:sldId id="261"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p>
            <a:fld id="{5586B75A-687E-405C-8A0B-8D00578BA2C3}" type="datetimeFigureOut">
              <a:rPr lang="en-US" dirty="0"/>
              <a:pPr/>
              <a:t>7/5/2021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E3C0C7-FB3E-4D6D-B6E6-8D0E407E3F08}"/>
              </a:ext>
            </a:extLst>
          </p:cNvPr>
          <p:cNvSpPr>
            <a:spLocks noGrp="1"/>
          </p:cNvSpPr>
          <p:nvPr>
            <p:ph type="ctrTitle"/>
          </p:nvPr>
        </p:nvSpPr>
        <p:spPr/>
        <p:txBody>
          <a:bodyPr/>
          <a:lstStyle/>
          <a:p>
            <a:r>
              <a:rPr lang="it-IT" dirty="0"/>
              <a:t>Calendario Eventi</a:t>
            </a:r>
          </a:p>
        </p:txBody>
      </p:sp>
      <p:sp>
        <p:nvSpPr>
          <p:cNvPr id="3" name="Sottotitolo 2">
            <a:extLst>
              <a:ext uri="{FF2B5EF4-FFF2-40B4-BE49-F238E27FC236}">
                <a16:creationId xmlns:a16="http://schemas.microsoft.com/office/drawing/2014/main" id="{362D2238-2835-4402-8FC8-40336D2992A6}"/>
              </a:ext>
            </a:extLst>
          </p:cNvPr>
          <p:cNvSpPr>
            <a:spLocks noGrp="1"/>
          </p:cNvSpPr>
          <p:nvPr>
            <p:ph type="subTitle" idx="1"/>
          </p:nvPr>
        </p:nvSpPr>
        <p:spPr/>
        <p:txBody>
          <a:bodyPr/>
          <a:lstStyle/>
          <a:p>
            <a:r>
              <a:rPr lang="it-IT" dirty="0"/>
              <a:t>Progetto C++</a:t>
            </a:r>
          </a:p>
        </p:txBody>
      </p:sp>
    </p:spTree>
    <p:extLst>
      <p:ext uri="{BB962C8B-B14F-4D97-AF65-F5344CB8AC3E}">
        <p14:creationId xmlns:p14="http://schemas.microsoft.com/office/powerpoint/2010/main" val="118281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54C4B6-2530-42E7-AD51-D5701F0C9BEC}"/>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030BF5FA-E945-4685-8818-4EB7BE122D85}"/>
              </a:ext>
            </a:extLst>
          </p:cNvPr>
          <p:cNvSpPr>
            <a:spLocks noGrp="1"/>
          </p:cNvSpPr>
          <p:nvPr>
            <p:ph idx="1"/>
          </p:nvPr>
        </p:nvSpPr>
        <p:spPr/>
        <p:txBody>
          <a:bodyPr/>
          <a:lstStyle/>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Il progetto C++ è un calendario annuale con un’agenda integrata per tenere traccia degli eventi inseriti.</a:t>
            </a:r>
          </a:p>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Si compone di 3 componenti indipendenti:</a:t>
            </a:r>
          </a:p>
          <a:p>
            <a:pPr marL="342900" lvl="0" indent="-342900">
              <a:lnSpc>
                <a:spcPct val="107000"/>
              </a:lnSpc>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Agenda, con gli eventi</a:t>
            </a:r>
          </a:p>
          <a:p>
            <a:pPr marL="342900" lvl="0" indent="-342900">
              <a:lnSpc>
                <a:spcPct val="107000"/>
              </a:lnSpc>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Calendario</a:t>
            </a:r>
          </a:p>
          <a:p>
            <a:pPr marL="342900" lvl="0" indent="-342900">
              <a:lnSpc>
                <a:spcPct val="107000"/>
              </a:lnSpc>
              <a:spcAft>
                <a:spcPts val="800"/>
              </a:spcAft>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Visualizzazione, strumenti che fanno da UI per i due componenti sopra citati</a:t>
            </a:r>
          </a:p>
          <a:p>
            <a:endParaRPr lang="it-IT" dirty="0"/>
          </a:p>
        </p:txBody>
      </p:sp>
    </p:spTree>
    <p:extLst>
      <p:ext uri="{BB962C8B-B14F-4D97-AF65-F5344CB8AC3E}">
        <p14:creationId xmlns:p14="http://schemas.microsoft.com/office/powerpoint/2010/main" val="328408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0FB69-6E90-45A6-962A-46A2BC192E1A}"/>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30BA930D-D8AE-4EA6-B737-92EC415C5295}"/>
              </a:ext>
            </a:extLst>
          </p:cNvPr>
          <p:cNvSpPr>
            <a:spLocks noGrp="1"/>
          </p:cNvSpPr>
          <p:nvPr>
            <p:ph idx="1"/>
          </p:nvPr>
        </p:nvSpPr>
        <p:spPr/>
        <p:txBody>
          <a:bodyPr/>
          <a:lstStyle/>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Il calendario è implementato in maniera incrementale partendo dai giorni, che compongono i mesi e successivamente gli anni; ognuno di questi oggetti è implementato come classe. Non essendoci la stretta necessità di assegnare ogni giorno ad un mese, per ridurre l’utilizzo della memoria viene tenuta traccia solo del primo giorno del mese che, aggiunto ad un array dei numeri dei giorni di ogni mese, permette al programma di ricostruire il mese per intero alla necessità.</a:t>
            </a:r>
          </a:p>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L’Agenda è implementata come singleton e tiene traccia degli eventi inseriti in un array dinamico. Gli eventi assegnabili all’agenda sono inclusi in questo componente, e sono implementati in maniera gerarchica</a:t>
            </a:r>
          </a:p>
          <a:p>
            <a:endParaRPr lang="it-IT" dirty="0"/>
          </a:p>
        </p:txBody>
      </p:sp>
    </p:spTree>
    <p:extLst>
      <p:ext uri="{BB962C8B-B14F-4D97-AF65-F5344CB8AC3E}">
        <p14:creationId xmlns:p14="http://schemas.microsoft.com/office/powerpoint/2010/main" val="165832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0460913C-009B-4865-B1B5-DCD9CFCB81C8}"/>
              </a:ext>
            </a:extLst>
          </p:cNvPr>
          <p:cNvSpPr>
            <a:spLocks noGrp="1"/>
          </p:cNvSpPr>
          <p:nvPr>
            <p:ph type="title"/>
          </p:nvPr>
        </p:nvSpPr>
        <p:spPr>
          <a:xfrm>
            <a:off x="252919" y="1123837"/>
            <a:ext cx="2947482" cy="1038177"/>
          </a:xfrm>
        </p:spPr>
        <p:txBody>
          <a:bodyPr anchor="b">
            <a:normAutofit/>
          </a:bodyPr>
          <a:lstStyle/>
          <a:p>
            <a:r>
              <a:rPr lang="it-IT" sz="2400"/>
              <a:t>Membri virtual</a:t>
            </a:r>
          </a:p>
        </p:txBody>
      </p:sp>
      <p:sp>
        <p:nvSpPr>
          <p:cNvPr id="3" name="Segnaposto contenuto 2">
            <a:extLst>
              <a:ext uri="{FF2B5EF4-FFF2-40B4-BE49-F238E27FC236}">
                <a16:creationId xmlns:a16="http://schemas.microsoft.com/office/drawing/2014/main" id="{77DB03FE-C2E8-4056-9405-CE3F2DD33C40}"/>
              </a:ext>
            </a:extLst>
          </p:cNvPr>
          <p:cNvSpPr>
            <a:spLocks noGrp="1"/>
          </p:cNvSpPr>
          <p:nvPr>
            <p:ph idx="1"/>
          </p:nvPr>
        </p:nvSpPr>
        <p:spPr>
          <a:xfrm>
            <a:off x="252920" y="2162014"/>
            <a:ext cx="2947482" cy="3744264"/>
          </a:xfrm>
        </p:spPr>
        <p:txBody>
          <a:bodyPr anchor="t">
            <a:normAutofit/>
          </a:bodyPr>
          <a:lstStyle/>
          <a:p>
            <a:r>
              <a:rPr lang="it-IT"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 particolare notiamo il membro stampaEvento(); reso virtual in modo da richiamare la funzione corretta per il tipo di oggetto e non per il contenitore. Non ci limitiamo a rendere virtual solo l’oggetto nella gerarchia più alta, o non saremmo in grado di utilizzare la funzione per gli oggetti figli.</a:t>
            </a:r>
          </a:p>
          <a:p>
            <a:endParaRPr lang="it-IT" sz="1600">
              <a:solidFill>
                <a:srgbClr val="FFFFFF"/>
              </a:solidFill>
            </a:endParaRPr>
          </a:p>
        </p:txBody>
      </p:sp>
      <p:pic>
        <p:nvPicPr>
          <p:cNvPr id="4" name="Immagine 3" descr="Immagine che contiene testo&#10;&#10;Descrizione generata automaticamente">
            <a:extLst>
              <a:ext uri="{FF2B5EF4-FFF2-40B4-BE49-F238E27FC236}">
                <a16:creationId xmlns:a16="http://schemas.microsoft.com/office/drawing/2014/main" id="{43149941-404E-493D-9DAD-863E2B63E27B}"/>
              </a:ext>
            </a:extLst>
          </p:cNvPr>
          <p:cNvPicPr/>
          <p:nvPr/>
        </p:nvPicPr>
        <p:blipFill>
          <a:blip r:embed="rId2"/>
          <a:stretch>
            <a:fillRect/>
          </a:stretch>
        </p:blipFill>
        <p:spPr>
          <a:xfrm>
            <a:off x="4059935" y="1716022"/>
            <a:ext cx="7491363" cy="3408991"/>
          </a:xfrm>
          <a:prstGeom prst="rect">
            <a:avLst/>
          </a:prstGeom>
        </p:spPr>
      </p:pic>
      <p:sp>
        <p:nvSpPr>
          <p:cNvPr id="13" name="Rectangle 12">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430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60913C-009B-4865-B1B5-DCD9CFCB81C8}"/>
              </a:ext>
            </a:extLst>
          </p:cNvPr>
          <p:cNvSpPr>
            <a:spLocks noGrp="1"/>
          </p:cNvSpPr>
          <p:nvPr>
            <p:ph type="title"/>
          </p:nvPr>
        </p:nvSpPr>
        <p:spPr>
          <a:xfrm>
            <a:off x="252919" y="1123837"/>
            <a:ext cx="2947482" cy="1038177"/>
          </a:xfrm>
        </p:spPr>
        <p:txBody>
          <a:bodyPr anchor="b">
            <a:normAutofit/>
          </a:bodyPr>
          <a:lstStyle/>
          <a:p>
            <a:r>
              <a:rPr lang="it-IT" sz="2400" dirty="0"/>
              <a:t>Classi Friend</a:t>
            </a:r>
          </a:p>
        </p:txBody>
      </p:sp>
      <p:sp>
        <p:nvSpPr>
          <p:cNvPr id="3" name="Segnaposto contenuto 2">
            <a:extLst>
              <a:ext uri="{FF2B5EF4-FFF2-40B4-BE49-F238E27FC236}">
                <a16:creationId xmlns:a16="http://schemas.microsoft.com/office/drawing/2014/main" id="{77DB03FE-C2E8-4056-9405-CE3F2DD33C40}"/>
              </a:ext>
            </a:extLst>
          </p:cNvPr>
          <p:cNvSpPr>
            <a:spLocks noGrp="1"/>
          </p:cNvSpPr>
          <p:nvPr>
            <p:ph idx="1"/>
          </p:nvPr>
        </p:nvSpPr>
        <p:spPr>
          <a:xfrm>
            <a:off x="252920" y="2162014"/>
            <a:ext cx="2947482" cy="3744264"/>
          </a:xfrm>
        </p:spPr>
        <p:txBody>
          <a:bodyPr anchor="t">
            <a:normAutofit/>
          </a:bodyPr>
          <a:lstStyle/>
          <a:p>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Nel componente calendario, dichiariamo la friend class l’istanza superiore (Anno per la classe Mese, Mese per la classe Giorni), in modo da poter nascondere i costruttori con private al di fuori del componente..</a:t>
            </a:r>
          </a:p>
          <a:p>
            <a:endParaRPr lang="it-IT" sz="1600" dirty="0">
              <a:solidFill>
                <a:srgbClr val="FFFFFF"/>
              </a:solidFill>
            </a:endParaRPr>
          </a:p>
        </p:txBody>
      </p:sp>
      <p:pic>
        <p:nvPicPr>
          <p:cNvPr id="8" name="Immagine 7">
            <a:extLst>
              <a:ext uri="{FF2B5EF4-FFF2-40B4-BE49-F238E27FC236}">
                <a16:creationId xmlns:a16="http://schemas.microsoft.com/office/drawing/2014/main" id="{1A02FB0B-24A4-40CF-8B9F-DE2C95D5742C}"/>
              </a:ext>
            </a:extLst>
          </p:cNvPr>
          <p:cNvPicPr/>
          <p:nvPr/>
        </p:nvPicPr>
        <p:blipFill>
          <a:blip r:embed="rId2"/>
          <a:stretch>
            <a:fillRect/>
          </a:stretch>
        </p:blipFill>
        <p:spPr>
          <a:xfrm>
            <a:off x="4114198" y="2619759"/>
            <a:ext cx="7195486" cy="1618481"/>
          </a:xfrm>
          <a:prstGeom prst="rect">
            <a:avLst/>
          </a:prstGeom>
        </p:spPr>
      </p:pic>
    </p:spTree>
    <p:extLst>
      <p:ext uri="{BB962C8B-B14F-4D97-AF65-F5344CB8AC3E}">
        <p14:creationId xmlns:p14="http://schemas.microsoft.com/office/powerpoint/2010/main" val="42496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60913C-009B-4865-B1B5-DCD9CFCB81C8}"/>
              </a:ext>
            </a:extLst>
          </p:cNvPr>
          <p:cNvSpPr>
            <a:spLocks noGrp="1"/>
          </p:cNvSpPr>
          <p:nvPr>
            <p:ph type="title"/>
          </p:nvPr>
        </p:nvSpPr>
        <p:spPr>
          <a:xfrm>
            <a:off x="252919" y="1123837"/>
            <a:ext cx="2947482" cy="1283461"/>
          </a:xfrm>
        </p:spPr>
        <p:txBody>
          <a:bodyPr anchor="b">
            <a:normAutofit/>
          </a:bodyPr>
          <a:lstStyle/>
          <a:p>
            <a:r>
              <a:rPr lang="it-IT" sz="2400" dirty="0"/>
              <a:t>Ereditarietà multipla</a:t>
            </a:r>
          </a:p>
        </p:txBody>
      </p:sp>
      <p:sp>
        <p:nvSpPr>
          <p:cNvPr id="3" name="Segnaposto contenuto 2">
            <a:extLst>
              <a:ext uri="{FF2B5EF4-FFF2-40B4-BE49-F238E27FC236}">
                <a16:creationId xmlns:a16="http://schemas.microsoft.com/office/drawing/2014/main" id="{77DB03FE-C2E8-4056-9405-CE3F2DD33C40}"/>
              </a:ext>
            </a:extLst>
          </p:cNvPr>
          <p:cNvSpPr>
            <a:spLocks noGrp="1"/>
          </p:cNvSpPr>
          <p:nvPr>
            <p:ph idx="1"/>
          </p:nvPr>
        </p:nvSpPr>
        <p:spPr>
          <a:xfrm>
            <a:off x="252920" y="2407298"/>
            <a:ext cx="2947482" cy="3498980"/>
          </a:xfrm>
        </p:spPr>
        <p:txBody>
          <a:bodyPr anchor="t">
            <a:normAutofit/>
          </a:bodyPr>
          <a:lstStyle/>
          <a:p>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Anniversario e </a:t>
            </a:r>
            <a:r>
              <a:rPr lang="it-IT"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EventoStd</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ereditano in modalità </a:t>
            </a:r>
            <a:r>
              <a:rPr lang="it-IT" sz="16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virtual</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public per permettere Compleanno di ereditare correttamente tutti i membri delle classi padri.</a:t>
            </a:r>
            <a:endParaRPr lang="it-IT" sz="1600" dirty="0">
              <a:solidFill>
                <a:srgbClr val="FFFFFF"/>
              </a:solidFill>
            </a:endParaRPr>
          </a:p>
        </p:txBody>
      </p:sp>
      <p:pic>
        <p:nvPicPr>
          <p:cNvPr id="5" name="Segnaposto contenuto 9">
            <a:extLst>
              <a:ext uri="{FF2B5EF4-FFF2-40B4-BE49-F238E27FC236}">
                <a16:creationId xmlns:a16="http://schemas.microsoft.com/office/drawing/2014/main" id="{17FF3635-752E-4B83-81B4-F81BA66CF429}"/>
              </a:ext>
            </a:extLst>
          </p:cNvPr>
          <p:cNvPicPr>
            <a:picLocks noChangeAspect="1"/>
          </p:cNvPicPr>
          <p:nvPr/>
        </p:nvPicPr>
        <p:blipFill rotWithShape="1">
          <a:blip r:embed="rId2"/>
          <a:srcRect l="17386" r="22837" b="1"/>
          <a:stretch/>
        </p:blipFill>
        <p:spPr>
          <a:xfrm>
            <a:off x="3778897" y="758952"/>
            <a:ext cx="7772401" cy="5330952"/>
          </a:xfrm>
          <a:prstGeom prst="rect">
            <a:avLst/>
          </a:prstGeom>
        </p:spPr>
      </p:pic>
    </p:spTree>
    <p:extLst>
      <p:ext uri="{BB962C8B-B14F-4D97-AF65-F5344CB8AC3E}">
        <p14:creationId xmlns:p14="http://schemas.microsoft.com/office/powerpoint/2010/main" val="55880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60913C-009B-4865-B1B5-DCD9CFCB81C8}"/>
              </a:ext>
            </a:extLst>
          </p:cNvPr>
          <p:cNvSpPr>
            <a:spLocks noGrp="1"/>
          </p:cNvSpPr>
          <p:nvPr>
            <p:ph type="title"/>
          </p:nvPr>
        </p:nvSpPr>
        <p:spPr>
          <a:xfrm>
            <a:off x="252919" y="1123837"/>
            <a:ext cx="2947482" cy="1283461"/>
          </a:xfrm>
        </p:spPr>
        <p:txBody>
          <a:bodyPr anchor="b">
            <a:normAutofit/>
          </a:bodyPr>
          <a:lstStyle/>
          <a:p>
            <a:r>
              <a:rPr lang="it-IT" sz="2400" dirty="0"/>
              <a:t>Puntatori Intelligenti</a:t>
            </a:r>
          </a:p>
        </p:txBody>
      </p:sp>
      <p:sp>
        <p:nvSpPr>
          <p:cNvPr id="3" name="Segnaposto contenuto 2">
            <a:extLst>
              <a:ext uri="{FF2B5EF4-FFF2-40B4-BE49-F238E27FC236}">
                <a16:creationId xmlns:a16="http://schemas.microsoft.com/office/drawing/2014/main" id="{77DB03FE-C2E8-4056-9405-CE3F2DD33C40}"/>
              </a:ext>
            </a:extLst>
          </p:cNvPr>
          <p:cNvSpPr>
            <a:spLocks noGrp="1"/>
          </p:cNvSpPr>
          <p:nvPr>
            <p:ph idx="1"/>
          </p:nvPr>
        </p:nvSpPr>
        <p:spPr>
          <a:xfrm>
            <a:off x="252920" y="2407298"/>
            <a:ext cx="2947482" cy="3498980"/>
          </a:xfrm>
        </p:spPr>
        <p:txBody>
          <a:bodyPr anchor="t">
            <a:normAutofit/>
          </a:bodyPr>
          <a:lstStyle/>
          <a:p>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Utilizziamo un </a:t>
            </a:r>
            <a:r>
              <a:rPr lang="it-IT" sz="1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vector</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(array dinamico) con un puntatore intelligente </a:t>
            </a:r>
            <a:r>
              <a:rPr lang="it-IT" sz="16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shared_pointer</a:t>
            </a:r>
            <a:r>
              <a:rPr lang="it-IT"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per tenere traccia degli eventi aggiunti</a:t>
            </a:r>
            <a:endParaRPr lang="it-IT" sz="1600" dirty="0">
              <a:solidFill>
                <a:srgbClr val="FFFFFF"/>
              </a:solidFill>
            </a:endParaRPr>
          </a:p>
        </p:txBody>
      </p:sp>
      <p:pic>
        <p:nvPicPr>
          <p:cNvPr id="6" name="Immagine 5">
            <a:extLst>
              <a:ext uri="{FF2B5EF4-FFF2-40B4-BE49-F238E27FC236}">
                <a16:creationId xmlns:a16="http://schemas.microsoft.com/office/drawing/2014/main" id="{1320FFC5-6BBF-4C24-A378-EA304A02DD83}"/>
              </a:ext>
            </a:extLst>
          </p:cNvPr>
          <p:cNvPicPr/>
          <p:nvPr/>
        </p:nvPicPr>
        <p:blipFill>
          <a:blip r:embed="rId2"/>
          <a:stretch>
            <a:fillRect/>
          </a:stretch>
        </p:blipFill>
        <p:spPr>
          <a:xfrm>
            <a:off x="5029600" y="1575863"/>
            <a:ext cx="5438539" cy="694678"/>
          </a:xfrm>
          <a:prstGeom prst="rect">
            <a:avLst/>
          </a:prstGeom>
        </p:spPr>
      </p:pic>
      <p:pic>
        <p:nvPicPr>
          <p:cNvPr id="8" name="Immagine 7">
            <a:extLst>
              <a:ext uri="{FF2B5EF4-FFF2-40B4-BE49-F238E27FC236}">
                <a16:creationId xmlns:a16="http://schemas.microsoft.com/office/drawing/2014/main" id="{CE6AEE4A-062C-4ED5-9AED-C4CA7507E105}"/>
              </a:ext>
            </a:extLst>
          </p:cNvPr>
          <p:cNvPicPr/>
          <p:nvPr/>
        </p:nvPicPr>
        <p:blipFill>
          <a:blip r:embed="rId3"/>
          <a:stretch>
            <a:fillRect/>
          </a:stretch>
        </p:blipFill>
        <p:spPr>
          <a:xfrm>
            <a:off x="5029600" y="3525182"/>
            <a:ext cx="5092967" cy="1641090"/>
          </a:xfrm>
          <a:prstGeom prst="rect">
            <a:avLst/>
          </a:prstGeom>
        </p:spPr>
      </p:pic>
    </p:spTree>
    <p:extLst>
      <p:ext uri="{BB962C8B-B14F-4D97-AF65-F5344CB8AC3E}">
        <p14:creationId xmlns:p14="http://schemas.microsoft.com/office/powerpoint/2010/main" val="1083895863"/>
      </p:ext>
    </p:extLst>
  </p:cSld>
  <p:clrMapOvr>
    <a:masterClrMapping/>
  </p:clrMapOvr>
</p:sld>
</file>

<file path=ppt/theme/theme1.xml><?xml version="1.0" encoding="utf-8"?>
<a:theme xmlns:a="http://schemas.openxmlformats.org/drawingml/2006/main" name="Cornic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TM03457475[[fn=Cornice]]</Template>
  <TotalTime>21</TotalTime>
  <Words>306</Words>
  <Application>Microsoft Office PowerPoint</Application>
  <PresentationFormat>Widescreen</PresentationFormat>
  <Paragraphs>19</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Calibri</vt:lpstr>
      <vt:lpstr>Corbel</vt:lpstr>
      <vt:lpstr>Symbol</vt:lpstr>
      <vt:lpstr>Wingdings 2</vt:lpstr>
      <vt:lpstr>Cornice</vt:lpstr>
      <vt:lpstr>Calendario Eventi</vt:lpstr>
      <vt:lpstr>Introduzione</vt:lpstr>
      <vt:lpstr>Introduzione</vt:lpstr>
      <vt:lpstr>Membri virtual</vt:lpstr>
      <vt:lpstr>Classi Friend</vt:lpstr>
      <vt:lpstr>Ereditarietà multipla</vt:lpstr>
      <vt:lpstr>Puntatori Intelligenti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Eventi</dc:title>
  <dc:creator>SALVATORE ALESSANDRO GRECO</dc:creator>
  <cp:lastModifiedBy>SALVATORE ALESSANDRO GRECO</cp:lastModifiedBy>
  <cp:revision>3</cp:revision>
  <dcterms:created xsi:type="dcterms:W3CDTF">2021-07-05T21:05:02Z</dcterms:created>
  <dcterms:modified xsi:type="dcterms:W3CDTF">2021-07-05T21:26:59Z</dcterms:modified>
</cp:coreProperties>
</file>