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586B75A-687E-405C-8A0B-8D00578BA2C3}" type="datetimeFigureOut">
              <a:rPr lang="en-US" dirty="0"/>
              <a:pPr/>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7/5/2021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7/5/2021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p>
            <a:fld id="{5586B75A-687E-405C-8A0B-8D00578BA2C3}" type="datetimeFigureOut">
              <a:rPr lang="en-US" dirty="0"/>
              <a:pPr/>
              <a:t>7/5/2021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p>
            <a:fld id="{5586B75A-687E-405C-8A0B-8D00578BA2C3}" type="datetimeFigureOut">
              <a:rPr lang="en-US" dirty="0"/>
              <a:pPr/>
              <a:t>7/5/2021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7/5/2021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1C9AA7-5C8E-4230-A0B9-8A37FBC4E722}"/>
              </a:ext>
            </a:extLst>
          </p:cNvPr>
          <p:cNvSpPr>
            <a:spLocks noGrp="1"/>
          </p:cNvSpPr>
          <p:nvPr>
            <p:ph type="ctrTitle"/>
          </p:nvPr>
        </p:nvSpPr>
        <p:spPr/>
        <p:txBody>
          <a:bodyPr/>
          <a:lstStyle/>
          <a:p>
            <a:r>
              <a:rPr lang="it-IT" dirty="0"/>
              <a:t>Gestore galleria</a:t>
            </a:r>
          </a:p>
        </p:txBody>
      </p:sp>
      <p:sp>
        <p:nvSpPr>
          <p:cNvPr id="3" name="Sottotitolo 2">
            <a:extLst>
              <a:ext uri="{FF2B5EF4-FFF2-40B4-BE49-F238E27FC236}">
                <a16:creationId xmlns:a16="http://schemas.microsoft.com/office/drawing/2014/main" id="{5F2AA2F0-68FF-447A-8255-8351B19E0849}"/>
              </a:ext>
            </a:extLst>
          </p:cNvPr>
          <p:cNvSpPr>
            <a:spLocks noGrp="1"/>
          </p:cNvSpPr>
          <p:nvPr>
            <p:ph type="subTitle" idx="1"/>
          </p:nvPr>
        </p:nvSpPr>
        <p:spPr/>
        <p:txBody>
          <a:bodyPr/>
          <a:lstStyle/>
          <a:p>
            <a:r>
              <a:rPr lang="it-IT" dirty="0"/>
              <a:t>Specifica ASM</a:t>
            </a:r>
          </a:p>
        </p:txBody>
      </p:sp>
    </p:spTree>
    <p:extLst>
      <p:ext uri="{BB962C8B-B14F-4D97-AF65-F5344CB8AC3E}">
        <p14:creationId xmlns:p14="http://schemas.microsoft.com/office/powerpoint/2010/main" val="3816626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95D68C-0249-42F0-AD62-98628E0F8D0A}"/>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24B2F050-8CD5-4440-864F-8888526FC8B2}"/>
              </a:ext>
            </a:extLst>
          </p:cNvPr>
          <p:cNvSpPr>
            <a:spLocks noGrp="1"/>
          </p:cNvSpPr>
          <p:nvPr>
            <p:ph idx="1"/>
          </p:nvPr>
        </p:nvSpPr>
        <p:spPr/>
        <p:txBody>
          <a:bodyPr>
            <a:normAutofit/>
          </a:bodyPr>
          <a:lstStyle/>
          <a:p>
            <a:pPr>
              <a:lnSpc>
                <a:spcPct val="107000"/>
              </a:lnSpc>
              <a:spcAft>
                <a:spcPts val="800"/>
              </a:spcAft>
            </a:pPr>
            <a:r>
              <a:rPr lang="it-IT" sz="1800" dirty="0">
                <a:effectLst/>
                <a:latin typeface="Calibri" panose="020F0502020204030204" pitchFamily="34" charset="0"/>
                <a:ea typeface="Calibri" panose="020F0502020204030204" pitchFamily="34" charset="0"/>
                <a:cs typeface="Times New Roman" panose="02020603050405020304" pitchFamily="18" charset="0"/>
              </a:rPr>
              <a:t>Il gestore galleria si occupa di governare il semaforo posto all'ingresso della galleria sulla base del traffico rilevato all'interno di essa.</a:t>
            </a:r>
          </a:p>
          <a:p>
            <a:pPr>
              <a:lnSpc>
                <a:spcPct val="107000"/>
              </a:lnSpc>
              <a:spcAft>
                <a:spcPts val="800"/>
              </a:spcAft>
            </a:pPr>
            <a:r>
              <a:rPr lang="it-IT" sz="1800" dirty="0">
                <a:effectLst/>
                <a:latin typeface="Calibri" panose="020F0502020204030204" pitchFamily="34" charset="0"/>
                <a:ea typeface="Calibri" panose="020F0502020204030204" pitchFamily="34" charset="0"/>
                <a:cs typeface="Times New Roman" panose="02020603050405020304" pitchFamily="18" charset="0"/>
              </a:rPr>
              <a:t>Ogni sensore può rilevare e inviare 3 differenti segnali: NOTRAFFIC, MODERATE (traffico &lt; 20km/h), STANDING. Inoltre questi sensori sono posti ogni 100mt di galleria, ma in base alla capillarità del controllo si possono posizionare più vicini tra di loro ed in base alla capillarità del controllo richiesto questo intervallo potrà essere diminuito o aumentato</a:t>
            </a:r>
          </a:p>
        </p:txBody>
      </p:sp>
    </p:spTree>
    <p:extLst>
      <p:ext uri="{BB962C8B-B14F-4D97-AF65-F5344CB8AC3E}">
        <p14:creationId xmlns:p14="http://schemas.microsoft.com/office/powerpoint/2010/main" val="1356810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2A7353-6F40-452C-B7EB-A40657FAF8B7}"/>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6A05E794-9B4D-4E79-A4F8-3DF5D5CE30A9}"/>
              </a:ext>
            </a:extLst>
          </p:cNvPr>
          <p:cNvSpPr>
            <a:spLocks noGrp="1"/>
          </p:cNvSpPr>
          <p:nvPr>
            <p:ph idx="1"/>
          </p:nvPr>
        </p:nvSpPr>
        <p:spPr/>
        <p:txBody>
          <a:bodyPr>
            <a:normAutofit fontScale="92500" lnSpcReduction="20000"/>
          </a:bodyPr>
          <a:lstStyle/>
          <a:p>
            <a:pPr>
              <a:lnSpc>
                <a:spcPct val="107000"/>
              </a:lnSpc>
              <a:spcAft>
                <a:spcPts val="800"/>
              </a:spcAft>
            </a:pPr>
            <a:r>
              <a:rPr lang="it-IT" sz="2000" dirty="0">
                <a:effectLst/>
                <a:latin typeface="Calibri" panose="020F0502020204030204" pitchFamily="34" charset="0"/>
                <a:ea typeface="Calibri" panose="020F0502020204030204" pitchFamily="34" charset="0"/>
                <a:cs typeface="Times New Roman" panose="02020603050405020304" pitchFamily="18" charset="0"/>
              </a:rPr>
              <a:t>La logica di controllo è così implementata:</a:t>
            </a:r>
          </a:p>
          <a:p>
            <a:pPr marL="342900" lvl="0" indent="-342900">
              <a:lnSpc>
                <a:spcPct val="107000"/>
              </a:lnSpc>
              <a:buFont typeface="Symbol" panose="05050102010706020507" pitchFamily="18" charset="2"/>
              <a:buChar char=""/>
            </a:pPr>
            <a:r>
              <a:rPr lang="it-IT" sz="2000" dirty="0">
                <a:effectLst/>
                <a:latin typeface="Calibri" panose="020F0502020204030204" pitchFamily="34" charset="0"/>
                <a:ea typeface="Calibri" panose="020F0502020204030204" pitchFamily="34" charset="0"/>
                <a:cs typeface="Times New Roman" panose="02020603050405020304" pitchFamily="18" charset="0"/>
              </a:rPr>
              <a:t>condizione di verde: per garantire una circolazione ottimale della galleria, il semaforo rimarrà verde </a:t>
            </a:r>
            <a:r>
              <a:rPr lang="it-IT" sz="2000" dirty="0" err="1">
                <a:effectLst/>
                <a:latin typeface="Calibri" panose="020F0502020204030204" pitchFamily="34" charset="0"/>
                <a:ea typeface="Calibri" panose="020F0502020204030204" pitchFamily="34" charset="0"/>
                <a:cs typeface="Times New Roman" panose="02020603050405020304" pitchFamily="18" charset="0"/>
              </a:rPr>
              <a:t>finchè</a:t>
            </a:r>
            <a:r>
              <a:rPr lang="it-IT" sz="2000" dirty="0">
                <a:effectLst/>
                <a:latin typeface="Calibri" panose="020F0502020204030204" pitchFamily="34" charset="0"/>
                <a:ea typeface="Calibri" panose="020F0502020204030204" pitchFamily="34" charset="0"/>
                <a:cs typeface="Times New Roman" panose="02020603050405020304" pitchFamily="18" charset="0"/>
              </a:rPr>
              <a:t> ci sono non più della metà dei sensori che rilevano traffico al massimo moderato</a:t>
            </a:r>
          </a:p>
          <a:p>
            <a:pPr marL="342900" lvl="0" indent="-342900">
              <a:lnSpc>
                <a:spcPct val="107000"/>
              </a:lnSpc>
              <a:buFont typeface="Symbol" panose="05050102010706020507" pitchFamily="18" charset="2"/>
              <a:buChar char=""/>
            </a:pPr>
            <a:r>
              <a:rPr lang="it-IT" sz="2000" dirty="0">
                <a:effectLst/>
                <a:latin typeface="Calibri" panose="020F0502020204030204" pitchFamily="34" charset="0"/>
                <a:ea typeface="Calibri" panose="020F0502020204030204" pitchFamily="34" charset="0"/>
                <a:cs typeface="Times New Roman" panose="02020603050405020304" pitchFamily="18" charset="0"/>
              </a:rPr>
              <a:t>condizione di rosso: se più della metà dei sensori rilevano veicoli fermi oppure più della metà traffico moderato e il resto veicoli fermi</a:t>
            </a:r>
          </a:p>
          <a:p>
            <a:pPr marL="342900" lvl="0" indent="-342900">
              <a:lnSpc>
                <a:spcPct val="107000"/>
              </a:lnSpc>
              <a:buFont typeface="Symbol" panose="05050102010706020507" pitchFamily="18" charset="2"/>
              <a:buChar char=""/>
            </a:pPr>
            <a:r>
              <a:rPr lang="it-IT" sz="2000" dirty="0">
                <a:effectLst/>
                <a:latin typeface="Calibri" panose="020F0502020204030204" pitchFamily="34" charset="0"/>
                <a:ea typeface="Calibri" panose="020F0502020204030204" pitchFamily="34" charset="0"/>
                <a:cs typeface="Times New Roman" panose="02020603050405020304" pitchFamily="18" charset="0"/>
              </a:rPr>
              <a:t>condizione di giallo lampeggiante: in </a:t>
            </a:r>
            <a:r>
              <a:rPr lang="it-IT" sz="2000" dirty="0" err="1">
                <a:effectLst/>
                <a:latin typeface="Calibri" panose="020F0502020204030204" pitchFamily="34" charset="0"/>
                <a:ea typeface="Calibri" panose="020F0502020204030204" pitchFamily="34" charset="0"/>
                <a:cs typeface="Times New Roman" panose="02020603050405020304" pitchFamily="18" charset="0"/>
              </a:rPr>
              <a:t>tutt</a:t>
            </a:r>
            <a:r>
              <a:rPr lang="it-IT" sz="2000" dirty="0">
                <a:effectLst/>
                <a:latin typeface="Calibri" panose="020F0502020204030204" pitchFamily="34" charset="0"/>
                <a:ea typeface="Calibri" panose="020F0502020204030204" pitchFamily="34" charset="0"/>
                <a:cs typeface="Times New Roman" panose="02020603050405020304" pitchFamily="18" charset="0"/>
              </a:rPr>
              <a:t> gli altri casi. es: in caso di segnali non ottimali come più della metà dei segnali con traffico fermo ma tutto il resto con traffico moderato o anche nullo (può indicare un semplice rallentamento)</a:t>
            </a:r>
          </a:p>
          <a:p>
            <a:pPr marL="342900" lvl="0" indent="-342900">
              <a:lnSpc>
                <a:spcPct val="107000"/>
              </a:lnSpc>
              <a:spcAft>
                <a:spcPts val="800"/>
              </a:spcAft>
              <a:buFont typeface="Symbol" panose="05050102010706020507" pitchFamily="18" charset="2"/>
              <a:buChar char=""/>
            </a:pPr>
            <a:r>
              <a:rPr lang="it-IT" sz="2000" dirty="0" err="1">
                <a:effectLst/>
                <a:latin typeface="Calibri" panose="020F0502020204030204" pitchFamily="34" charset="0"/>
                <a:ea typeface="Calibri" panose="020F0502020204030204" pitchFamily="34" charset="0"/>
                <a:cs typeface="Times New Roman" panose="02020603050405020304" pitchFamily="18" charset="0"/>
              </a:rPr>
              <a:t>override</a:t>
            </a:r>
            <a:r>
              <a:rPr lang="it-IT" sz="2000" dirty="0">
                <a:effectLst/>
                <a:latin typeface="Calibri" panose="020F0502020204030204" pitchFamily="34" charset="0"/>
                <a:ea typeface="Calibri" panose="020F0502020204030204" pitchFamily="34" charset="0"/>
                <a:cs typeface="Times New Roman" panose="02020603050405020304" pitchFamily="18" charset="0"/>
              </a:rPr>
              <a:t>: consente di chiudere la galleria e comandare a piacere il semaforo a partire dal prossimo stato</a:t>
            </a:r>
          </a:p>
          <a:p>
            <a:r>
              <a:rPr lang="it-IT" sz="1800" dirty="0">
                <a:effectLst/>
                <a:latin typeface="Calibri" panose="020F0502020204030204" pitchFamily="34" charset="0"/>
                <a:ea typeface="Calibri" panose="020F0502020204030204" pitchFamily="34" charset="0"/>
                <a:cs typeface="Times New Roman" panose="02020603050405020304" pitchFamily="18" charset="0"/>
              </a:rPr>
              <a:t>La specifica riprende un esempio per una piccola galleria da 300mt con soli 3 sensori: con più sensori la struttura è molto simile ma per un gran numero di sensori non consente il controllo del rosso ottimale: è necessario fare il </a:t>
            </a:r>
            <a:r>
              <a:rPr lang="it-IT" sz="1800" dirty="0" err="1">
                <a:effectLst/>
                <a:latin typeface="Calibri" panose="020F0502020204030204" pitchFamily="34" charset="0"/>
                <a:ea typeface="Calibri" panose="020F0502020204030204" pitchFamily="34" charset="0"/>
                <a:cs typeface="Times New Roman" panose="02020603050405020304" pitchFamily="18" charset="0"/>
              </a:rPr>
              <a:t>count</a:t>
            </a:r>
            <a:r>
              <a:rPr lang="it-IT" sz="1800" dirty="0">
                <a:effectLst/>
                <a:latin typeface="Calibri" panose="020F0502020204030204" pitchFamily="34" charset="0"/>
                <a:ea typeface="Calibri" panose="020F0502020204030204" pitchFamily="34" charset="0"/>
                <a:cs typeface="Times New Roman" panose="02020603050405020304" pitchFamily="18" charset="0"/>
              </a:rPr>
              <a:t> dei sensori</a:t>
            </a:r>
          </a:p>
          <a:p>
            <a:endParaRPr lang="it-IT" dirty="0"/>
          </a:p>
        </p:txBody>
      </p:sp>
    </p:spTree>
    <p:extLst>
      <p:ext uri="{BB962C8B-B14F-4D97-AF65-F5344CB8AC3E}">
        <p14:creationId xmlns:p14="http://schemas.microsoft.com/office/powerpoint/2010/main" val="60587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DEA6A1-1F89-4B56-8968-2E1632E0CC58}"/>
              </a:ext>
            </a:extLst>
          </p:cNvPr>
          <p:cNvSpPr>
            <a:spLocks noGrp="1"/>
          </p:cNvSpPr>
          <p:nvPr>
            <p:ph type="title"/>
          </p:nvPr>
        </p:nvSpPr>
        <p:spPr/>
        <p:txBody>
          <a:bodyPr/>
          <a:lstStyle/>
          <a:p>
            <a:r>
              <a:rPr lang="it-IT" dirty="0"/>
              <a:t>Validazione della specifica</a:t>
            </a:r>
          </a:p>
        </p:txBody>
      </p:sp>
      <p:sp>
        <p:nvSpPr>
          <p:cNvPr id="3" name="Segnaposto contenuto 2">
            <a:extLst>
              <a:ext uri="{FF2B5EF4-FFF2-40B4-BE49-F238E27FC236}">
                <a16:creationId xmlns:a16="http://schemas.microsoft.com/office/drawing/2014/main" id="{424CFCC9-6E21-469B-AC98-9B6DC295161A}"/>
              </a:ext>
            </a:extLst>
          </p:cNvPr>
          <p:cNvSpPr>
            <a:spLocks noGrp="1"/>
          </p:cNvSpPr>
          <p:nvPr>
            <p:ph idx="1"/>
          </p:nvPr>
        </p:nvSpPr>
        <p:spPr/>
        <p:txBody>
          <a:bodyPr>
            <a:normAutofit/>
          </a:bodyPr>
          <a:lstStyle/>
          <a:p>
            <a:pPr>
              <a:lnSpc>
                <a:spcPct val="107000"/>
              </a:lnSpc>
              <a:spcAft>
                <a:spcPts val="800"/>
              </a:spcAft>
            </a:pPr>
            <a:r>
              <a:rPr lang="it-IT" sz="1800" dirty="0">
                <a:effectLst/>
                <a:latin typeface="Calibri" panose="020F0502020204030204" pitchFamily="34" charset="0"/>
                <a:ea typeface="Calibri" panose="020F0502020204030204" pitchFamily="34" charset="0"/>
                <a:cs typeface="Times New Roman" panose="02020603050405020304" pitchFamily="18" charset="0"/>
              </a:rPr>
              <a:t>lo scenario utilizzato verifica il corretto funzionamento in caso di:</a:t>
            </a:r>
          </a:p>
          <a:p>
            <a:pPr marL="342900" lvl="0" indent="-342900">
              <a:lnSpc>
                <a:spcPct val="107000"/>
              </a:lnSpc>
              <a:buFont typeface="Symbol" panose="05050102010706020507" pitchFamily="18" charset="2"/>
              <a:buChar char=""/>
            </a:pPr>
            <a:r>
              <a:rPr lang="it-IT" sz="1800" dirty="0">
                <a:effectLst/>
                <a:latin typeface="Calibri" panose="020F0502020204030204" pitchFamily="34" charset="0"/>
                <a:ea typeface="Calibri" panose="020F0502020204030204" pitchFamily="34" charset="0"/>
                <a:cs typeface="Times New Roman" panose="02020603050405020304" pitchFamily="18" charset="0"/>
              </a:rPr>
              <a:t>nessun traffico rilevato (tutti i sensori non segnalano traffico)</a:t>
            </a:r>
          </a:p>
          <a:p>
            <a:pPr marL="342900" lvl="0" indent="-342900">
              <a:lnSpc>
                <a:spcPct val="107000"/>
              </a:lnSpc>
              <a:buFont typeface="Symbol" panose="05050102010706020507" pitchFamily="18" charset="2"/>
              <a:buChar char=""/>
            </a:pPr>
            <a:r>
              <a:rPr lang="it-IT" sz="1800" dirty="0">
                <a:effectLst/>
                <a:latin typeface="Calibri" panose="020F0502020204030204" pitchFamily="34" charset="0"/>
                <a:ea typeface="Calibri" panose="020F0502020204030204" pitchFamily="34" charset="0"/>
                <a:cs typeface="Times New Roman" panose="02020603050405020304" pitchFamily="18" charset="0"/>
              </a:rPr>
              <a:t>traffico moderato rilevato solo su un sensore (quindi tutti gli altri sensori non rilevano traffico) che porta all’accensione della luce verde del semaforo</a:t>
            </a:r>
          </a:p>
          <a:p>
            <a:pPr marL="342900" lvl="0" indent="-342900">
              <a:lnSpc>
                <a:spcPct val="107000"/>
              </a:lnSpc>
              <a:buFont typeface="Symbol" panose="05050102010706020507" pitchFamily="18" charset="2"/>
              <a:buChar char=""/>
            </a:pPr>
            <a:r>
              <a:rPr lang="it-IT" sz="1800" dirty="0">
                <a:effectLst/>
                <a:latin typeface="Calibri" panose="020F0502020204030204" pitchFamily="34" charset="0"/>
                <a:ea typeface="Calibri" panose="020F0502020204030204" pitchFamily="34" charset="0"/>
                <a:cs typeface="Times New Roman" panose="02020603050405020304" pitchFamily="18" charset="0"/>
              </a:rPr>
              <a:t>accensione della luce gialla lampeggiante nei seguenti casi:</a:t>
            </a:r>
          </a:p>
          <a:p>
            <a:pPr marL="742950" lvl="1" indent="-285750">
              <a:lnSpc>
                <a:spcPct val="107000"/>
              </a:lnSpc>
              <a:buFont typeface="Courier New" panose="02070309020205020404" pitchFamily="49" charset="0"/>
              <a:buChar char="o"/>
            </a:pPr>
            <a:r>
              <a:rPr lang="it-IT" dirty="0">
                <a:effectLst/>
                <a:latin typeface="Calibri" panose="020F0502020204030204" pitchFamily="34" charset="0"/>
                <a:ea typeface="Calibri" panose="020F0502020204030204" pitchFamily="34" charset="0"/>
                <a:cs typeface="Times New Roman" panose="02020603050405020304" pitchFamily="18" charset="0"/>
              </a:rPr>
              <a:t>traffico moderato rilevato su più della metà dei sensori (e gli altri sensori non rilevano traffico)</a:t>
            </a:r>
          </a:p>
          <a:p>
            <a:pPr marL="742950" lvl="1" indent="-285750">
              <a:lnSpc>
                <a:spcPct val="107000"/>
              </a:lnSpc>
              <a:buFont typeface="Courier New" panose="02070309020205020404" pitchFamily="49" charset="0"/>
              <a:buChar char="o"/>
            </a:pPr>
            <a:r>
              <a:rPr lang="it-IT" dirty="0">
                <a:effectLst/>
                <a:latin typeface="Calibri" panose="020F0502020204030204" pitchFamily="34" charset="0"/>
                <a:ea typeface="Calibri" panose="020F0502020204030204" pitchFamily="34" charset="0"/>
                <a:cs typeface="Times New Roman" panose="02020603050405020304" pitchFamily="18" charset="0"/>
              </a:rPr>
              <a:t>traffico misto con un gran numero di segnali diversi in arrivo</a:t>
            </a:r>
          </a:p>
          <a:p>
            <a:pPr marL="342900" lvl="0" indent="-342900">
              <a:lnSpc>
                <a:spcPct val="107000"/>
              </a:lnSpc>
              <a:buFont typeface="Symbol" panose="05050102010706020507" pitchFamily="18" charset="2"/>
              <a:buChar char=""/>
            </a:pPr>
            <a:r>
              <a:rPr lang="it-IT" sz="1800" dirty="0">
                <a:effectLst/>
                <a:latin typeface="Calibri" panose="020F0502020204030204" pitchFamily="34" charset="0"/>
                <a:ea typeface="Calibri" panose="020F0502020204030204" pitchFamily="34" charset="0"/>
                <a:cs typeface="Times New Roman" panose="02020603050405020304" pitchFamily="18" charset="0"/>
              </a:rPr>
              <a:t>accensione della luce rossa del semaforo con</a:t>
            </a:r>
          </a:p>
          <a:p>
            <a:pPr marL="742950" lvl="1" indent="-285750">
              <a:lnSpc>
                <a:spcPct val="107000"/>
              </a:lnSpc>
              <a:buFont typeface="Courier New" panose="02070309020205020404" pitchFamily="49" charset="0"/>
              <a:buChar char="o"/>
            </a:pPr>
            <a:r>
              <a:rPr lang="it-IT" dirty="0">
                <a:effectLst/>
                <a:latin typeface="Calibri" panose="020F0502020204030204" pitchFamily="34" charset="0"/>
                <a:ea typeface="Calibri" panose="020F0502020204030204" pitchFamily="34" charset="0"/>
                <a:cs typeface="Times New Roman" panose="02020603050405020304" pitchFamily="18" charset="0"/>
              </a:rPr>
              <a:t>traffico fermo (tutti i segnali in arrivo sono traffico fermo)</a:t>
            </a:r>
          </a:p>
          <a:p>
            <a:pPr marL="742950" lvl="1" indent="-285750">
              <a:lnSpc>
                <a:spcPct val="107000"/>
              </a:lnSpc>
              <a:spcAft>
                <a:spcPts val="800"/>
              </a:spcAft>
              <a:buFont typeface="Courier New" panose="02070309020205020404" pitchFamily="49" charset="0"/>
              <a:buChar char="o"/>
            </a:pPr>
            <a:r>
              <a:rPr lang="it-IT" dirty="0">
                <a:effectLst/>
                <a:latin typeface="Calibri" panose="020F0502020204030204" pitchFamily="34" charset="0"/>
                <a:ea typeface="Calibri" panose="020F0502020204030204" pitchFamily="34" charset="0"/>
                <a:cs typeface="Times New Roman" panose="02020603050405020304" pitchFamily="18" charset="0"/>
              </a:rPr>
              <a:t>traffico fermo su più della meta dei sensori (e gli altri sensori rilevano traffico moderato)</a:t>
            </a:r>
          </a:p>
        </p:txBody>
      </p:sp>
    </p:spTree>
    <p:extLst>
      <p:ext uri="{BB962C8B-B14F-4D97-AF65-F5344CB8AC3E}">
        <p14:creationId xmlns:p14="http://schemas.microsoft.com/office/powerpoint/2010/main" val="1136801194"/>
      </p:ext>
    </p:extLst>
  </p:cSld>
  <p:clrMapOvr>
    <a:masterClrMapping/>
  </p:clrMapOvr>
</p:sld>
</file>

<file path=ppt/theme/theme1.xml><?xml version="1.0" encoding="utf-8"?>
<a:theme xmlns:a="http://schemas.openxmlformats.org/drawingml/2006/main" name="Cornic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TM03457475[[fn=Cornice]]</Template>
  <TotalTime>3</TotalTime>
  <Words>386</Words>
  <Application>Microsoft Office PowerPoint</Application>
  <PresentationFormat>Widescreen</PresentationFormat>
  <Paragraphs>22</Paragraphs>
  <Slides>4</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vt:i4>
      </vt:variant>
    </vt:vector>
  </HeadingPairs>
  <TitlesOfParts>
    <vt:vector size="10" baseType="lpstr">
      <vt:lpstr>Calibri</vt:lpstr>
      <vt:lpstr>Corbel</vt:lpstr>
      <vt:lpstr>Courier New</vt:lpstr>
      <vt:lpstr>Symbol</vt:lpstr>
      <vt:lpstr>Wingdings 2</vt:lpstr>
      <vt:lpstr>Cornice</vt:lpstr>
      <vt:lpstr>Gestore galleria</vt:lpstr>
      <vt:lpstr>Introduzione</vt:lpstr>
      <vt:lpstr>Introduzione</vt:lpstr>
      <vt:lpstr>Validazione della specifica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Gestore galleria</dc:title>
  <dc:creator>SALVATORE ALESSANDRO GRECO</dc:creator>
  <cp:lastModifiedBy>SALVATORE ALESSANDRO GRECO</cp:lastModifiedBy>
  <cp:revision>1</cp:revision>
  <dcterms:created xsi:type="dcterms:W3CDTF">2021-07-05T21:33:26Z</dcterms:created>
  <dcterms:modified xsi:type="dcterms:W3CDTF">2021-07-05T21:36:44Z</dcterms:modified>
</cp:coreProperties>
</file>