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15"/>
  </p:notesMasterIdLst>
  <p:handoutMasterIdLst>
    <p:handoutMasterId r:id="rId16"/>
  </p:handoutMasterIdLst>
  <p:sldIdLst>
    <p:sldId id="258" r:id="rId5"/>
    <p:sldId id="261" r:id="rId6"/>
    <p:sldId id="286" r:id="rId7"/>
    <p:sldId id="294" r:id="rId8"/>
    <p:sldId id="295" r:id="rId9"/>
    <p:sldId id="296" r:id="rId10"/>
    <p:sldId id="293" r:id="rId11"/>
    <p:sldId id="298" r:id="rId12"/>
    <p:sldId id="297" r:id="rId13"/>
    <p:sldId id="290" r:id="rId1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FE264-89FB-49DE-A183-9CABE337DDB9}" v="2245" dt="2023-12-11T22:16:13.848"/>
    <p1510:client id="{CABD894D-FCE0-48E9-979D-1C52F242B17D}" v="1435" vWet="1437" dt="2023-12-11T22:15:29.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97" autoAdjust="0"/>
    <p:restoredTop sz="94639" autoAdjust="0"/>
  </p:normalViewPr>
  <p:slideViewPr>
    <p:cSldViewPr snapToGrid="0">
      <p:cViewPr varScale="1">
        <p:scale>
          <a:sx n="96" d="100"/>
          <a:sy n="96" d="100"/>
        </p:scale>
        <p:origin x="564" y="-240"/>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11/12/2023</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11/12/2023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3923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224691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46245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363308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158390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11/12/2023</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11/12/2023</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11/12/2023</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11/12/2023</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11/12/2023</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11/12/2023</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11/12/2023</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11/12/2023</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11/12/2023</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11/12/2023</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11/12/2023</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11/12/2023</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11/12/2023</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11/12/2023</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11/12/2023</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noAutofit/>
          </a:bodyPr>
          <a:lstStyle/>
          <a:p>
            <a:pPr rtl="0"/>
            <a:r>
              <a:rPr lang="it-IT" sz="3600" dirty="0"/>
              <a:t>Estensione del modulo della piattaforma ENEA PELL per la valutazione economico-finanziaria degli impianti di illuminazione pubblica </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967944" y="3029525"/>
            <a:ext cx="4526280" cy="2743201"/>
          </a:xfrm>
        </p:spPr>
        <p:txBody>
          <a:bodyPr rtlCol="0">
            <a:normAutofit fontScale="92500" lnSpcReduction="10000"/>
          </a:bodyPr>
          <a:lstStyle/>
          <a:p>
            <a:pPr rtl="0"/>
            <a:r>
              <a:rPr lang="it-IT" sz="2200" dirty="0">
                <a:latin typeface="+mj-lt"/>
              </a:rPr>
              <a:t>Prof.ssa Patrizia Scandurra</a:t>
            </a:r>
          </a:p>
          <a:p>
            <a:pPr rtl="0"/>
            <a:r>
              <a:rPr lang="it-IT" sz="2200" dirty="0" err="1">
                <a:latin typeface="+mj-lt"/>
              </a:rPr>
              <a:t>PHd</a:t>
            </a:r>
            <a:r>
              <a:rPr lang="it-IT" sz="2200" dirty="0">
                <a:latin typeface="+mj-lt"/>
              </a:rPr>
              <a:t> Fabio </a:t>
            </a:r>
            <a:r>
              <a:rPr lang="it-IT" sz="2200" dirty="0" err="1">
                <a:latin typeface="+mj-lt"/>
              </a:rPr>
              <a:t>MoREtti</a:t>
            </a:r>
            <a:endParaRPr lang="it-IT" sz="2200" dirty="0">
              <a:latin typeface="+mj-lt"/>
            </a:endParaRPr>
          </a:p>
          <a:p>
            <a:pPr rtl="0"/>
            <a:r>
              <a:rPr lang="it-IT" sz="2200" dirty="0" err="1">
                <a:latin typeface="+mj-lt"/>
              </a:rPr>
              <a:t>pHd</a:t>
            </a:r>
            <a:r>
              <a:rPr lang="it-IT" sz="2200" dirty="0">
                <a:latin typeface="+mj-lt"/>
              </a:rPr>
              <a:t> </a:t>
            </a:r>
            <a:r>
              <a:rPr lang="it-IT" sz="2200" dirty="0" err="1">
                <a:latin typeface="+mj-lt"/>
              </a:rPr>
              <a:t>eDOardo</a:t>
            </a:r>
            <a:r>
              <a:rPr lang="it-IT" sz="2200" dirty="0">
                <a:latin typeface="+mj-lt"/>
              </a:rPr>
              <a:t> </a:t>
            </a:r>
            <a:r>
              <a:rPr lang="it-IT" sz="2200" dirty="0" err="1">
                <a:latin typeface="+mj-lt"/>
              </a:rPr>
              <a:t>Scazzocchio</a:t>
            </a:r>
            <a:endParaRPr lang="it-IT" sz="2200" dirty="0">
              <a:latin typeface="+mj-lt"/>
            </a:endParaRPr>
          </a:p>
          <a:p>
            <a:pPr rtl="0"/>
            <a:endParaRPr lang="it-IT" dirty="0">
              <a:latin typeface="+mj-lt"/>
            </a:endParaRPr>
          </a:p>
          <a:p>
            <a:pPr algn="r" rtl="0"/>
            <a:r>
              <a:rPr lang="it-IT" sz="2200" dirty="0">
                <a:latin typeface="+mj-lt"/>
              </a:rPr>
              <a:t>SALVATORE GRECO 1053509</a:t>
            </a:r>
          </a:p>
          <a:p>
            <a:pPr algn="r" rtl="0"/>
            <a:r>
              <a:rPr lang="it-IT" sz="2200" dirty="0">
                <a:latin typeface="+mj-lt"/>
              </a:rPr>
              <a:t>FABIO GAMBA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gn="r" rtl="0"/>
            <a:r>
              <a:rPr lang="it-IT" sz="4000" dirty="0">
                <a:solidFill>
                  <a:srgbClr val="FFFFFF"/>
                </a:solidFill>
                <a:latin typeface="+mj-lt"/>
              </a:rPr>
              <a:t>Un grazie alla prof.ssa Patrizia Scandurra e ai correlatori Fabio Moretti e Edoardo </a:t>
            </a:r>
            <a:r>
              <a:rPr lang="it-IT" sz="4000" dirty="0" err="1">
                <a:solidFill>
                  <a:srgbClr val="FFFFFF"/>
                </a:solidFill>
                <a:latin typeface="+mj-lt"/>
              </a:rPr>
              <a:t>Scazzocchio</a:t>
            </a:r>
            <a:r>
              <a:rPr lang="it-IT" sz="4000" dirty="0">
                <a:solidFill>
                  <a:srgbClr val="FFFFFF"/>
                </a:solidFill>
                <a:latin typeface="+mj-lt"/>
              </a:rPr>
              <a:t> </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a:xfrm>
            <a:off x="6518529" y="46037"/>
            <a:ext cx="5294780" cy="6227763"/>
          </a:xfrm>
        </p:spPr>
        <p:txBody>
          <a:bodyPr rtlCol="0">
            <a:normAutofit/>
          </a:bodyPr>
          <a:lstStyle/>
          <a:p>
            <a:pPr rtl="0"/>
            <a:r>
              <a:rPr lang="it-IT" dirty="0"/>
              <a:t>Descrizione del contesto</a:t>
            </a:r>
          </a:p>
          <a:p>
            <a:pPr lvl="1"/>
            <a:r>
              <a:rPr lang="it-IT" dirty="0"/>
              <a:t>La piattaforma ENEA - PELL</a:t>
            </a:r>
          </a:p>
          <a:p>
            <a:pPr rtl="0"/>
            <a:r>
              <a:rPr lang="it-IT" dirty="0"/>
              <a:t>Obiettivi della tesi</a:t>
            </a:r>
          </a:p>
          <a:p>
            <a:pPr lvl="1"/>
            <a:r>
              <a:rPr lang="it-IT" dirty="0"/>
              <a:t>Modulo SAVE</a:t>
            </a:r>
          </a:p>
          <a:p>
            <a:pPr rtl="0"/>
            <a:r>
              <a:rPr lang="it-IT" dirty="0"/>
              <a:t>Risultati conseguiti</a:t>
            </a:r>
          </a:p>
          <a:p>
            <a:pPr lvl="1"/>
            <a:r>
              <a:rPr lang="it-IT" dirty="0"/>
              <a:t>Analisi requisiti</a:t>
            </a:r>
          </a:p>
          <a:p>
            <a:pPr lvl="1"/>
            <a:r>
              <a:rPr lang="it-IT" dirty="0"/>
              <a:t>Sviluppo</a:t>
            </a:r>
          </a:p>
          <a:p>
            <a:pPr lvl="1"/>
            <a:r>
              <a:rPr lang="it-IT" dirty="0"/>
              <a:t>Validazione e testing</a:t>
            </a:r>
          </a:p>
          <a:p>
            <a:r>
              <a:rPr lang="it-IT" dirty="0"/>
              <a:t>Ringraziamenti</a:t>
            </a:r>
          </a:p>
          <a:p>
            <a:pPr lvl="1"/>
            <a:endParaRPr lang="it-IT" dirty="0"/>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La piattaforma ENEA - PELL</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10744509" cy="4114406"/>
          </a:xfrm>
        </p:spPr>
        <p:txBody>
          <a:bodyPr>
            <a:normAutofit/>
          </a:bodyPr>
          <a:lstStyle/>
          <a:p>
            <a:pPr marL="457200">
              <a:lnSpc>
                <a:spcPct val="107000"/>
              </a:lnSpc>
              <a:spcAft>
                <a:spcPts val="800"/>
              </a:spcAft>
            </a:pPr>
            <a:r>
              <a:rPr lang="it-IT" u="none" strike="noStrike"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piattaforma software PELL (Public Energy Living Lab) IP (Illuminazione Pubblica), proprietà di ENEA, ha come finalità il censimento e il monitoraggio dei dati relativi agli impianti di illuminazione pubblica su strada dei comuni presenti sul territorio italiano. </a:t>
            </a:r>
          </a:p>
          <a:p>
            <a:pPr marL="457200">
              <a:lnSpc>
                <a:spcPct val="107000"/>
              </a:lnSpc>
              <a:spcAft>
                <a:spcPts val="800"/>
              </a:spcAft>
            </a:pPr>
            <a:r>
              <a:rPr lang="it-IT" u="none" strike="noStrike"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L’obiettivo principale del progetto PELL (attivo da luglio 2019) IP è quello di poter rispondere alla necessità sempre più crescente di rendere le infrastrutture pubbliche più intelligenti e digitali, mettendo a disposizione delle città e delle municipalità uno strumento accessibile e chiaro, che permetta di valutare vantaggi e svantaggi di ogni fase necessaria alla riqualificazione degli impianti in chiave smart city.</a:t>
            </a:r>
            <a:endParaRPr lang="it-IT"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it-IT"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magine 8" descr="Immagine che contiene Elementi grafici, schermata, Blu elettrico, grafica&#10;&#10;Descrizione generata automaticamente">
            <a:extLst>
              <a:ext uri="{FF2B5EF4-FFF2-40B4-BE49-F238E27FC236}">
                <a16:creationId xmlns:a16="http://schemas.microsoft.com/office/drawing/2014/main" id="{96E665C9-46BD-6C09-C400-17297ED3D1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3130" y="4886396"/>
            <a:ext cx="3849757" cy="1157353"/>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Il modulo SAVE</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9" y="1929343"/>
            <a:ext cx="7505857" cy="4114406"/>
          </a:xfrm>
        </p:spPr>
        <p:txBody>
          <a:bodyPr>
            <a:normAutofit/>
          </a:bodyPr>
          <a:lstStyle/>
          <a:p>
            <a:pPr marL="457200">
              <a:lnSpc>
                <a:spcPct val="107000"/>
              </a:lnSpc>
              <a:spcAft>
                <a:spcPts val="800"/>
              </a:spcAft>
            </a:pPr>
            <a:r>
              <a:rPr lang="it-IT" u="none" strike="noStrike"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particolare, il modulo applicativo SAVE (Supporto Alla Valutazione Economico finanziaria) della piattaforma PELL IP offre un servizio che consente la valutazione economico-finanziaria di nuove soluzioni illuminotecniche di riqualificazione rispetto alla situazione esistente. </a:t>
            </a:r>
          </a:p>
          <a:p>
            <a:pPr marL="457200">
              <a:lnSpc>
                <a:spcPct val="107000"/>
              </a:lnSpc>
              <a:spcAft>
                <a:spcPts val="800"/>
              </a:spcAft>
            </a:pPr>
            <a:r>
              <a:rPr lang="it-IT" u="none" strike="noStrike"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Viene introdotto il concetto completamente nuovo </a:t>
            </a:r>
            <a:r>
              <a:rPr lang="it-IT" u="none" strike="noStrik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dei cluster all’interno delle Zone Omogenee: grazie ad esse ora è possibile suddividere l’impianto in zone identificabili da un insieme di caratteristiche</a:t>
            </a:r>
            <a:r>
              <a:rPr lang="it-IT" sz="18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a:t>
            </a:r>
            <a:endParaRPr lang="it-IT"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magine 1" descr="Immagine che contiene edificio, grattacielo, lampada, Lampada&#10;&#10;Descrizione generata automaticamente">
            <a:extLst>
              <a:ext uri="{FF2B5EF4-FFF2-40B4-BE49-F238E27FC236}">
                <a16:creationId xmlns:a16="http://schemas.microsoft.com/office/drawing/2014/main" id="{42B2262A-A476-92DE-41DA-B34E5BD612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6461" y="1454261"/>
            <a:ext cx="3551850" cy="3551850"/>
          </a:xfrm>
          <a:prstGeom prst="roundRect">
            <a:avLst>
              <a:gd name="adj" fmla="val 4167"/>
            </a:avLst>
          </a:prstGeom>
          <a:solidFill>
            <a:srgbClr val="FFFFFF"/>
          </a:solidFill>
          <a:ln w="76200" cap="sq">
            <a:noFill/>
            <a:miter lim="800000"/>
          </a:ln>
          <a:effectLst>
            <a:reflection blurRad="12700" stA="33000" endPos="28000" dist="5000" dir="5400000" sy="-100000" algn="bl" rotWithShape="0"/>
          </a:effectLst>
        </p:spPr>
      </p:pic>
    </p:spTree>
    <p:extLst>
      <p:ext uri="{BB962C8B-B14F-4D97-AF65-F5344CB8AC3E}">
        <p14:creationId xmlns:p14="http://schemas.microsoft.com/office/powerpoint/2010/main" val="292533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Analisi dei requisiti</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10744509" cy="4114406"/>
          </a:xfrm>
        </p:spPr>
        <p:txBody>
          <a:bodyPr>
            <a:normAutofit/>
          </a:bodyPr>
          <a:lstStyle/>
          <a:p>
            <a:pPr marL="457200">
              <a:lnSpc>
                <a:spcPct val="107000"/>
              </a:lnSpc>
              <a:spcAft>
                <a:spcPts val="800"/>
              </a:spcAft>
            </a:pPr>
            <a:r>
              <a:rPr lang="it-IT" u="none" strike="noStrike"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prima fase del progetto di testi è stata quella di analisi del documento di specifica, ovvero uno dei primissimi processi nell’ambito dell’ingegneria del software</a:t>
            </a:r>
          </a:p>
          <a:p>
            <a:pPr marL="457200">
              <a:lnSpc>
                <a:spcPct val="107000"/>
              </a:lnSpc>
              <a:spcAft>
                <a:spcPts val="800"/>
              </a:spcAft>
            </a:pPr>
            <a:r>
              <a:rPr lang="it-IT" u="none" strike="noStrike"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Abbiamo studiato i casi d’uso della specifica del portale PELL, dettagliandoli ed estendendoli al fine di estrapolare i casi d’uso dello specifico modulo SAVE. Successivamente, circoscritto il contesto del modulo, ne abbiamo specificato i requisiti funzionali, sempre estendendo le specifiche del portale PELL.</a:t>
            </a:r>
          </a:p>
          <a:p>
            <a:pPr marL="457200">
              <a:lnSpc>
                <a:spcPct val="107000"/>
              </a:lnSpc>
              <a:spcAft>
                <a:spcPts val="800"/>
              </a:spcAft>
            </a:pPr>
            <a:r>
              <a:rPr lang="it-IT"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requisiti funzionali prodotti sono stati di fondamentale importanza per lo sviluppo effettivo delle funzionalità del modulo SAVE.</a:t>
            </a:r>
          </a:p>
        </p:txBody>
      </p:sp>
    </p:spTree>
    <p:extLst>
      <p:ext uri="{BB962C8B-B14F-4D97-AF65-F5344CB8AC3E}">
        <p14:creationId xmlns:p14="http://schemas.microsoft.com/office/powerpoint/2010/main" val="189953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Sviluppo</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10744509" cy="4114406"/>
          </a:xfrm>
        </p:spPr>
        <p:txBody>
          <a:bodyPr>
            <a:normAutofit/>
          </a:bodyPr>
          <a:lstStyle/>
          <a:p>
            <a:pPr marL="457200">
              <a:lnSpc>
                <a:spcPct val="107000"/>
              </a:lnSpc>
              <a:spcAft>
                <a:spcPts val="800"/>
              </a:spcAft>
            </a:pPr>
            <a:r>
              <a:rPr lang="it-IT" kern="100" dirty="0">
                <a:effectLst/>
                <a:latin typeface="Calibri" panose="020F0502020204030204" pitchFamily="34" charset="0"/>
                <a:ea typeface="Calibri" panose="020F0502020204030204" pitchFamily="34" charset="0"/>
                <a:cs typeface="Times New Roman" panose="02020603050405020304" pitchFamily="18" charset="0"/>
              </a:rPr>
              <a:t>Lo sviluppo delle funzionalità identificate nella fase di analisi dei requisiti, ha richiesto l’utilizzo di una tecnica di programmazione specifica, ovvero quella della programmazione dinamica. In particolar modo, abbiamo adottato l’approccio bottom-up, grazie al quale abbiamo diviso ogni macro-problema in sotto-problemi di minore complessità.</a:t>
            </a:r>
          </a:p>
          <a:p>
            <a:pPr marL="457200">
              <a:lnSpc>
                <a:spcPct val="107000"/>
              </a:lnSpc>
              <a:spcAft>
                <a:spcPts val="800"/>
              </a:spcAft>
            </a:pPr>
            <a:r>
              <a:rPr lang="it-IT" kern="100" dirty="0">
                <a:latin typeface="Calibri" panose="020F0502020204030204" pitchFamily="34" charset="0"/>
                <a:ea typeface="Calibri" panose="020F0502020204030204" pitchFamily="34" charset="0"/>
                <a:cs typeface="Times New Roman" panose="02020603050405020304" pitchFamily="18" charset="0"/>
              </a:rPr>
              <a:t>Abbiamo quindi risolto questi sotto-problemi e combinato tutti i risultati ottenuti, per ottenere una soluzione che soddisfi il corrispondente requisito funzionale.</a:t>
            </a:r>
            <a:endParaRPr lang="it-IT"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70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sp>
        <p:nvSpPr>
          <p:cNvPr id="14" name="CasellaDiTesto 13">
            <a:extLst>
              <a:ext uri="{FF2B5EF4-FFF2-40B4-BE49-F238E27FC236}">
                <a16:creationId xmlns:a16="http://schemas.microsoft.com/office/drawing/2014/main" id="{E938C4D9-4BBF-45BC-B0CE-2D6BABDDC52B}"/>
              </a:ext>
            </a:extLst>
          </p:cNvPr>
          <p:cNvSpPr txBox="1"/>
          <p:nvPr/>
        </p:nvSpPr>
        <p:spPr>
          <a:xfrm>
            <a:off x="590927" y="1506956"/>
            <a:ext cx="11223398" cy="2751651"/>
          </a:xfrm>
          <a:prstGeom prst="rect">
            <a:avLst/>
          </a:prstGeom>
          <a:noFill/>
        </p:spPr>
        <p:txBody>
          <a:bodyPr wrap="square" rtlCol="0">
            <a:spAutoFit/>
          </a:bodyPr>
          <a:lstStyle/>
          <a:p>
            <a:pPr>
              <a:lnSpc>
                <a:spcPct val="107000"/>
              </a:lnSpc>
              <a:spcAft>
                <a:spcPts val="8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Descrizione: la funzione calcola il vettore dei flussi di cassa annuali, per l’intera durata dell’investimento, per ogni coppia di zone omogenee AS-IS e TO-BE.</a:t>
            </a:r>
          </a:p>
          <a:p>
            <a:pPr>
              <a:lnSpc>
                <a:spcPct val="107000"/>
              </a:lnSpc>
              <a:spcAft>
                <a:spcPts val="800"/>
              </a:spcAft>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Il vettore dei flussi di cassa, dall’indice 1 fino all’indice che corrisponde alla durata dell’ammortamento, si ottiene sommando i ricavi provenienti da: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Risparmio della spesa energetica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Incentivi statali</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Risparmio delle spese di manutenzione della specifica zona omogenea AS-IS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6" name="Titolo 5">
            <a:extLst>
              <a:ext uri="{FF2B5EF4-FFF2-40B4-BE49-F238E27FC236}">
                <a16:creationId xmlns:a16="http://schemas.microsoft.com/office/drawing/2014/main" id="{043B0DFB-1A7B-2562-9469-F40CF8A21BC2}"/>
              </a:ext>
            </a:extLst>
          </p:cNvPr>
          <p:cNvSpPr>
            <a:spLocks noGrp="1"/>
          </p:cNvSpPr>
          <p:nvPr>
            <p:ph type="title"/>
          </p:nvPr>
        </p:nvSpPr>
        <p:spPr>
          <a:xfrm>
            <a:off x="590927" y="535226"/>
            <a:ext cx="10564753" cy="973347"/>
          </a:xfrm>
        </p:spPr>
        <p:txBody>
          <a:bodyPr rtlCol="0">
            <a:normAutofit fontScale="90000"/>
          </a:bodyPr>
          <a:lstStyle/>
          <a:p>
            <a:pPr rtl="0"/>
            <a:r>
              <a:rPr kumimoji="0" lang="it-IT" b="1" i="0" u="none" strike="noStrike" kern="1200" cap="none" spc="-50" normalizeH="0" baseline="0" noProof="0" dirty="0">
                <a:ln>
                  <a:noFill/>
                </a:ln>
                <a:solidFill>
                  <a:prstClr val="black">
                    <a:lumMod val="75000"/>
                    <a:lumOff val="25000"/>
                  </a:prstClr>
                </a:solidFill>
                <a:effectLst/>
                <a:uLnTx/>
                <a:uFillTx/>
                <a:latin typeface="Calibri" panose="020F0502020204030204"/>
                <a:ea typeface="+mj-ea"/>
                <a:cs typeface="+mj-cs"/>
              </a:rPr>
              <a:t>Esempio: sviluppo requisito calcolo flussi di cassa per zona omogenea (R.6)</a:t>
            </a:r>
            <a:endParaRPr lang="it-IT" sz="2400" dirty="0">
              <a:solidFill>
                <a:schemeClr val="tx1"/>
              </a:solidFill>
            </a:endParaRPr>
          </a:p>
        </p:txBody>
      </p:sp>
      <p:sp>
        <p:nvSpPr>
          <p:cNvPr id="2" name="Ovale 1">
            <a:extLst>
              <a:ext uri="{FF2B5EF4-FFF2-40B4-BE49-F238E27FC236}">
                <a16:creationId xmlns:a16="http://schemas.microsoft.com/office/drawing/2014/main" id="{D724413F-72C7-5B4E-0293-06EF6351FF5E}"/>
              </a:ext>
            </a:extLst>
          </p:cNvPr>
          <p:cNvSpPr/>
          <p:nvPr/>
        </p:nvSpPr>
        <p:spPr>
          <a:xfrm>
            <a:off x="5447206" y="4057295"/>
            <a:ext cx="1297588" cy="7721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Flusso di cassa</a:t>
            </a:r>
          </a:p>
        </p:txBody>
      </p:sp>
      <p:cxnSp>
        <p:nvCxnSpPr>
          <p:cNvPr id="5" name="Connettore a gomito 4">
            <a:extLst>
              <a:ext uri="{FF2B5EF4-FFF2-40B4-BE49-F238E27FC236}">
                <a16:creationId xmlns:a16="http://schemas.microsoft.com/office/drawing/2014/main" id="{EFD40CA4-68A4-9C0B-4DFA-6A02D8A5ABF0}"/>
              </a:ext>
            </a:extLst>
          </p:cNvPr>
          <p:cNvCxnSpPr>
            <a:cxnSpLocks/>
            <a:stCxn id="7" idx="0"/>
            <a:endCxn id="2" idx="4"/>
          </p:cNvCxnSpPr>
          <p:nvPr/>
        </p:nvCxnSpPr>
        <p:spPr>
          <a:xfrm rot="5400000" flipH="1" flipV="1">
            <a:off x="4233496" y="3643527"/>
            <a:ext cx="676582" cy="30484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e 6">
            <a:extLst>
              <a:ext uri="{FF2B5EF4-FFF2-40B4-BE49-F238E27FC236}">
                <a16:creationId xmlns:a16="http://schemas.microsoft.com/office/drawing/2014/main" id="{364179D4-9583-6F33-C006-ACBE1BFC8EE0}"/>
              </a:ext>
            </a:extLst>
          </p:cNvPr>
          <p:cNvSpPr/>
          <p:nvPr/>
        </p:nvSpPr>
        <p:spPr>
          <a:xfrm>
            <a:off x="2352454" y="5506030"/>
            <a:ext cx="1390241"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a:t>Risparmio</a:t>
            </a:r>
            <a:r>
              <a:rPr lang="it-IT" sz="1400" dirty="0"/>
              <a:t> spesa energetica</a:t>
            </a:r>
          </a:p>
        </p:txBody>
      </p:sp>
      <p:sp>
        <p:nvSpPr>
          <p:cNvPr id="9" name="Ovale 8">
            <a:extLst>
              <a:ext uri="{FF2B5EF4-FFF2-40B4-BE49-F238E27FC236}">
                <a16:creationId xmlns:a16="http://schemas.microsoft.com/office/drawing/2014/main" id="{2A93DC42-2B4B-4D9D-6E83-0E3295F4E211}"/>
              </a:ext>
            </a:extLst>
          </p:cNvPr>
          <p:cNvSpPr/>
          <p:nvPr/>
        </p:nvSpPr>
        <p:spPr>
          <a:xfrm>
            <a:off x="5435331" y="5478720"/>
            <a:ext cx="1321337"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Incentivi statali</a:t>
            </a:r>
          </a:p>
        </p:txBody>
      </p:sp>
      <p:sp>
        <p:nvSpPr>
          <p:cNvPr id="11" name="Ovale 10">
            <a:extLst>
              <a:ext uri="{FF2B5EF4-FFF2-40B4-BE49-F238E27FC236}">
                <a16:creationId xmlns:a16="http://schemas.microsoft.com/office/drawing/2014/main" id="{82FC3C7B-66A0-8500-5D18-BF8C12E48DD6}"/>
              </a:ext>
            </a:extLst>
          </p:cNvPr>
          <p:cNvSpPr/>
          <p:nvPr/>
        </p:nvSpPr>
        <p:spPr>
          <a:xfrm>
            <a:off x="8251525" y="5506030"/>
            <a:ext cx="1836995"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Risparmio spesa manutenzione</a:t>
            </a:r>
          </a:p>
        </p:txBody>
      </p:sp>
      <p:cxnSp>
        <p:nvCxnSpPr>
          <p:cNvPr id="16" name="Connettore a gomito 15">
            <a:extLst>
              <a:ext uri="{FF2B5EF4-FFF2-40B4-BE49-F238E27FC236}">
                <a16:creationId xmlns:a16="http://schemas.microsoft.com/office/drawing/2014/main" id="{09CE791C-19B7-791E-0B18-9E0ACF0FF8BD}"/>
              </a:ext>
            </a:extLst>
          </p:cNvPr>
          <p:cNvCxnSpPr>
            <a:cxnSpLocks/>
            <a:stCxn id="11" idx="0"/>
            <a:endCxn id="2" idx="4"/>
          </p:cNvCxnSpPr>
          <p:nvPr/>
        </p:nvCxnSpPr>
        <p:spPr>
          <a:xfrm rot="16200000" flipV="1">
            <a:off x="7294721" y="3630727"/>
            <a:ext cx="676582" cy="30740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E82DDD7C-EC56-1871-4566-F0DD8557578F}"/>
              </a:ext>
            </a:extLst>
          </p:cNvPr>
          <p:cNvCxnSpPr>
            <a:cxnSpLocks/>
            <a:stCxn id="9" idx="0"/>
            <a:endCxn id="2" idx="4"/>
          </p:cNvCxnSpPr>
          <p:nvPr/>
        </p:nvCxnSpPr>
        <p:spPr>
          <a:xfrm rot="5400000" flipH="1" flipV="1">
            <a:off x="5771364" y="5154084"/>
            <a:ext cx="649272"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1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sp>
        <p:nvSpPr>
          <p:cNvPr id="14" name="CasellaDiTesto 13">
            <a:extLst>
              <a:ext uri="{FF2B5EF4-FFF2-40B4-BE49-F238E27FC236}">
                <a16:creationId xmlns:a16="http://schemas.microsoft.com/office/drawing/2014/main" id="{E938C4D9-4BBF-45BC-B0CE-2D6BABDDC52B}"/>
              </a:ext>
            </a:extLst>
          </p:cNvPr>
          <p:cNvSpPr txBox="1"/>
          <p:nvPr/>
        </p:nvSpPr>
        <p:spPr>
          <a:xfrm>
            <a:off x="590927" y="1452869"/>
            <a:ext cx="11223398" cy="2751651"/>
          </a:xfrm>
          <a:prstGeom prst="rect">
            <a:avLst/>
          </a:prstGeom>
          <a:noFill/>
        </p:spPr>
        <p:txBody>
          <a:bodyPr wrap="square" rtlCol="0">
            <a:spAutoFit/>
          </a:bodyPr>
          <a:lstStyle/>
          <a:p>
            <a:pPr>
              <a:lnSpc>
                <a:spcPct val="107000"/>
              </a:lnSpc>
              <a:spcAft>
                <a:spcPts val="800"/>
              </a:spcAft>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E sottraendo i costi derivanti da: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Eventuale mutuo, nel caso di prestito da un Istituto di Credito</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Eventuale canone, nel caso di finanziamento </a:t>
            </a:r>
            <a:r>
              <a:rPr lang="it-IT" sz="1800" u="none" strike="noStrike" kern="100" dirty="0" err="1">
                <a:effectLst/>
                <a:latin typeface="Calibri" panose="020F0502020204030204" pitchFamily="34" charset="0"/>
                <a:ea typeface="Calibri" panose="020F0502020204030204" pitchFamily="34" charset="0"/>
                <a:cs typeface="Times New Roman" panose="02020603050405020304" pitchFamily="18" charset="0"/>
              </a:rPr>
              <a:t>ESCo</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Spese di manutenzione nuova infrastruttura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Costo gestione nuova zona omogenea TO-BE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Il flusso di cassa in posizione zero, invece, è pari al valore dell’importo investimento moltiplicato per la quota del comune, cambiato di segno.</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cxnSp>
        <p:nvCxnSpPr>
          <p:cNvPr id="5" name="Connettore a gomito 4">
            <a:extLst>
              <a:ext uri="{FF2B5EF4-FFF2-40B4-BE49-F238E27FC236}">
                <a16:creationId xmlns:a16="http://schemas.microsoft.com/office/drawing/2014/main" id="{7A7A6233-60FB-8EC5-B00A-8866236DCA08}"/>
              </a:ext>
            </a:extLst>
          </p:cNvPr>
          <p:cNvCxnSpPr>
            <a:cxnSpLocks/>
            <a:stCxn id="54" idx="0"/>
            <a:endCxn id="53" idx="4"/>
          </p:cNvCxnSpPr>
          <p:nvPr/>
        </p:nvCxnSpPr>
        <p:spPr>
          <a:xfrm rot="5400000" flipH="1" flipV="1">
            <a:off x="4446447" y="3485815"/>
            <a:ext cx="676582" cy="30828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e 25">
            <a:extLst>
              <a:ext uri="{FF2B5EF4-FFF2-40B4-BE49-F238E27FC236}">
                <a16:creationId xmlns:a16="http://schemas.microsoft.com/office/drawing/2014/main" id="{9BFF6EB9-D703-78A1-BCC2-9AA9CCC677A2}"/>
              </a:ext>
            </a:extLst>
          </p:cNvPr>
          <p:cNvSpPr/>
          <p:nvPr/>
        </p:nvSpPr>
        <p:spPr>
          <a:xfrm>
            <a:off x="8753519" y="5365544"/>
            <a:ext cx="1321337"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Costo gestione</a:t>
            </a:r>
          </a:p>
        </p:txBody>
      </p:sp>
      <p:cxnSp>
        <p:nvCxnSpPr>
          <p:cNvPr id="31" name="Connettore a gomito 30">
            <a:extLst>
              <a:ext uri="{FF2B5EF4-FFF2-40B4-BE49-F238E27FC236}">
                <a16:creationId xmlns:a16="http://schemas.microsoft.com/office/drawing/2014/main" id="{ED5DBE44-8B6D-DAF4-CDD0-3FE1A39CAB34}"/>
              </a:ext>
            </a:extLst>
          </p:cNvPr>
          <p:cNvCxnSpPr>
            <a:cxnSpLocks/>
            <a:stCxn id="55" idx="0"/>
            <a:endCxn id="53" idx="4"/>
          </p:cNvCxnSpPr>
          <p:nvPr/>
        </p:nvCxnSpPr>
        <p:spPr>
          <a:xfrm rot="5400000" flipH="1" flipV="1">
            <a:off x="5427011" y="4466378"/>
            <a:ext cx="676582" cy="11217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ttore a gomito 31">
            <a:extLst>
              <a:ext uri="{FF2B5EF4-FFF2-40B4-BE49-F238E27FC236}">
                <a16:creationId xmlns:a16="http://schemas.microsoft.com/office/drawing/2014/main" id="{2A7C8CC0-B781-809B-0100-9C9E002DBE25}"/>
              </a:ext>
            </a:extLst>
          </p:cNvPr>
          <p:cNvCxnSpPr>
            <a:cxnSpLocks/>
            <a:stCxn id="56" idx="0"/>
            <a:endCxn id="53" idx="4"/>
          </p:cNvCxnSpPr>
          <p:nvPr/>
        </p:nvCxnSpPr>
        <p:spPr>
          <a:xfrm rot="16200000" flipV="1">
            <a:off x="6502037" y="4513102"/>
            <a:ext cx="676582" cy="10283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ttore a gomito 32">
            <a:extLst>
              <a:ext uri="{FF2B5EF4-FFF2-40B4-BE49-F238E27FC236}">
                <a16:creationId xmlns:a16="http://schemas.microsoft.com/office/drawing/2014/main" id="{B00BD012-0027-F0F4-EBB7-E574CB25DC1E}"/>
              </a:ext>
            </a:extLst>
          </p:cNvPr>
          <p:cNvCxnSpPr>
            <a:cxnSpLocks/>
            <a:stCxn id="26" idx="0"/>
            <a:endCxn id="53" idx="4"/>
          </p:cNvCxnSpPr>
          <p:nvPr/>
        </p:nvCxnSpPr>
        <p:spPr>
          <a:xfrm rot="16200000" flipV="1">
            <a:off x="7531892" y="3483247"/>
            <a:ext cx="676582" cy="30880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e 52">
            <a:extLst>
              <a:ext uri="{FF2B5EF4-FFF2-40B4-BE49-F238E27FC236}">
                <a16:creationId xmlns:a16="http://schemas.microsoft.com/office/drawing/2014/main" id="{4CEB447B-0AAC-8901-5FBD-6F612D58F706}"/>
              </a:ext>
            </a:extLst>
          </p:cNvPr>
          <p:cNvSpPr/>
          <p:nvPr/>
        </p:nvSpPr>
        <p:spPr>
          <a:xfrm>
            <a:off x="5677383" y="3916809"/>
            <a:ext cx="1297588" cy="7721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Flusso di cassa</a:t>
            </a:r>
          </a:p>
        </p:txBody>
      </p:sp>
      <p:sp>
        <p:nvSpPr>
          <p:cNvPr id="54" name="Ovale 53">
            <a:extLst>
              <a:ext uri="{FF2B5EF4-FFF2-40B4-BE49-F238E27FC236}">
                <a16:creationId xmlns:a16="http://schemas.microsoft.com/office/drawing/2014/main" id="{6A285DC1-576F-0327-A1A8-9E72856E7FE9}"/>
              </a:ext>
            </a:extLst>
          </p:cNvPr>
          <p:cNvSpPr/>
          <p:nvPr/>
        </p:nvSpPr>
        <p:spPr>
          <a:xfrm>
            <a:off x="2582631" y="5365544"/>
            <a:ext cx="1321337"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Rata mutuo</a:t>
            </a:r>
          </a:p>
        </p:txBody>
      </p:sp>
      <p:sp>
        <p:nvSpPr>
          <p:cNvPr id="55" name="Ovale 54">
            <a:extLst>
              <a:ext uri="{FF2B5EF4-FFF2-40B4-BE49-F238E27FC236}">
                <a16:creationId xmlns:a16="http://schemas.microsoft.com/office/drawing/2014/main" id="{A0EC3E87-BA7C-2A5F-5879-C82D2C84D463}"/>
              </a:ext>
            </a:extLst>
          </p:cNvPr>
          <p:cNvSpPr/>
          <p:nvPr/>
        </p:nvSpPr>
        <p:spPr>
          <a:xfrm>
            <a:off x="4543758" y="5365544"/>
            <a:ext cx="1321337"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Canone </a:t>
            </a:r>
            <a:r>
              <a:rPr lang="it-IT" sz="1400" dirty="0" err="1"/>
              <a:t>ESCo</a:t>
            </a:r>
            <a:endParaRPr lang="it-IT" sz="1400" dirty="0"/>
          </a:p>
        </p:txBody>
      </p:sp>
      <p:sp>
        <p:nvSpPr>
          <p:cNvPr id="56" name="Ovale 55">
            <a:extLst>
              <a:ext uri="{FF2B5EF4-FFF2-40B4-BE49-F238E27FC236}">
                <a16:creationId xmlns:a16="http://schemas.microsoft.com/office/drawing/2014/main" id="{D5071624-186A-7520-B40F-E89778D31A45}"/>
              </a:ext>
            </a:extLst>
          </p:cNvPr>
          <p:cNvSpPr/>
          <p:nvPr/>
        </p:nvSpPr>
        <p:spPr>
          <a:xfrm>
            <a:off x="6435981" y="5365544"/>
            <a:ext cx="1836995" cy="7950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400" dirty="0"/>
              <a:t>Costo manutenzione</a:t>
            </a:r>
          </a:p>
        </p:txBody>
      </p:sp>
      <p:sp>
        <p:nvSpPr>
          <p:cNvPr id="9" name="Titolo 5">
            <a:extLst>
              <a:ext uri="{FF2B5EF4-FFF2-40B4-BE49-F238E27FC236}">
                <a16:creationId xmlns:a16="http://schemas.microsoft.com/office/drawing/2014/main" id="{C17CC489-04F0-7D7E-EA73-5EA200CA37E1}"/>
              </a:ext>
            </a:extLst>
          </p:cNvPr>
          <p:cNvSpPr>
            <a:spLocks noGrp="1"/>
          </p:cNvSpPr>
          <p:nvPr>
            <p:ph type="title"/>
          </p:nvPr>
        </p:nvSpPr>
        <p:spPr>
          <a:xfrm>
            <a:off x="590927" y="535226"/>
            <a:ext cx="10564753" cy="973347"/>
          </a:xfrm>
        </p:spPr>
        <p:txBody>
          <a:bodyPr rtlCol="0">
            <a:normAutofit fontScale="90000"/>
          </a:bodyPr>
          <a:lstStyle/>
          <a:p>
            <a:pPr rtl="0"/>
            <a:r>
              <a:rPr kumimoji="0" lang="it-IT" b="1" i="0" u="none" strike="noStrike" kern="1200" cap="none" spc="-50" normalizeH="0" baseline="0" noProof="0" dirty="0">
                <a:ln>
                  <a:noFill/>
                </a:ln>
                <a:solidFill>
                  <a:prstClr val="black">
                    <a:lumMod val="75000"/>
                    <a:lumOff val="25000"/>
                  </a:prstClr>
                </a:solidFill>
                <a:effectLst/>
                <a:uLnTx/>
                <a:uFillTx/>
                <a:latin typeface="Calibri" panose="020F0502020204030204"/>
                <a:ea typeface="+mj-ea"/>
                <a:cs typeface="+mj-cs"/>
              </a:rPr>
              <a:t>Esempio: sviluppo requisito calcolo flussi di cassa per zona omogenea (R.6)</a:t>
            </a:r>
            <a:endParaRPr lang="it-IT" sz="2400" dirty="0">
              <a:solidFill>
                <a:schemeClr val="tx1"/>
              </a:solidFill>
            </a:endParaRPr>
          </a:p>
        </p:txBody>
      </p:sp>
    </p:spTree>
    <p:extLst>
      <p:ext uri="{BB962C8B-B14F-4D97-AF65-F5344CB8AC3E}">
        <p14:creationId xmlns:p14="http://schemas.microsoft.com/office/powerpoint/2010/main" val="222108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Validazione e testing</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10744509" cy="4114406"/>
          </a:xfrm>
        </p:spPr>
        <p:txBody>
          <a:bodyPr>
            <a:normAutofit/>
          </a:bodyPr>
          <a:lstStyle/>
          <a:p>
            <a:pPr marL="457200">
              <a:lnSpc>
                <a:spcPct val="107000"/>
              </a:lnSpc>
              <a:spcAft>
                <a:spcPts val="800"/>
              </a:spcAft>
            </a:pPr>
            <a:r>
              <a:rPr lang="it-IT" kern="100" dirty="0">
                <a:effectLst/>
                <a:latin typeface="Calibri" panose="020F0502020204030204" pitchFamily="34" charset="0"/>
                <a:ea typeface="Calibri" panose="020F0502020204030204" pitchFamily="34" charset="0"/>
                <a:cs typeface="Times New Roman" panose="02020603050405020304" pitchFamily="18" charset="0"/>
              </a:rPr>
              <a:t>Il modulo SAVE sviluppato è stato sottoposto ad un processo di validazione dei dati in output basandosi sia su dati impiantistici simulati, generati da noi studenti oppure forniti dai nostri correlatori.</a:t>
            </a:r>
          </a:p>
          <a:p>
            <a:pPr marL="457200">
              <a:lnSpc>
                <a:spcPct val="107000"/>
              </a:lnSpc>
              <a:spcAft>
                <a:spcPts val="800"/>
              </a:spcAft>
            </a:pPr>
            <a:r>
              <a:rPr lang="it-IT" kern="100" dirty="0">
                <a:effectLst/>
                <a:latin typeface="Calibri" panose="020F0502020204030204" pitchFamily="34" charset="0"/>
                <a:ea typeface="Calibri" panose="020F0502020204030204" pitchFamily="34" charset="0"/>
                <a:cs typeface="Times New Roman" panose="02020603050405020304" pitchFamily="18" charset="0"/>
              </a:rPr>
              <a:t>L’obiettivo della validazione è verificarne la completezza ed il rispetto dei requisiti software richiesti dalla specifica, pertanto, non necessariamente la validazione del software comporta la ricerca di errori che bloccano l’esecuzione delle operazioni (cosiddette eccezioni)</a:t>
            </a:r>
          </a:p>
          <a:p>
            <a:pPr marL="457200">
              <a:lnSpc>
                <a:spcPct val="107000"/>
              </a:lnSpc>
              <a:spcAft>
                <a:spcPts val="800"/>
              </a:spcAft>
            </a:pPr>
            <a:r>
              <a:rPr lang="it-IT" kern="100" dirty="0">
                <a:effectLst/>
                <a:latin typeface="Calibri" panose="020F0502020204030204" pitchFamily="34" charset="0"/>
                <a:ea typeface="Calibri" panose="020F0502020204030204" pitchFamily="34" charset="0"/>
                <a:cs typeface="Times New Roman" panose="02020603050405020304" pitchFamily="18" charset="0"/>
              </a:rPr>
              <a:t>Il testing del modulo è invece più direzionato alla ricerca di errori e/o eccezioni vere e proprie: si verifica il compimento con successo dell’operazione, verificando anche tramite dei vincoli sul risultato ottenuto.</a:t>
            </a:r>
          </a:p>
          <a:p>
            <a:pPr marL="457200">
              <a:lnSpc>
                <a:spcPct val="107000"/>
              </a:lnSpc>
              <a:spcAft>
                <a:spcPts val="800"/>
              </a:spcAft>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373644"/>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16c05727-aa75-4e4a-9b5f-8a80a1165891"/>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747</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Calibri</vt:lpstr>
      <vt:lpstr>Calibri Light</vt:lpstr>
      <vt:lpstr>Symbol</vt:lpstr>
      <vt:lpstr>Wingdings</vt:lpstr>
      <vt:lpstr>RetrospectVTI</vt:lpstr>
      <vt:lpstr>Estensione del modulo della piattaforma ENEA PELL per la valutazione economico-finanziaria degli impianti di illuminazione pubblica </vt:lpstr>
      <vt:lpstr>Indice</vt:lpstr>
      <vt:lpstr>La piattaforma ENEA - PELL</vt:lpstr>
      <vt:lpstr>Il modulo SAVE</vt:lpstr>
      <vt:lpstr>Analisi dei requisiti</vt:lpstr>
      <vt:lpstr>Sviluppo</vt:lpstr>
      <vt:lpstr>Esempio: sviluppo requisito calcolo flussi di cassa per zona omogenea (R.6)</vt:lpstr>
      <vt:lpstr>Esempio: sviluppo requisito calcolo flussi di cassa per zona omogenea (R.6)</vt:lpstr>
      <vt:lpstr>Validazione e testing</vt:lpstr>
      <vt:lpstr>Un grazie alla prof.ssa Patrizia Scandurra e ai correlatori Fabio Moretti e Edoardo Scazzocchio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2023-12-11T22:16:14Z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