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69FE3-95CA-4BBC-A790-EFC0A9F1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55DC86-C3BC-4C57-A647-80C90FE04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A4D456-A7E5-44A7-A20B-77231FC7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BFE21-1963-4FB1-B2A1-90EFB258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0FFE6C-5C98-4EC8-8E40-B93A1BD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9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44757-87F7-413C-A5E2-E484A207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45C6C6-D595-4740-A284-0FBF3860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BF126-76DC-49D6-A393-BEC10FAA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C5D870-EBF3-4A1D-B03F-2395B2DB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212C7-BF80-401B-A37E-01585309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56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74FB5-A4AE-4C9E-BCAA-05F0B0DC0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E14C30-F678-4468-A9D6-0257A809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B15F48-5DBF-4B12-AC00-C32AD014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BB8F0-A1DD-4419-A816-EAA9FDC2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69BE61-8D5C-46E4-A25E-A6F41F9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05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0" y="2"/>
            <a:ext cx="12192000" cy="1051075"/>
          </a:xfrm>
          <a:prstGeom prst="rect">
            <a:avLst/>
          </a:prstGeom>
          <a:solidFill>
            <a:srgbClr val="003A6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51219" y="303802"/>
            <a:ext cx="10972800" cy="400110"/>
          </a:xfrm>
        </p:spPr>
        <p:txBody>
          <a:bodyPr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rPr lang="it-IT" dirty="0"/>
              <a:t>Titolo della slide – </a:t>
            </a:r>
            <a:r>
              <a:rPr lang="it-IT" dirty="0" err="1"/>
              <a:t>Arial</a:t>
            </a:r>
            <a:r>
              <a:rPr lang="it-IT" dirty="0"/>
              <a:t> 26pt 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551219" y="1253067"/>
            <a:ext cx="10972800" cy="369332"/>
          </a:xfrm>
        </p:spPr>
        <p:txBody>
          <a:bodyPr>
            <a:spAutoFit/>
          </a:bodyPr>
          <a:lstStyle>
            <a:lvl1pPr marL="0" indent="0">
              <a:buNone/>
              <a:defRPr sz="2000" b="1" baseline="0">
                <a:solidFill>
                  <a:srgbClr val="7F7F7F"/>
                </a:solidFill>
              </a:defRPr>
            </a:lvl1pPr>
            <a:lvl2pPr>
              <a:defRPr sz="2000" b="1">
                <a:solidFill>
                  <a:srgbClr val="7F7F7F"/>
                </a:solidFill>
              </a:defRPr>
            </a:lvl2pPr>
            <a:lvl3pPr>
              <a:defRPr sz="2000" b="1">
                <a:solidFill>
                  <a:srgbClr val="7F7F7F"/>
                </a:solidFill>
              </a:defRPr>
            </a:lvl3pPr>
            <a:lvl4pPr>
              <a:defRPr sz="2000" b="1">
                <a:solidFill>
                  <a:srgbClr val="7F7F7F"/>
                </a:solidFill>
              </a:defRPr>
            </a:lvl4pPr>
            <a:lvl5pPr>
              <a:defRPr sz="2000" b="1">
                <a:solidFill>
                  <a:srgbClr val="7F7F7F"/>
                </a:solidFill>
              </a:defRPr>
            </a:lvl5pPr>
          </a:lstStyle>
          <a:p>
            <a:pPr lvl="0"/>
            <a:r>
              <a:rPr lang="it-IT" dirty="0"/>
              <a:t>Titolo di secondo livello 20pt </a:t>
            </a: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4" hasCustomPrompt="1"/>
          </p:nvPr>
        </p:nvSpPr>
        <p:spPr>
          <a:xfrm>
            <a:off x="551219" y="2017398"/>
            <a:ext cx="10972799" cy="769441"/>
          </a:xfrm>
        </p:spPr>
        <p:txBody>
          <a:bodyPr wrap="square">
            <a:spAutoFit/>
          </a:bodyPr>
          <a:lstStyle>
            <a:lvl1pPr marL="457200" indent="-457200">
              <a:buFont typeface="+mj-lt"/>
              <a:buAutoNum type="arabicPeriod"/>
              <a:defRPr sz="2000" baseline="0"/>
            </a:lvl1pPr>
            <a:lvl2pPr marL="457200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 dirty="0"/>
              <a:t>Corpo del testo 20pt </a:t>
            </a:r>
            <a:r>
              <a:rPr lang="it-IT" dirty="0" err="1"/>
              <a:t>Arial</a:t>
            </a:r>
            <a:r>
              <a:rPr lang="it-IT" dirty="0"/>
              <a:t> regular</a:t>
            </a:r>
          </a:p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sic </a:t>
            </a:r>
            <a:r>
              <a:rPr lang="it-IT" dirty="0" err="1"/>
              <a:t>amet</a:t>
            </a:r>
            <a:endParaRPr lang="it-IT" dirty="0"/>
          </a:p>
        </p:txBody>
      </p:sp>
      <p:sp>
        <p:nvSpPr>
          <p:cNvPr id="19" name="Segnaposto tes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551219" y="3409089"/>
            <a:ext cx="10972799" cy="1013611"/>
          </a:xfrm>
        </p:spPr>
        <p:txBody>
          <a:bodyPr wrap="square">
            <a:spAutoFit/>
          </a:bodyPr>
          <a:lstStyle>
            <a:lvl1pPr>
              <a:defRPr sz="16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dirty="0"/>
              <a:t>Lista 16pt </a:t>
            </a:r>
            <a:r>
              <a:rPr lang="it-IT" dirty="0" err="1"/>
              <a:t>Arial</a:t>
            </a:r>
            <a:r>
              <a:rPr lang="it-IT" dirty="0"/>
              <a:t> regular</a:t>
            </a:r>
          </a:p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ipusm</a:t>
            </a:r>
            <a:endParaRPr lang="it-IT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29697" y="6356353"/>
            <a:ext cx="652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C199-0D0D-7840-A88D-785280B31CF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338919" y="6356351"/>
            <a:ext cx="84214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Titolo della presentazione - luogo - data (piè pagina - vedi istruzioni per visualizzazione in tutta la presentazione) </a:t>
            </a:r>
          </a:p>
        </p:txBody>
      </p:sp>
      <p:pic>
        <p:nvPicPr>
          <p:cNvPr id="9" name="Immagine 3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8" t="30130" r="12157" b="28712"/>
          <a:stretch>
            <a:fillRect/>
          </a:stretch>
        </p:blipFill>
        <p:spPr bwMode="auto">
          <a:xfrm>
            <a:off x="2359235" y="6261413"/>
            <a:ext cx="1614324" cy="4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5DAEC-CF53-405D-B4F8-64DA1A19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14C45-742A-4159-858B-A95F1B79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5E25F1-329F-4EB5-9C58-652D8EB3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2B751-A8A6-4E13-9314-5A837CE3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5770A7-AE5D-438D-9C8A-396123B1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1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0378-58A0-4C7F-9374-454682DF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B85937-CDBE-4854-913E-5CEF24D9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51AA17-1A52-4245-848D-DAB3435F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BBF99A-3F4B-4234-A618-463357D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880F11-008B-4AAE-A115-13D78A53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62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8F4F5-3CA7-4020-BA76-21B79B7C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C64B6-6D94-4A48-A84C-9FCE1CBE8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B5A186-3039-4B09-A711-45A46AEC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0615E1-3CEB-4E50-BCB8-65F5F214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349705-E8F9-450A-A227-47E8A1AC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E4FED2-3B2C-41B4-9C9D-2323CA7C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2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9ACE8-FAB2-48B7-AB9A-40EFC9C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42A99E-056B-4546-BBDD-C2FF127A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46DEB1-F6A8-4D77-94A4-07C3DC91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6E6AC3-E60F-4E68-BD4C-B4393E994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104061-D6A7-492D-BA3B-C0D8D585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E6D2FE-B370-45FF-BB2E-696D74EE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140CB4-B855-4807-BC61-2A5C108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AC94C-4601-4BEC-AD35-FFB2156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3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59E53-3C57-4BDB-98C9-883CE22F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A13CD6-C6D1-4AD8-83CD-2882E2B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D7BFFA-11B3-442A-849E-4FE20DB9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F68DC4-7B2B-47DB-B247-34854BC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9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2348FE-1403-450B-961E-AB000CC3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294A10-B989-485E-83B7-AFFFB25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332431-8744-4BD3-BCE7-77C805F5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5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DD5ED-7B95-479B-87C0-570A3E10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C624C-641D-4550-882E-D8C7C343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9CB996-4A49-48C6-AEE7-D7BAA01D8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7F69B-4A4E-4529-9F45-FECCF149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B5458B-5B79-455B-B121-FE26B86F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1E539C-C4D4-409F-8241-793E4E4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04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3D59A-06B3-4976-B6FB-C09E92EE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5D58C7-96FC-4E7D-8D5B-AB13B9629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61719-BD6F-4DDF-94B8-3EF43FB3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7DDEF4-CB4E-4945-A770-258FF7F6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99AAAF-8F80-45C4-BFB4-CE11E061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A0F6C-F0BA-460B-B2D0-57C80D41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58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C4C1A0-850E-4FD6-B3B5-6DA2FC0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493FD-B764-43AF-899A-46D57F36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A1F0DF-F1D0-4614-A245-8B3CADA66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FC08-FF5D-401A-83AD-3531EB54A327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E08C0B-544D-4CAE-9F68-9D4EADDC2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EB4A0D-2719-49A5-8482-8E14A1AA3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502C-7AB6-46D7-A1B5-A9C70D09DD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3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0B4B8-7078-4CD6-BE86-CC459F63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Architettura dati - Interoperabilità SCP-PELL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12F6A4-E062-4700-8924-AC5F8029C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7C199-0D0D-7840-A88D-785280B31CF7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D0527BE-86E8-4F23-B3EC-F3B837A27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Titolo della presentazione - luogo - data (piè pagina - vedi istruzioni per visualizzazione in tutta la presentazione) </a:t>
            </a:r>
            <a:endParaRPr lang="it-IT" dirty="0"/>
          </a:p>
        </p:txBody>
      </p:sp>
      <p:pic>
        <p:nvPicPr>
          <p:cNvPr id="108" name="Immagine 107">
            <a:extLst>
              <a:ext uri="{FF2B5EF4-FFF2-40B4-BE49-F238E27FC236}">
                <a16:creationId xmlns:a16="http://schemas.microsoft.com/office/drawing/2014/main" id="{4313BE72-4368-483F-AE9B-8F4EB953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14" y="1470308"/>
            <a:ext cx="8229600" cy="41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4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599D713-2A4D-47B4-BBB5-4D13B6A7F7FC}"/>
              </a:ext>
            </a:extLst>
          </p:cNvPr>
          <p:cNvGrpSpPr/>
          <p:nvPr/>
        </p:nvGrpSpPr>
        <p:grpSpPr>
          <a:xfrm>
            <a:off x="849085" y="142999"/>
            <a:ext cx="11055898" cy="5954555"/>
            <a:chOff x="849085" y="142999"/>
            <a:chExt cx="11055898" cy="5954555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83307B83-C605-4CB8-B6DE-AD18EBABE2DA}"/>
                </a:ext>
              </a:extLst>
            </p:cNvPr>
            <p:cNvGrpSpPr/>
            <p:nvPr/>
          </p:nvGrpSpPr>
          <p:grpSpPr>
            <a:xfrm>
              <a:off x="849085" y="142999"/>
              <a:ext cx="11055898" cy="5954555"/>
              <a:chOff x="849085" y="142999"/>
              <a:chExt cx="11055898" cy="5954555"/>
            </a:xfrm>
          </p:grpSpPr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D21B1C43-896D-4BFF-B1A4-69C47DB6817A}"/>
                  </a:ext>
                </a:extLst>
              </p:cNvPr>
              <p:cNvGrpSpPr/>
              <p:nvPr/>
            </p:nvGrpSpPr>
            <p:grpSpPr>
              <a:xfrm>
                <a:off x="849085" y="142999"/>
                <a:ext cx="11055898" cy="5954555"/>
                <a:chOff x="849085" y="142999"/>
                <a:chExt cx="11055898" cy="5954555"/>
              </a:xfrm>
            </p:grpSpPr>
            <p:grpSp>
              <p:nvGrpSpPr>
                <p:cNvPr id="2" name="Gruppo 1">
                  <a:extLst>
                    <a:ext uri="{FF2B5EF4-FFF2-40B4-BE49-F238E27FC236}">
                      <a16:creationId xmlns:a16="http://schemas.microsoft.com/office/drawing/2014/main" id="{03F40C3F-8913-4753-9386-75F57B5F2509}"/>
                    </a:ext>
                  </a:extLst>
                </p:cNvPr>
                <p:cNvGrpSpPr/>
                <p:nvPr/>
              </p:nvGrpSpPr>
              <p:grpSpPr>
                <a:xfrm>
                  <a:off x="849085" y="142999"/>
                  <a:ext cx="11055898" cy="5954555"/>
                  <a:chOff x="849085" y="142999"/>
                  <a:chExt cx="11055898" cy="5954555"/>
                </a:xfrm>
              </p:grpSpPr>
              <p:sp>
                <p:nvSpPr>
                  <p:cNvPr id="8" name="Rettangolo 7">
                    <a:extLst>
                      <a:ext uri="{FF2B5EF4-FFF2-40B4-BE49-F238E27FC236}">
                        <a16:creationId xmlns:a16="http://schemas.microsoft.com/office/drawing/2014/main" id="{F407CEC5-1BAA-4555-AADB-268AD6F067FD}"/>
                      </a:ext>
                    </a:extLst>
                  </p:cNvPr>
                  <p:cNvSpPr/>
                  <p:nvPr/>
                </p:nvSpPr>
                <p:spPr>
                  <a:xfrm>
                    <a:off x="10614248" y="4163972"/>
                    <a:ext cx="1032588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PELL Broker</a:t>
                    </a:r>
                  </a:p>
                </p:txBody>
              </p: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DAF9E02C-C4BA-40BB-8CED-E4086F603723}"/>
                      </a:ext>
                    </a:extLst>
                  </p:cNvPr>
                  <p:cNvSpPr/>
                  <p:nvPr/>
                </p:nvSpPr>
                <p:spPr>
                  <a:xfrm>
                    <a:off x="10356101" y="1353307"/>
                    <a:ext cx="1548882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Utility</a:t>
                    </a:r>
                  </a:p>
                </p:txBody>
              </p:sp>
              <p:sp>
                <p:nvSpPr>
                  <p:cNvPr id="17" name="AutoShape 16" descr="PHP: Download Logos">
                    <a:extLst>
                      <a:ext uri="{FF2B5EF4-FFF2-40B4-BE49-F238E27FC236}">
                        <a16:creationId xmlns:a16="http://schemas.microsoft.com/office/drawing/2014/main" id="{A7C434EA-C5A0-451E-9C7D-6B1BB82E518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549951" y="1987789"/>
                    <a:ext cx="304800" cy="304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t-IT"/>
                  </a:p>
                </p:txBody>
              </p:sp>
              <p:grpSp>
                <p:nvGrpSpPr>
                  <p:cNvPr id="1027" name="Gruppo 1026">
                    <a:extLst>
                      <a:ext uri="{FF2B5EF4-FFF2-40B4-BE49-F238E27FC236}">
                        <a16:creationId xmlns:a16="http://schemas.microsoft.com/office/drawing/2014/main" id="{1CD44CE0-9150-4BCF-A3B1-DB0F9F651B90}"/>
                      </a:ext>
                    </a:extLst>
                  </p:cNvPr>
                  <p:cNvGrpSpPr/>
                  <p:nvPr/>
                </p:nvGrpSpPr>
                <p:grpSpPr>
                  <a:xfrm>
                    <a:off x="849085" y="1081573"/>
                    <a:ext cx="7237446" cy="5015981"/>
                    <a:chOff x="849085" y="1081573"/>
                    <a:chExt cx="7237446" cy="5015981"/>
                  </a:xfrm>
                </p:grpSpPr>
                <p:sp>
                  <p:nvSpPr>
                    <p:cNvPr id="11" name="Rettangolo 10">
                      <a:extLst>
                        <a:ext uri="{FF2B5EF4-FFF2-40B4-BE49-F238E27FC236}">
                          <a16:creationId xmlns:a16="http://schemas.microsoft.com/office/drawing/2014/main" id="{B92B7918-859C-46FB-8187-60CEF74C2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9085" y="2052735"/>
                      <a:ext cx="7215673" cy="1154254"/>
                    </a:xfrm>
                    <a:prstGeom prst="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/>
                        <a:t>Business </a:t>
                      </a:r>
                      <a:r>
                        <a:rPr lang="it-IT" dirty="0" err="1"/>
                        <a:t>Logic</a:t>
                      </a:r>
                      <a:endParaRPr lang="it-IT" dirty="0"/>
                    </a:p>
                  </p:txBody>
                </p:sp>
                <p:sp>
                  <p:nvSpPr>
                    <p:cNvPr id="4" name="Rettangolo 3">
                      <a:extLst>
                        <a:ext uri="{FF2B5EF4-FFF2-40B4-BE49-F238E27FC236}">
                          <a16:creationId xmlns:a16="http://schemas.microsoft.com/office/drawing/2014/main" id="{CAA66929-D3B4-4CB4-99F8-1BDC944DB3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9086" y="4666860"/>
                      <a:ext cx="3483429" cy="14306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/>
                        <a:t>               </a:t>
                      </a:r>
                      <a:r>
                        <a:rPr lang="it-IT" dirty="0" err="1"/>
                        <a:t>Static</a:t>
                      </a:r>
                      <a:r>
                        <a:rPr lang="it-IT" dirty="0"/>
                        <a:t> Data</a:t>
                      </a:r>
                    </a:p>
                  </p:txBody>
                </p:sp>
                <p:sp>
                  <p:nvSpPr>
                    <p:cNvPr id="5" name="Rettangolo 4">
                      <a:extLst>
                        <a:ext uri="{FF2B5EF4-FFF2-40B4-BE49-F238E27FC236}">
                          <a16:creationId xmlns:a16="http://schemas.microsoft.com/office/drawing/2014/main" id="{5F4D633F-00EE-407A-82F5-A57C0D36A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102" y="4666860"/>
                      <a:ext cx="3483429" cy="143069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/>
                        <a:t>            Dynamic Data</a:t>
                      </a:r>
                    </a:p>
                  </p:txBody>
                </p:sp>
                <p:grpSp>
                  <p:nvGrpSpPr>
                    <p:cNvPr id="21" name="Gruppo 20">
                      <a:extLst>
                        <a:ext uri="{FF2B5EF4-FFF2-40B4-BE49-F238E27FC236}">
                          <a16:creationId xmlns:a16="http://schemas.microsoft.com/office/drawing/2014/main" id="{9BD58C02-7A0D-4F6C-A7C5-EEE7FA5AA4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9086" y="3994688"/>
                      <a:ext cx="3483429" cy="556644"/>
                      <a:chOff x="849088" y="3299032"/>
                      <a:chExt cx="7215674" cy="556644"/>
                    </a:xfrm>
                  </p:grpSpPr>
                  <p:sp>
                    <p:nvSpPr>
                      <p:cNvPr id="12" name="Rettangolo 11">
                        <a:extLst>
                          <a:ext uri="{FF2B5EF4-FFF2-40B4-BE49-F238E27FC236}">
                            <a16:creationId xmlns:a16="http://schemas.microsoft.com/office/drawing/2014/main" id="{81A70F94-E1E7-4178-A7F5-8C926CAA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088" y="3299032"/>
                        <a:ext cx="7215674" cy="5566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dirty="0"/>
                          <a:t>Middleware</a:t>
                        </a:r>
                      </a:p>
                    </p:txBody>
                  </p:sp>
                  <p:pic>
                    <p:nvPicPr>
                      <p:cNvPr id="1026" name="Picture 2" descr="CodeIgniter 4 Logo">
                        <a:extLst>
                          <a:ext uri="{FF2B5EF4-FFF2-40B4-BE49-F238E27FC236}">
                            <a16:creationId xmlns:a16="http://schemas.microsoft.com/office/drawing/2014/main" id="{C22BAC50-0FD3-4F39-A897-4D1BF841E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998" y="3318114"/>
                        <a:ext cx="1260748" cy="51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7" name="Rettangolo 6">
                      <a:extLst>
                        <a:ext uri="{FF2B5EF4-FFF2-40B4-BE49-F238E27FC236}">
                          <a16:creationId xmlns:a16="http://schemas.microsoft.com/office/drawing/2014/main" id="{839496F1-A9C6-44E8-8D6B-46E9911BD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9085" y="1286385"/>
                      <a:ext cx="7215673" cy="6780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dirty="0"/>
                        <a:t>                      GUI </a:t>
                      </a:r>
                      <a:r>
                        <a:rPr lang="it-IT" dirty="0" err="1"/>
                        <a:t>Frontend</a:t>
                      </a:r>
                      <a:r>
                        <a:rPr lang="it-IT" dirty="0"/>
                        <a:t> (Rapido </a:t>
                      </a:r>
                      <a:r>
                        <a:rPr lang="it-IT" dirty="0" err="1"/>
                        <a:t>Theme</a:t>
                      </a:r>
                      <a:r>
                        <a:rPr lang="it-IT" dirty="0"/>
                        <a:t>)</a:t>
                      </a:r>
                    </a:p>
                  </p:txBody>
                </p:sp>
                <p:pic>
                  <p:nvPicPr>
                    <p:cNvPr id="1034" name="Picture 10" descr="hadoop – logo">
                      <a:extLst>
                        <a:ext uri="{FF2B5EF4-FFF2-40B4-BE49-F238E27FC236}">
                          <a16:creationId xmlns:a16="http://schemas.microsoft.com/office/drawing/2014/main" id="{33FE1305-D448-4E1B-AA8A-E67EB15ECA6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677747" y="5042843"/>
                      <a:ext cx="1223380" cy="59237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3" name="Gruppo 22">
                      <a:extLst>
                        <a:ext uri="{FF2B5EF4-FFF2-40B4-BE49-F238E27FC236}">
                          <a16:creationId xmlns:a16="http://schemas.microsoft.com/office/drawing/2014/main" id="{9A9B1D6B-55E8-4111-B28F-E95AF0752B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9086" y="3318147"/>
                      <a:ext cx="7237445" cy="569394"/>
                      <a:chOff x="849086" y="3992908"/>
                      <a:chExt cx="7237445" cy="569394"/>
                    </a:xfrm>
                  </p:grpSpPr>
                  <p:sp>
                    <p:nvSpPr>
                      <p:cNvPr id="9" name="Rettangolo 8">
                        <a:extLst>
                          <a:ext uri="{FF2B5EF4-FFF2-40B4-BE49-F238E27FC236}">
                            <a16:creationId xmlns:a16="http://schemas.microsoft.com/office/drawing/2014/main" id="{9F6B0293-170A-4A7D-A637-6181826BD7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9086" y="3994688"/>
                        <a:ext cx="7237445" cy="5566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dirty="0"/>
                          <a:t>Data Integration </a:t>
                        </a:r>
                      </a:p>
                    </p:txBody>
                  </p:sp>
                  <p:pic>
                    <p:nvPicPr>
                      <p:cNvPr id="1036" name="Picture 12">
                        <a:extLst>
                          <a:ext uri="{FF2B5EF4-FFF2-40B4-BE49-F238E27FC236}">
                            <a16:creationId xmlns:a16="http://schemas.microsoft.com/office/drawing/2014/main" id="{438DD14C-78D6-4AD6-A5E9-B826AC6F0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89" y="3992908"/>
                        <a:ext cx="1093237" cy="569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1044" name="Picture 20" descr="php-logo | Gestiolex - Code">
                      <a:extLst>
                        <a:ext uri="{FF2B5EF4-FFF2-40B4-BE49-F238E27FC236}">
                          <a16:creationId xmlns:a16="http://schemas.microsoft.com/office/drawing/2014/main" id="{B2199C2C-20A0-4586-9E0B-3B7E793F5D0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8632" y="1081573"/>
                      <a:ext cx="1093237" cy="109323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7" name="Rettangolo arrotondato 31">
                      <a:extLst>
                        <a:ext uri="{FF2B5EF4-FFF2-40B4-BE49-F238E27FC236}">
                          <a16:creationId xmlns:a16="http://schemas.microsoft.com/office/drawing/2014/main" id="{F799E14B-5698-410B-8E9B-59F5780BF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906" y="2229388"/>
                      <a:ext cx="1097249" cy="827089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400" b="1" dirty="0"/>
                        <a:t>KPI</a:t>
                      </a:r>
                      <a:endParaRPr lang="it-IT" sz="1200" b="1" dirty="0"/>
                    </a:p>
                  </p:txBody>
                </p:sp>
                <p:sp>
                  <p:nvSpPr>
                    <p:cNvPr id="28" name="Rettangolo arrotondato 36">
                      <a:extLst>
                        <a:ext uri="{FF2B5EF4-FFF2-40B4-BE49-F238E27FC236}">
                          <a16:creationId xmlns:a16="http://schemas.microsoft.com/office/drawing/2014/main" id="{09C94822-1EBA-4D5C-9EC2-019BDC6EBB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4182" y="2222449"/>
                      <a:ext cx="1121930" cy="827089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1400" b="1" dirty="0"/>
                        <a:t>Analytics &amp; Diagnostics</a:t>
                      </a:r>
                    </a:p>
                  </p:txBody>
                </p:sp>
                <p:pic>
                  <p:nvPicPr>
                    <p:cNvPr id="20" name="Immagine 19">
                      <a:extLst>
                        <a:ext uri="{FF2B5EF4-FFF2-40B4-BE49-F238E27FC236}">
                          <a16:creationId xmlns:a16="http://schemas.microsoft.com/office/drawing/2014/main" id="{F8FA1989-370E-427F-892B-A3C1138CBE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71869" y="1304280"/>
                      <a:ext cx="1679510" cy="63617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8" name="Rettangolo 47">
                    <a:extLst>
                      <a:ext uri="{FF2B5EF4-FFF2-40B4-BE49-F238E27FC236}">
                        <a16:creationId xmlns:a16="http://schemas.microsoft.com/office/drawing/2014/main" id="{3ADC381A-0208-4677-A42E-7C08055A12A3}"/>
                      </a:ext>
                    </a:extLst>
                  </p:cNvPr>
                  <p:cNvSpPr/>
                  <p:nvPr/>
                </p:nvSpPr>
                <p:spPr>
                  <a:xfrm>
                    <a:off x="849085" y="142999"/>
                    <a:ext cx="1404780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 err="1"/>
                      <a:t>Municipality</a:t>
                    </a:r>
                    <a:endParaRPr lang="it-IT" sz="1400" dirty="0"/>
                  </a:p>
                </p:txBody>
              </p:sp>
              <p:sp>
                <p:nvSpPr>
                  <p:cNvPr id="50" name="Rettangolo 49">
                    <a:extLst>
                      <a:ext uri="{FF2B5EF4-FFF2-40B4-BE49-F238E27FC236}">
                        <a16:creationId xmlns:a16="http://schemas.microsoft.com/office/drawing/2014/main" id="{8D81BD00-25D8-455E-B81E-FD99869E3F59}"/>
                      </a:ext>
                    </a:extLst>
                  </p:cNvPr>
                  <p:cNvSpPr/>
                  <p:nvPr/>
                </p:nvSpPr>
                <p:spPr>
                  <a:xfrm>
                    <a:off x="2525485" y="142999"/>
                    <a:ext cx="1404780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/>
                      <a:t>Citizen</a:t>
                    </a:r>
                    <a:endParaRPr lang="it-IT" dirty="0"/>
                  </a:p>
                </p:txBody>
              </p:sp>
              <p:sp>
                <p:nvSpPr>
                  <p:cNvPr id="51" name="Rettangolo 50">
                    <a:extLst>
                      <a:ext uri="{FF2B5EF4-FFF2-40B4-BE49-F238E27FC236}">
                        <a16:creationId xmlns:a16="http://schemas.microsoft.com/office/drawing/2014/main" id="{04314EE1-A919-4851-8EDB-BEE672DC4B3F}"/>
                      </a:ext>
                    </a:extLst>
                  </p:cNvPr>
                  <p:cNvSpPr/>
                  <p:nvPr/>
                </p:nvSpPr>
                <p:spPr>
                  <a:xfrm>
                    <a:off x="4201885" y="142999"/>
                    <a:ext cx="1404780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/>
                      <a:t>Administration</a:t>
                    </a:r>
                  </a:p>
                </p:txBody>
              </p:sp>
              <p:sp>
                <p:nvSpPr>
                  <p:cNvPr id="53" name="Rettangolo arrotondato 31">
                    <a:extLst>
                      <a:ext uri="{FF2B5EF4-FFF2-40B4-BE49-F238E27FC236}">
                        <a16:creationId xmlns:a16="http://schemas.microsoft.com/office/drawing/2014/main" id="{CFB22D0C-8B47-4143-9D87-A0EAA1B70042}"/>
                      </a:ext>
                    </a:extLst>
                  </p:cNvPr>
                  <p:cNvSpPr/>
                  <p:nvPr/>
                </p:nvSpPr>
                <p:spPr>
                  <a:xfrm>
                    <a:off x="2321692" y="2225501"/>
                    <a:ext cx="1097249" cy="827089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b="1" dirty="0" err="1"/>
                      <a:t>Oxytech</a:t>
                    </a:r>
                    <a:r>
                      <a:rPr lang="it-IT" sz="1400" b="1" dirty="0"/>
                      <a:t> tool</a:t>
                    </a:r>
                  </a:p>
                </p:txBody>
              </p:sp>
              <p:sp>
                <p:nvSpPr>
                  <p:cNvPr id="54" name="Rettangolo arrotondato 31">
                    <a:extLst>
                      <a:ext uri="{FF2B5EF4-FFF2-40B4-BE49-F238E27FC236}">
                        <a16:creationId xmlns:a16="http://schemas.microsoft.com/office/drawing/2014/main" id="{2E1FF857-1844-4DFF-887C-C83C8A00EC43}"/>
                      </a:ext>
                    </a:extLst>
                  </p:cNvPr>
                  <p:cNvSpPr/>
                  <p:nvPr/>
                </p:nvSpPr>
                <p:spPr>
                  <a:xfrm>
                    <a:off x="1054357" y="2225500"/>
                    <a:ext cx="1097249" cy="827089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b="1" dirty="0"/>
                      <a:t>SAVE tool</a:t>
                    </a:r>
                  </a:p>
                </p:txBody>
              </p:sp>
              <p:sp>
                <p:nvSpPr>
                  <p:cNvPr id="55" name="Rettangolo 54">
                    <a:extLst>
                      <a:ext uri="{FF2B5EF4-FFF2-40B4-BE49-F238E27FC236}">
                        <a16:creationId xmlns:a16="http://schemas.microsoft.com/office/drawing/2014/main" id="{88A78B6B-986A-4FAC-9957-FB7738F90FE2}"/>
                      </a:ext>
                    </a:extLst>
                  </p:cNvPr>
                  <p:cNvSpPr/>
                  <p:nvPr/>
                </p:nvSpPr>
                <p:spPr>
                  <a:xfrm>
                    <a:off x="5961738" y="142999"/>
                    <a:ext cx="1404780" cy="63448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1400" dirty="0"/>
                      <a:t>Enterprises</a:t>
                    </a:r>
                  </a:p>
                </p:txBody>
              </p:sp>
              <p:cxnSp>
                <p:nvCxnSpPr>
                  <p:cNvPr id="1049" name="Connettore 2 1048">
                    <a:extLst>
                      <a:ext uri="{FF2B5EF4-FFF2-40B4-BE49-F238E27FC236}">
                        <a16:creationId xmlns:a16="http://schemas.microsoft.com/office/drawing/2014/main" id="{F2581186-C98E-4BEA-9835-029ACF5E6C47}"/>
                      </a:ext>
                    </a:extLst>
                  </p:cNvPr>
                  <p:cNvCxnSpPr>
                    <a:cxnSpLocks/>
                    <a:stCxn id="10" idx="2"/>
                    <a:endCxn id="8" idx="0"/>
                  </p:cNvCxnSpPr>
                  <p:nvPr/>
                </p:nvCxnSpPr>
                <p:spPr>
                  <a:xfrm>
                    <a:off x="11130542" y="1987789"/>
                    <a:ext cx="0" cy="2176183"/>
                  </a:xfrm>
                  <a:prstGeom prst="straightConnector1">
                    <a:avLst/>
                  </a:prstGeom>
                  <a:ln w="28575">
                    <a:headEnd type="none"/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5" name="Immagine 1024">
                    <a:extLst>
                      <a:ext uri="{FF2B5EF4-FFF2-40B4-BE49-F238E27FC236}">
                        <a16:creationId xmlns:a16="http://schemas.microsoft.com/office/drawing/2014/main" id="{05E41CE5-8737-48E9-8F4C-2991A930C2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9088" y="3246795"/>
                    <a:ext cx="702907" cy="702907"/>
                  </a:xfrm>
                  <a:prstGeom prst="rect">
                    <a:avLst/>
                  </a:prstGeom>
                </p:spPr>
              </p:pic>
              <p:cxnSp>
                <p:nvCxnSpPr>
                  <p:cNvPr id="37" name="Connettore 2 36">
                    <a:extLst>
                      <a:ext uri="{FF2B5EF4-FFF2-40B4-BE49-F238E27FC236}">
                        <a16:creationId xmlns:a16="http://schemas.microsoft.com/office/drawing/2014/main" id="{9CA701B6-65CD-4A74-A238-E135F2659C13}"/>
                      </a:ext>
                    </a:extLst>
                  </p:cNvPr>
                  <p:cNvCxnSpPr>
                    <a:stCxn id="10" idx="1"/>
                    <a:endCxn id="7" idx="3"/>
                  </p:cNvCxnSpPr>
                  <p:nvPr/>
                </p:nvCxnSpPr>
                <p:spPr>
                  <a:xfrm flipH="1" flipV="1">
                    <a:off x="8064758" y="1625397"/>
                    <a:ext cx="2291343" cy="45151"/>
                  </a:xfrm>
                  <a:prstGeom prst="straightConnector1">
                    <a:avLst/>
                  </a:prstGeom>
                  <a:ln w="28575">
                    <a:headEnd type="none"/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1" name="Immagine 30">
                    <a:extLst>
                      <a:ext uri="{FF2B5EF4-FFF2-40B4-BE49-F238E27FC236}">
                        <a16:creationId xmlns:a16="http://schemas.microsoft.com/office/drawing/2014/main" id="{73F6FFC0-6652-4EA8-B0A4-6E53DD21D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45203" y="1261503"/>
                    <a:ext cx="702906" cy="702906"/>
                  </a:xfrm>
                  <a:prstGeom prst="rect">
                    <a:avLst/>
                  </a:prstGeom>
                </p:spPr>
              </p:pic>
              <p:cxnSp>
                <p:nvCxnSpPr>
                  <p:cNvPr id="44" name="Connettore a gomito 43">
                    <a:extLst>
                      <a:ext uri="{FF2B5EF4-FFF2-40B4-BE49-F238E27FC236}">
                        <a16:creationId xmlns:a16="http://schemas.microsoft.com/office/drawing/2014/main" id="{184B7ABD-5D58-47F0-A5DA-A7FC8945B378}"/>
                      </a:ext>
                    </a:extLst>
                  </p:cNvPr>
                  <p:cNvCxnSpPr>
                    <a:cxnSpLocks/>
                    <a:stCxn id="8" idx="2"/>
                    <a:endCxn id="5" idx="3"/>
                  </p:cNvCxnSpPr>
                  <p:nvPr/>
                </p:nvCxnSpPr>
                <p:spPr>
                  <a:xfrm rot="5400000">
                    <a:off x="9316661" y="3568325"/>
                    <a:ext cx="583753" cy="3044011"/>
                  </a:xfrm>
                  <a:prstGeom prst="bentConnector2">
                    <a:avLst/>
                  </a:prstGeom>
                  <a:ln w="28575">
                    <a:headEnd type="none"/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12A3459-CCE5-4309-B3EF-E9F37D69CAB1}"/>
                      </a:ext>
                    </a:extLst>
                  </p:cNvPr>
                  <p:cNvSpPr/>
                  <p:nvPr/>
                </p:nvSpPr>
                <p:spPr>
                  <a:xfrm>
                    <a:off x="8354745" y="1286385"/>
                    <a:ext cx="1093236" cy="602562"/>
                  </a:xfrm>
                  <a:prstGeom prst="rect">
                    <a:avLst/>
                  </a:prstGeom>
                  <a:solidFill>
                    <a:schemeClr val="accent1"/>
                  </a:solidFill>
                  <a:ln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PELL Gateway </a:t>
                    </a:r>
                  </a:p>
                </p:txBody>
              </p:sp>
            </p:grpSp>
            <p:cxnSp>
              <p:nvCxnSpPr>
                <p:cNvPr id="18" name="Connettore curvo 17">
                  <a:extLst>
                    <a:ext uri="{FF2B5EF4-FFF2-40B4-BE49-F238E27FC236}">
                      <a16:creationId xmlns:a16="http://schemas.microsoft.com/office/drawing/2014/main" id="{465DACD9-21C9-458B-8C00-EEDAC4C310C7}"/>
                    </a:ext>
                  </a:extLst>
                </p:cNvPr>
                <p:cNvCxnSpPr>
                  <a:cxnSpLocks/>
                  <a:stCxn id="48" idx="2"/>
                  <a:endCxn id="7" idx="0"/>
                </p:cNvCxnSpPr>
                <p:nvPr/>
              </p:nvCxnSpPr>
              <p:spPr>
                <a:xfrm rot="16200000" flipH="1">
                  <a:off x="2749746" y="-420791"/>
                  <a:ext cx="508904" cy="2905447"/>
                </a:xfrm>
                <a:prstGeom prst="curvedConnector3">
                  <a:avLst/>
                </a:prstGeom>
                <a:ln w="28575">
                  <a:headEnd type="none"/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ttore curvo 23">
                  <a:extLst>
                    <a:ext uri="{FF2B5EF4-FFF2-40B4-BE49-F238E27FC236}">
                      <a16:creationId xmlns:a16="http://schemas.microsoft.com/office/drawing/2014/main" id="{55DC3A90-194E-400A-ADA5-D2D846C57C57}"/>
                    </a:ext>
                  </a:extLst>
                </p:cNvPr>
                <p:cNvCxnSpPr>
                  <a:stCxn id="50" idx="2"/>
                  <a:endCxn id="7" idx="0"/>
                </p:cNvCxnSpPr>
                <p:nvPr/>
              </p:nvCxnSpPr>
              <p:spPr>
                <a:xfrm rot="16200000" flipH="1">
                  <a:off x="3587946" y="417409"/>
                  <a:ext cx="508904" cy="1229047"/>
                </a:xfrm>
                <a:prstGeom prst="curvedConnector3">
                  <a:avLst/>
                </a:prstGeom>
                <a:ln w="28575">
                  <a:headEnd type="none"/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curvo 44">
                  <a:extLst>
                    <a:ext uri="{FF2B5EF4-FFF2-40B4-BE49-F238E27FC236}">
                      <a16:creationId xmlns:a16="http://schemas.microsoft.com/office/drawing/2014/main" id="{DAEB4E36-2DC5-44E2-B339-E7256E6291D5}"/>
                    </a:ext>
                  </a:extLst>
                </p:cNvPr>
                <p:cNvCxnSpPr>
                  <a:cxnSpLocks/>
                  <a:stCxn id="55" idx="2"/>
                  <a:endCxn id="7" idx="0"/>
                </p:cNvCxnSpPr>
                <p:nvPr/>
              </p:nvCxnSpPr>
              <p:spPr>
                <a:xfrm rot="5400000">
                  <a:off x="5306073" y="-71670"/>
                  <a:ext cx="508904" cy="2207206"/>
                </a:xfrm>
                <a:prstGeom prst="curvedConnector3">
                  <a:avLst/>
                </a:prstGeom>
                <a:ln w="28575">
                  <a:headEnd type="none"/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ttore curvo 45">
                  <a:extLst>
                    <a:ext uri="{FF2B5EF4-FFF2-40B4-BE49-F238E27FC236}">
                      <a16:creationId xmlns:a16="http://schemas.microsoft.com/office/drawing/2014/main" id="{76955E87-F77C-4CBF-9399-DD782F2D0E4A}"/>
                    </a:ext>
                  </a:extLst>
                </p:cNvPr>
                <p:cNvCxnSpPr>
                  <a:cxnSpLocks/>
                  <a:stCxn id="51" idx="2"/>
                  <a:endCxn id="7" idx="0"/>
                </p:cNvCxnSpPr>
                <p:nvPr/>
              </p:nvCxnSpPr>
              <p:spPr>
                <a:xfrm rot="5400000">
                  <a:off x="4426147" y="808257"/>
                  <a:ext cx="508904" cy="447353"/>
                </a:xfrm>
                <a:prstGeom prst="curvedConnector3">
                  <a:avLst/>
                </a:prstGeom>
                <a:ln w="28575">
                  <a:headEnd type="none"/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Connettore a gomito 15">
                <a:extLst>
                  <a:ext uri="{FF2B5EF4-FFF2-40B4-BE49-F238E27FC236}">
                    <a16:creationId xmlns:a16="http://schemas.microsoft.com/office/drawing/2014/main" id="{AED0A338-D051-4290-9E48-597957C34124}"/>
                  </a:ext>
                </a:extLst>
              </p:cNvPr>
              <p:cNvCxnSpPr>
                <a:stCxn id="13" idx="2"/>
                <a:endCxn id="4" idx="2"/>
              </p:cNvCxnSpPr>
              <p:nvPr/>
            </p:nvCxnSpPr>
            <p:spPr>
              <a:xfrm rot="5400000">
                <a:off x="3641779" y="837969"/>
                <a:ext cx="4208607" cy="6310562"/>
              </a:xfrm>
              <a:prstGeom prst="bentConnector3">
                <a:avLst>
                  <a:gd name="adj1" fmla="val 105432"/>
                </a:avLst>
              </a:prstGeom>
              <a:ln w="28575" cmpd="sng">
                <a:prstDash val="solid"/>
                <a:headEnd type="none"/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8618DC0-D8DD-400A-9CE9-3249F8D5074E}"/>
                </a:ext>
              </a:extLst>
            </p:cNvPr>
            <p:cNvSpPr/>
            <p:nvPr/>
          </p:nvSpPr>
          <p:spPr>
            <a:xfrm>
              <a:off x="4603101" y="3994688"/>
              <a:ext cx="3483429" cy="556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Middleware</a:t>
              </a:r>
            </a:p>
          </p:txBody>
        </p:sp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id="{7A469B28-D437-412B-A109-C6014BCC0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747" y="4013937"/>
              <a:ext cx="944967" cy="49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E51A1F03-9E0A-43C2-A3D5-FDE22F6D34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6064" y="4884798"/>
            <a:ext cx="994818" cy="9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1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62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Architettura dati - Interoperabilità SCP-PELL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Moretti</dc:creator>
  <cp:lastModifiedBy>Fabio Moretti</cp:lastModifiedBy>
  <cp:revision>15</cp:revision>
  <dcterms:created xsi:type="dcterms:W3CDTF">2020-04-17T07:49:31Z</dcterms:created>
  <dcterms:modified xsi:type="dcterms:W3CDTF">2023-03-27T13:40:46Z</dcterms:modified>
</cp:coreProperties>
</file>