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0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E08-D7A3-C645-A9EF-88867591B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E14A7-83E7-BE43-95AA-656616A0A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7739-7DAC-6644-B483-A59817B6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61FB-8374-9E4F-9340-C4A7406E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EE71-4C1C-FB4E-8BF9-CF2ECC1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0393-73BB-D34C-8C93-EF44D62C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ACDB-82F6-5C46-9C91-26C21306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BE7B-D7AC-9B49-B91E-482E6926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C8F5-CB73-8441-9A65-357154A0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6647-FEAF-2E4E-AE8E-B2B9881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CABA1-5CB5-B84E-B776-B0085FC30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99815-5240-AC4E-BD21-5727CF28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114F-F108-574C-A405-BB29B3D8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8051-8308-7F41-B9AA-4ADF9BAD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EE94-B599-0B47-8FD3-6DA22E0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CD18-DD19-3942-AF2E-A916625D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5EC2-821D-5042-80AC-E5B5BD0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9771-A5C7-C846-AA14-C49EC636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21E3-6449-EC43-BF94-80D7E672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9BAD-9F32-5E4C-909A-EE01493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33DE-689F-5A47-8E68-9DD334F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62CB-AB30-B446-9E3C-7564FB0D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88AB-AC59-BC40-A149-1AF0D3CA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2ADF-C040-E24D-8656-6C279CF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D1E3-38E2-BF43-94D3-C394B986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9907-4CB2-BB49-B0EC-B7410077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7737-AA06-1B4A-B835-5D5F40B9F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75565-B5EB-074C-9B05-D25E15A4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6F2B-D3AE-C04D-87A3-59E6F148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8CD0-3362-2A47-AE58-5C0531A2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697E-73AC-D44B-89DF-3928F86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4A5C-A35C-3441-AF24-784E1774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637E-AADA-164D-B393-3B41ADAF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ACA9D-F94F-D543-930C-27E4D955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84FAF-1BAC-C046-92E4-8B57037A0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1B3D9-E109-8F41-8F9C-2A4108E83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9EE7F-4D72-A74A-9EC0-E2D482E9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A60E-D8C2-934D-9B61-D3AACCB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CC898-6B3C-C444-8F36-F24B5AFA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6BDB-B393-BA42-8813-10D13558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41634-4F4E-B64C-94E0-7FB729D2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AEA8-E0C9-D246-8DF8-4F6A47F6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02E0-A64F-514E-9759-48ECA1A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33E28-5230-0541-BEFE-EA65586A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AC81-2987-2D4A-80CB-833C39D9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C1331-ADC8-3843-9DEF-E996D034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51A-DBCE-0D41-8AD3-82CABF55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9B9-27F5-0041-924B-DEF55297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98AEA-601D-E04B-9BDF-87BA1609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2BB-31AF-7F4B-9B80-B9EBFCB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DF59-9534-E047-B565-0D8457E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F086-532E-9148-B81A-942A6C96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836-4045-7245-942A-EF82FAC4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92DF1-F478-3B47-83D7-8F726451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6686-316D-C64E-B804-5DDBB0AB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1E42B-D798-C443-9536-C1CAF10A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DE03-5128-5243-8A48-9F2694EC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CBB3-E138-6B41-B1F0-DFCCB136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E7CA-CD85-794D-A855-710E7536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FF466-D2DF-1F46-A75C-613D210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96D8-0285-584F-91FE-913E2B5C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6F38-0C87-6B45-A905-CF17F3B7D4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6455-FCEA-2848-BBF5-CAAD664D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2296-7995-AC48-AC66-49708F8DB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9A69-C988-B649-9570-DE14B29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77724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ATTENTION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4114801"/>
            <a:ext cx="2743200" cy="8592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Ranraj Singh</a:t>
            </a:r>
          </a:p>
        </p:txBody>
      </p:sp>
    </p:spTree>
    <p:extLst>
      <p:ext uri="{BB962C8B-B14F-4D97-AF65-F5344CB8AC3E}">
        <p14:creationId xmlns:p14="http://schemas.microsoft.com/office/powerpoint/2010/main" val="1165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990601"/>
                <a:ext cx="8305800" cy="501669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</a:t>
                </a:r>
                <a:r>
                  <a:rPr lang="en-US" sz="2000" baseline="-25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tanh( W </a:t>
                </a:r>
                <a:r>
                  <a:rPr lang="en-US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</a:t>
                </a:r>
                <a:r>
                  <a:rPr lang="en-US" sz="2000" baseline="-25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</a:t>
                </a:r>
                <a:r>
                  <a:rPr lang="en-US" sz="2000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v</a:t>
                </a:r>
                <a:r>
                  <a:rPr lang="en-US" sz="2000" baseline="30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</a:t>
                </a:r>
                <a:r>
                  <a:rPr lang="en-US" sz="2000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2000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</a:t>
                </a:r>
                <a:r>
                  <a:rPr lang="en-US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softmax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</a:t>
                </a:r>
                <a:r>
                  <a:rPr lang="en-US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</a:t>
                </a:r>
                <a:r>
                  <a:rPr lang="en-US" sz="2000" baseline="-25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  <a:r>
                  <a:rPr lang="en-US" sz="2000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baseline="-2500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09728" indent="0">
                  <a:buNone/>
                </a:pPr>
                <a:endPara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990601"/>
                <a:ext cx="8305800" cy="5016691"/>
              </a:xfrm>
              <a:blipFill>
                <a:blip r:embed="rId2"/>
                <a:stretch>
                  <a:fillRect l="-76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1" y="1"/>
            <a:ext cx="6785853" cy="638783"/>
          </a:xfrm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Implementing </a:t>
            </a:r>
            <a:r>
              <a:rPr lang="en-US" sz="3600" dirty="0" err="1">
                <a:latin typeface="Agency FB" panose="020B0503020202020204" pitchFamily="34" charset="0"/>
              </a:rPr>
              <a:t>Bahadanu</a:t>
            </a:r>
            <a:r>
              <a:rPr lang="en-US" sz="3600" dirty="0">
                <a:latin typeface="Agency FB" panose="020B0503020202020204" pitchFamily="34" charset="0"/>
              </a:rPr>
              <a:t> 2015 Attention in </a:t>
            </a:r>
            <a:r>
              <a:rPr lang="en-US" sz="3600" dirty="0" err="1">
                <a:latin typeface="Agency FB" panose="020B0503020202020204" pitchFamily="34" charset="0"/>
              </a:rPr>
              <a:t>Keras</a:t>
            </a:r>
            <a:endParaRPr lang="en-US" sz="3600" dirty="0">
              <a:latin typeface="Agency FB" panose="020B0503020202020204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6172200" y="753893"/>
            <a:ext cx="4182894" cy="61284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</a:t>
            </a:r>
            <a:r>
              <a:rPr lang="en-US" b="1" baseline="-25000" dirty="0" err="1"/>
              <a:t>t</a:t>
            </a:r>
            <a:r>
              <a:rPr lang="en-US" b="1" dirty="0"/>
              <a:t> =LSTM(units, </a:t>
            </a:r>
            <a:r>
              <a:rPr lang="en-US" b="1" dirty="0" err="1"/>
              <a:t>return_sequence</a:t>
            </a:r>
            <a:r>
              <a:rPr lang="en-US" b="1" dirty="0"/>
              <a:t>) 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timesteps,units</a:t>
            </a:r>
            <a:r>
              <a:rPr lang="en-US" dirty="0"/>
              <a:t>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5791200" y="1679643"/>
            <a:ext cx="3039894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</a:t>
            </a:r>
            <a:r>
              <a:rPr lang="en-US" b="1" baseline="-25000" dirty="0" err="1"/>
              <a:t>t</a:t>
            </a:r>
            <a:r>
              <a:rPr lang="en-US" b="1" dirty="0"/>
              <a:t>= Dense(units,’</a:t>
            </a:r>
            <a:r>
              <a:rPr lang="en-US" b="1" dirty="0" err="1"/>
              <a:t>tanh</a:t>
            </a:r>
            <a:r>
              <a:rPr lang="en-US" b="1" dirty="0"/>
              <a:t>’)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timesteps,units</a:t>
            </a:r>
            <a:r>
              <a:rPr lang="en-US" dirty="0"/>
              <a:t>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893012" y="2552700"/>
            <a:ext cx="2726988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US" b="1" baseline="-25000" dirty="0"/>
              <a:t>t</a:t>
            </a:r>
            <a:r>
              <a:rPr lang="en-US" b="1" dirty="0"/>
              <a:t>= Dense(1, ‘linear’)</a:t>
            </a:r>
          </a:p>
          <a:p>
            <a:pPr algn="ctr"/>
            <a:r>
              <a:rPr lang="en-US" dirty="0"/>
              <a:t>dim=(?,timesteps,1)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8153400" y="2552700"/>
            <a:ext cx="2344366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Flatten( 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timesteps</a:t>
            </a:r>
            <a:r>
              <a:rPr lang="en-US" dirty="0"/>
              <a:t>)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810500" y="3472774"/>
            <a:ext cx="3030166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b="1" dirty="0"/>
              <a:t>Activation(‘</a:t>
            </a:r>
            <a:r>
              <a:rPr lang="en-US" b="1" dirty="0" err="1"/>
              <a:t>softmax</a:t>
            </a:r>
            <a:r>
              <a:rPr lang="en-US" b="1" dirty="0"/>
              <a:t>’)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timesteps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7620000" y="28194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2590800" y="3472774"/>
            <a:ext cx="2895600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RepeatVector</a:t>
            </a:r>
            <a:r>
              <a:rPr lang="en-US" b="1" dirty="0"/>
              <a:t>(units)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units,timesteps</a:t>
            </a:r>
            <a:r>
              <a:rPr lang="en-US" dirty="0"/>
              <a:t>)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1828800" y="4495800"/>
            <a:ext cx="2829128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att</a:t>
            </a:r>
            <a:r>
              <a:rPr lang="en-US" b="1" dirty="0"/>
              <a:t>=Permute( [2,1] 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timesteps,units</a:t>
            </a:r>
            <a:r>
              <a:rPr lang="en-US" dirty="0"/>
              <a:t>)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6591300" y="4419600"/>
            <a:ext cx="31242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Multiply( [</a:t>
            </a:r>
            <a:r>
              <a:rPr lang="en-US" b="1" dirty="0" err="1"/>
              <a:t>h</a:t>
            </a:r>
            <a:r>
              <a:rPr lang="en-US" b="1" baseline="-25000" dirty="0" err="1"/>
              <a:t>t</a:t>
            </a:r>
            <a:r>
              <a:rPr lang="en-US" b="1" dirty="0" err="1"/>
              <a:t>,att</a:t>
            </a:r>
            <a:r>
              <a:rPr lang="en-US" b="1" dirty="0"/>
              <a:t>] )</a:t>
            </a:r>
          </a:p>
          <a:p>
            <a:pPr algn="ctr"/>
            <a:r>
              <a:rPr lang="en-US" dirty="0"/>
              <a:t>dim=(?,</a:t>
            </a:r>
            <a:r>
              <a:rPr lang="en-US" dirty="0" err="1"/>
              <a:t>timestep,units</a:t>
            </a:r>
            <a:r>
              <a:rPr lang="en-US" dirty="0"/>
              <a:t>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63183" y="5596647"/>
            <a:ext cx="3962400" cy="914400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Context= Lambda(sum(axis=1) )</a:t>
            </a:r>
          </a:p>
          <a:p>
            <a:pPr algn="ctr"/>
            <a:r>
              <a:rPr lang="en-US" b="1" dirty="0"/>
              <a:t>Output dim=(?, units)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915400" y="3086100"/>
            <a:ext cx="0" cy="3866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22" idx="3"/>
          </p:cNvCxnSpPr>
          <p:nvPr/>
        </p:nvCxnSpPr>
        <p:spPr>
          <a:xfrm flipH="1">
            <a:off x="5486400" y="3739474"/>
            <a:ext cx="2324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0" y="1366735"/>
            <a:ext cx="0" cy="3129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34200" y="2289244"/>
            <a:ext cx="0" cy="263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3800" y="4006174"/>
            <a:ext cx="0" cy="4896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28" idx="1"/>
          </p:cNvCxnSpPr>
          <p:nvPr/>
        </p:nvCxnSpPr>
        <p:spPr>
          <a:xfrm flipV="1">
            <a:off x="4657928" y="4724400"/>
            <a:ext cx="1933372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5029201"/>
            <a:ext cx="0" cy="56744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76200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Attention Layer Architecture</a:t>
            </a:r>
          </a:p>
        </p:txBody>
      </p:sp>
      <p:pic>
        <p:nvPicPr>
          <p:cNvPr id="3075" name="Picture 3" descr="C:\Users\rsing272\Documents\Python Scripts\lstm_at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09600"/>
            <a:ext cx="43434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Why traditional methods for sequence data are not good enough.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Idea behind Attention Mechanism and its advantages.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Attention in General and its variants.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Intuitive Understanding of Attention.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Simple implementation of attention.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Implementation on a public data set for text classification.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Other applications.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511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 encoder processes the input sequence and compresses the information into a </a:t>
            </a:r>
            <a:r>
              <a:rPr lang="en-US" sz="2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length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context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critical disadvantage of this design is its incapability of remembering long sentences. As it processes longer sentences it looses information about the beginning of the 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Agency FB" panose="020B0503020202020204" pitchFamily="34" charset="0"/>
              </a:rPr>
              <a:t>Why traditional methods for sequence data are not good enough?</a:t>
            </a:r>
            <a:endParaRPr lang="en-US" sz="2800" dirty="0"/>
          </a:p>
        </p:txBody>
      </p:sp>
      <p:pic>
        <p:nvPicPr>
          <p:cNvPr id="4" name="Content Placeholder 5" descr="encoder-decoder model with additive attention layer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40630"/>
            <a:ext cx="8229600" cy="2917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6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Rather than building the context vector out of the encoder’s last hidden state, the secret sauce invented by attention was to give context vector </a:t>
            </a:r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to the entire input sequence.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Attention: Idea</a:t>
            </a:r>
          </a:p>
        </p:txBody>
      </p:sp>
      <p:pic>
        <p:nvPicPr>
          <p:cNvPr id="4" name="Picture 3" descr="C:\Users\rsing272\Pictures\Screenshots\Screenshot (8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Attention Improves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Attention provides some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Helps with the vanishing gradient problem. (by providing shortcut to faraway states)</a:t>
            </a: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sz="2400" b="1" i="1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 don’t have to suffer the tradeoff between Accuracy and Interpretability.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Advantages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b="1" i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General Steps:</a:t>
                </a:r>
              </a:p>
              <a:p>
                <a:pPr marL="109728" indent="0">
                  <a:buNone/>
                </a:pPr>
                <a:endParaRPr lang="en-US" sz="400" b="1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1. Compute a </a:t>
                </a:r>
                <a:r>
                  <a:rPr lang="en-US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score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for each encoder hidden state.</a:t>
                </a:r>
              </a:p>
              <a:p>
                <a:pPr marL="109728" indent="0">
                  <a:buNone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2. Compute </a:t>
                </a:r>
                <a:r>
                  <a:rPr lang="en-US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attention weights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 marL="109728" indent="0">
                  <a:buNone/>
                </a:pP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3. Compute the </a:t>
                </a:r>
                <a:r>
                  <a:rPr lang="en-US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context vector</a:t>
                </a:r>
                <a:r>
                  <a:rPr lang="en-US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endParaRPr lang="en-US" sz="20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en-US" sz="2000" b="1" i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General equations:</a:t>
                </a:r>
              </a:p>
              <a:p>
                <a:endParaRPr lang="en-US" sz="400" b="1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109728" indent="0">
                  <a:buNone/>
                </a:pPr>
                <a:r>
                  <a:rPr lang="en-US" sz="2000" dirty="0"/>
                  <a:t>1. </a:t>
                </a:r>
                <a:r>
                  <a:rPr lang="en-US" sz="2000" b="1" dirty="0"/>
                  <a:t>score(h</a:t>
                </a:r>
                <a:r>
                  <a:rPr lang="en-US" sz="2000" b="1" baseline="-25000" dirty="0"/>
                  <a:t>t</a:t>
                </a:r>
                <a:r>
                  <a:rPr lang="en-US" sz="2000" b="1" dirty="0"/>
                  <a:t>) </a:t>
                </a:r>
              </a:p>
              <a:p>
                <a:pPr marL="109728" indent="0">
                  <a:buNone/>
                </a:pPr>
                <a:r>
                  <a:rPr lang="en-US" sz="2000" dirty="0"/>
                  <a:t>2. α</a:t>
                </a:r>
                <a:r>
                  <a:rPr lang="en-US" sz="2000" baseline="-25000" dirty="0"/>
                  <a:t>t</a:t>
                </a:r>
                <a:r>
                  <a:rPr lang="en-US" sz="2000" dirty="0"/>
                  <a:t> = softmax( score(h</a:t>
                </a:r>
                <a:r>
                  <a:rPr lang="en-US" sz="2000" baseline="-25000" dirty="0"/>
                  <a:t>t</a:t>
                </a:r>
                <a:r>
                  <a:rPr lang="en-US" sz="2000" dirty="0"/>
                  <a:t>) 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𝑒𝑥𝑝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𝑠𝑐𝑜𝑟𝑒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𝑒𝑥𝑝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𝑠𝑐𝑜𝑟𝑒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09728" indent="0">
                  <a:buNone/>
                </a:pPr>
                <a:r>
                  <a:rPr lang="en-US" sz="2000" dirty="0"/>
                  <a:t>3. C</a:t>
                </a:r>
                <a:r>
                  <a:rPr lang="en-US" sz="2000" baseline="-25000" dirty="0"/>
                  <a:t>t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 baseline="-2500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109728" indent="0">
                  <a:buNone/>
                </a:pPr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035" b="-13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Attention in General</a:t>
            </a:r>
          </a:p>
        </p:txBody>
      </p:sp>
    </p:spTree>
    <p:extLst>
      <p:ext uri="{BB962C8B-B14F-4D97-AF65-F5344CB8AC3E}">
        <p14:creationId xmlns:p14="http://schemas.microsoft.com/office/powerpoint/2010/main" val="20612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Bahdanau 2015</a:t>
            </a:r>
          </a:p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</a:p>
          <a:p>
            <a:pPr marL="109728" indent="0">
              <a:buNone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Georgia" panose="02040502050405020303" pitchFamily="18" charset="0"/>
              </a:rPr>
              <a:t>Some other score functions:</a:t>
            </a:r>
          </a:p>
          <a:p>
            <a:pPr marL="109728" indent="0">
              <a:buNone/>
            </a:pPr>
            <a:r>
              <a:rPr lang="en-US" dirty="0">
                <a:latin typeface="Georgia" panose="02040502050405020303" pitchFamily="18" charset="0"/>
              </a:rPr>
              <a:t>2.</a:t>
            </a:r>
          </a:p>
          <a:p>
            <a:pPr marL="109728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Georgia" panose="02040502050405020303" pitchFamily="18" charset="0"/>
              </a:rPr>
              <a:t>3</a:t>
            </a:r>
          </a:p>
          <a:p>
            <a:pPr marL="109728" indent="0">
              <a:buNone/>
            </a:pPr>
            <a:endParaRPr lang="en-US" sz="1100" dirty="0">
              <a:latin typeface="Georgia" panose="02040502050405020303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	 where C</a:t>
            </a:r>
            <a:r>
              <a:rPr lang="en-US" sz="2000" baseline="-25000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=cell state of the last LSTM unit.</a:t>
            </a:r>
          </a:p>
          <a:p>
            <a:pPr marL="109728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109728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Score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098" y="1295401"/>
            <a:ext cx="4038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 algn="ctr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v</a:t>
            </a:r>
            <a:r>
              <a:rPr lang="en-US" sz="24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tanh(W 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1098" y="2667001"/>
            <a:ext cx="509729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 algn="ctr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)= v</a:t>
            </a:r>
            <a:r>
              <a:rPr lang="en-US" sz="24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tanh(W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+W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1098" y="2057401"/>
            <a:ext cx="51102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v</a:t>
            </a:r>
            <a:r>
              <a:rPr lang="en-US" sz="24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</a:t>
            </a:r>
            <a:r>
              <a:rPr lang="en-US" sz="2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(Luong 2015)</a:t>
            </a:r>
          </a:p>
        </p:txBody>
      </p:sp>
    </p:spTree>
    <p:extLst>
      <p:ext uri="{BB962C8B-B14F-4D97-AF65-F5344CB8AC3E}">
        <p14:creationId xmlns:p14="http://schemas.microsoft.com/office/powerpoint/2010/main" val="15435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762001"/>
            <a:ext cx="8839200" cy="5245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Lets understand with an example of sentiment analysis(Movie Reviews), where each word has a 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dimensional embedding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09728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Ex: Our review contains these words: 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“Best  dog movie ended with a perfect fight”</a:t>
            </a:r>
          </a:p>
          <a:p>
            <a:pPr marL="109728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sake of simplicity lets only consider 4 words: </a:t>
            </a:r>
            <a:r>
              <a:rPr lang="en-US" sz="1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best, perfect, dog, fight</a:t>
            </a:r>
          </a:p>
          <a:p>
            <a:pPr marL="109728" indent="0">
              <a:buNone/>
            </a:pP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score(h</a:t>
            </a:r>
            <a:r>
              <a:rPr lang="en-US" sz="18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v</a:t>
            </a:r>
            <a:r>
              <a:rPr lang="en-US" sz="1800" b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tanh(W h</a:t>
            </a:r>
            <a:r>
              <a:rPr lang="en-US" sz="18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109728" indent="0">
              <a:buNone/>
            </a:pP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7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every word: Best=[0.5,0], Perfect=[0.5,0.5], Dog=[0.5,0.5],fight=[0.5,0]</a:t>
            </a:r>
          </a:p>
          <a:p>
            <a:pPr marL="109728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u</a:t>
            </a:r>
            <a:r>
              <a:rPr lang="en-US" sz="18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tanh( W </a:t>
            </a:r>
            <a:r>
              <a:rPr 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8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transforms the vector space. After transformation of the hidden states, </a:t>
            </a:r>
            <a:r>
              <a:rPr 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sz="18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corresponding to each word  looks like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sz="18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every word: Best=[0,0.5], Perfect=[0.5,0.5], Dog=[0.4,0], fight=[0.5,0]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 it is easy to pick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impt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words.</a:t>
            </a:r>
          </a:p>
          <a:p>
            <a:pPr marL="109728" indent="0">
              <a:buNone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Lets take v=[0,1]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Intuitive understanding of Bahdanau attention</a:t>
            </a:r>
          </a:p>
        </p:txBody>
      </p:sp>
      <p:pic>
        <p:nvPicPr>
          <p:cNvPr id="1028" name="Picture 4" descr="C:\Users\rsing272\Pictures\Screenshots\Screenshot (9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5410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0"/>
            <a:ext cx="8229600" cy="62484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d</a:t>
            </a:r>
            <a:r>
              <a:rPr lang="en-US" sz="18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sz="1800" b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sz="18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            </a:t>
            </a:r>
            <a:endParaRPr lang="en-US" sz="1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Geometrically, v </a:t>
            </a: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emphasizes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 important dimensions of the vector space. It picks out the direction along which the variance is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V=[0,1],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V</a:t>
            </a:r>
            <a:r>
              <a:rPr lang="en-US" sz="18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sz="18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 resulting score for each word will look like this:-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means that the previous layer will move the input vector space around so that v can easily pick out the important words that have a decisive effect on the task at hand(Classifying reviews)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C:\Users\rsing272\Pictures\Screenshots\Screenshot (9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5334000" cy="35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Agency FB</vt:lpstr>
      <vt:lpstr>Algerian</vt:lpstr>
      <vt:lpstr>Arial</vt:lpstr>
      <vt:lpstr>Arial Narrow</vt:lpstr>
      <vt:lpstr>Calibri</vt:lpstr>
      <vt:lpstr>Calibri Light</vt:lpstr>
      <vt:lpstr>Cambria Math</vt:lpstr>
      <vt:lpstr>Georgia</vt:lpstr>
      <vt:lpstr>Wingdings</vt:lpstr>
      <vt:lpstr>Office Theme</vt:lpstr>
      <vt:lpstr>ATTENTION 101</vt:lpstr>
      <vt:lpstr>Contents</vt:lpstr>
      <vt:lpstr>Why traditional methods for sequence data are not good enough?</vt:lpstr>
      <vt:lpstr>Attention: Idea</vt:lpstr>
      <vt:lpstr>Advantages</vt:lpstr>
      <vt:lpstr>Attention in General</vt:lpstr>
      <vt:lpstr>Score function.</vt:lpstr>
      <vt:lpstr>Intuitive understanding of Bahdanau attention</vt:lpstr>
      <vt:lpstr>PowerPoint Presentation</vt:lpstr>
      <vt:lpstr>Implementing Bahadanu 2015 Attention in Keras</vt:lpstr>
      <vt:lpstr>Attention Layer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101</dc:title>
  <dc:creator>Singh, Ranraj R</dc:creator>
  <cp:lastModifiedBy>Singh, Ranraj R</cp:lastModifiedBy>
  <cp:revision>1</cp:revision>
  <dcterms:created xsi:type="dcterms:W3CDTF">2021-06-15T14:20:30Z</dcterms:created>
  <dcterms:modified xsi:type="dcterms:W3CDTF">2021-06-15T14:21:23Z</dcterms:modified>
</cp:coreProperties>
</file>