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2b579b0e2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2b579b0e2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b579b0e2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b579b0e2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2b579b0e2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2b579b0e2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2b579b0e2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2b579b0e2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2b579b0e2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2b579b0e2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2b579b0e2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2b579b0e2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2b579b0e2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2b579b0e2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2b579b0e2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2b579b0e2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2b579b0e2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2b579b0e2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2b579b0e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2b579b0e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b579b0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b579b0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b579b0e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b579b0e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b579b0e2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b579b0e2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2b579b0e2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2b579b0e2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2b579b0e2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2b579b0e2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b579b0e2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2b579b0e2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2b579b0e2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2b579b0e2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2b579b0e2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2b579b0e2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769050" y="85385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Thermal-Hydraulic performance analysis of chip cooling     in electronic devices using Machine Learning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11700" y="1603458"/>
            <a:ext cx="85206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Tushar Kumar Mishra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18MF3IM35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Supervisor: Prof Chirodeep Bakli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				    	    Mentor: Mr. Avinash Kumar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850" y="3114801"/>
            <a:ext cx="1394300" cy="15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1533300" y="4520250"/>
            <a:ext cx="69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Indian Institute Of Technology Kharagpur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ctrTitle"/>
          </p:nvPr>
        </p:nvSpPr>
        <p:spPr>
          <a:xfrm>
            <a:off x="2011150" y="50830"/>
            <a:ext cx="5361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247" name="Google Shape;247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50" y="583975"/>
            <a:ext cx="4178501" cy="45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ctrTitle"/>
          </p:nvPr>
        </p:nvSpPr>
        <p:spPr>
          <a:xfrm>
            <a:off x="1858703" y="816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Problem Formulation</a:t>
            </a:r>
            <a:endParaRPr/>
          </a:p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1858700" y="2114305"/>
            <a:ext cx="5361300" cy="1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Multivariate Regression Problem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Quantifying the effect of various numerical features on Nusselt Number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Dataset and Exploratory Data Analysis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ctrTitle"/>
          </p:nvPr>
        </p:nvSpPr>
        <p:spPr>
          <a:xfrm>
            <a:off x="1972675" y="203301"/>
            <a:ext cx="53613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1019"/>
            <a:ext cx="9144002" cy="122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631"/>
            <a:ext cx="8839203" cy="155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ctrTitle"/>
          </p:nvPr>
        </p:nvSpPr>
        <p:spPr>
          <a:xfrm>
            <a:off x="2003175" y="264304"/>
            <a:ext cx="5361300" cy="7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Lazy Regressor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25"/>
          <p:cNvSpPr txBox="1"/>
          <p:nvPr>
            <p:ph idx="1" type="subTitle"/>
          </p:nvPr>
        </p:nvSpPr>
        <p:spPr>
          <a:xfrm>
            <a:off x="4198150" y="2051100"/>
            <a:ext cx="46686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Regressors for all Baseline ML Models in scikit learn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Selecting top performing models and tuning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75" y="1059048"/>
            <a:ext cx="2904005" cy="408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ctrTitle"/>
          </p:nvPr>
        </p:nvSpPr>
        <p:spPr>
          <a:xfrm>
            <a:off x="2102653" y="2879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ML Methodology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2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25" y="1652813"/>
            <a:ext cx="38671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038" y="1503800"/>
            <a:ext cx="39909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ctrTitle"/>
          </p:nvPr>
        </p:nvSpPr>
        <p:spPr>
          <a:xfrm>
            <a:off x="1891350" y="193154"/>
            <a:ext cx="53613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27"/>
          <p:cNvSpPr txBox="1"/>
          <p:nvPr>
            <p:ph idx="1" type="subTitle"/>
          </p:nvPr>
        </p:nvSpPr>
        <p:spPr>
          <a:xfrm>
            <a:off x="1858700" y="3413143"/>
            <a:ext cx="53613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Formula Determination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 = -2.93235987*TF - -0.25346334* Tb + 0.02287909* Re</a:t>
            </a:r>
            <a:endParaRPr/>
          </a:p>
        </p:txBody>
      </p:sp>
      <p:pic>
        <p:nvPicPr>
          <p:cNvPr id="283" name="Google Shape;2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25" y="811004"/>
            <a:ext cx="5936950" cy="22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ctrTitle"/>
          </p:nvPr>
        </p:nvSpPr>
        <p:spPr>
          <a:xfrm>
            <a:off x="1858700" y="196405"/>
            <a:ext cx="53613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" name="Google Shape;289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Nusselt Number: 41.99 at TF=0.39 with Reynolds number, Re=600</a:t>
            </a:r>
            <a:endParaRPr/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62" y="782605"/>
            <a:ext cx="3390983" cy="232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ctrTitle"/>
          </p:nvPr>
        </p:nvSpPr>
        <p:spPr>
          <a:xfrm>
            <a:off x="1950200" y="284605"/>
            <a:ext cx="53613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299" name="Google Shape;299;p29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Optimum Nusselt number value of 41.99 at TF=0.39</a:t>
              </a:r>
              <a:endParaRPr sz="1100">
                <a:solidFill>
                  <a:srgbClr val="5E5E5E"/>
                </a:solidFill>
              </a:endParaRPr>
            </a:p>
          </p:txBody>
        </p:sp>
      </p:grpSp>
      <p:sp>
        <p:nvSpPr>
          <p:cNvPr id="303" name="Google Shape;303;p29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9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305" name="Google Shape;305;p29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Empirical Formula Determination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9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311" name="Google Shape;311;p29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Variation of Nusselt Number with numerical features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ctrTitle"/>
          </p:nvPr>
        </p:nvSpPr>
        <p:spPr>
          <a:xfrm>
            <a:off x="2082325" y="501377"/>
            <a:ext cx="5361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Future Scope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0" name="Google Shape;320;p30"/>
          <p:cNvSpPr txBox="1"/>
          <p:nvPr>
            <p:ph idx="1" type="subTitle"/>
          </p:nvPr>
        </p:nvSpPr>
        <p:spPr>
          <a:xfrm>
            <a:off x="1858700" y="1748349"/>
            <a:ext cx="5361300" cy="2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Eventual Aim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Variation with Geometry, conduction, pumping power, friction and fluid properties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26" name="Google Shape;326;p3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37" name="Google Shape;137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New Cooling Systems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New Technology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Liquid Cooling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Liquid Cooling with DL- MCHS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40" name="Google Shape;140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Electronics Industry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Introduction &amp; Overview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Current Scenario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Challenges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43" name="Google Shape;143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Conventional Cooling Systems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Description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Limitations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Motivation for a better thermal management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ctrTitle"/>
          </p:nvPr>
        </p:nvSpPr>
        <p:spPr>
          <a:xfrm>
            <a:off x="342713" y="448550"/>
            <a:ext cx="85206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Thermal-Hydraulic performance analysis of chip cooling in electronic devices using Machine Learning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50" name="Google Shape;150;p15"/>
          <p:cNvGrpSpPr/>
          <p:nvPr/>
        </p:nvGrpSpPr>
        <p:grpSpPr>
          <a:xfrm>
            <a:off x="6038025" y="2411210"/>
            <a:ext cx="2469661" cy="1384500"/>
            <a:chOff x="6038025" y="2598925"/>
            <a:chExt cx="2469661" cy="1384500"/>
          </a:xfrm>
        </p:grpSpPr>
        <p:cxnSp>
          <p:nvCxnSpPr>
            <p:cNvPr id="151" name="Google Shape;151;p15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5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Current Advancements in the Field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636321" y="1638728"/>
            <a:ext cx="2994729" cy="1384500"/>
            <a:chOff x="636321" y="1844098"/>
            <a:chExt cx="2994729" cy="1384500"/>
          </a:xfrm>
        </p:grpSpPr>
        <p:sp>
          <p:nvSpPr>
            <p:cNvPr id="156" name="Google Shape;156;p15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Objectives of the Study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" name="Google Shape;157;p15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4908100" y="737545"/>
            <a:ext cx="3599586" cy="1384500"/>
            <a:chOff x="4908100" y="889950"/>
            <a:chExt cx="3599586" cy="1384500"/>
          </a:xfrm>
        </p:grpSpPr>
        <p:cxnSp>
          <p:nvCxnSpPr>
            <p:cNvPr id="161" name="Google Shape;161;p15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5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2814594" y="945750"/>
            <a:ext cx="3514811" cy="3252003"/>
            <a:chOff x="2991269" y="1153325"/>
            <a:chExt cx="3514811" cy="3252003"/>
          </a:xfrm>
        </p:grpSpPr>
        <p:sp>
          <p:nvSpPr>
            <p:cNvPr id="166" name="Google Shape;166;p1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7" name="Google Shape;167;p1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8" name="Google Shape;168;p1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69" name="Google Shape;169;p1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70" name="Google Shape;170;p1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71" name="Google Shape;171;p1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72" name="Google Shape;172;p1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73" name="Google Shape;173;p1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6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179" name="Google Shape;179;p16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Theoretical Approach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16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81" name="Google Shape;181;p16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182" name="Google Shape;182;p16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Numerical Modelling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3" name="Google Shape;183;p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84" name="Google Shape;184;p16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85" name="Google Shape;185;p16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Experimental Setup and Geometrical Considerations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Google Shape;186;p1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87" name="Google Shape;187;p16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88" name="Google Shape;188;p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92" name="Google Shape;192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95" name="Google Shape;195;p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98" name="Google Shape;198;p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1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2" name="Google Shape;202;p16"/>
          <p:cNvSpPr txBox="1"/>
          <p:nvPr/>
        </p:nvSpPr>
        <p:spPr>
          <a:xfrm>
            <a:off x="2567250" y="457400"/>
            <a:ext cx="69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Theory, Modeling, and Methodology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ctrTitle"/>
          </p:nvPr>
        </p:nvSpPr>
        <p:spPr>
          <a:xfrm>
            <a:off x="1738225" y="518400"/>
            <a:ext cx="70230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Theoretical Approach</a:t>
            </a:r>
            <a:endParaRPr sz="2500"/>
          </a:p>
        </p:txBody>
      </p:sp>
      <p:grpSp>
        <p:nvGrpSpPr>
          <p:cNvPr id="208" name="Google Shape;208;p17"/>
          <p:cNvGrpSpPr/>
          <p:nvPr/>
        </p:nvGrpSpPr>
        <p:grpSpPr>
          <a:xfrm>
            <a:off x="1834260" y="1326352"/>
            <a:ext cx="5221800" cy="731700"/>
            <a:chOff x="2789785" y="1323164"/>
            <a:chExt cx="5221800" cy="731700"/>
          </a:xfrm>
        </p:grpSpPr>
        <p:sp>
          <p:nvSpPr>
            <p:cNvPr id="209" name="Google Shape;209;p17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three-dimensional solid–fluid conjugate model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1834262" y="2207525"/>
            <a:ext cx="4860300" cy="731700"/>
            <a:chOff x="1834262" y="2207525"/>
            <a:chExt cx="4860300" cy="731700"/>
          </a:xfrm>
        </p:grpSpPr>
        <p:sp>
          <p:nvSpPr>
            <p:cNvPr id="212" name="Google Shape;212;p17"/>
            <p:cNvSpPr/>
            <p:nvPr/>
          </p:nvSpPr>
          <p:spPr>
            <a:xfrm>
              <a:off x="1834262" y="2207525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1896512" y="240807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Navier–Stokes equations with Boundary conditions and Energy equations: (Mass, Momentum, and Energy)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1834262" y="3088625"/>
            <a:ext cx="4497600" cy="731700"/>
            <a:chOff x="1834262" y="3088625"/>
            <a:chExt cx="4497600" cy="731700"/>
          </a:xfrm>
        </p:grpSpPr>
        <p:sp>
          <p:nvSpPr>
            <p:cNvPr id="215" name="Google Shape;215;p17"/>
            <p:cNvSpPr/>
            <p:nvPr/>
          </p:nvSpPr>
          <p:spPr>
            <a:xfrm>
              <a:off x="1834262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1887738" y="3289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Solved numerically using finite-volume based CFD package, ANSYS FLUENT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311700" y="132150"/>
            <a:ext cx="85206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Setup and Geometrical Considerations</a:t>
            </a:r>
            <a:endParaRPr sz="2400"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250"/>
            <a:ext cx="3926571" cy="424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371" y="1353675"/>
            <a:ext cx="4760228" cy="26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ctrTitle"/>
          </p:nvPr>
        </p:nvSpPr>
        <p:spPr>
          <a:xfrm>
            <a:off x="454000" y="304950"/>
            <a:ext cx="8520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Numerical Modelling</a:t>
            </a:r>
            <a:endParaRPr sz="2400"/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750"/>
            <a:ext cx="5585800" cy="35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ctrTitle"/>
          </p:nvPr>
        </p:nvSpPr>
        <p:spPr>
          <a:xfrm>
            <a:off x="230350" y="0"/>
            <a:ext cx="85206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Numerical Modelling and Dataset Generation</a:t>
            </a:r>
            <a:endParaRPr sz="2400"/>
          </a:p>
        </p:txBody>
      </p:sp>
      <p:pic>
        <p:nvPicPr>
          <p:cNvPr id="235" name="Google Shape;2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1321825"/>
            <a:ext cx="73056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ctrTitle"/>
          </p:nvPr>
        </p:nvSpPr>
        <p:spPr>
          <a:xfrm>
            <a:off x="1891353" y="9384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Machine Learning?</a:t>
            </a:r>
            <a:endParaRPr/>
          </a:p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1950175" y="2437298"/>
            <a:ext cx="53613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Generated Labelled Dataset- Self learning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Optimization Problem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Overcoming shortcomings of theoretical and numerical approaches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