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88" r:id="rId22"/>
    <p:sldId id="279" r:id="rId23"/>
    <p:sldId id="280" r:id="rId24"/>
    <p:sldId id="276" r:id="rId25"/>
    <p:sldId id="277" r:id="rId26"/>
    <p:sldId id="278" r:id="rId27"/>
    <p:sldId id="282" r:id="rId28"/>
    <p:sldId id="281" r:id="rId29"/>
    <p:sldId id="301" r:id="rId30"/>
    <p:sldId id="284" r:id="rId31"/>
    <p:sldId id="283" r:id="rId32"/>
    <p:sldId id="285" r:id="rId33"/>
    <p:sldId id="286" r:id="rId34"/>
    <p:sldId id="289" r:id="rId35"/>
    <p:sldId id="287" r:id="rId36"/>
    <p:sldId id="290" r:id="rId37"/>
    <p:sldId id="291" r:id="rId38"/>
    <p:sldId id="292" r:id="rId39"/>
    <p:sldId id="293" r:id="rId40"/>
    <p:sldId id="298" r:id="rId41"/>
    <p:sldId id="299" r:id="rId42"/>
    <p:sldId id="300" r:id="rId43"/>
    <p:sldId id="294" r:id="rId44"/>
    <p:sldId id="295" r:id="rId45"/>
    <p:sldId id="296" r:id="rId46"/>
    <p:sldId id="297" r:id="rId4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6" autoAdjust="0"/>
    <p:restoredTop sz="84515" autoAdjust="0"/>
  </p:normalViewPr>
  <p:slideViewPr>
    <p:cSldViewPr snapToGrid="0">
      <p:cViewPr varScale="1">
        <p:scale>
          <a:sx n="96" d="100"/>
          <a:sy n="96" d="100"/>
        </p:scale>
        <p:origin x="4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A1740-9A82-46DA-AD96-0DC60E5E9FA3}" type="datetimeFigureOut">
              <a:rPr kumimoji="1" lang="ja-JP" altLang="en-US" smtClean="0"/>
              <a:t>2022/10/27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C5CA3-E3F9-4CDC-A2DC-589CC3C7528D}" type="slidenum">
              <a:rPr kumimoji="1" lang="ja-JP" altLang="en-US" smtClean="0"/>
              <a:t>‹#›</a:t>
            </a:fld>
            <a:endParaRPr kumimoji="1" lang="ja-JP" altLang="en-US"/>
          </a:p>
        </p:txBody>
      </p:sp>
    </p:spTree>
    <p:extLst>
      <p:ext uri="{BB962C8B-B14F-4D97-AF65-F5344CB8AC3E}">
        <p14:creationId xmlns:p14="http://schemas.microsoft.com/office/powerpoint/2010/main" val="39182370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https://takun-physics.net/9954/</a:t>
            </a:r>
            <a:endParaRPr kumimoji="1" lang="ja-JP" altLang="en-US"/>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a:t>
            </a:fld>
            <a:endParaRPr kumimoji="1" lang="ja-JP" altLang="en-US"/>
          </a:p>
        </p:txBody>
      </p:sp>
    </p:spTree>
    <p:extLst>
      <p:ext uri="{BB962C8B-B14F-4D97-AF65-F5344CB8AC3E}">
        <p14:creationId xmlns:p14="http://schemas.microsoft.com/office/powerpoint/2010/main" val="3883225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12</a:t>
            </a:fld>
            <a:endParaRPr kumimoji="1" lang="ja-JP" altLang="en-US"/>
          </a:p>
        </p:txBody>
      </p:sp>
    </p:spTree>
    <p:extLst>
      <p:ext uri="{BB962C8B-B14F-4D97-AF65-F5344CB8AC3E}">
        <p14:creationId xmlns:p14="http://schemas.microsoft.com/office/powerpoint/2010/main" val="120926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13</a:t>
            </a:fld>
            <a:endParaRPr kumimoji="1" lang="ja-JP" altLang="en-US"/>
          </a:p>
        </p:txBody>
      </p:sp>
    </p:spTree>
    <p:extLst>
      <p:ext uri="{BB962C8B-B14F-4D97-AF65-F5344CB8AC3E}">
        <p14:creationId xmlns:p14="http://schemas.microsoft.com/office/powerpoint/2010/main" val="1801841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14</a:t>
            </a:fld>
            <a:endParaRPr kumimoji="1" lang="ja-JP" altLang="en-US"/>
          </a:p>
        </p:txBody>
      </p:sp>
    </p:spTree>
    <p:extLst>
      <p:ext uri="{BB962C8B-B14F-4D97-AF65-F5344CB8AC3E}">
        <p14:creationId xmlns:p14="http://schemas.microsoft.com/office/powerpoint/2010/main" val="3477790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15</a:t>
            </a:fld>
            <a:endParaRPr kumimoji="1" lang="ja-JP" altLang="en-US"/>
          </a:p>
        </p:txBody>
      </p:sp>
    </p:spTree>
    <p:extLst>
      <p:ext uri="{BB962C8B-B14F-4D97-AF65-F5344CB8AC3E}">
        <p14:creationId xmlns:p14="http://schemas.microsoft.com/office/powerpoint/2010/main" val="71827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散乱媒体内の光の吸収は次の</a:t>
            </a:r>
            <a:r>
              <a:rPr kumimoji="1" lang="en-US" altLang="ja-JP" dirty="0"/>
              <a:t>lambert</a:t>
            </a:r>
            <a:r>
              <a:rPr kumimoji="1" lang="ja-JP" altLang="en-US" dirty="0"/>
              <a:t>則に従う．</a:t>
            </a:r>
            <a:r>
              <a:rPr kumimoji="1" lang="en-US" altLang="ja-JP" dirty="0"/>
              <a:t>I</a:t>
            </a:r>
            <a:r>
              <a:rPr kumimoji="1" lang="ja-JP" altLang="en-US" dirty="0"/>
              <a:t>は出力光強度，</a:t>
            </a:r>
            <a:r>
              <a:rPr kumimoji="1" lang="en-US" altLang="ja-JP" dirty="0"/>
              <a:t>I0</a:t>
            </a:r>
            <a:r>
              <a:rPr kumimoji="1" lang="ja-JP" altLang="en-US" dirty="0"/>
              <a:t>は入力光強度，</a:t>
            </a:r>
            <a:r>
              <a:rPr kumimoji="1" lang="en-US" altLang="ja-JP" dirty="0" err="1"/>
              <a:t>μa</a:t>
            </a:r>
            <a:r>
              <a:rPr kumimoji="1" lang="ja-JP" altLang="en-US" dirty="0"/>
              <a:t>じゃ吸収係数</a:t>
            </a:r>
            <a:r>
              <a:rPr kumimoji="1" lang="en-US" altLang="ja-JP" dirty="0"/>
              <a:t>L</a:t>
            </a:r>
            <a:r>
              <a:rPr kumimoji="1" lang="ja-JP" altLang="en-US" dirty="0"/>
              <a:t>は媒体内の光路長</a:t>
            </a:r>
            <a:endParaRPr kumimoji="1" lang="en-US" altLang="ja-JP" dirty="0"/>
          </a:p>
          <a:p>
            <a:r>
              <a:rPr kumimoji="1" lang="ja-JP" altLang="en-US" dirty="0"/>
              <a:t>散乱媒体内の屈折率が一定であるとすると，媒体内の光速は一定だから，時刻</a:t>
            </a:r>
            <a:r>
              <a:rPr kumimoji="1" lang="en-US" altLang="ja-JP" dirty="0"/>
              <a:t>t</a:t>
            </a:r>
            <a:r>
              <a:rPr kumimoji="1" lang="ja-JP" altLang="en-US" dirty="0"/>
              <a:t>が決まると光路長が決まる．参照媒体と測定媒体の吸収係数の差が小さいとき，</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20</a:t>
            </a:fld>
            <a:endParaRPr kumimoji="1" lang="ja-JP" altLang="en-US"/>
          </a:p>
        </p:txBody>
      </p:sp>
    </p:spTree>
    <p:extLst>
      <p:ext uri="{BB962C8B-B14F-4D97-AF65-F5344CB8AC3E}">
        <p14:creationId xmlns:p14="http://schemas.microsoft.com/office/powerpoint/2010/main" val="224669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散乱媒体内の光の吸収は次の</a:t>
            </a:r>
            <a:r>
              <a:rPr kumimoji="1" lang="en-US" altLang="ja-JP" dirty="0"/>
              <a:t>lambert</a:t>
            </a:r>
            <a:r>
              <a:rPr kumimoji="1" lang="ja-JP" altLang="en-US" dirty="0"/>
              <a:t>則に従う．</a:t>
            </a:r>
            <a:r>
              <a:rPr kumimoji="1" lang="en-US" altLang="ja-JP" dirty="0"/>
              <a:t>I</a:t>
            </a:r>
            <a:r>
              <a:rPr kumimoji="1" lang="ja-JP" altLang="en-US" dirty="0"/>
              <a:t>は出力光強度，</a:t>
            </a:r>
            <a:r>
              <a:rPr kumimoji="1" lang="en-US" altLang="ja-JP" dirty="0"/>
              <a:t>I0</a:t>
            </a:r>
            <a:r>
              <a:rPr kumimoji="1" lang="ja-JP" altLang="en-US" dirty="0"/>
              <a:t>は入力光強度，</a:t>
            </a:r>
            <a:r>
              <a:rPr kumimoji="1" lang="en-US" altLang="ja-JP" dirty="0" err="1"/>
              <a:t>μa</a:t>
            </a:r>
            <a:r>
              <a:rPr kumimoji="1" lang="ja-JP" altLang="en-US" dirty="0"/>
              <a:t>じゃ吸収係数</a:t>
            </a:r>
            <a:r>
              <a:rPr kumimoji="1" lang="en-US" altLang="ja-JP" dirty="0"/>
              <a:t>L</a:t>
            </a:r>
            <a:r>
              <a:rPr kumimoji="1" lang="ja-JP" altLang="en-US" dirty="0"/>
              <a:t>は媒体内の光路長</a:t>
            </a:r>
            <a:endParaRPr kumimoji="1" lang="en-US" altLang="ja-JP" dirty="0"/>
          </a:p>
          <a:p>
            <a:r>
              <a:rPr kumimoji="1" lang="ja-JP" altLang="en-US" dirty="0"/>
              <a:t>散乱媒体内の屈折率が一定であるとすると，媒体内の光速は一定だから，時刻</a:t>
            </a:r>
            <a:r>
              <a:rPr kumimoji="1" lang="en-US" altLang="ja-JP" dirty="0"/>
              <a:t>t</a:t>
            </a:r>
            <a:r>
              <a:rPr kumimoji="1" lang="ja-JP" altLang="en-US" dirty="0"/>
              <a:t>が決まると光路長が決まる．参照媒体と測定媒体の吸収係数の差が小さいとき，</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22</a:t>
            </a:fld>
            <a:endParaRPr kumimoji="1" lang="ja-JP" altLang="en-US"/>
          </a:p>
        </p:txBody>
      </p:sp>
    </p:spTree>
    <p:extLst>
      <p:ext uri="{BB962C8B-B14F-4D97-AF65-F5344CB8AC3E}">
        <p14:creationId xmlns:p14="http://schemas.microsoft.com/office/powerpoint/2010/main" val="1702567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31</a:t>
            </a:fld>
            <a:endParaRPr kumimoji="1" lang="ja-JP" altLang="en-US"/>
          </a:p>
        </p:txBody>
      </p:sp>
    </p:spTree>
    <p:extLst>
      <p:ext uri="{BB962C8B-B14F-4D97-AF65-F5344CB8AC3E}">
        <p14:creationId xmlns:p14="http://schemas.microsoft.com/office/powerpoint/2010/main" val="2814777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dirty="0">
                <a:solidFill>
                  <a:srgbClr val="333333"/>
                </a:solidFill>
                <a:effectLst/>
                <a:latin typeface="YakuHanJPs"/>
              </a:rPr>
              <a:t>この問題を解決しようというのが</a:t>
            </a:r>
            <a:r>
              <a:rPr lang="en-US" altLang="ja-JP" b="0" i="0" dirty="0">
                <a:solidFill>
                  <a:srgbClr val="333333"/>
                </a:solidFill>
                <a:effectLst/>
                <a:latin typeface="YakuHanJPs"/>
              </a:rPr>
              <a:t>Deep Image Prior</a:t>
            </a:r>
            <a:r>
              <a:rPr lang="ja-JP" altLang="en-US" b="0" i="0" dirty="0">
                <a:solidFill>
                  <a:srgbClr val="333333"/>
                </a:solidFill>
                <a:effectLst/>
                <a:latin typeface="YakuHanJPs"/>
              </a:rPr>
              <a:t>です。</a:t>
            </a:r>
            <a:r>
              <a:rPr lang="en-US" altLang="ja-JP" b="0" i="0" dirty="0">
                <a:solidFill>
                  <a:srgbClr val="333333"/>
                </a:solidFill>
                <a:effectLst/>
                <a:latin typeface="YakuHanJPs"/>
              </a:rPr>
              <a:t>Deep Image Prior</a:t>
            </a:r>
            <a:r>
              <a:rPr lang="ja-JP" altLang="en-US" b="0" i="0" dirty="0">
                <a:solidFill>
                  <a:srgbClr val="333333"/>
                </a:solidFill>
                <a:effectLst/>
                <a:latin typeface="YakuHanJPs"/>
              </a:rPr>
              <a:t>とは、画像</a:t>
            </a:r>
            <a:r>
              <a:rPr lang="en-US" altLang="ja-JP" b="0" i="0" u="none" strike="noStrike" dirty="0">
                <a:solidFill>
                  <a:srgbClr val="333333"/>
                </a:solidFill>
                <a:effectLst/>
                <a:latin typeface="MathJax_Math-italic"/>
              </a:rPr>
              <a:t>x</a:t>
            </a:r>
            <a:r>
              <a:rPr lang="en-US" altLang="ja-JP" b="0" i="0" u="none" strike="noStrike" dirty="0">
                <a:solidFill>
                  <a:srgbClr val="333333"/>
                </a:solidFill>
                <a:effectLst/>
                <a:latin typeface="YakuHanJPs"/>
              </a:rPr>
              <a:t>x</a:t>
            </a:r>
            <a:r>
              <a:rPr lang="ja-JP" altLang="en-US" b="0" i="0" dirty="0">
                <a:solidFill>
                  <a:srgbClr val="333333"/>
                </a:solidFill>
                <a:effectLst/>
                <a:latin typeface="YakuHanJPs"/>
              </a:rPr>
              <a:t>をニューラルネットワークで生成する事で、ニューラルネットワーク自体が自然な画像を生成できる能力を持っている為に、陰的に先ほどの制約を満たす画像が生成される、というものです。簡単に言うと、</a:t>
            </a:r>
            <a:r>
              <a:rPr lang="ja-JP" altLang="en-US" b="1" i="0" dirty="0">
                <a:solidFill>
                  <a:srgbClr val="333333"/>
                </a:solidFill>
                <a:effectLst/>
                <a:latin typeface="YakuHanJPs"/>
              </a:rPr>
              <a:t>ニューラルネットワークで画像生成してみたら、何も考えなくても綺麗な画像が生成されちゃった</a:t>
            </a:r>
            <a:r>
              <a:rPr lang="ja-JP" altLang="en-US" b="0" i="0" dirty="0">
                <a:solidFill>
                  <a:srgbClr val="333333"/>
                </a:solidFill>
                <a:effectLst/>
                <a:latin typeface="YakuHanJPs"/>
              </a:rPr>
              <a:t>、という中々驚きの手法なのです。</a:t>
            </a:r>
          </a:p>
          <a:p>
            <a:pPr algn="l"/>
            <a:r>
              <a:rPr lang="ja-JP" altLang="en-US" b="0" i="0" dirty="0">
                <a:solidFill>
                  <a:srgbClr val="333333"/>
                </a:solidFill>
                <a:effectLst/>
                <a:latin typeface="YakuHanJPs"/>
              </a:rPr>
              <a:t>具体的には、綺麗にしたい画像</a:t>
            </a:r>
            <a:r>
              <a:rPr lang="en-US" altLang="ja-JP" b="0" i="0" u="none" strike="noStrike" dirty="0">
                <a:solidFill>
                  <a:srgbClr val="333333"/>
                </a:solidFill>
                <a:effectLst/>
                <a:latin typeface="MathJax_Math-italic"/>
              </a:rPr>
              <a:t>x</a:t>
            </a:r>
            <a:r>
              <a:rPr lang="en-US" altLang="ja-JP" b="0" i="0" u="none" strike="noStrike" dirty="0">
                <a:solidFill>
                  <a:srgbClr val="333333"/>
                </a:solidFill>
                <a:effectLst/>
                <a:latin typeface="MathJax_Main"/>
              </a:rPr>
              <a:t>0</a:t>
            </a:r>
            <a:r>
              <a:rPr lang="en-US" altLang="ja-JP" b="0" i="0" u="none" strike="noStrike" dirty="0">
                <a:solidFill>
                  <a:srgbClr val="333333"/>
                </a:solidFill>
                <a:effectLst/>
                <a:latin typeface="YakuHanJPs"/>
              </a:rPr>
              <a:t>x0</a:t>
            </a:r>
            <a:r>
              <a:rPr lang="ja-JP" altLang="en-US" b="0" i="0" dirty="0">
                <a:solidFill>
                  <a:srgbClr val="333333"/>
                </a:solidFill>
                <a:effectLst/>
                <a:latin typeface="YakuHanJPs"/>
              </a:rPr>
              <a:t>と、入力として与えるノイズ画像</a:t>
            </a:r>
            <a:r>
              <a:rPr lang="en-US" altLang="ja-JP" b="0" i="0" u="none" strike="noStrike" dirty="0" err="1">
                <a:solidFill>
                  <a:srgbClr val="333333"/>
                </a:solidFill>
                <a:effectLst/>
                <a:latin typeface="MathJax_Math-italic"/>
              </a:rPr>
              <a:t>z</a:t>
            </a:r>
            <a:r>
              <a:rPr lang="en-US" altLang="ja-JP" b="0" i="0" u="none" strike="noStrike" dirty="0" err="1">
                <a:solidFill>
                  <a:srgbClr val="333333"/>
                </a:solidFill>
                <a:effectLst/>
                <a:latin typeface="YakuHanJPs"/>
              </a:rPr>
              <a:t>z</a:t>
            </a:r>
            <a:r>
              <a:rPr lang="ja-JP" altLang="en-US" b="0" i="0" dirty="0">
                <a:solidFill>
                  <a:srgbClr val="333333"/>
                </a:solidFill>
                <a:effectLst/>
                <a:latin typeface="YakuHanJPs"/>
              </a:rPr>
              <a:t>を用意し、</a:t>
            </a:r>
            <a:r>
              <a:rPr lang="en-US" altLang="ja-JP" b="0" i="0" u="none" strike="noStrike" dirty="0" err="1">
                <a:solidFill>
                  <a:srgbClr val="333333"/>
                </a:solidFill>
                <a:effectLst/>
                <a:latin typeface="MathJax_Math-italic"/>
              </a:rPr>
              <a:t>z</a:t>
            </a:r>
            <a:r>
              <a:rPr lang="en-US" altLang="ja-JP" b="0" i="0" u="none" strike="noStrike" dirty="0" err="1">
                <a:solidFill>
                  <a:srgbClr val="333333"/>
                </a:solidFill>
                <a:effectLst/>
                <a:latin typeface="YakuHanJPs"/>
              </a:rPr>
              <a:t>z</a:t>
            </a:r>
            <a:r>
              <a:rPr lang="ja-JP" altLang="en-US" b="0" i="0" dirty="0">
                <a:solidFill>
                  <a:srgbClr val="333333"/>
                </a:solidFill>
                <a:effectLst/>
                <a:latin typeface="YakuHanJPs"/>
              </a:rPr>
              <a:t>から</a:t>
            </a:r>
            <a:r>
              <a:rPr lang="en-US" altLang="ja-JP" b="0" i="0" u="none" strike="noStrike" dirty="0">
                <a:solidFill>
                  <a:srgbClr val="333333"/>
                </a:solidFill>
                <a:effectLst/>
                <a:latin typeface="MathJax_Math-italic"/>
              </a:rPr>
              <a:t>x</a:t>
            </a:r>
            <a:r>
              <a:rPr lang="en-US" altLang="ja-JP" b="0" i="0" u="none" strike="noStrike" dirty="0">
                <a:solidFill>
                  <a:srgbClr val="333333"/>
                </a:solidFill>
                <a:effectLst/>
                <a:latin typeface="MathJax_Main"/>
              </a:rPr>
              <a:t>0</a:t>
            </a:r>
            <a:r>
              <a:rPr lang="en-US" altLang="ja-JP" b="0" i="0" u="none" strike="noStrike" dirty="0">
                <a:solidFill>
                  <a:srgbClr val="333333"/>
                </a:solidFill>
                <a:effectLst/>
                <a:latin typeface="YakuHanJPs"/>
              </a:rPr>
              <a:t>x0</a:t>
            </a:r>
            <a:r>
              <a:rPr lang="ja-JP" altLang="en-US" b="0" i="0" dirty="0">
                <a:solidFill>
                  <a:srgbClr val="333333"/>
                </a:solidFill>
                <a:effectLst/>
                <a:latin typeface="YakuHanJPs"/>
              </a:rPr>
              <a:t>に変換するネットワークパラメータ</a:t>
            </a:r>
            <a:r>
              <a:rPr lang="en-US" altLang="ja-JP" b="0" i="0" u="none" strike="noStrike" dirty="0" err="1">
                <a:solidFill>
                  <a:srgbClr val="333333"/>
                </a:solidFill>
                <a:effectLst/>
                <a:latin typeface="MathJax_Math-italic"/>
              </a:rPr>
              <a:t>θ</a:t>
            </a:r>
            <a:r>
              <a:rPr lang="en-US" altLang="ja-JP" b="0" i="0" u="none" strike="noStrike" dirty="0" err="1">
                <a:solidFill>
                  <a:srgbClr val="333333"/>
                </a:solidFill>
                <a:effectLst/>
                <a:latin typeface="YakuHanJPs"/>
              </a:rPr>
              <a:t>θ</a:t>
            </a:r>
            <a:r>
              <a:rPr lang="ja-JP" altLang="en-US" b="0" i="0" dirty="0">
                <a:solidFill>
                  <a:srgbClr val="333333"/>
                </a:solidFill>
                <a:effectLst/>
                <a:latin typeface="YakuHanJPs"/>
              </a:rPr>
              <a:t>を求めます。</a:t>
            </a:r>
            <a:r>
              <a:rPr lang="en-US" altLang="ja-JP" b="0" i="0" u="none" strike="noStrike" dirty="0">
                <a:solidFill>
                  <a:srgbClr val="333333"/>
                </a:solidFill>
                <a:effectLst/>
                <a:latin typeface="MathJax_Math-italic"/>
              </a:rPr>
              <a:t>f</a:t>
            </a:r>
            <a:r>
              <a:rPr lang="en-US" altLang="ja-JP" b="0" i="0" u="none" strike="noStrike" dirty="0">
                <a:solidFill>
                  <a:srgbClr val="333333"/>
                </a:solidFill>
                <a:effectLst/>
                <a:latin typeface="YakuHanJPs"/>
              </a:rPr>
              <a:t>f</a:t>
            </a:r>
            <a:r>
              <a:rPr lang="ja-JP" altLang="en-US" b="0" i="0" dirty="0">
                <a:solidFill>
                  <a:srgbClr val="333333"/>
                </a:solidFill>
                <a:effectLst/>
                <a:latin typeface="YakuHanJPs"/>
              </a:rPr>
              <a:t>はニューラルネットワークとします。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33</a:t>
            </a:fld>
            <a:endParaRPr kumimoji="1" lang="ja-JP" altLang="en-US"/>
          </a:p>
        </p:txBody>
      </p:sp>
    </p:spTree>
    <p:extLst>
      <p:ext uri="{BB962C8B-B14F-4D97-AF65-F5344CB8AC3E}">
        <p14:creationId xmlns:p14="http://schemas.microsoft.com/office/powerpoint/2010/main" val="2845441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逐次近似再構成に</a:t>
            </a:r>
            <a:r>
              <a:rPr kumimoji="1" lang="en-US" altLang="ja-JP" dirty="0"/>
              <a:t>CNN</a:t>
            </a:r>
            <a:r>
              <a:rPr kumimoji="1" lang="ja-JP" altLang="en-US" dirty="0"/>
              <a:t>を組み込む</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35</a:t>
            </a:fld>
            <a:endParaRPr kumimoji="1" lang="ja-JP" altLang="en-US"/>
          </a:p>
        </p:txBody>
      </p:sp>
    </p:spTree>
    <p:extLst>
      <p:ext uri="{BB962C8B-B14F-4D97-AF65-F5344CB8AC3E}">
        <p14:creationId xmlns:p14="http://schemas.microsoft.com/office/powerpoint/2010/main" val="714380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近赤外光が生体組織を透過しやすいことを利用し，数</a:t>
            </a:r>
            <a:r>
              <a:rPr lang="en-US" altLang="ja-JP" b="0" i="0" dirty="0">
                <a:solidFill>
                  <a:srgbClr val="333333"/>
                </a:solidFill>
                <a:effectLst/>
                <a:latin typeface="Arial" panose="020B0604020202020204" pitchFamily="34" charset="0"/>
              </a:rPr>
              <a:t>cm</a:t>
            </a:r>
            <a:r>
              <a:rPr lang="ja-JP" altLang="en-US" b="0" i="0" dirty="0">
                <a:solidFill>
                  <a:srgbClr val="333333"/>
                </a:solidFill>
                <a:effectLst/>
                <a:latin typeface="Arial" panose="020B0604020202020204" pitchFamily="34" charset="0"/>
              </a:rPr>
              <a:t>以上の比較的厚い組織を対象としている．</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この拡散光トモグラフィーの研究は</a:t>
            </a:r>
            <a:r>
              <a:rPr lang="en-US" altLang="ja-JP" b="0" i="0" dirty="0">
                <a:solidFill>
                  <a:srgbClr val="333333"/>
                </a:solidFill>
                <a:effectLst/>
                <a:latin typeface="Arial" panose="020B0604020202020204" pitchFamily="34" charset="0"/>
              </a:rPr>
              <a:t>1990</a:t>
            </a:r>
            <a:r>
              <a:rPr lang="ja-JP" altLang="en-US" b="0" i="0" dirty="0">
                <a:solidFill>
                  <a:srgbClr val="333333"/>
                </a:solidFill>
                <a:effectLst/>
                <a:latin typeface="Arial" panose="020B0604020202020204" pitchFamily="34" charset="0"/>
              </a:rPr>
              <a:t>年代初めから世界各国で開始された．</a:t>
            </a:r>
            <a:r>
              <a:rPr lang="en-US" altLang="ja-JP" b="0" i="0" dirty="0">
                <a:solidFill>
                  <a:srgbClr val="333333"/>
                </a:solidFill>
                <a:effectLst/>
                <a:latin typeface="Arial" panose="020B0604020202020204" pitchFamily="34" charset="0"/>
              </a:rPr>
              <a:t>2000</a:t>
            </a:r>
            <a:r>
              <a:rPr lang="ja-JP" altLang="en-US" b="0" i="0" dirty="0">
                <a:solidFill>
                  <a:srgbClr val="333333"/>
                </a:solidFill>
                <a:effectLst/>
                <a:latin typeface="Arial" panose="020B0604020202020204" pitchFamily="34" charset="0"/>
              </a:rPr>
              <a:t>年以降，拡散反射光から断層像を得るアルゴリズムである光マッピングという手法も開発されている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a:t>
            </a:fld>
            <a:endParaRPr kumimoji="1" lang="ja-JP" altLang="en-US"/>
          </a:p>
        </p:txBody>
      </p:sp>
    </p:spTree>
    <p:extLst>
      <p:ext uri="{BB962C8B-B14F-4D97-AF65-F5344CB8AC3E}">
        <p14:creationId xmlns:p14="http://schemas.microsoft.com/office/powerpoint/2010/main" val="302743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比較的厚い組織を通った近赤外光は，直進性などの波動性を失い，強く散乱される結果，生体組織内を拡散的に伝搬する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a:t>
            </a:fld>
            <a:endParaRPr kumimoji="1" lang="ja-JP" altLang="en-US"/>
          </a:p>
        </p:txBody>
      </p:sp>
    </p:spTree>
    <p:extLst>
      <p:ext uri="{BB962C8B-B14F-4D97-AF65-F5344CB8AC3E}">
        <p14:creationId xmlns:p14="http://schemas.microsoft.com/office/powerpoint/2010/main" val="228774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輸送方程式では散乱体内部のエネルギー伝播を正確に表す方程式，しかし，三次元位置，方向，時間と</a:t>
            </a:r>
            <a:r>
              <a:rPr lang="en-US" altLang="ja-JP" dirty="0"/>
              <a:t>6</a:t>
            </a:r>
            <a:r>
              <a:rPr lang="ja-JP" altLang="en-US" dirty="0"/>
              <a:t>自由度もち，解を得るのが難しい．</a:t>
            </a:r>
          </a:p>
          <a:p>
            <a:r>
              <a:rPr lang="ja-JP" altLang="en-US" dirty="0"/>
              <a:t>生体組織のような拡散に近い散乱では，光はほぼ等方的に伝播する．そこで，この光の等方散乱性を導入すると，輸送方程式は光拡散近似により，光拡散方程式に変換するができる．</a:t>
            </a:r>
          </a:p>
          <a:p>
            <a:r>
              <a:rPr lang="ja-JP" altLang="en-US" dirty="0"/>
              <a:t>光拡散方程式は簡単な形状であっても解析的に解くことは難しい．</a:t>
            </a:r>
          </a:p>
          <a:p>
            <a:r>
              <a:rPr lang="ja-JP" altLang="en-US" dirty="0"/>
              <a:t>有限要素法で解かれることが多いが，組織の不均一性，複雑な形状，複雑な境界条件，先見情報を組み込むことができる．</a:t>
            </a:r>
            <a:endParaRPr lang="en-US" altLang="ja-JP" dirty="0"/>
          </a:p>
          <a:p>
            <a:r>
              <a:rPr lang="en-US" altLang="ja-JP" dirty="0"/>
              <a:t>G</a:t>
            </a:r>
            <a:r>
              <a:rPr lang="ja-JP" altLang="en-US" dirty="0"/>
              <a:t>は非等方散乱パラメータ，</a:t>
            </a:r>
            <a:r>
              <a:rPr lang="en-US" altLang="ja-JP" dirty="0"/>
              <a:t>g=1</a:t>
            </a:r>
            <a:r>
              <a:rPr lang="ja-JP" altLang="en-US" dirty="0"/>
              <a:t>で完全な前方散乱，</a:t>
            </a:r>
            <a:r>
              <a:rPr lang="en-US" altLang="ja-JP" dirty="0"/>
              <a:t>g=0</a:t>
            </a:r>
            <a:r>
              <a:rPr lang="ja-JP" altLang="en-US" dirty="0"/>
              <a:t>で等方散乱，場所ごとに設定する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6</a:t>
            </a:fld>
            <a:endParaRPr kumimoji="1" lang="ja-JP" altLang="en-US"/>
          </a:p>
        </p:txBody>
      </p:sp>
    </p:spTree>
    <p:extLst>
      <p:ext uri="{BB962C8B-B14F-4D97-AF65-F5344CB8AC3E}">
        <p14:creationId xmlns:p14="http://schemas.microsoft.com/office/powerpoint/2010/main" val="397433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偏微分方程式の解は初期条件と境界条件を満たす必要がある．</a:t>
            </a:r>
            <a:endParaRPr kumimoji="1" lang="en-US" altLang="ja-JP" dirty="0"/>
          </a:p>
          <a:p>
            <a:r>
              <a:rPr kumimoji="1" lang="ja-JP" altLang="en-US" dirty="0"/>
              <a:t>初期状態は時刻</a:t>
            </a:r>
            <a:r>
              <a:rPr kumimoji="1" lang="en-US" altLang="ja-JP" dirty="0"/>
              <a:t>0</a:t>
            </a:r>
            <a:r>
              <a:rPr kumimoji="1" lang="ja-JP" altLang="en-US" dirty="0"/>
              <a:t>の時に満たす条件で，散乱係数の分布や入射光など</a:t>
            </a:r>
            <a:endParaRPr kumimoji="1" lang="en-US" altLang="ja-JP" dirty="0"/>
          </a:p>
          <a:p>
            <a:endParaRPr kumimoji="1" lang="en-US" altLang="ja-JP" dirty="0"/>
          </a:p>
          <a:p>
            <a:r>
              <a:rPr kumimoji="1" lang="ja-JP" altLang="en-US" dirty="0"/>
              <a:t>境界条件はこんなかんじ</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7</a:t>
            </a:fld>
            <a:endParaRPr kumimoji="1" lang="ja-JP" altLang="en-US"/>
          </a:p>
        </p:txBody>
      </p:sp>
    </p:spTree>
    <p:extLst>
      <p:ext uri="{BB962C8B-B14F-4D97-AF65-F5344CB8AC3E}">
        <p14:creationId xmlns:p14="http://schemas.microsoft.com/office/powerpoint/2010/main" val="80292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観測される光強度は出力面において、散乱媒体内部から外部に向けて流出する光の放射エネルギー流束の、出力面に対する垂直方向成分として次式で表される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8</a:t>
            </a:fld>
            <a:endParaRPr kumimoji="1" lang="ja-JP" altLang="en-US"/>
          </a:p>
        </p:txBody>
      </p:sp>
    </p:spTree>
    <p:extLst>
      <p:ext uri="{BB962C8B-B14F-4D97-AF65-F5344CB8AC3E}">
        <p14:creationId xmlns:p14="http://schemas.microsoft.com/office/powerpoint/2010/main" val="57301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電場とか音場とか</a:t>
            </a:r>
            <a:endParaRPr kumimoji="1" lang="en-US" altLang="ja-JP" dirty="0"/>
          </a:p>
          <a:p>
            <a:r>
              <a:rPr kumimoji="1" lang="ja-JP" altLang="en-US" dirty="0"/>
              <a:t>有限要素法は</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9</a:t>
            </a:fld>
            <a:endParaRPr kumimoji="1" lang="ja-JP" altLang="en-US"/>
          </a:p>
        </p:txBody>
      </p:sp>
    </p:spTree>
    <p:extLst>
      <p:ext uri="{BB962C8B-B14F-4D97-AF65-F5344CB8AC3E}">
        <p14:creationId xmlns:p14="http://schemas.microsoft.com/office/powerpoint/2010/main" val="151675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10</a:t>
            </a:fld>
            <a:endParaRPr kumimoji="1" lang="ja-JP" altLang="en-US"/>
          </a:p>
        </p:txBody>
      </p:sp>
    </p:spTree>
    <p:extLst>
      <p:ext uri="{BB962C8B-B14F-4D97-AF65-F5344CB8AC3E}">
        <p14:creationId xmlns:p14="http://schemas.microsoft.com/office/powerpoint/2010/main" val="317889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移流方程式で実装した</a:t>
            </a:r>
            <a:endParaRPr kumimoji="1" lang="en-US" altLang="ja-JP" dirty="0"/>
          </a:p>
          <a:p>
            <a:r>
              <a:rPr kumimoji="1" lang="ja-JP" altLang="en-US" dirty="0"/>
              <a:t>吸収率の分布や時間間隔なども自由に設定できるようにしてある</a:t>
            </a:r>
            <a:endParaRPr kumimoji="1" lang="en-US" altLang="ja-JP" dirty="0"/>
          </a:p>
          <a:p>
            <a:r>
              <a:rPr kumimoji="1" lang="ja-JP" altLang="en-US" dirty="0"/>
              <a:t>これを光拡散方程式に今後する</a:t>
            </a:r>
            <a:endParaRPr kumimoji="1" lang="en-US" altLang="ja-JP"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11</a:t>
            </a:fld>
            <a:endParaRPr kumimoji="1" lang="ja-JP" altLang="en-US"/>
          </a:p>
        </p:txBody>
      </p:sp>
    </p:spTree>
    <p:extLst>
      <p:ext uri="{BB962C8B-B14F-4D97-AF65-F5344CB8AC3E}">
        <p14:creationId xmlns:p14="http://schemas.microsoft.com/office/powerpoint/2010/main" val="225738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3EB206-F1CD-5859-E6BB-9D5134839D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C6D7D0-CD8F-0C8D-C8FE-A26715DBA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C5D3AB-7EB2-28DC-90FF-D7A0A2B88822}"/>
              </a:ext>
            </a:extLst>
          </p:cNvPr>
          <p:cNvSpPr>
            <a:spLocks noGrp="1"/>
          </p:cNvSpPr>
          <p:nvPr>
            <p:ph type="dt" sz="half" idx="10"/>
          </p:nvPr>
        </p:nvSpPr>
        <p:spPr/>
        <p:txBody>
          <a:bodyPr/>
          <a:lstStyle/>
          <a:p>
            <a:fld id="{C801310E-4C28-4D51-ADB4-8E3E74A70742}" type="datetimeFigureOut">
              <a:rPr kumimoji="1" lang="ja-JP" altLang="en-US" smtClean="0"/>
              <a:t>2022/10/27</a:t>
            </a:fld>
            <a:endParaRPr kumimoji="1" lang="ja-JP" altLang="en-US"/>
          </a:p>
        </p:txBody>
      </p:sp>
      <p:sp>
        <p:nvSpPr>
          <p:cNvPr id="5" name="フッター プレースホルダー 4">
            <a:extLst>
              <a:ext uri="{FF2B5EF4-FFF2-40B4-BE49-F238E27FC236}">
                <a16:creationId xmlns:a16="http://schemas.microsoft.com/office/drawing/2014/main" id="{16E1DED4-E6F6-BF09-9EBA-F982D130EA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A8F32C-416A-78E6-DBA3-B6FE2D3B7CF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77713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B0D17-CBED-02C7-717E-9DB6C8064B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F00B97-329F-4445-5342-9CB5351F030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F25B36-7F53-F8DA-FFE9-F703CFC64511}"/>
              </a:ext>
            </a:extLst>
          </p:cNvPr>
          <p:cNvSpPr>
            <a:spLocks noGrp="1"/>
          </p:cNvSpPr>
          <p:nvPr>
            <p:ph type="dt" sz="half" idx="10"/>
          </p:nvPr>
        </p:nvSpPr>
        <p:spPr/>
        <p:txBody>
          <a:bodyPr/>
          <a:lstStyle/>
          <a:p>
            <a:fld id="{C801310E-4C28-4D51-ADB4-8E3E74A70742}" type="datetimeFigureOut">
              <a:rPr kumimoji="1" lang="ja-JP" altLang="en-US" smtClean="0"/>
              <a:t>2022/10/27</a:t>
            </a:fld>
            <a:endParaRPr kumimoji="1" lang="ja-JP" altLang="en-US"/>
          </a:p>
        </p:txBody>
      </p:sp>
      <p:sp>
        <p:nvSpPr>
          <p:cNvPr id="5" name="フッター プレースホルダー 4">
            <a:extLst>
              <a:ext uri="{FF2B5EF4-FFF2-40B4-BE49-F238E27FC236}">
                <a16:creationId xmlns:a16="http://schemas.microsoft.com/office/drawing/2014/main" id="{ECB2D261-5136-7B4A-FE5C-2A984C9D5C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B21053-525E-D0D8-8C61-6CAA735E7AAE}"/>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78651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C5346B2-CF0D-B2E9-33C5-9516B54F57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908535-80D2-6688-6C85-44579DC4D15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CEE649-9CE8-DC2F-463C-DB8C7FB3929E}"/>
              </a:ext>
            </a:extLst>
          </p:cNvPr>
          <p:cNvSpPr>
            <a:spLocks noGrp="1"/>
          </p:cNvSpPr>
          <p:nvPr>
            <p:ph type="dt" sz="half" idx="10"/>
          </p:nvPr>
        </p:nvSpPr>
        <p:spPr/>
        <p:txBody>
          <a:bodyPr/>
          <a:lstStyle/>
          <a:p>
            <a:fld id="{C801310E-4C28-4D51-ADB4-8E3E74A70742}" type="datetimeFigureOut">
              <a:rPr kumimoji="1" lang="ja-JP" altLang="en-US" smtClean="0"/>
              <a:t>2022/10/27</a:t>
            </a:fld>
            <a:endParaRPr kumimoji="1" lang="ja-JP" altLang="en-US"/>
          </a:p>
        </p:txBody>
      </p:sp>
      <p:sp>
        <p:nvSpPr>
          <p:cNvPr id="5" name="フッター プレースホルダー 4">
            <a:extLst>
              <a:ext uri="{FF2B5EF4-FFF2-40B4-BE49-F238E27FC236}">
                <a16:creationId xmlns:a16="http://schemas.microsoft.com/office/drawing/2014/main" id="{7D973765-E97A-7F1F-641F-F67A7C88FF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11B918-3928-42BC-695A-D3D2BFE7CC97}"/>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9479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71E76-B24D-459F-D7DD-D5C690B4B2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BDE75B-AFB3-9204-1E7D-9D2169B2FA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5E70C9-BBC1-1CC6-E2D3-EF2C466F00CE}"/>
              </a:ext>
            </a:extLst>
          </p:cNvPr>
          <p:cNvSpPr>
            <a:spLocks noGrp="1"/>
          </p:cNvSpPr>
          <p:nvPr>
            <p:ph type="dt" sz="half" idx="10"/>
          </p:nvPr>
        </p:nvSpPr>
        <p:spPr/>
        <p:txBody>
          <a:bodyPr/>
          <a:lstStyle/>
          <a:p>
            <a:fld id="{C801310E-4C28-4D51-ADB4-8E3E74A70742}" type="datetimeFigureOut">
              <a:rPr kumimoji="1" lang="ja-JP" altLang="en-US" smtClean="0"/>
              <a:t>2022/10/27</a:t>
            </a:fld>
            <a:endParaRPr kumimoji="1" lang="ja-JP" altLang="en-US"/>
          </a:p>
        </p:txBody>
      </p:sp>
      <p:sp>
        <p:nvSpPr>
          <p:cNvPr id="5" name="フッター プレースホルダー 4">
            <a:extLst>
              <a:ext uri="{FF2B5EF4-FFF2-40B4-BE49-F238E27FC236}">
                <a16:creationId xmlns:a16="http://schemas.microsoft.com/office/drawing/2014/main" id="{A2117A86-89B8-E855-246D-0E5201A77B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326A09-32BF-6DB8-45CD-6D6CDEB99E0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69537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7F344-30CB-61AE-18CE-87BDAFC810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E296C1-1EB1-F722-D167-8C365EAA29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85EFF4-D71C-C0D9-5000-5EF8401E5A31}"/>
              </a:ext>
            </a:extLst>
          </p:cNvPr>
          <p:cNvSpPr>
            <a:spLocks noGrp="1"/>
          </p:cNvSpPr>
          <p:nvPr>
            <p:ph type="dt" sz="half" idx="10"/>
          </p:nvPr>
        </p:nvSpPr>
        <p:spPr/>
        <p:txBody>
          <a:bodyPr/>
          <a:lstStyle/>
          <a:p>
            <a:fld id="{C801310E-4C28-4D51-ADB4-8E3E74A70742}" type="datetimeFigureOut">
              <a:rPr kumimoji="1" lang="ja-JP" altLang="en-US" smtClean="0"/>
              <a:t>2022/10/27</a:t>
            </a:fld>
            <a:endParaRPr kumimoji="1" lang="ja-JP" altLang="en-US"/>
          </a:p>
        </p:txBody>
      </p:sp>
      <p:sp>
        <p:nvSpPr>
          <p:cNvPr id="5" name="フッター プレースホルダー 4">
            <a:extLst>
              <a:ext uri="{FF2B5EF4-FFF2-40B4-BE49-F238E27FC236}">
                <a16:creationId xmlns:a16="http://schemas.microsoft.com/office/drawing/2014/main" id="{DD1329B9-68FC-1DE8-8A04-2F453370EC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D09C12-913A-8D65-8F30-5A390263A4BB}"/>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29020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D50FC-FD1F-D06F-98EB-AE238F5068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00A93F-7B8B-AFC1-A185-B528BDB1C64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B13C36-8B3A-82CC-3368-67C3004295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40F6C40-3951-F980-0352-43978D4A1D1F}"/>
              </a:ext>
            </a:extLst>
          </p:cNvPr>
          <p:cNvSpPr>
            <a:spLocks noGrp="1"/>
          </p:cNvSpPr>
          <p:nvPr>
            <p:ph type="dt" sz="half" idx="10"/>
          </p:nvPr>
        </p:nvSpPr>
        <p:spPr/>
        <p:txBody>
          <a:bodyPr/>
          <a:lstStyle/>
          <a:p>
            <a:fld id="{C801310E-4C28-4D51-ADB4-8E3E74A70742}" type="datetimeFigureOut">
              <a:rPr kumimoji="1" lang="ja-JP" altLang="en-US" smtClean="0"/>
              <a:t>2022/10/27</a:t>
            </a:fld>
            <a:endParaRPr kumimoji="1" lang="ja-JP" altLang="en-US"/>
          </a:p>
        </p:txBody>
      </p:sp>
      <p:sp>
        <p:nvSpPr>
          <p:cNvPr id="6" name="フッター プレースホルダー 5">
            <a:extLst>
              <a:ext uri="{FF2B5EF4-FFF2-40B4-BE49-F238E27FC236}">
                <a16:creationId xmlns:a16="http://schemas.microsoft.com/office/drawing/2014/main" id="{82411425-0A54-AF70-A625-46637D5411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5193EA-F206-D91D-4F0B-80CE0D3ECD5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5615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D7D2-AD8E-0B74-7884-2A09A9470F6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25B439-E3E2-0798-9955-EA00B3D07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B4D62CA-0737-B1A3-B5AD-19F7ADED23C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719E08-3268-EB0B-56B9-369BFEC40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FADDEA-379E-9A07-96FE-3BAEC1B10B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03ABF4-9758-57F9-196D-EEEE3228E816}"/>
              </a:ext>
            </a:extLst>
          </p:cNvPr>
          <p:cNvSpPr>
            <a:spLocks noGrp="1"/>
          </p:cNvSpPr>
          <p:nvPr>
            <p:ph type="dt" sz="half" idx="10"/>
          </p:nvPr>
        </p:nvSpPr>
        <p:spPr/>
        <p:txBody>
          <a:bodyPr/>
          <a:lstStyle/>
          <a:p>
            <a:fld id="{C801310E-4C28-4D51-ADB4-8E3E74A70742}" type="datetimeFigureOut">
              <a:rPr kumimoji="1" lang="ja-JP" altLang="en-US" smtClean="0"/>
              <a:t>2022/10/27</a:t>
            </a:fld>
            <a:endParaRPr kumimoji="1" lang="ja-JP" altLang="en-US"/>
          </a:p>
        </p:txBody>
      </p:sp>
      <p:sp>
        <p:nvSpPr>
          <p:cNvPr id="8" name="フッター プレースホルダー 7">
            <a:extLst>
              <a:ext uri="{FF2B5EF4-FFF2-40B4-BE49-F238E27FC236}">
                <a16:creationId xmlns:a16="http://schemas.microsoft.com/office/drawing/2014/main" id="{A8B0FF5E-5FD0-582B-0E5D-E3D8A3056E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D24771-8F99-02FC-5292-617A55BE2193}"/>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09093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EA54-D790-5460-4D2E-C375853F384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12C5E6-A4CC-8BA7-BA39-DAB24E87AAC0}"/>
              </a:ext>
            </a:extLst>
          </p:cNvPr>
          <p:cNvSpPr>
            <a:spLocks noGrp="1"/>
          </p:cNvSpPr>
          <p:nvPr>
            <p:ph type="dt" sz="half" idx="10"/>
          </p:nvPr>
        </p:nvSpPr>
        <p:spPr/>
        <p:txBody>
          <a:bodyPr/>
          <a:lstStyle/>
          <a:p>
            <a:fld id="{C801310E-4C28-4D51-ADB4-8E3E74A70742}" type="datetimeFigureOut">
              <a:rPr kumimoji="1" lang="ja-JP" altLang="en-US" smtClean="0"/>
              <a:t>2022/10/27</a:t>
            </a:fld>
            <a:endParaRPr kumimoji="1" lang="ja-JP" altLang="en-US"/>
          </a:p>
        </p:txBody>
      </p:sp>
      <p:sp>
        <p:nvSpPr>
          <p:cNvPr id="4" name="フッター プレースホルダー 3">
            <a:extLst>
              <a:ext uri="{FF2B5EF4-FFF2-40B4-BE49-F238E27FC236}">
                <a16:creationId xmlns:a16="http://schemas.microsoft.com/office/drawing/2014/main" id="{0DEC38AF-E547-DCE2-4044-C08887EE69B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F8C1AE-2E42-0A3B-C85F-F738FD291878}"/>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403629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34A1D-0414-339C-8CF5-31F4FC489271}"/>
              </a:ext>
            </a:extLst>
          </p:cNvPr>
          <p:cNvSpPr>
            <a:spLocks noGrp="1"/>
          </p:cNvSpPr>
          <p:nvPr>
            <p:ph type="dt" sz="half" idx="10"/>
          </p:nvPr>
        </p:nvSpPr>
        <p:spPr/>
        <p:txBody>
          <a:bodyPr/>
          <a:lstStyle/>
          <a:p>
            <a:fld id="{C801310E-4C28-4D51-ADB4-8E3E74A70742}" type="datetimeFigureOut">
              <a:rPr kumimoji="1" lang="ja-JP" altLang="en-US" smtClean="0"/>
              <a:t>2022/10/27</a:t>
            </a:fld>
            <a:endParaRPr kumimoji="1" lang="ja-JP" altLang="en-US"/>
          </a:p>
        </p:txBody>
      </p:sp>
      <p:sp>
        <p:nvSpPr>
          <p:cNvPr id="3" name="フッター プレースホルダー 2">
            <a:extLst>
              <a:ext uri="{FF2B5EF4-FFF2-40B4-BE49-F238E27FC236}">
                <a16:creationId xmlns:a16="http://schemas.microsoft.com/office/drawing/2014/main" id="{5F4E3D6B-5271-C737-4F0C-36C8907908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FB8289-5997-B9C0-31FC-081DCE593F64}"/>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727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AE6AA-67FC-8D35-39DA-E474751212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C0B90-7935-7AEE-1A99-E96267198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83FE87-CC75-91AB-255F-22E8D0DCF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860CDD-B631-DDC5-0B23-410319E5222B}"/>
              </a:ext>
            </a:extLst>
          </p:cNvPr>
          <p:cNvSpPr>
            <a:spLocks noGrp="1"/>
          </p:cNvSpPr>
          <p:nvPr>
            <p:ph type="dt" sz="half" idx="10"/>
          </p:nvPr>
        </p:nvSpPr>
        <p:spPr/>
        <p:txBody>
          <a:bodyPr/>
          <a:lstStyle/>
          <a:p>
            <a:fld id="{C801310E-4C28-4D51-ADB4-8E3E74A70742}" type="datetimeFigureOut">
              <a:rPr kumimoji="1" lang="ja-JP" altLang="en-US" smtClean="0"/>
              <a:t>2022/10/27</a:t>
            </a:fld>
            <a:endParaRPr kumimoji="1" lang="ja-JP" altLang="en-US"/>
          </a:p>
        </p:txBody>
      </p:sp>
      <p:sp>
        <p:nvSpPr>
          <p:cNvPr id="6" name="フッター プレースホルダー 5">
            <a:extLst>
              <a:ext uri="{FF2B5EF4-FFF2-40B4-BE49-F238E27FC236}">
                <a16:creationId xmlns:a16="http://schemas.microsoft.com/office/drawing/2014/main" id="{E296D1EF-E74C-BAF2-5A86-5878716710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346953-0DAE-FB48-58F9-B6E74628DD50}"/>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5206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4731B-9875-F476-0811-8F39C07AD7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6A3C56-6508-0B6E-C4B0-D8C84CB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14943B-1A36-85A4-FF3D-13DFD143F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B38D9A-72C8-A2D8-4B85-F4CDF5444DEC}"/>
              </a:ext>
            </a:extLst>
          </p:cNvPr>
          <p:cNvSpPr>
            <a:spLocks noGrp="1"/>
          </p:cNvSpPr>
          <p:nvPr>
            <p:ph type="dt" sz="half" idx="10"/>
          </p:nvPr>
        </p:nvSpPr>
        <p:spPr/>
        <p:txBody>
          <a:bodyPr/>
          <a:lstStyle/>
          <a:p>
            <a:fld id="{C801310E-4C28-4D51-ADB4-8E3E74A70742}" type="datetimeFigureOut">
              <a:rPr kumimoji="1" lang="ja-JP" altLang="en-US" smtClean="0"/>
              <a:t>2022/10/27</a:t>
            </a:fld>
            <a:endParaRPr kumimoji="1" lang="ja-JP" altLang="en-US"/>
          </a:p>
        </p:txBody>
      </p:sp>
      <p:sp>
        <p:nvSpPr>
          <p:cNvPr id="6" name="フッター プレースホルダー 5">
            <a:extLst>
              <a:ext uri="{FF2B5EF4-FFF2-40B4-BE49-F238E27FC236}">
                <a16:creationId xmlns:a16="http://schemas.microsoft.com/office/drawing/2014/main" id="{548A1B2B-B105-9204-FA83-9F2A41C640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E99641-B8CD-578F-CF40-80F78161A53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69724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FDF120-6577-544E-D978-F76FED796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C4B54A-21C3-E56C-85C8-A10AE1ACD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769505-D616-816C-01AB-C2EB5B01A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1310E-4C28-4D51-ADB4-8E3E74A70742}" type="datetimeFigureOut">
              <a:rPr kumimoji="1" lang="ja-JP" altLang="en-US" smtClean="0"/>
              <a:t>2022/10/27</a:t>
            </a:fld>
            <a:endParaRPr kumimoji="1" lang="ja-JP" altLang="en-US"/>
          </a:p>
        </p:txBody>
      </p:sp>
      <p:sp>
        <p:nvSpPr>
          <p:cNvPr id="5" name="フッター プレースホルダー 4">
            <a:extLst>
              <a:ext uri="{FF2B5EF4-FFF2-40B4-BE49-F238E27FC236}">
                <a16:creationId xmlns:a16="http://schemas.microsoft.com/office/drawing/2014/main" id="{BBF2126F-F5C4-B435-B777-5985304D8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F186E2-EE36-CF6F-BC2F-56FE8F5EA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01690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0.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1.png"/><Relationship Id="rId7"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8" Type="http://schemas.openxmlformats.org/officeDocument/2006/relationships/image" Target="../media/image560.png"/><Relationship Id="rId3" Type="http://schemas.openxmlformats.org/officeDocument/2006/relationships/image" Target="../media/image510.png"/><Relationship Id="rId7" Type="http://schemas.openxmlformats.org/officeDocument/2006/relationships/image" Target="../media/image550.png"/><Relationship Id="rId2" Type="http://schemas.openxmlformats.org/officeDocument/2006/relationships/image" Target="../media/image500.png"/><Relationship Id="rId1" Type="http://schemas.openxmlformats.org/officeDocument/2006/relationships/slideLayout" Target="../slideLayouts/slideLayout2.xml"/><Relationship Id="rId6" Type="http://schemas.openxmlformats.org/officeDocument/2006/relationships/image" Target="../media/image540.png"/><Relationship Id="rId5" Type="http://schemas.openxmlformats.org/officeDocument/2006/relationships/image" Target="../media/image530.png"/><Relationship Id="rId4" Type="http://schemas.openxmlformats.org/officeDocument/2006/relationships/image" Target="../media/image5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39.png"/><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32.xml.rels><?xml version="1.0" encoding="UTF-8" standalone="yes"?>
<Relationships xmlns="http://schemas.openxmlformats.org/package/2006/relationships"><Relationship Id="rId2" Type="http://schemas.openxmlformats.org/officeDocument/2006/relationships/image" Target="../media/image7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34.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77A481-68C2-3C2E-3AB1-0CEF42EC4D8E}"/>
              </a:ext>
            </a:extLst>
          </p:cNvPr>
          <p:cNvSpPr>
            <a:spLocks noGrp="1"/>
          </p:cNvSpPr>
          <p:nvPr>
            <p:ph type="ctrTitle"/>
          </p:nvPr>
        </p:nvSpPr>
        <p:spPr/>
        <p:txBody>
          <a:bodyPr/>
          <a:lstStyle/>
          <a:p>
            <a:r>
              <a:rPr kumimoji="1" lang="ja-JP" altLang="en-US" dirty="0"/>
              <a:t>ゼミ発表</a:t>
            </a:r>
          </a:p>
        </p:txBody>
      </p:sp>
      <p:sp>
        <p:nvSpPr>
          <p:cNvPr id="3" name="字幕 2">
            <a:extLst>
              <a:ext uri="{FF2B5EF4-FFF2-40B4-BE49-F238E27FC236}">
                <a16:creationId xmlns:a16="http://schemas.microsoft.com/office/drawing/2014/main" id="{1430AF4D-6979-C0A8-D5BC-37792A8F1D04}"/>
              </a:ext>
            </a:extLst>
          </p:cNvPr>
          <p:cNvSpPr>
            <a:spLocks noGrp="1"/>
          </p:cNvSpPr>
          <p:nvPr>
            <p:ph type="subTitle" idx="1"/>
          </p:nvPr>
        </p:nvSpPr>
        <p:spPr/>
        <p:txBody>
          <a:bodyPr/>
          <a:lstStyle/>
          <a:p>
            <a:r>
              <a:rPr kumimoji="1" lang="en-US" altLang="ja-JP" dirty="0"/>
              <a:t>202120561 </a:t>
            </a:r>
            <a:r>
              <a:rPr kumimoji="1" lang="ja-JP" altLang="en-US" dirty="0"/>
              <a:t>伊藤優太</a:t>
            </a:r>
          </a:p>
        </p:txBody>
      </p:sp>
    </p:spTree>
    <p:extLst>
      <p:ext uri="{BB962C8B-B14F-4D97-AF65-F5344CB8AC3E}">
        <p14:creationId xmlns:p14="http://schemas.microsoft.com/office/powerpoint/2010/main" val="243199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dirty="0"/>
              <a:t>光拡散方程式の離散化</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67244A6-2A80-B34B-6E3A-255126884238}"/>
                  </a:ext>
                </a:extLst>
              </p:cNvPr>
              <p:cNvSpPr txBox="1"/>
              <p:nvPr/>
            </p:nvSpPr>
            <p:spPr>
              <a:xfrm>
                <a:off x="1557376" y="2523530"/>
                <a:ext cx="3410806" cy="62222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sup>
                          </m:sSubSup>
                        </m:num>
                        <m:den>
                          <m:r>
                            <a:rPr lang="ar-AE" sz="2000" i="1">
                              <a:solidFill>
                                <a:srgbClr val="000000"/>
                              </a:solidFill>
                              <a:latin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sSup>
                        <m:sSupPr>
                          <m:ctrlPr>
                            <a:rPr lang="en-US" altLang="ja-JP" sz="2000" i="1" smtClean="0">
                              <a:latin typeface="Cambria Math" panose="02040503050406030204" pitchFamily="18" charset="0"/>
                            </a:rPr>
                          </m:ctrlPr>
                        </m:sSupPr>
                        <m:e>
                          <m:r>
                            <m:rPr>
                              <m:sty m:val="p"/>
                            </m:rPr>
                            <a:rPr lang="ja-JP" altLang="en-US" sz="2000" i="1">
                              <a:latin typeface="Cambria Math" panose="02040503050406030204" pitchFamily="18" charset="0"/>
                            </a:rPr>
                            <m:t>∇</m:t>
                          </m:r>
                        </m:e>
                        <m:sup>
                          <m:r>
                            <a:rPr lang="en-US" altLang="ja-JP" sz="2000" b="0" i="1" smtClean="0">
                              <a:latin typeface="Cambria Math" panose="02040503050406030204" pitchFamily="18" charset="0"/>
                            </a:rPr>
                            <m:t>2</m:t>
                          </m:r>
                        </m:sup>
                      </m:s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b="0" i="1" smtClean="0">
                              <a:solidFill>
                                <a:srgbClr val="000000"/>
                              </a:solidFill>
                              <a:latin typeface="Cambria Math" panose="02040503050406030204" pitchFamily="18" charset="0"/>
                            </a:rPr>
                            <m:t>𝑎</m:t>
                          </m:r>
                        </m:sub>
                        <m:sup>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4" name="方程式">
                <a:extLst>
                  <a:ext uri="{FF2B5EF4-FFF2-40B4-BE49-F238E27FC236}">
                    <a16:creationId xmlns:a16="http://schemas.microsoft.com/office/drawing/2014/main" id="{067244A6-2A80-B34B-6E3A-255126884238}"/>
                  </a:ext>
                </a:extLst>
              </p:cNvPr>
              <p:cNvSpPr txBox="1">
                <a:spLocks noRot="1" noChangeAspect="1" noMove="1" noResize="1" noEditPoints="1" noAdjustHandles="1" noChangeArrowheads="1" noChangeShapeType="1" noTextEdit="1"/>
              </p:cNvSpPr>
              <p:nvPr/>
            </p:nvSpPr>
            <p:spPr>
              <a:xfrm>
                <a:off x="1557376" y="2523530"/>
                <a:ext cx="3410806" cy="622222"/>
              </a:xfrm>
              <a:prstGeom prst="rect">
                <a:avLst/>
              </a:prstGeom>
              <a:blipFill>
                <a:blip r:embed="rId3"/>
                <a:stretch>
                  <a:fillRect b="-14000"/>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134F0DD2-44AC-A76F-B951-E7F0781B4A5C}"/>
                  </a:ext>
                </a:extLst>
              </p:cNvPr>
              <p:cNvSpPr txBox="1"/>
              <p:nvPr/>
            </p:nvSpPr>
            <p:spPr>
              <a:xfrm>
                <a:off x="2446726" y="3145944"/>
                <a:ext cx="3490827" cy="670183"/>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00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r>
                        <a:rPr lang="en-US"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𝑥</m:t>
                              </m:r>
                            </m:e>
                            <m:sup>
                              <m:r>
                                <a:rPr lang="en-US" altLang="ja-JP" sz="2000" b="0" i="1" smtClean="0">
                                  <a:latin typeface="Cambria Math" panose="02040503050406030204" pitchFamily="18" charset="0"/>
                                </a:rPr>
                                <m:t>2</m:t>
                              </m:r>
                            </m:sup>
                          </m:sSup>
                        </m:den>
                      </m:f>
                      <m:r>
                        <a:rPr lang="en-US" altLang="ja-JP"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b="0" i="1" smtClean="0">
                                  <a:latin typeface="Cambria Math" panose="02040503050406030204" pitchFamily="18" charset="0"/>
                                </a:rPr>
                                <m:t>2</m:t>
                              </m:r>
                            </m:sup>
                          </m:sSup>
                        </m:den>
                      </m:f>
                      <m:r>
                        <a:rPr lang="en-US"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5" name="方程式">
                <a:extLst>
                  <a:ext uri="{FF2B5EF4-FFF2-40B4-BE49-F238E27FC236}">
                    <a16:creationId xmlns:a16="http://schemas.microsoft.com/office/drawing/2014/main" id="{134F0DD2-44AC-A76F-B951-E7F0781B4A5C}"/>
                  </a:ext>
                </a:extLst>
              </p:cNvPr>
              <p:cNvSpPr txBox="1">
                <a:spLocks noRot="1" noChangeAspect="1" noMove="1" noResize="1" noEditPoints="1" noAdjustHandles="1" noChangeArrowheads="1" noChangeShapeType="1" noTextEdit="1"/>
              </p:cNvSpPr>
              <p:nvPr/>
            </p:nvSpPr>
            <p:spPr>
              <a:xfrm>
                <a:off x="2446726" y="3145944"/>
                <a:ext cx="3490827" cy="670183"/>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4FA4EDE-5256-900B-8CA5-3178ACB95863}"/>
              </a:ext>
            </a:extLst>
          </p:cNvPr>
          <p:cNvSpPr txBox="1"/>
          <p:nvPr/>
        </p:nvSpPr>
        <p:spPr>
          <a:xfrm>
            <a:off x="964504" y="1578279"/>
            <a:ext cx="9457151" cy="923330"/>
          </a:xfrm>
          <a:prstGeom prst="rect">
            <a:avLst/>
          </a:prstGeom>
          <a:noFill/>
        </p:spPr>
        <p:txBody>
          <a:bodyPr wrap="square" rtlCol="0">
            <a:spAutoFit/>
          </a:bodyPr>
          <a:lstStyle/>
          <a:p>
            <a:r>
              <a:rPr kumimoji="1" lang="ja-JP" altLang="en-US" dirty="0"/>
              <a:t>ピクセル数は</a:t>
            </a:r>
            <a:r>
              <a:rPr kumimoji="1" lang="en-US" altLang="ja-JP" dirty="0"/>
              <a:t>x</a:t>
            </a:r>
            <a:r>
              <a:rPr kumimoji="1" lang="ja-JP" altLang="en-US" dirty="0"/>
              <a:t>方向を</a:t>
            </a:r>
            <a:r>
              <a:rPr kumimoji="1" lang="en-US" altLang="ja-JP" dirty="0"/>
              <a:t>N</a:t>
            </a:r>
            <a:r>
              <a:rPr kumimoji="1" lang="ja-JP" altLang="en-US" dirty="0"/>
              <a:t>個，</a:t>
            </a:r>
            <a:r>
              <a:rPr kumimoji="1" lang="en-US" altLang="ja-JP" dirty="0"/>
              <a:t>y</a:t>
            </a:r>
            <a:r>
              <a:rPr kumimoji="1" lang="ja-JP" altLang="en-US" dirty="0"/>
              <a:t>方向を</a:t>
            </a:r>
            <a:r>
              <a:rPr kumimoji="1" lang="en-US" altLang="ja-JP" dirty="0"/>
              <a:t>M</a:t>
            </a:r>
            <a:r>
              <a:rPr kumimoji="1" lang="ja-JP" altLang="en-US" dirty="0"/>
              <a:t>個</a:t>
            </a:r>
            <a:endParaRPr kumimoji="1" lang="en-US" altLang="ja-JP" dirty="0"/>
          </a:p>
          <a:p>
            <a:r>
              <a:rPr lang="ja-JP" altLang="en-US" dirty="0"/>
              <a:t>ピクセルサイズは</a:t>
            </a:r>
            <a:r>
              <a:rPr lang="en-US" altLang="ja-JP" dirty="0"/>
              <a:t>x</a:t>
            </a:r>
            <a:r>
              <a:rPr lang="ja-JP" altLang="en-US" dirty="0"/>
              <a:t>方向を</a:t>
            </a:r>
            <a:r>
              <a:rPr lang="en-US" altLang="ja-JP" dirty="0" err="1"/>
              <a:t>Δx</a:t>
            </a:r>
            <a:r>
              <a:rPr lang="en-US" altLang="ja-JP" dirty="0"/>
              <a:t>,</a:t>
            </a:r>
            <a:r>
              <a:rPr lang="ja-JP" altLang="en-US" dirty="0"/>
              <a:t>ｙ方向を</a:t>
            </a:r>
            <a:r>
              <a:rPr lang="en-US" altLang="ja-JP" dirty="0" err="1"/>
              <a:t>Δy</a:t>
            </a:r>
            <a:endParaRPr lang="en-US" altLang="ja-JP" dirty="0"/>
          </a:p>
          <a:p>
            <a:r>
              <a:rPr kumimoji="1" lang="ja-JP" altLang="en-US" dirty="0"/>
              <a:t>時間ステップは</a:t>
            </a:r>
            <a:r>
              <a:rPr kumimoji="1" lang="en-US" altLang="ja-JP" dirty="0" err="1"/>
              <a:t>Δt</a:t>
            </a:r>
            <a:endParaRPr kumimoji="1" lang="ja-JP" altLang="en-US" dirty="0"/>
          </a:p>
        </p:txBody>
      </p:sp>
      <p:sp>
        <p:nvSpPr>
          <p:cNvPr id="7" name="テキスト ボックス 6">
            <a:extLst>
              <a:ext uri="{FF2B5EF4-FFF2-40B4-BE49-F238E27FC236}">
                <a16:creationId xmlns:a16="http://schemas.microsoft.com/office/drawing/2014/main" id="{BF46B7AD-0A26-3423-C4D5-BB0336F3F4F0}"/>
              </a:ext>
            </a:extLst>
          </p:cNvPr>
          <p:cNvSpPr txBox="1"/>
          <p:nvPr/>
        </p:nvSpPr>
        <p:spPr>
          <a:xfrm>
            <a:off x="964504" y="3987060"/>
            <a:ext cx="8505172" cy="369332"/>
          </a:xfrm>
          <a:prstGeom prst="rect">
            <a:avLst/>
          </a:prstGeom>
          <a:noFill/>
        </p:spPr>
        <p:txBody>
          <a:bodyPr wrap="square" rtlCol="0">
            <a:spAutoFit/>
          </a:bodyPr>
          <a:lstStyle/>
          <a:p>
            <a:r>
              <a:rPr kumimoji="1" lang="ja-JP" altLang="en-US" dirty="0"/>
              <a:t>左辺の時間微分を前進差分で近似，右辺の空間</a:t>
            </a:r>
            <a:r>
              <a:rPr kumimoji="1" lang="en-US" altLang="ja-JP" dirty="0"/>
              <a:t>2</a:t>
            </a:r>
            <a:r>
              <a:rPr lang="ja-JP" altLang="en-US" dirty="0"/>
              <a:t>階</a:t>
            </a:r>
            <a:r>
              <a:rPr kumimoji="1" lang="ja-JP" altLang="en-US" dirty="0"/>
              <a:t>微分を中心差分で近似すると</a:t>
            </a:r>
          </a:p>
        </p:txBody>
      </p:sp>
      <mc:AlternateContent xmlns:mc="http://schemas.openxmlformats.org/markup-compatibility/2006" xmlns:a14="http://schemas.microsoft.com/office/drawing/2010/main">
        <mc:Choice Requires="a14">
          <p:sp>
            <p:nvSpPr>
              <p:cNvPr id="8" name="方程式">
                <a:extLst>
                  <a:ext uri="{FF2B5EF4-FFF2-40B4-BE49-F238E27FC236}">
                    <a16:creationId xmlns:a16="http://schemas.microsoft.com/office/drawing/2014/main" id="{D6CD50FF-CA1E-8497-C589-CD3647D96CAF}"/>
                  </a:ext>
                </a:extLst>
              </p:cNvPr>
              <p:cNvSpPr txBox="1"/>
              <p:nvPr/>
            </p:nvSpPr>
            <p:spPr>
              <a:xfrm>
                <a:off x="998085" y="4438541"/>
                <a:ext cx="9160906" cy="68557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1</m:t>
                              </m:r>
                            </m:sup>
                          </m:sSubSup>
                          <m:r>
                            <a:rPr lang="en-US" altLang="ja-JP"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ar-AE" sz="2000" i="1" smtClean="0">
                              <a:solidFill>
                                <a:srgbClr val="000000"/>
                              </a:solidFill>
                              <a:latin typeface="Cambria Math" panose="02040503050406030204" pitchFamily="18" charset="0"/>
                              <a:ea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altLang="ja-JP" sz="2000" i="1">
                          <a:latin typeface="Cambria Math" panose="02040503050406030204" pitchFamily="18" charset="0"/>
                        </a:rPr>
                        <m:t>𝐷</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r>
                        <a:rPr lang="ar-AE" altLang="ja-JP" sz="2000" i="1" smtClean="0">
                          <a:latin typeface="Cambria Math" panose="02040503050406030204" pitchFamily="18" charset="0"/>
                        </a:rPr>
                        <m:t> </m:t>
                      </m:r>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8" name="方程式">
                <a:extLst>
                  <a:ext uri="{FF2B5EF4-FFF2-40B4-BE49-F238E27FC236}">
                    <a16:creationId xmlns:a16="http://schemas.microsoft.com/office/drawing/2014/main" id="{D6CD50FF-CA1E-8497-C589-CD3647D96CAF}"/>
                  </a:ext>
                </a:extLst>
              </p:cNvPr>
              <p:cNvSpPr txBox="1">
                <a:spLocks noRot="1" noChangeAspect="1" noMove="1" noResize="1" noEditPoints="1" noAdjustHandles="1" noChangeArrowheads="1" noChangeShapeType="1" noTextEdit="1"/>
              </p:cNvSpPr>
              <p:nvPr/>
            </p:nvSpPr>
            <p:spPr>
              <a:xfrm>
                <a:off x="998085" y="4438541"/>
                <a:ext cx="9160906" cy="685572"/>
              </a:xfrm>
              <a:prstGeom prst="rect">
                <a:avLst/>
              </a:prstGeom>
              <a:blipFill>
                <a:blip r:embed="rId5"/>
                <a:stretch>
                  <a:fillRect b="-10909"/>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17F1E2B-72F4-B3ED-1381-988F81441547}"/>
                  </a:ext>
                </a:extLst>
              </p:cNvPr>
              <p:cNvSpPr txBox="1"/>
              <p:nvPr/>
            </p:nvSpPr>
            <p:spPr>
              <a:xfrm>
                <a:off x="964504" y="5279721"/>
                <a:ext cx="8505172" cy="396199"/>
              </a:xfrm>
              <a:prstGeom prst="rect">
                <a:avLst/>
              </a:prstGeom>
              <a:noFill/>
            </p:spPr>
            <p:txBody>
              <a:bodyPr wrap="square" rtlCol="0">
                <a:spAutoFit/>
              </a:bodyPr>
              <a:lstStyle/>
              <a:p>
                <a14:m>
                  <m:oMath xmlns:m="http://schemas.openxmlformats.org/officeDocument/2006/math">
                    <m:sSubSup>
                      <m:sSubSupPr>
                        <m:ctrlPr>
                          <a:rPr lang="ar-AE" altLang="ja-JP" i="1">
                            <a:solidFill>
                              <a:srgbClr val="000000"/>
                            </a:solidFill>
                            <a:latin typeface="Cambria Math" panose="02040503050406030204" pitchFamily="18" charset="0"/>
                          </a:rPr>
                        </m:ctrlPr>
                      </m:sSubSupPr>
                      <m:e>
                        <m:r>
                          <a:rPr lang="ar-AE" altLang="ja-JP" i="1">
                            <a:latin typeface="Cambria Math" panose="02040503050406030204" pitchFamily="18" charset="0"/>
                          </a:rPr>
                          <m:t>𝜙</m:t>
                        </m:r>
                      </m:e>
                      <m:sub>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𝑦</m:t>
                        </m:r>
                      </m:sub>
                      <m:sup>
                        <m:r>
                          <a:rPr lang="en-US" altLang="ja-JP" i="1">
                            <a:solidFill>
                              <a:srgbClr val="000000"/>
                            </a:solidFill>
                            <a:latin typeface="Cambria Math" panose="02040503050406030204" pitchFamily="18" charset="0"/>
                          </a:rPr>
                          <m:t>𝑡</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1</m:t>
                        </m:r>
                      </m:sup>
                    </m:sSubSup>
                    <m:r>
                      <a:rPr lang="ja-JP" altLang="en-US" i="1">
                        <a:latin typeface="Cambria Math" panose="02040503050406030204" pitchFamily="18" charset="0"/>
                      </a:rPr>
                      <m:t>に</m:t>
                    </m:r>
                  </m:oMath>
                </a14:m>
                <a:r>
                  <a:rPr kumimoji="1" lang="ja-JP" altLang="en-US" dirty="0"/>
                  <a:t>ついて解くと</a:t>
                </a:r>
              </a:p>
            </p:txBody>
          </p:sp>
        </mc:Choice>
        <mc:Fallback xmlns="">
          <p:sp>
            <p:nvSpPr>
              <p:cNvPr id="9" name="テキスト ボックス 8">
                <a:extLst>
                  <a:ext uri="{FF2B5EF4-FFF2-40B4-BE49-F238E27FC236}">
                    <a16:creationId xmlns:a16="http://schemas.microsoft.com/office/drawing/2014/main" id="{317F1E2B-72F4-B3ED-1381-988F81441547}"/>
                  </a:ext>
                </a:extLst>
              </p:cNvPr>
              <p:cNvSpPr txBox="1">
                <a:spLocks noRot="1" noChangeAspect="1" noMove="1" noResize="1" noEditPoints="1" noAdjustHandles="1" noChangeArrowheads="1" noChangeShapeType="1" noTextEdit="1"/>
              </p:cNvSpPr>
              <p:nvPr/>
            </p:nvSpPr>
            <p:spPr>
              <a:xfrm>
                <a:off x="964504" y="5279721"/>
                <a:ext cx="8505172" cy="396199"/>
              </a:xfrm>
              <a:prstGeom prst="rect">
                <a:avLst/>
              </a:prstGeom>
              <a:blipFill>
                <a:blip r:embed="rId6"/>
                <a:stretch>
                  <a:fillRect l="-143" t="-4615"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839DFB39-E4A9-02E8-88C8-D1D3CA13AC7E}"/>
                  </a:ext>
                </a:extLst>
              </p:cNvPr>
              <p:cNvSpPr txBox="1"/>
              <p:nvPr/>
            </p:nvSpPr>
            <p:spPr>
              <a:xfrm>
                <a:off x="998085" y="5783129"/>
                <a:ext cx="9463040" cy="70974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000" i="1" smtClean="0">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rPr>
                            <m:t>1</m:t>
                          </m:r>
                        </m:sup>
                      </m:sSubSup>
                      <m:r>
                        <a:rPr lang="en-US" altLang="ja-JP" sz="2000" i="1">
                          <a:latin typeface="Cambria Math" panose="02040503050406030204" pitchFamily="18" charset="0"/>
                        </a:rPr>
                        <m:t> </m:t>
                      </m:r>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𝑣</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𝑡𝐷</m:t>
                      </m:r>
                      <m:d>
                        <m:dPr>
                          <m:begChr m:val="["/>
                          <m:endChr m:val="]"/>
                          <m:ctrlPr>
                            <a:rPr lang="en-US" altLang="ja-JP" sz="2000" i="1">
                              <a:latin typeface="Cambria Math" panose="02040503050406030204" pitchFamily="18" charset="0"/>
                            </a:rPr>
                          </m:ctrlPr>
                        </m:dPr>
                        <m:e>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e>
                      </m:d>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11" name="方程式">
                <a:extLst>
                  <a:ext uri="{FF2B5EF4-FFF2-40B4-BE49-F238E27FC236}">
                    <a16:creationId xmlns:a16="http://schemas.microsoft.com/office/drawing/2014/main" id="{839DFB39-E4A9-02E8-88C8-D1D3CA13AC7E}"/>
                  </a:ext>
                </a:extLst>
              </p:cNvPr>
              <p:cNvSpPr txBox="1">
                <a:spLocks noRot="1" noChangeAspect="1" noMove="1" noResize="1" noEditPoints="1" noAdjustHandles="1" noChangeArrowheads="1" noChangeShapeType="1" noTextEdit="1"/>
              </p:cNvSpPr>
              <p:nvPr/>
            </p:nvSpPr>
            <p:spPr>
              <a:xfrm>
                <a:off x="998085" y="5783129"/>
                <a:ext cx="9463040" cy="709746"/>
              </a:xfrm>
              <a:prstGeom prst="rect">
                <a:avLst/>
              </a:prstGeom>
              <a:blipFill>
                <a:blip r:embed="rId7"/>
                <a:stretch>
                  <a:fillRect l="-670" b="-7018"/>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25641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40522-AEE5-938A-2A30-D638A8871AA8}"/>
              </a:ext>
            </a:extLst>
          </p:cNvPr>
          <p:cNvSpPr>
            <a:spLocks noGrp="1"/>
          </p:cNvSpPr>
          <p:nvPr>
            <p:ph type="title"/>
          </p:nvPr>
        </p:nvSpPr>
        <p:spPr/>
        <p:txBody>
          <a:bodyPr/>
          <a:lstStyle/>
          <a:p>
            <a:r>
              <a:rPr kumimoji="1" lang="en-US" altLang="ja-JP" dirty="0"/>
              <a:t>FDTD</a:t>
            </a:r>
            <a:r>
              <a:rPr kumimoji="1" lang="ja-JP" altLang="en-US" dirty="0"/>
              <a:t>プログラムの実装</a:t>
            </a:r>
          </a:p>
        </p:txBody>
      </p:sp>
      <p:pic>
        <p:nvPicPr>
          <p:cNvPr id="4" name="out">
            <a:hlinkClick r:id="" action="ppaction://media"/>
            <a:extLst>
              <a:ext uri="{FF2B5EF4-FFF2-40B4-BE49-F238E27FC236}">
                <a16:creationId xmlns:a16="http://schemas.microsoft.com/office/drawing/2014/main" id="{879AB7EB-C0A3-55BB-F549-A96DC394A29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5172" y="1445911"/>
            <a:ext cx="9621492" cy="5412089"/>
          </a:xfrm>
          <a:prstGeom prst="rect">
            <a:avLst/>
          </a:prstGeom>
        </p:spPr>
      </p:pic>
    </p:spTree>
    <p:extLst>
      <p:ext uri="{BB962C8B-B14F-4D97-AF65-F5344CB8AC3E}">
        <p14:creationId xmlns:p14="http://schemas.microsoft.com/office/powerpoint/2010/main" val="33484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入力面での境界条件</a:t>
            </a:r>
            <a:r>
              <a:rPr kumimoji="1" lang="ja-JP" altLang="en-US" dirty="0"/>
              <a:t>の離散化</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77B5F3B7-E4B4-FD58-A473-976DAE482710}"/>
                  </a:ext>
                </a:extLst>
              </p:cNvPr>
              <p:cNvSpPr txBox="1"/>
              <p:nvPr/>
            </p:nvSpPr>
            <p:spPr>
              <a:xfrm>
                <a:off x="1853747" y="1382144"/>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77B5F3B7-E4B4-FD58-A473-976DAE482710}"/>
                  </a:ext>
                </a:extLst>
              </p:cNvPr>
              <p:cNvSpPr txBox="1">
                <a:spLocks noRot="1" noChangeAspect="1" noMove="1" noResize="1" noEditPoints="1" noAdjustHandles="1" noChangeArrowheads="1" noChangeShapeType="1" noTextEdit="1"/>
              </p:cNvSpPr>
              <p:nvPr/>
            </p:nvSpPr>
            <p:spPr>
              <a:xfrm>
                <a:off x="1853747" y="1382144"/>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kumimoji="1" lang="ja-JP" altLang="en-US" dirty="0"/>
              <a:t>入力面</a:t>
            </a:r>
          </a:p>
        </p:txBody>
      </p:sp>
      <mc:AlternateContent xmlns:mc="http://schemas.openxmlformats.org/markup-compatibility/2006" xmlns:a14="http://schemas.microsoft.com/office/drawing/2010/main">
        <mc:Choice Requires="a14">
          <p:sp>
            <p:nvSpPr>
              <p:cNvPr id="12" name="方程式">
                <a:extLst>
                  <a:ext uri="{FF2B5EF4-FFF2-40B4-BE49-F238E27FC236}">
                    <a16:creationId xmlns:a16="http://schemas.microsoft.com/office/drawing/2014/main" id="{E4451155-A6FA-7B6F-9BF0-D6487D74D69C}"/>
                  </a:ext>
                </a:extLst>
              </p:cNvPr>
              <p:cNvSpPr txBox="1"/>
              <p:nvPr/>
            </p:nvSpPr>
            <p:spPr>
              <a:xfrm>
                <a:off x="1853747" y="2832463"/>
                <a:ext cx="4925002" cy="809709"/>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oMath>
                  </m:oMathPara>
                </a14:m>
                <a:endParaRPr sz="2400" dirty="0"/>
              </a:p>
            </p:txBody>
          </p:sp>
        </mc:Choice>
        <mc:Fallback xmlns="">
          <p:sp>
            <p:nvSpPr>
              <p:cNvPr id="12" name="方程式">
                <a:extLst>
                  <a:ext uri="{FF2B5EF4-FFF2-40B4-BE49-F238E27FC236}">
                    <a16:creationId xmlns:a16="http://schemas.microsoft.com/office/drawing/2014/main" id="{E4451155-A6FA-7B6F-9BF0-D6487D74D69C}"/>
                  </a:ext>
                </a:extLst>
              </p:cNvPr>
              <p:cNvSpPr txBox="1">
                <a:spLocks noRot="1" noChangeAspect="1" noMove="1" noResize="1" noEditPoints="1" noAdjustHandles="1" noChangeArrowheads="1" noChangeShapeType="1" noTextEdit="1"/>
              </p:cNvSpPr>
              <p:nvPr/>
            </p:nvSpPr>
            <p:spPr>
              <a:xfrm>
                <a:off x="1853747" y="2832463"/>
                <a:ext cx="4925002" cy="809709"/>
              </a:xfrm>
              <a:prstGeom prst="rect">
                <a:avLst/>
              </a:prstGeom>
              <a:blipFill>
                <a:blip r:embed="rId4"/>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D98123A-BDDE-9B0F-79CE-1DC81BA39FB5}"/>
                  </a:ext>
                </a:extLst>
              </p:cNvPr>
              <p:cNvSpPr txBox="1"/>
              <p:nvPr/>
            </p:nvSpPr>
            <p:spPr>
              <a:xfrm>
                <a:off x="838199" y="2269863"/>
                <a:ext cx="7477462" cy="680571"/>
              </a:xfrm>
              <a:prstGeom prst="rect">
                <a:avLst/>
              </a:prstGeom>
              <a:noFill/>
            </p:spPr>
            <p:txBody>
              <a:bodyPr wrap="square" rtlCol="0">
                <a:spAutoFit/>
              </a:bodyPr>
              <a:lstStyle/>
              <a:p>
                <a:r>
                  <a:rPr lang="ja-JP" altLang="en-US" dirty="0">
                    <a:solidFill>
                      <a:srgbClr val="000000"/>
                    </a:solidFill>
                  </a:rPr>
                  <a:t>入力面における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0</m:t>
                    </m:r>
                    <m:r>
                      <a:rPr lang="en-US"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0</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𝑖</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0</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e>
                    </m:d>
                  </m:oMath>
                </a14:m>
                <a:r>
                  <a:rPr kumimoji="1" lang="ja-JP" altLang="en-US" dirty="0"/>
                  <a:t>を</a:t>
                </a:r>
                <a14:m>
                  <m:oMath xmlns:m="http://schemas.openxmlformats.org/officeDocument/2006/math">
                    <m:sSub>
                      <m:sSubPr>
                        <m:ctrlPr>
                          <a:rPr lang="en-US" altLang="ja-JP" i="1" dirty="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𝐼</m:t>
                            </m:r>
                          </m:e>
                          <m:sub>
                            <m: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𝑥</m:t>
                            </m:r>
                          </m:sub>
                          <m:sup>
                            <m:r>
                              <a:rPr lang="en-US" altLang="ja-JP" b="0" i="1" dirty="0" smtClean="0">
                                <a:latin typeface="Cambria Math" panose="02040503050406030204" pitchFamily="18" charset="0"/>
                              </a:rPr>
                              <m:t>𝑡</m:t>
                            </m:r>
                          </m:sup>
                        </m:sSubSup>
                        <m:r>
                          <a:rPr lang="en-US" altLang="ja-JP" b="0" i="1" dirty="0" smtClean="0">
                            <a:latin typeface="Cambria Math" panose="02040503050406030204" pitchFamily="18" charset="0"/>
                          </a:rPr>
                          <m:t>=</m:t>
                        </m:r>
                        <m:r>
                          <a:rPr lang="en-US" altLang="ja-JP" i="1" dirty="0">
                            <a:latin typeface="Cambria Math" panose="02040503050406030204" pitchFamily="18" charset="0"/>
                          </a:rPr>
                          <m:t>𝐼</m:t>
                        </m:r>
                      </m:e>
                      <m:sub>
                        <m:r>
                          <a:rPr lang="en-US" altLang="ja-JP" i="1" dirty="0">
                            <a:latin typeface="Cambria Math" panose="02040503050406030204" pitchFamily="18" charset="0"/>
                          </a:rPr>
                          <m:t>𝑖</m:t>
                        </m:r>
                      </m:sub>
                    </m:sSub>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0</m:t>
                        </m:r>
                        <m:r>
                          <a:rPr lang="en-US" altLang="ja-JP" i="1" dirty="0">
                            <a:latin typeface="Cambria Math" panose="02040503050406030204" pitchFamily="18" charset="0"/>
                          </a:rPr>
                          <m:t>,</m:t>
                        </m:r>
                        <m:r>
                          <a:rPr lang="en-US" altLang="ja-JP" i="1" dirty="0">
                            <a:latin typeface="Cambria Math" panose="02040503050406030204" pitchFamily="18" charset="0"/>
                          </a:rPr>
                          <m:t>𝑡</m:t>
                        </m:r>
                      </m:e>
                    </m:d>
                  </m:oMath>
                </a14:m>
                <a:r>
                  <a:rPr kumimoji="1" lang="ja-JP" altLang="en-US" dirty="0"/>
                  <a:t>とおくと</a:t>
                </a:r>
              </a:p>
            </p:txBody>
          </p:sp>
        </mc:Choice>
        <mc:Fallback xmlns="">
          <p:sp>
            <p:nvSpPr>
              <p:cNvPr id="13" name="テキスト ボックス 12">
                <a:extLst>
                  <a:ext uri="{FF2B5EF4-FFF2-40B4-BE49-F238E27FC236}">
                    <a16:creationId xmlns:a16="http://schemas.microsoft.com/office/drawing/2014/main" id="{5D98123A-BDDE-9B0F-79CE-1DC81BA39FB5}"/>
                  </a:ext>
                </a:extLst>
              </p:cNvPr>
              <p:cNvSpPr txBox="1">
                <a:spLocks noRot="1" noChangeAspect="1" noMove="1" noResize="1" noEditPoints="1" noAdjustHandles="1" noChangeArrowheads="1" noChangeShapeType="1" noTextEdit="1"/>
              </p:cNvSpPr>
              <p:nvPr/>
            </p:nvSpPr>
            <p:spPr>
              <a:xfrm>
                <a:off x="838199" y="2269863"/>
                <a:ext cx="7477462" cy="680571"/>
              </a:xfrm>
              <a:prstGeom prst="rect">
                <a:avLst/>
              </a:prstGeom>
              <a:blipFill>
                <a:blip r:embed="rId5"/>
                <a:stretch>
                  <a:fillRect l="-652" t="-893" r="-489" b="-13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9F31460-511F-8667-2808-C1ED8D6E4E69}"/>
                  </a:ext>
                </a:extLst>
              </p:cNvPr>
              <p:cNvSpPr txBox="1"/>
              <p:nvPr/>
            </p:nvSpPr>
            <p:spPr>
              <a:xfrm>
                <a:off x="838199" y="3642172"/>
                <a:ext cx="7477462" cy="403572"/>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oMath>
                </a14:m>
                <a:r>
                  <a:rPr kumimoji="1" lang="ja-JP" altLang="en-US" dirty="0"/>
                  <a:t>についてとくと入射面における境界条件は</a:t>
                </a:r>
              </a:p>
            </p:txBody>
          </p:sp>
        </mc:Choice>
        <mc:Fallback xmlns="">
          <p:sp>
            <p:nvSpPr>
              <p:cNvPr id="14" name="テキスト ボックス 13">
                <a:extLst>
                  <a:ext uri="{FF2B5EF4-FFF2-40B4-BE49-F238E27FC236}">
                    <a16:creationId xmlns:a16="http://schemas.microsoft.com/office/drawing/2014/main" id="{D9F31460-511F-8667-2808-C1ED8D6E4E69}"/>
                  </a:ext>
                </a:extLst>
              </p:cNvPr>
              <p:cNvSpPr txBox="1">
                <a:spLocks noRot="1" noChangeAspect="1" noMove="1" noResize="1" noEditPoints="1" noAdjustHandles="1" noChangeArrowheads="1" noChangeShapeType="1" noTextEdit="1"/>
              </p:cNvSpPr>
              <p:nvPr/>
            </p:nvSpPr>
            <p:spPr>
              <a:xfrm>
                <a:off x="838199" y="3642172"/>
                <a:ext cx="7477462" cy="403572"/>
              </a:xfrm>
              <a:prstGeom prst="rect">
                <a:avLst/>
              </a:prstGeom>
              <a:blipFill>
                <a:blip r:embed="rId6"/>
                <a:stretch>
                  <a:fillRect l="-652" t="-2985" b="-179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方程式">
                <a:extLst>
                  <a:ext uri="{FF2B5EF4-FFF2-40B4-BE49-F238E27FC236}">
                    <a16:creationId xmlns:a16="http://schemas.microsoft.com/office/drawing/2014/main" id="{1FB3DFC4-1D58-F675-B7AA-CED9DB5CC444}"/>
                  </a:ext>
                </a:extLst>
              </p:cNvPr>
              <p:cNvSpPr txBox="1"/>
              <p:nvPr/>
            </p:nvSpPr>
            <p:spPr>
              <a:xfrm>
                <a:off x="1853747" y="4045744"/>
                <a:ext cx="5335050" cy="82189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d>
                        <m:dPr>
                          <m:begChr m:val="["/>
                          <m:endChr m:val="]"/>
                          <m:ctrlPr>
                            <a:rPr lang="ar-AE" altLang="ja-JP" sz="2400" i="1" smtClean="0">
                              <a:solidFill>
                                <a:srgbClr val="000000"/>
                              </a:solidFill>
                              <a:latin typeface="Cambria Math" panose="02040503050406030204" pitchFamily="18" charset="0"/>
                            </a:rPr>
                          </m:ctrlPr>
                        </m:dPr>
                        <m:e>
                          <m:r>
                            <a:rPr lang="en-US" altLang="ja-JP" sz="2400" b="0" i="1" smtClean="0">
                              <a:solidFill>
                                <a:srgbClr val="000000"/>
                              </a:solidFill>
                              <a:latin typeface="Cambria Math" panose="02040503050406030204" pitchFamily="18" charset="0"/>
                            </a:rPr>
                            <m:t>2</m:t>
                          </m:r>
                          <m:r>
                            <a:rPr lang="en-US" altLang="ja-JP" sz="2400" b="0" i="1" smtClean="0">
                              <a:solidFill>
                                <a:srgbClr val="000000"/>
                              </a:solidFill>
                              <a:latin typeface="Cambria Math" panose="02040503050406030204" pitchFamily="18" charset="0"/>
                            </a:rPr>
                            <m:t>𝐷𝐴</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altLang="ja-JP" sz="2400" i="1">
                                  <a:latin typeface="Cambria Math" panose="02040503050406030204" pitchFamily="18" charset="0"/>
                                </a:rPr>
                              </m:ctrlPr>
                            </m:fPr>
                            <m:num>
                              <m:r>
                                <a:rPr lang="ar-AE" altLang="ja-JP" sz="2400" i="1">
                                  <a:latin typeface="Cambria Math" panose="02040503050406030204" pitchFamily="18" charset="0"/>
                                </a:rPr>
                                <m:t>4</m:t>
                              </m:r>
                              <m:r>
                                <a:rPr lang="ar-AE"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num>
                            <m:den>
                              <m:r>
                                <a:rPr lang="ar-AE" altLang="ja-JP" sz="2400" i="1">
                                  <a:latin typeface="Cambria Math" panose="02040503050406030204" pitchFamily="18" charset="0"/>
                                </a:rPr>
                                <m:t>1</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ar-AE" altLang="ja-JP" sz="2400" i="1">
                                      <a:latin typeface="Cambria Math" panose="02040503050406030204" pitchFamily="18" charset="0"/>
                                    </a:rPr>
                                    <m:t>𝑟</m:t>
                                  </m:r>
                                </m:e>
                                <m:sub>
                                  <m:r>
                                    <a:rPr lang="ar-AE" altLang="ja-JP" sz="2400" i="1">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e>
                      </m:d>
                    </m:oMath>
                  </m:oMathPara>
                </a14:m>
                <a:endParaRPr sz="2400" dirty="0"/>
              </a:p>
            </p:txBody>
          </p:sp>
        </mc:Choice>
        <mc:Fallback xmlns="">
          <p:sp>
            <p:nvSpPr>
              <p:cNvPr id="15" name="方程式">
                <a:extLst>
                  <a:ext uri="{FF2B5EF4-FFF2-40B4-BE49-F238E27FC236}">
                    <a16:creationId xmlns:a16="http://schemas.microsoft.com/office/drawing/2014/main" id="{1FB3DFC4-1D58-F675-B7AA-CED9DB5CC444}"/>
                  </a:ext>
                </a:extLst>
              </p:cNvPr>
              <p:cNvSpPr txBox="1">
                <a:spLocks noRot="1" noChangeAspect="1" noMove="1" noResize="1" noEditPoints="1" noAdjustHandles="1" noChangeArrowheads="1" noChangeShapeType="1" noTextEdit="1"/>
              </p:cNvSpPr>
              <p:nvPr/>
            </p:nvSpPr>
            <p:spPr>
              <a:xfrm>
                <a:off x="1853747" y="4045744"/>
                <a:ext cx="5335050" cy="82189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321775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出力面での境界条件</a:t>
            </a:r>
            <a:r>
              <a:rPr kumimoji="1" lang="ja-JP" altLang="en-US" dirty="0"/>
              <a:t>の離散化</a:t>
            </a:r>
          </a:p>
        </p:txBody>
      </p:sp>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76E290F5-43DA-5FF0-09D7-1C2ACF6DD13F}"/>
                  </a:ext>
                </a:extLst>
              </p:cNvPr>
              <p:cNvSpPr txBox="1"/>
              <p:nvPr/>
            </p:nvSpPr>
            <p:spPr>
              <a:xfrm>
                <a:off x="2120687" y="1338925"/>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9" name="方程式">
                <a:extLst>
                  <a:ext uri="{FF2B5EF4-FFF2-40B4-BE49-F238E27FC236}">
                    <a16:creationId xmlns:a16="http://schemas.microsoft.com/office/drawing/2014/main" id="{76E290F5-43DA-5FF0-09D7-1C2ACF6DD13F}"/>
                  </a:ext>
                </a:extLst>
              </p:cNvPr>
              <p:cNvSpPr txBox="1">
                <a:spLocks noRot="1" noChangeAspect="1" noMove="1" noResize="1" noEditPoints="1" noAdjustHandles="1" noChangeArrowheads="1" noChangeShapeType="1" noTextEdit="1"/>
              </p:cNvSpPr>
              <p:nvPr/>
            </p:nvSpPr>
            <p:spPr>
              <a:xfrm>
                <a:off x="2120687" y="1338925"/>
                <a:ext cx="4118179" cy="703526"/>
              </a:xfrm>
              <a:prstGeom prst="rect">
                <a:avLst/>
              </a:prstGeom>
              <a:blipFill>
                <a:blip r:embed="rId3"/>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37B4947-C2DC-1A0F-EB4B-E6AEF5E1BDF6}"/>
                  </a:ext>
                </a:extLst>
              </p:cNvPr>
              <p:cNvSpPr txBox="1"/>
              <p:nvPr/>
            </p:nvSpPr>
            <p:spPr>
              <a:xfrm>
                <a:off x="838199" y="2269863"/>
                <a:ext cx="9499900" cy="680571"/>
              </a:xfrm>
              <a:prstGeom prst="rect">
                <a:avLst/>
              </a:prstGeom>
              <a:noFill/>
            </p:spPr>
            <p:txBody>
              <a:bodyPr wrap="square" rtlCol="0">
                <a:spAutoFit/>
              </a:bodyPr>
              <a:lstStyle/>
              <a:p>
                <a:r>
                  <a:rPr lang="ja-JP" altLang="en-US" dirty="0">
                    <a:solidFill>
                      <a:srgbClr val="000000"/>
                    </a:solidFill>
                  </a:rPr>
                  <a:t>離散化前の出力面の</a:t>
                </a:r>
                <a:r>
                  <a:rPr lang="en-US" altLang="ja-JP" dirty="0">
                    <a:solidFill>
                      <a:srgbClr val="000000"/>
                    </a:solidFill>
                  </a:rPr>
                  <a:t>y</a:t>
                </a:r>
                <a:r>
                  <a:rPr lang="ja-JP" altLang="en-US" dirty="0">
                    <a:solidFill>
                      <a:srgbClr val="000000"/>
                    </a:solidFill>
                  </a:rPr>
                  <a:t>座標</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ja-JP" altLang="en-US" i="1">
                        <a:solidFill>
                          <a:srgbClr val="000000"/>
                        </a:solidFill>
                        <a:latin typeface="Cambria Math" panose="02040503050406030204" pitchFamily="18" charset="0"/>
                      </a:rPr>
                      <m:t>に</m:t>
                    </m:r>
                    <m:r>
                      <a:rPr lang="ja-JP" altLang="en-US" i="1">
                        <a:solidFill>
                          <a:srgbClr val="000000"/>
                        </a:solidFill>
                        <a:latin typeface="Cambria Math" panose="02040503050406030204" pitchFamily="18" charset="0"/>
                      </a:rPr>
                      <m:t>対</m:t>
                    </m:r>
                    <m:r>
                      <a:rPr lang="ja-JP" altLang="en-US" i="1">
                        <a:solidFill>
                          <a:srgbClr val="000000"/>
                        </a:solidFill>
                        <a:latin typeface="Cambria Math" panose="02040503050406030204" pitchFamily="18" charset="0"/>
                      </a:rPr>
                      <m:t>して</m:t>
                    </m:r>
                  </m:oMath>
                </a14:m>
                <a:r>
                  <a:rPr lang="ja-JP" altLang="en-US" dirty="0">
                    <a:solidFill>
                      <a:srgbClr val="000000"/>
                    </a:solidFill>
                  </a:rPr>
                  <a:t>，離散化後の出力面の座標は</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oMath>
                </a14:m>
                <a:r>
                  <a:rPr lang="ja-JP" altLang="en-US" dirty="0">
                    <a:solidFill>
                      <a:srgbClr val="000000"/>
                    </a:solidFill>
                  </a:rPr>
                  <a:t>であるから，出力面における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ar-AE"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 とおくと</a:t>
                </a:r>
              </a:p>
            </p:txBody>
          </p:sp>
        </mc:Choice>
        <mc:Fallback xmlns="">
          <p:sp>
            <p:nvSpPr>
              <p:cNvPr id="11" name="テキスト ボックス 10">
                <a:extLst>
                  <a:ext uri="{FF2B5EF4-FFF2-40B4-BE49-F238E27FC236}">
                    <a16:creationId xmlns:a16="http://schemas.microsoft.com/office/drawing/2014/main" id="{437B4947-C2DC-1A0F-EB4B-E6AEF5E1BDF6}"/>
                  </a:ext>
                </a:extLst>
              </p:cNvPr>
              <p:cNvSpPr txBox="1">
                <a:spLocks noRot="1" noChangeAspect="1" noMove="1" noResize="1" noEditPoints="1" noAdjustHandles="1" noChangeArrowheads="1" noChangeShapeType="1" noTextEdit="1"/>
              </p:cNvSpPr>
              <p:nvPr/>
            </p:nvSpPr>
            <p:spPr>
              <a:xfrm>
                <a:off x="838199" y="2269863"/>
                <a:ext cx="9499900" cy="680571"/>
              </a:xfrm>
              <a:prstGeom prst="rect">
                <a:avLst/>
              </a:prstGeom>
              <a:blipFill>
                <a:blip r:embed="rId4"/>
                <a:stretch>
                  <a:fillRect l="-513" t="-3571"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方程式">
                <a:extLst>
                  <a:ext uri="{FF2B5EF4-FFF2-40B4-BE49-F238E27FC236}">
                    <a16:creationId xmlns:a16="http://schemas.microsoft.com/office/drawing/2014/main" id="{7B1DD7A5-EEB6-26C8-F93C-68E31727FAD3}"/>
                  </a:ext>
                </a:extLst>
              </p:cNvPr>
              <p:cNvSpPr txBox="1"/>
              <p:nvPr/>
            </p:nvSpPr>
            <p:spPr>
              <a:xfrm>
                <a:off x="2120687" y="3127630"/>
                <a:ext cx="3823547" cy="81060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oMath>
                  </m:oMathPara>
                </a14:m>
                <a:endParaRPr sz="2400" dirty="0"/>
              </a:p>
            </p:txBody>
          </p:sp>
        </mc:Choice>
        <mc:Fallback xmlns="">
          <p:sp>
            <p:nvSpPr>
              <p:cNvPr id="16" name="方程式">
                <a:extLst>
                  <a:ext uri="{FF2B5EF4-FFF2-40B4-BE49-F238E27FC236}">
                    <a16:creationId xmlns:a16="http://schemas.microsoft.com/office/drawing/2014/main" id="{7B1DD7A5-EEB6-26C8-F93C-68E31727FAD3}"/>
                  </a:ext>
                </a:extLst>
              </p:cNvPr>
              <p:cNvSpPr txBox="1">
                <a:spLocks noRot="1" noChangeAspect="1" noMove="1" noResize="1" noEditPoints="1" noAdjustHandles="1" noChangeArrowheads="1" noChangeShapeType="1" noTextEdit="1"/>
              </p:cNvSpPr>
              <p:nvPr/>
            </p:nvSpPr>
            <p:spPr>
              <a:xfrm>
                <a:off x="2120687" y="3127630"/>
                <a:ext cx="3823547" cy="810607"/>
              </a:xfrm>
              <a:prstGeom prst="rect">
                <a:avLst/>
              </a:prstGeom>
              <a:blipFill>
                <a:blip r:embed="rId5"/>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8D017A7-0CBC-E4A8-71DD-9CCE39EF95E8}"/>
                  </a:ext>
                </a:extLst>
              </p:cNvPr>
              <p:cNvSpPr txBox="1"/>
              <p:nvPr/>
            </p:nvSpPr>
            <p:spPr>
              <a:xfrm>
                <a:off x="838199" y="4115433"/>
                <a:ext cx="7477462" cy="393954"/>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oMath>
                </a14:m>
                <a:r>
                  <a:rPr kumimoji="1" lang="ja-JP" altLang="en-US"/>
                  <a:t>についてとくと出力面に</a:t>
                </a:r>
                <a:r>
                  <a:rPr kumimoji="1" lang="ja-JP" altLang="en-US" dirty="0"/>
                  <a:t>おける境界条件は</a:t>
                </a:r>
              </a:p>
            </p:txBody>
          </p:sp>
        </mc:Choice>
        <mc:Fallback xmlns="">
          <p:sp>
            <p:nvSpPr>
              <p:cNvPr id="17" name="テキスト ボックス 16">
                <a:extLst>
                  <a:ext uri="{FF2B5EF4-FFF2-40B4-BE49-F238E27FC236}">
                    <a16:creationId xmlns:a16="http://schemas.microsoft.com/office/drawing/2014/main" id="{B8D017A7-0CBC-E4A8-71DD-9CCE39EF95E8}"/>
                  </a:ext>
                </a:extLst>
              </p:cNvPr>
              <p:cNvSpPr txBox="1">
                <a:spLocks noRot="1" noChangeAspect="1" noMove="1" noResize="1" noEditPoints="1" noAdjustHandles="1" noChangeArrowheads="1" noChangeShapeType="1" noTextEdit="1"/>
              </p:cNvSpPr>
              <p:nvPr/>
            </p:nvSpPr>
            <p:spPr>
              <a:xfrm>
                <a:off x="838199" y="4115433"/>
                <a:ext cx="7477462" cy="393954"/>
              </a:xfrm>
              <a:prstGeom prst="rect">
                <a:avLst/>
              </a:prstGeom>
              <a:blipFill>
                <a:blip r:embed="rId6"/>
                <a:stretch>
                  <a:fillRect l="-652" t="-3077" b="-2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方程式">
                <a:extLst>
                  <a:ext uri="{FF2B5EF4-FFF2-40B4-BE49-F238E27FC236}">
                    <a16:creationId xmlns:a16="http://schemas.microsoft.com/office/drawing/2014/main" id="{9EC12447-0897-9B42-B240-35A54269A865}"/>
                  </a:ext>
                </a:extLst>
              </p:cNvPr>
              <p:cNvSpPr txBox="1"/>
              <p:nvPr/>
            </p:nvSpPr>
            <p:spPr>
              <a:xfrm>
                <a:off x="2120687" y="4635336"/>
                <a:ext cx="3342903" cy="75700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oMath>
                  </m:oMathPara>
                </a14:m>
                <a:endParaRPr sz="2400" dirty="0"/>
              </a:p>
            </p:txBody>
          </p:sp>
        </mc:Choice>
        <mc:Fallback xmlns="">
          <p:sp>
            <p:nvSpPr>
              <p:cNvPr id="18" name="方程式">
                <a:extLst>
                  <a:ext uri="{FF2B5EF4-FFF2-40B4-BE49-F238E27FC236}">
                    <a16:creationId xmlns:a16="http://schemas.microsoft.com/office/drawing/2014/main" id="{9EC12447-0897-9B42-B240-35A54269A865}"/>
                  </a:ext>
                </a:extLst>
              </p:cNvPr>
              <p:cNvSpPr txBox="1">
                <a:spLocks noRot="1" noChangeAspect="1" noMove="1" noResize="1" noEditPoints="1" noAdjustHandles="1" noChangeArrowheads="1" noChangeShapeType="1" noTextEdit="1"/>
              </p:cNvSpPr>
              <p:nvPr/>
            </p:nvSpPr>
            <p:spPr>
              <a:xfrm>
                <a:off x="2120687" y="4635336"/>
                <a:ext cx="3342903" cy="75700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8992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7585186-D08E-3A4C-9A05-97197204CF0A}"/>
                  </a:ext>
                </a:extLst>
              </p:cNvPr>
              <p:cNvSpPr txBox="1"/>
              <p:nvPr/>
            </p:nvSpPr>
            <p:spPr>
              <a:xfrm>
                <a:off x="723263" y="1360662"/>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e>
                      </m:d>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a:p>
            </p:txBody>
          </p:sp>
        </mc:Choice>
        <mc:Fallback xmlns="">
          <p:sp>
            <p:nvSpPr>
              <p:cNvPr id="14" name="テキスト ボックス 13">
                <a:extLst>
                  <a:ext uri="{FF2B5EF4-FFF2-40B4-BE49-F238E27FC236}">
                    <a16:creationId xmlns:a16="http://schemas.microsoft.com/office/drawing/2014/main" id="{87585186-D08E-3A4C-9A05-97197204CF0A}"/>
                  </a:ext>
                </a:extLst>
              </p:cNvPr>
              <p:cNvSpPr txBox="1">
                <a:spLocks noRot="1" noChangeAspect="1" noMove="1" noResize="1" noEditPoints="1" noAdjustHandles="1" noChangeArrowheads="1" noChangeShapeType="1" noTextEdit="1"/>
              </p:cNvSpPr>
              <p:nvPr/>
            </p:nvSpPr>
            <p:spPr>
              <a:xfrm>
                <a:off x="723263" y="1360662"/>
                <a:ext cx="10012684" cy="660052"/>
              </a:xfrm>
              <a:prstGeom prst="rect">
                <a:avLst/>
              </a:prstGeom>
              <a:blipFill>
                <a:blip r:embed="rId3"/>
                <a:stretch>
                  <a:fillRect b="-5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2446193"/>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2446193"/>
                <a:ext cx="10012684" cy="660052"/>
              </a:xfrm>
              <a:prstGeom prst="rect">
                <a:avLst/>
              </a:prstGeom>
              <a:blipFill>
                <a:blip r:embed="rId4"/>
                <a:stretch>
                  <a:fillRect b="-5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72C7A0E-B5A1-3145-B11E-F51EABF7234E}"/>
                  </a:ext>
                </a:extLst>
              </p:cNvPr>
              <p:cNvSpPr txBox="1"/>
              <p:nvPr/>
            </p:nvSpPr>
            <p:spPr>
              <a:xfrm>
                <a:off x="1089658" y="2000425"/>
                <a:ext cx="10012684" cy="524439"/>
              </a:xfrm>
              <a:prstGeom prst="rect">
                <a:avLst/>
              </a:prstGeom>
              <a:noFill/>
            </p:spPr>
            <p:txBody>
              <a:bodyPr wrap="square">
                <a:spAutoFit/>
              </a:bodyPr>
              <a:lstStyle/>
              <a:p>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4</m:t>
                        </m:r>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oMath>
                </a14:m>
                <a:r>
                  <a:rPr lang="ja-JP" altLang="en-US"/>
                  <a:t>とすると</a:t>
                </a:r>
              </a:p>
            </p:txBody>
          </p:sp>
        </mc:Choice>
        <mc:Fallback xmlns="">
          <p:sp>
            <p:nvSpPr>
              <p:cNvPr id="19" name="テキスト ボックス 18">
                <a:extLst>
                  <a:ext uri="{FF2B5EF4-FFF2-40B4-BE49-F238E27FC236}">
                    <a16:creationId xmlns:a16="http://schemas.microsoft.com/office/drawing/2014/main" id="{872C7A0E-B5A1-3145-B11E-F51EABF7234E}"/>
                  </a:ext>
                </a:extLst>
              </p:cNvPr>
              <p:cNvSpPr txBox="1">
                <a:spLocks noRot="1" noChangeAspect="1" noMove="1" noResize="1" noEditPoints="1" noAdjustHandles="1" noChangeArrowheads="1" noChangeShapeType="1" noTextEdit="1"/>
              </p:cNvSpPr>
              <p:nvPr/>
            </p:nvSpPr>
            <p:spPr>
              <a:xfrm>
                <a:off x="1089658" y="2000425"/>
                <a:ext cx="10012684" cy="524439"/>
              </a:xfrm>
              <a:prstGeom prst="rect">
                <a:avLst/>
              </a:prstGeom>
              <a:blipFill>
                <a:blip r:embed="rId5"/>
                <a:stretch>
                  <a:fillRect b="-2381"/>
                </a:stretch>
              </a:blipFill>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C2F7DD22-F5D8-A349-9F58-5A9915901CED}"/>
              </a:ext>
            </a:extLst>
          </p:cNvPr>
          <p:cNvCxnSpPr/>
          <p:nvPr/>
        </p:nvCxnSpPr>
        <p:spPr>
          <a:xfrm>
            <a:off x="2133600" y="3223009"/>
            <a:ext cx="1930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6ACF44F-57CE-154D-9363-B367E1FB51D4}"/>
              </a:ext>
            </a:extLst>
          </p:cNvPr>
          <p:cNvCxnSpPr/>
          <p:nvPr/>
        </p:nvCxnSpPr>
        <p:spPr>
          <a:xfrm>
            <a:off x="4368800" y="3223009"/>
            <a:ext cx="193040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0E3808D0-E320-7D4C-98B8-2E50E8EF8B3F}"/>
              </a:ext>
            </a:extLst>
          </p:cNvPr>
          <p:cNvSpPr txBox="1"/>
          <p:nvPr/>
        </p:nvSpPr>
        <p:spPr>
          <a:xfrm>
            <a:off x="2133600" y="3340100"/>
            <a:ext cx="1930400" cy="646331"/>
          </a:xfrm>
          <a:prstGeom prst="rect">
            <a:avLst/>
          </a:prstGeom>
          <a:noFill/>
        </p:spPr>
        <p:txBody>
          <a:bodyPr wrap="square" rtlCol="0">
            <a:spAutoFit/>
          </a:bodyPr>
          <a:lstStyle/>
          <a:p>
            <a:r>
              <a:rPr lang="en-US" altLang="ja-JP" dirty="0"/>
              <a:t>x</a:t>
            </a:r>
            <a:r>
              <a:rPr kumimoji="1" lang="ja-JP" altLang="en-US"/>
              <a:t>の前後から移動してくる光子数</a:t>
            </a:r>
          </a:p>
        </p:txBody>
      </p:sp>
      <p:sp>
        <p:nvSpPr>
          <p:cNvPr id="21" name="テキスト ボックス 20">
            <a:extLst>
              <a:ext uri="{FF2B5EF4-FFF2-40B4-BE49-F238E27FC236}">
                <a16:creationId xmlns:a16="http://schemas.microsoft.com/office/drawing/2014/main" id="{8E7DA048-2D66-0F48-BABB-F6F73B72B248}"/>
              </a:ext>
            </a:extLst>
          </p:cNvPr>
          <p:cNvSpPr txBox="1"/>
          <p:nvPr/>
        </p:nvSpPr>
        <p:spPr>
          <a:xfrm>
            <a:off x="4330700" y="3340100"/>
            <a:ext cx="1930400" cy="646331"/>
          </a:xfrm>
          <a:prstGeom prst="rect">
            <a:avLst/>
          </a:prstGeom>
          <a:noFill/>
        </p:spPr>
        <p:txBody>
          <a:bodyPr wrap="square" rtlCol="0">
            <a:spAutoFit/>
          </a:bodyPr>
          <a:lstStyle/>
          <a:p>
            <a:r>
              <a:rPr kumimoji="1" lang="en-US" altLang="ja-JP" dirty="0"/>
              <a:t>y</a:t>
            </a:r>
            <a:r>
              <a:rPr kumimoji="1" lang="ja-JP" altLang="en-US"/>
              <a:t>の前後から移動してくる光子数</a:t>
            </a:r>
          </a:p>
        </p:txBody>
      </p:sp>
      <p:cxnSp>
        <p:nvCxnSpPr>
          <p:cNvPr id="22" name="直線コネクタ 21">
            <a:extLst>
              <a:ext uri="{FF2B5EF4-FFF2-40B4-BE49-F238E27FC236}">
                <a16:creationId xmlns:a16="http://schemas.microsoft.com/office/drawing/2014/main" id="{F555E3FF-FE67-5947-B82B-DD36433573EA}"/>
              </a:ext>
            </a:extLst>
          </p:cNvPr>
          <p:cNvCxnSpPr>
            <a:cxnSpLocks/>
          </p:cNvCxnSpPr>
          <p:nvPr/>
        </p:nvCxnSpPr>
        <p:spPr>
          <a:xfrm>
            <a:off x="6819900" y="3223009"/>
            <a:ext cx="3517900" cy="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4DF1800A-A975-5941-99C7-49106C528413}"/>
              </a:ext>
            </a:extLst>
          </p:cNvPr>
          <p:cNvSpPr txBox="1"/>
          <p:nvPr/>
        </p:nvSpPr>
        <p:spPr>
          <a:xfrm>
            <a:off x="7156450" y="3340100"/>
            <a:ext cx="2844800" cy="646331"/>
          </a:xfrm>
          <a:prstGeom prst="rect">
            <a:avLst/>
          </a:prstGeom>
          <a:noFill/>
        </p:spPr>
        <p:txBody>
          <a:bodyPr wrap="square" rtlCol="0">
            <a:spAutoFit/>
          </a:bodyPr>
          <a:lstStyle/>
          <a:p>
            <a:r>
              <a:rPr kumimoji="1" lang="en-US" altLang="ja-JP" dirty="0"/>
              <a:t>(</a:t>
            </a:r>
            <a:r>
              <a:rPr kumimoji="1" lang="en-US" altLang="ja-JP" dirty="0" err="1"/>
              <a:t>x,y</a:t>
            </a:r>
            <a:r>
              <a:rPr kumimoji="1" lang="en-US" altLang="ja-JP" dirty="0"/>
              <a:t>) </a:t>
            </a:r>
            <a:r>
              <a:rPr lang="ja-JP" altLang="en-US"/>
              <a:t>に残る光子数と吸収により消滅する光子数</a:t>
            </a:r>
            <a:endParaRPr lang="en-US" altLang="ja-JP" dirty="0"/>
          </a:p>
        </p:txBody>
      </p:sp>
      <p:sp>
        <p:nvSpPr>
          <p:cNvPr id="25" name="テキスト ボックス 24">
            <a:extLst>
              <a:ext uri="{FF2B5EF4-FFF2-40B4-BE49-F238E27FC236}">
                <a16:creationId xmlns:a16="http://schemas.microsoft.com/office/drawing/2014/main" id="{692F3AC0-B1E4-8641-B66F-D45051BD17A7}"/>
              </a:ext>
            </a:extLst>
          </p:cNvPr>
          <p:cNvSpPr txBox="1"/>
          <p:nvPr/>
        </p:nvSpPr>
        <p:spPr>
          <a:xfrm>
            <a:off x="1460500" y="4291231"/>
            <a:ext cx="9271000" cy="369332"/>
          </a:xfrm>
          <a:prstGeom prst="rect">
            <a:avLst/>
          </a:prstGeom>
          <a:noFill/>
        </p:spPr>
        <p:txBody>
          <a:bodyPr wrap="square" rtlCol="0">
            <a:spAutoFit/>
          </a:bodyPr>
          <a:lstStyle/>
          <a:p>
            <a:r>
              <a:rPr lang="ja-JP" altLang="en-US"/>
              <a:t>拡散近似の仮定より，拡散による隣接するピクセルへの光子の移動は等方的</a:t>
            </a:r>
            <a:r>
              <a:rPr lang="en-US" altLang="ja-JP" dirty="0"/>
              <a:t>(</a:t>
            </a:r>
            <a:r>
              <a:rPr lang="ja-JP" altLang="en-US"/>
              <a:t>等確率</a:t>
            </a:r>
            <a:r>
              <a:rPr lang="en-US" altLang="ja-JP" dirty="0"/>
              <a:t>p)</a:t>
            </a:r>
            <a:endParaRPr kumimoji="1" lang="ja-JP" altLang="en-US"/>
          </a:p>
        </p:txBody>
      </p:sp>
      <p:sp>
        <p:nvSpPr>
          <p:cNvPr id="26" name="テキスト ボックス 25">
            <a:extLst>
              <a:ext uri="{FF2B5EF4-FFF2-40B4-BE49-F238E27FC236}">
                <a16:creationId xmlns:a16="http://schemas.microsoft.com/office/drawing/2014/main" id="{D2EC7E32-7B1D-E14D-8006-623030BAD780}"/>
              </a:ext>
            </a:extLst>
          </p:cNvPr>
          <p:cNvSpPr txBox="1"/>
          <p:nvPr/>
        </p:nvSpPr>
        <p:spPr>
          <a:xfrm>
            <a:off x="1460500" y="4735057"/>
            <a:ext cx="9271000" cy="369332"/>
          </a:xfrm>
          <a:prstGeom prst="rect">
            <a:avLst/>
          </a:prstGeom>
          <a:noFill/>
        </p:spPr>
        <p:txBody>
          <a:bodyPr wrap="square" rtlCol="0">
            <a:spAutoFit/>
          </a:bodyPr>
          <a:lstStyle/>
          <a:p>
            <a:r>
              <a:rPr lang="ja-JP" altLang="en-US"/>
              <a:t>拡散によって隣接するピクセルに移動する確率</a:t>
            </a:r>
            <a:r>
              <a:rPr lang="en-US" altLang="ja-JP" dirty="0"/>
              <a:t>P</a:t>
            </a:r>
            <a:r>
              <a:rPr lang="ja-JP" altLang="en-US"/>
              <a:t>は</a:t>
            </a: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460500" y="5140124"/>
                <a:ext cx="3573350" cy="1135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oMath>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460500" y="5140124"/>
                <a:ext cx="3573350" cy="1135439"/>
              </a:xfrm>
              <a:prstGeom prst="rect">
                <a:avLst/>
              </a:prstGeom>
              <a:blipFill>
                <a:blip r:embed="rId6"/>
                <a:stretch>
                  <a:fillRect l="-2128" t="-2222" r="-709" b="-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3486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1329468"/>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1329468"/>
                <a:ext cx="10012684" cy="660052"/>
              </a:xfrm>
              <a:prstGeom prst="rect">
                <a:avLst/>
              </a:prstGeom>
              <a:blipFill>
                <a:blip r:embed="rId3"/>
                <a:stretch>
                  <a:fillRect b="-37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155700" y="2106284"/>
                <a:ext cx="2108334" cy="567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155700" y="2106284"/>
                <a:ext cx="2108334" cy="567720"/>
              </a:xfrm>
              <a:prstGeom prst="rect">
                <a:avLst/>
              </a:prstGeom>
              <a:blipFill>
                <a:blip r:embed="rId4"/>
                <a:stretch>
                  <a:fillRect l="-1807" t="-6667" r="-2410" b="-1333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8185CA8-1180-CD4A-AF99-3DCAB8AD0053}"/>
              </a:ext>
            </a:extLst>
          </p:cNvPr>
          <p:cNvSpPr txBox="1"/>
          <p:nvPr/>
        </p:nvSpPr>
        <p:spPr>
          <a:xfrm>
            <a:off x="990600" y="2870200"/>
            <a:ext cx="10121900" cy="1200329"/>
          </a:xfrm>
          <a:prstGeom prst="rect">
            <a:avLst/>
          </a:prstGeom>
          <a:noFill/>
        </p:spPr>
        <p:txBody>
          <a:bodyPr wrap="square" rtlCol="0">
            <a:spAutoFit/>
          </a:bodyPr>
          <a:lstStyle/>
          <a:p>
            <a:pPr marL="342900" indent="-342900">
              <a:buAutoNum type="arabicParenBoth"/>
            </a:pPr>
            <a:r>
              <a:rPr lang="ja-JP" altLang="en-US"/>
              <a:t>拡散によって</a:t>
            </a:r>
            <a:r>
              <a:rPr lang="en-US" altLang="ja-JP" dirty="0"/>
              <a:t>x</a:t>
            </a:r>
            <a:r>
              <a:rPr lang="ja-JP" altLang="en-US"/>
              <a:t>方向，</a:t>
            </a:r>
            <a:r>
              <a:rPr lang="en-US" altLang="ja-JP" dirty="0"/>
              <a:t>y</a:t>
            </a:r>
            <a:r>
              <a:rPr lang="ja-JP" altLang="en-US"/>
              <a:t>方向の隣接するピクセルへの移動する確率の総和は</a:t>
            </a:r>
            <a:r>
              <a:rPr lang="en-US" altLang="ja-JP" dirty="0"/>
              <a:t>1</a:t>
            </a:r>
            <a:r>
              <a:rPr lang="ja-JP" altLang="en-US"/>
              <a:t>より小さくなければならない</a:t>
            </a:r>
            <a:endParaRPr lang="en-US" altLang="ja-JP" dirty="0"/>
          </a:p>
          <a:p>
            <a:pPr marL="342900" indent="-342900">
              <a:buAutoNum type="arabicParenBoth"/>
            </a:pPr>
            <a:r>
              <a:rPr kumimoji="1" lang="ja-JP" altLang="en-US"/>
              <a:t>拡散によって隣接するピクセルに移動した後に残る光子から吸収により減る光子を引いた結果が負になってはならない．</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05D6E9F-015D-0F4B-A435-584BB39FDE71}"/>
                  </a:ext>
                </a:extLst>
              </p:cNvPr>
              <p:cNvSpPr txBox="1"/>
              <p:nvPr/>
            </p:nvSpPr>
            <p:spPr>
              <a:xfrm>
                <a:off x="1155700" y="4354184"/>
                <a:ext cx="2124108" cy="438646"/>
              </a:xfrm>
              <a:prstGeom prst="rect">
                <a:avLst/>
              </a:prstGeom>
              <a:noFill/>
            </p:spPr>
            <p:txBody>
              <a:bodyPr wrap="none" lIns="0" tIns="0" rIns="0" bIns="0" rtlCol="0">
                <a:spAutoFit/>
              </a:bodyPr>
              <a:lstStyle/>
              <a:p>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1</m:t>
                    </m:r>
                  </m:oMath>
                </a14:m>
                <a:r>
                  <a:rPr kumimoji="1" lang="en-US" altLang="ja-JP" dirty="0"/>
                  <a:t>…</a:t>
                </a:r>
                <a:r>
                  <a:rPr kumimoji="1" lang="ja-JP" altLang="en-US"/>
                  <a:t>①</a:t>
                </a:r>
              </a:p>
            </p:txBody>
          </p:sp>
        </mc:Choice>
        <mc:Fallback xmlns="">
          <p:sp>
            <p:nvSpPr>
              <p:cNvPr id="16" name="テキスト ボックス 15">
                <a:extLst>
                  <a:ext uri="{FF2B5EF4-FFF2-40B4-BE49-F238E27FC236}">
                    <a16:creationId xmlns:a16="http://schemas.microsoft.com/office/drawing/2014/main" id="{805D6E9F-015D-0F4B-A435-584BB39FDE71}"/>
                  </a:ext>
                </a:extLst>
              </p:cNvPr>
              <p:cNvSpPr txBox="1">
                <a:spLocks noRot="1" noChangeAspect="1" noMove="1" noResize="1" noEditPoints="1" noAdjustHandles="1" noChangeArrowheads="1" noChangeShapeType="1" noTextEdit="1"/>
              </p:cNvSpPr>
              <p:nvPr/>
            </p:nvSpPr>
            <p:spPr>
              <a:xfrm>
                <a:off x="1155700" y="4354184"/>
                <a:ext cx="2124108" cy="438646"/>
              </a:xfrm>
              <a:prstGeom prst="rect">
                <a:avLst/>
              </a:prstGeom>
              <a:blipFill>
                <a:blip r:embed="rId5"/>
                <a:stretch>
                  <a:fillRect l="-2976" r="-5357" b="-13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63ED403-825A-2542-9CC0-2A005AD8796B}"/>
                  </a:ext>
                </a:extLst>
              </p:cNvPr>
              <p:cNvSpPr txBox="1"/>
              <p:nvPr/>
            </p:nvSpPr>
            <p:spPr>
              <a:xfrm>
                <a:off x="1155700" y="4951209"/>
                <a:ext cx="3568797" cy="438646"/>
              </a:xfrm>
              <a:prstGeom prst="rect">
                <a:avLst/>
              </a:prstGeom>
              <a:noFill/>
            </p:spPr>
            <p:txBody>
              <a:bodyPr wrap="none" lIns="0" tIns="0" rIns="0" bIns="0" rtlCol="0">
                <a:spAutoFit/>
              </a:bodyPr>
              <a:lstStyle/>
              <a:p>
                <a14:m>
                  <m:oMath xmlns:m="http://schemas.openxmlformats.org/officeDocument/2006/math">
                    <m:r>
                      <a:rPr lang="en-US" altLang="ja-JP" i="1" smtClean="0">
                        <a:latin typeface="Cambria Math" panose="02040503050406030204" pitchFamily="18" charset="0"/>
                      </a:rPr>
                      <m:t>1</m:t>
                    </m:r>
                    <m:r>
                      <a:rPr lang="en-US" altLang="ja-JP"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b="0" i="1" smtClean="0">
                        <a:latin typeface="Cambria Math" panose="02040503050406030204" pitchFamily="18" charset="0"/>
                      </a:rPr>
                      <m:t>&gt;</m:t>
                    </m:r>
                    <m:r>
                      <a:rPr lang="en-US" altLang="ja-JP" b="0" i="1" smtClean="0">
                        <a:latin typeface="Cambria Math" panose="02040503050406030204" pitchFamily="18" charset="0"/>
                      </a:rPr>
                      <m:t>0</m:t>
                    </m:r>
                  </m:oMath>
                </a14:m>
                <a:r>
                  <a:rPr kumimoji="1" lang="en-US" altLang="ja-JP" dirty="0"/>
                  <a:t>…</a:t>
                </a:r>
                <a:r>
                  <a:rPr kumimoji="1" lang="ja-JP" altLang="en-US" dirty="0"/>
                  <a:t>②</a:t>
                </a:r>
                <a:endParaRPr kumimoji="1" lang="ja-JP" altLang="en-US"/>
              </a:p>
            </p:txBody>
          </p:sp>
        </mc:Choice>
        <mc:Fallback xmlns="">
          <p:sp>
            <p:nvSpPr>
              <p:cNvPr id="17" name="テキスト ボックス 16">
                <a:extLst>
                  <a:ext uri="{FF2B5EF4-FFF2-40B4-BE49-F238E27FC236}">
                    <a16:creationId xmlns:a16="http://schemas.microsoft.com/office/drawing/2014/main" id="{963ED403-825A-2542-9CC0-2A005AD8796B}"/>
                  </a:ext>
                </a:extLst>
              </p:cNvPr>
              <p:cNvSpPr txBox="1">
                <a:spLocks noRot="1" noChangeAspect="1" noMove="1" noResize="1" noEditPoints="1" noAdjustHandles="1" noChangeArrowheads="1" noChangeShapeType="1" noTextEdit="1"/>
              </p:cNvSpPr>
              <p:nvPr/>
            </p:nvSpPr>
            <p:spPr>
              <a:xfrm>
                <a:off x="1155700" y="4951209"/>
                <a:ext cx="3568797" cy="438646"/>
              </a:xfrm>
              <a:prstGeom prst="rect">
                <a:avLst/>
              </a:prstGeom>
              <a:blipFill>
                <a:blip r:embed="rId6"/>
                <a:stretch>
                  <a:fillRect l="-2491" r="-3203" b="-13889"/>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15C97B2C-F18F-864F-A025-3B7E175A5D5B}"/>
              </a:ext>
            </a:extLst>
          </p:cNvPr>
          <p:cNvSpPr txBox="1"/>
          <p:nvPr/>
        </p:nvSpPr>
        <p:spPr>
          <a:xfrm>
            <a:off x="990600" y="5624204"/>
            <a:ext cx="10121900" cy="646331"/>
          </a:xfrm>
          <a:prstGeom prst="rect">
            <a:avLst/>
          </a:prstGeom>
          <a:noFill/>
        </p:spPr>
        <p:txBody>
          <a:bodyPr wrap="square" rtlCol="0">
            <a:spAutoFit/>
          </a:bodyPr>
          <a:lstStyle/>
          <a:p>
            <a:r>
              <a:rPr lang="en-US" altLang="ja-JP" dirty="0"/>
              <a:t>①</a:t>
            </a:r>
            <a:r>
              <a:rPr lang="ja-JP" altLang="en-US"/>
              <a:t>は②が満たされれば自動的に満たされる条件なので，式②が満たされるようにパラメータを設定する．</a:t>
            </a:r>
            <a:endParaRPr kumimoji="1" lang="ja-JP" altLang="en-US"/>
          </a:p>
        </p:txBody>
      </p:sp>
    </p:spTree>
    <p:extLst>
      <p:ext uri="{BB962C8B-B14F-4D97-AF65-F5344CB8AC3E}">
        <p14:creationId xmlns:p14="http://schemas.microsoft.com/office/powerpoint/2010/main" val="64480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5611-645B-BD40-9E08-2140FA60F25E}"/>
              </a:ext>
            </a:extLst>
          </p:cNvPr>
          <p:cNvSpPr>
            <a:spLocks noGrp="1"/>
          </p:cNvSpPr>
          <p:nvPr>
            <p:ph type="title"/>
          </p:nvPr>
        </p:nvSpPr>
        <p:spPr/>
        <p:txBody>
          <a:bodyPr/>
          <a:lstStyle/>
          <a:p>
            <a:r>
              <a:rPr kumimoji="1" lang="ja-JP" altLang="en-US"/>
              <a:t>パラメータの設定</a:t>
            </a:r>
          </a:p>
        </p:txBody>
      </p:sp>
      <p:graphicFrame>
        <p:nvGraphicFramePr>
          <p:cNvPr id="4" name="表 4">
            <a:extLst>
              <a:ext uri="{FF2B5EF4-FFF2-40B4-BE49-F238E27FC236}">
                <a16:creationId xmlns:a16="http://schemas.microsoft.com/office/drawing/2014/main" id="{BDC2D5B0-88B5-9941-A3DB-D5E9E5FE12D0}"/>
              </a:ext>
            </a:extLst>
          </p:cNvPr>
          <p:cNvGraphicFramePr>
            <a:graphicFrameLocks noGrp="1"/>
          </p:cNvGraphicFramePr>
          <p:nvPr>
            <p:extLst>
              <p:ext uri="{D42A27DB-BD31-4B8C-83A1-F6EECF244321}">
                <p14:modId xmlns:p14="http://schemas.microsoft.com/office/powerpoint/2010/main" val="4093020912"/>
              </p:ext>
            </p:extLst>
          </p:nvPr>
        </p:nvGraphicFramePr>
        <p:xfrm>
          <a:off x="1803400" y="1690688"/>
          <a:ext cx="8127999" cy="4414760"/>
        </p:xfrm>
        <a:graphic>
          <a:graphicData uri="http://schemas.openxmlformats.org/drawingml/2006/table">
            <a:tbl>
              <a:tblPr>
                <a:tableStyleId>{5C22544A-7EE6-4342-B048-85BDC9FD1C3A}</a:tableStyleId>
              </a:tblPr>
              <a:tblGrid>
                <a:gridCol w="2709333">
                  <a:extLst>
                    <a:ext uri="{9D8B030D-6E8A-4147-A177-3AD203B41FA5}">
                      <a16:colId xmlns:a16="http://schemas.microsoft.com/office/drawing/2014/main" val="1395538209"/>
                    </a:ext>
                  </a:extLst>
                </a:gridCol>
                <a:gridCol w="2709333">
                  <a:extLst>
                    <a:ext uri="{9D8B030D-6E8A-4147-A177-3AD203B41FA5}">
                      <a16:colId xmlns:a16="http://schemas.microsoft.com/office/drawing/2014/main" val="3033817120"/>
                    </a:ext>
                  </a:extLst>
                </a:gridCol>
                <a:gridCol w="2709333">
                  <a:extLst>
                    <a:ext uri="{9D8B030D-6E8A-4147-A177-3AD203B41FA5}">
                      <a16:colId xmlns:a16="http://schemas.microsoft.com/office/drawing/2014/main" val="1711745922"/>
                    </a:ext>
                  </a:extLst>
                </a:gridCol>
              </a:tblGrid>
              <a:tr h="441476">
                <a:tc>
                  <a:txBody>
                    <a:bodyPr/>
                    <a:lstStyle/>
                    <a:p>
                      <a:r>
                        <a:rPr kumimoji="1" lang="ja-JP" altLang="en-US"/>
                        <a:t>対象の大きさ</a:t>
                      </a:r>
                    </a:p>
                  </a:txBody>
                  <a:tcPr/>
                </a:tc>
                <a:tc>
                  <a:txBody>
                    <a:bodyPr/>
                    <a:lstStyle/>
                    <a:p>
                      <a:r>
                        <a:rPr kumimoji="1" lang="en-US" altLang="ja-JP" dirty="0"/>
                        <a:t>mm x mm</a:t>
                      </a:r>
                      <a:endParaRPr kumimoji="1" lang="ja-JP" altLang="en-US"/>
                    </a:p>
                  </a:txBody>
                  <a:tcPr/>
                </a:tc>
                <a:tc>
                  <a:txBody>
                    <a:bodyPr/>
                    <a:lstStyle/>
                    <a:p>
                      <a:r>
                        <a:rPr kumimoji="1" lang="en-US" altLang="ja-JP" dirty="0"/>
                        <a:t>5.00*5.00</a:t>
                      </a:r>
                      <a:endParaRPr kumimoji="1" lang="ja-JP" altLang="en-US"/>
                    </a:p>
                  </a:txBody>
                  <a:tcPr/>
                </a:tc>
                <a:extLst>
                  <a:ext uri="{0D108BD9-81ED-4DB2-BD59-A6C34878D82A}">
                    <a16:rowId xmlns:a16="http://schemas.microsoft.com/office/drawing/2014/main" val="3620679715"/>
                  </a:ext>
                </a:extLst>
              </a:tr>
              <a:tr h="441476">
                <a:tc>
                  <a:txBody>
                    <a:bodyPr/>
                    <a:lstStyle/>
                    <a:p>
                      <a:r>
                        <a:rPr kumimoji="1" lang="en-US" altLang="ja-JP" dirty="0"/>
                        <a:t>x</a:t>
                      </a:r>
                      <a:r>
                        <a:rPr kumimoji="1" lang="ja-JP" altLang="en-US"/>
                        <a:t>方向のピクセルサイズ</a:t>
                      </a:r>
                      <a:endParaRPr kumimoji="1" lang="en-US" altLang="ja-JP" dirty="0"/>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3308469794"/>
                  </a:ext>
                </a:extLst>
              </a:tr>
              <a:tr h="441476">
                <a:tc>
                  <a:txBody>
                    <a:bodyPr/>
                    <a:lstStyle/>
                    <a:p>
                      <a:r>
                        <a:rPr kumimoji="1" lang="en-US" altLang="ja-JP" dirty="0"/>
                        <a:t>y</a:t>
                      </a:r>
                      <a:r>
                        <a:rPr kumimoji="1" lang="ja-JP" altLang="en-US"/>
                        <a:t>方向のピクセルサイズ</a:t>
                      </a:r>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1986350477"/>
                  </a:ext>
                </a:extLst>
              </a:tr>
              <a:tr h="441476">
                <a:tc>
                  <a:txBody>
                    <a:bodyPr/>
                    <a:lstStyle/>
                    <a:p>
                      <a:r>
                        <a:rPr kumimoji="1" lang="ja-JP" altLang="en-US"/>
                        <a:t>散乱係数</a:t>
                      </a:r>
                    </a:p>
                  </a:txBody>
                  <a:tcPr/>
                </a:tc>
                <a:tc>
                  <a:txBody>
                    <a:bodyPr/>
                    <a:lstStyle/>
                    <a:p>
                      <a:r>
                        <a:rPr kumimoji="1" lang="en-US" altLang="ja-JP" dirty="0"/>
                        <a:t>mm^-1</a:t>
                      </a: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605974814"/>
                  </a:ext>
                </a:extLst>
              </a:tr>
              <a:tr h="441476">
                <a:tc>
                  <a:txBody>
                    <a:bodyPr/>
                    <a:lstStyle/>
                    <a:p>
                      <a:r>
                        <a:rPr kumimoji="1" lang="ja-JP" altLang="en-US"/>
                        <a:t>吸収体の吸収係数</a:t>
                      </a:r>
                    </a:p>
                  </a:txBody>
                  <a:tcPr/>
                </a:tc>
                <a:tc>
                  <a:txBody>
                    <a:bodyPr/>
                    <a:lstStyle/>
                    <a:p>
                      <a:r>
                        <a:rPr kumimoji="1" lang="en-US" altLang="ja-JP" dirty="0"/>
                        <a:t>mm^-1</a:t>
                      </a:r>
                      <a:endParaRPr kumimoji="1" lang="ja-JP" altLang="en-US"/>
                    </a:p>
                  </a:txBody>
                  <a:tcPr/>
                </a:tc>
                <a:tc>
                  <a:txBody>
                    <a:bodyPr/>
                    <a:lstStyle/>
                    <a:p>
                      <a:r>
                        <a:rPr kumimoji="1" lang="en-US" altLang="ja-JP" dirty="0"/>
                        <a:t>100</a:t>
                      </a:r>
                      <a:endParaRPr kumimoji="1" lang="ja-JP" altLang="en-US"/>
                    </a:p>
                  </a:txBody>
                  <a:tcPr/>
                </a:tc>
                <a:extLst>
                  <a:ext uri="{0D108BD9-81ED-4DB2-BD59-A6C34878D82A}">
                    <a16:rowId xmlns:a16="http://schemas.microsoft.com/office/drawing/2014/main" val="3770538021"/>
                  </a:ext>
                </a:extLst>
              </a:tr>
              <a:tr h="441476">
                <a:tc>
                  <a:txBody>
                    <a:bodyPr/>
                    <a:lstStyle/>
                    <a:p>
                      <a:r>
                        <a:rPr kumimoji="1" lang="ja-JP" altLang="en-US"/>
                        <a:t>対象の吸収係数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mm^-1</a:t>
                      </a:r>
                      <a:endParaRPr kumimoji="1" lang="ja-JP" altLang="en-US"/>
                    </a:p>
                  </a:txBody>
                  <a:tcPr/>
                </a:tc>
                <a:tc>
                  <a:txBody>
                    <a:bodyPr/>
                    <a:lstStyle/>
                    <a:p>
                      <a:r>
                        <a:rPr kumimoji="1" lang="en-US" altLang="ja-JP" dirty="0"/>
                        <a:t>0.1</a:t>
                      </a:r>
                      <a:endParaRPr kumimoji="1" lang="ja-JP" altLang="en-US"/>
                    </a:p>
                  </a:txBody>
                  <a:tcPr/>
                </a:tc>
                <a:extLst>
                  <a:ext uri="{0D108BD9-81ED-4DB2-BD59-A6C34878D82A}">
                    <a16:rowId xmlns:a16="http://schemas.microsoft.com/office/drawing/2014/main" val="2979204984"/>
                  </a:ext>
                </a:extLst>
              </a:tr>
              <a:tr h="441476">
                <a:tc>
                  <a:txBody>
                    <a:bodyPr/>
                    <a:lstStyle/>
                    <a:p>
                      <a:r>
                        <a:rPr kumimoji="1" lang="ja-JP" altLang="en-US"/>
                        <a:t>時間間隔</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ps</a:t>
                      </a:r>
                      <a:endParaRPr kumimoji="1" lang="ja-JP" altLang="en-US"/>
                    </a:p>
                  </a:txBody>
                  <a:tcPr/>
                </a:tc>
                <a:tc>
                  <a:txBody>
                    <a:bodyPr/>
                    <a:lstStyle/>
                    <a:p>
                      <a:r>
                        <a:rPr kumimoji="1" lang="en-US" altLang="ja-JP" dirty="0"/>
                        <a:t>0.002</a:t>
                      </a:r>
                      <a:endParaRPr kumimoji="1" lang="ja-JP" altLang="en-US"/>
                    </a:p>
                  </a:txBody>
                  <a:tcPr/>
                </a:tc>
                <a:extLst>
                  <a:ext uri="{0D108BD9-81ED-4DB2-BD59-A6C34878D82A}">
                    <a16:rowId xmlns:a16="http://schemas.microsoft.com/office/drawing/2014/main" val="1195806979"/>
                  </a:ext>
                </a:extLst>
              </a:tr>
              <a:tr h="441476">
                <a:tc>
                  <a:txBody>
                    <a:bodyPr/>
                    <a:lstStyle/>
                    <a:p>
                      <a:r>
                        <a:rPr kumimoji="1" lang="ja-JP" altLang="en-US"/>
                        <a:t>入力光の強度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85443003"/>
                  </a:ext>
                </a:extLst>
              </a:tr>
              <a:tr h="441476">
                <a:tc>
                  <a:txBody>
                    <a:bodyPr/>
                    <a:lstStyle/>
                    <a:p>
                      <a:r>
                        <a:rPr kumimoji="1" lang="ja-JP" altLang="en-US"/>
                        <a:t>屈折率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1.33</a:t>
                      </a:r>
                      <a:endParaRPr kumimoji="1" lang="ja-JP" altLang="en-US"/>
                    </a:p>
                  </a:txBody>
                  <a:tcPr/>
                </a:tc>
                <a:extLst>
                  <a:ext uri="{0D108BD9-81ED-4DB2-BD59-A6C34878D82A}">
                    <a16:rowId xmlns:a16="http://schemas.microsoft.com/office/drawing/2014/main" val="2602798998"/>
                  </a:ext>
                </a:extLst>
              </a:tr>
              <a:tr h="441476">
                <a:tc>
                  <a:txBody>
                    <a:bodyPr/>
                    <a:lstStyle/>
                    <a:p>
                      <a:r>
                        <a:rPr kumimoji="1" lang="ja-JP" altLang="en-US"/>
                        <a:t>対象内の光速</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a:t>
                      </a:r>
                      <a:r>
                        <a:rPr kumimoji="1" lang="en-US" altLang="ja-JP" dirty="0" err="1"/>
                        <a:t>ps</a:t>
                      </a:r>
                      <a:endParaRPr kumimoji="1" lang="ja-JP" altLang="en-US"/>
                    </a:p>
                  </a:txBody>
                  <a:tcPr/>
                </a:tc>
                <a:tc>
                  <a:txBody>
                    <a:bodyPr/>
                    <a:lstStyle/>
                    <a:p>
                      <a:r>
                        <a:rPr kumimoji="1" lang="en-US" altLang="ja-JP" dirty="0"/>
                        <a:t>0.2256</a:t>
                      </a:r>
                      <a:endParaRPr kumimoji="1" lang="ja-JP" altLang="en-US"/>
                    </a:p>
                  </a:txBody>
                  <a:tcPr/>
                </a:tc>
                <a:extLst>
                  <a:ext uri="{0D108BD9-81ED-4DB2-BD59-A6C34878D82A}">
                    <a16:rowId xmlns:a16="http://schemas.microsoft.com/office/drawing/2014/main" val="2828300848"/>
                  </a:ext>
                </a:extLst>
              </a:tr>
            </a:tbl>
          </a:graphicData>
        </a:graphic>
      </p:graphicFrame>
    </p:spTree>
    <p:extLst>
      <p:ext uri="{BB962C8B-B14F-4D97-AF65-F5344CB8AC3E}">
        <p14:creationId xmlns:p14="http://schemas.microsoft.com/office/powerpoint/2010/main" val="321054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en-US" altLang="ja-JP" dirty="0"/>
              <a:t>FDTD</a:t>
            </a:r>
            <a:r>
              <a:rPr kumimoji="1" lang="ja-JP" altLang="en-US"/>
              <a:t>を用いたシミュレーション</a:t>
            </a:r>
          </a:p>
        </p:txBody>
      </p:sp>
      <p:pic>
        <p:nvPicPr>
          <p:cNvPr id="3" name="intensity_with_ab">
            <a:hlinkClick r:id="" action="ppaction://media"/>
            <a:extLst>
              <a:ext uri="{FF2B5EF4-FFF2-40B4-BE49-F238E27FC236}">
                <a16:creationId xmlns:a16="http://schemas.microsoft.com/office/drawing/2014/main" id="{3FDA11AA-0C47-08F1-DCC1-CE95054B2BB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88270" y="1452055"/>
            <a:ext cx="9610569" cy="5405945"/>
          </a:xfrm>
          <a:prstGeom prst="rect">
            <a:avLst/>
          </a:prstGeom>
        </p:spPr>
      </p:pic>
      <p:pic>
        <p:nvPicPr>
          <p:cNvPr id="6" name="図 5">
            <a:extLst>
              <a:ext uri="{FF2B5EF4-FFF2-40B4-BE49-F238E27FC236}">
                <a16:creationId xmlns:a16="http://schemas.microsoft.com/office/drawing/2014/main" id="{153925C8-6824-E844-8554-C87FDD1C42CF}"/>
              </a:ext>
            </a:extLst>
          </p:cNvPr>
          <p:cNvPicPr>
            <a:picLocks noChangeAspect="1"/>
          </p:cNvPicPr>
          <p:nvPr/>
        </p:nvPicPr>
        <p:blipFill rotWithShape="1">
          <a:blip r:embed="rId5">
            <a:extLst>
              <a:ext uri="{28A0092B-C50C-407E-A947-70E740481C1C}">
                <a14:useLocalDpi xmlns:a14="http://schemas.microsoft.com/office/drawing/2010/main" val="0"/>
              </a:ext>
            </a:extLst>
          </a:blip>
          <a:srcRect l="25097" t="10883" r="14015"/>
          <a:stretch/>
        </p:blipFill>
        <p:spPr>
          <a:xfrm>
            <a:off x="339211" y="2045604"/>
            <a:ext cx="5845277" cy="4812395"/>
          </a:xfrm>
          <a:prstGeom prst="rect">
            <a:avLst/>
          </a:prstGeom>
        </p:spPr>
      </p:pic>
    </p:spTree>
    <p:extLst>
      <p:ext uri="{BB962C8B-B14F-4D97-AF65-F5344CB8AC3E}">
        <p14:creationId xmlns:p14="http://schemas.microsoft.com/office/powerpoint/2010/main" val="272210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6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レーダー チャート, 等高線グラフ&#10;&#10;自動的に生成された説明">
            <a:extLst>
              <a:ext uri="{FF2B5EF4-FFF2-40B4-BE49-F238E27FC236}">
                <a16:creationId xmlns:a16="http://schemas.microsoft.com/office/drawing/2014/main" id="{CE1953DF-ABB0-7941-8F42-F2F6ED4CE636}"/>
              </a:ext>
            </a:extLst>
          </p:cNvPr>
          <p:cNvPicPr>
            <a:picLocks noChangeAspect="1"/>
          </p:cNvPicPr>
          <p:nvPr/>
        </p:nvPicPr>
        <p:blipFill rotWithShape="1">
          <a:blip r:embed="rId2">
            <a:extLst>
              <a:ext uri="{28A0092B-C50C-407E-A947-70E740481C1C}">
                <a14:useLocalDpi xmlns:a14="http://schemas.microsoft.com/office/drawing/2010/main" val="0"/>
              </a:ext>
            </a:extLst>
          </a:blip>
          <a:srcRect t="13978"/>
          <a:stretch/>
        </p:blipFill>
        <p:spPr>
          <a:xfrm>
            <a:off x="197465" y="1278628"/>
            <a:ext cx="11319829" cy="5958348"/>
          </a:xfrm>
          <a:prstGeom prst="rect">
            <a:avLst/>
          </a:prstGeom>
        </p:spPr>
      </p:pic>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ja-JP" altLang="en-US"/>
              <a:t>出力面の強度分布</a:t>
            </a:r>
          </a:p>
        </p:txBody>
      </p:sp>
    </p:spTree>
    <p:extLst>
      <p:ext uri="{BB962C8B-B14F-4D97-AF65-F5344CB8AC3E}">
        <p14:creationId xmlns:p14="http://schemas.microsoft.com/office/powerpoint/2010/main" val="2658141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8C016C-9BF8-A1BA-99B7-D32CFA1DC3D8}"/>
              </a:ext>
            </a:extLst>
          </p:cNvPr>
          <p:cNvSpPr>
            <a:spLocks noGrp="1"/>
          </p:cNvSpPr>
          <p:nvPr>
            <p:ph type="title"/>
          </p:nvPr>
        </p:nvSpPr>
        <p:spPr>
          <a:xfrm>
            <a:off x="838200" y="365125"/>
            <a:ext cx="10881852" cy="1325563"/>
          </a:xfrm>
        </p:spPr>
        <p:txBody>
          <a:bodyPr/>
          <a:lstStyle/>
          <a:p>
            <a:r>
              <a:rPr kumimoji="1" lang="ja-JP" altLang="en-US" dirty="0"/>
              <a:t>参照媒体と測定媒体における出力光の関係</a:t>
            </a:r>
          </a:p>
        </p:txBody>
      </p:sp>
      <p:sp>
        <p:nvSpPr>
          <p:cNvPr id="3" name="コンテンツ プレースホルダー 2">
            <a:extLst>
              <a:ext uri="{FF2B5EF4-FFF2-40B4-BE49-F238E27FC236}">
                <a16:creationId xmlns:a16="http://schemas.microsoft.com/office/drawing/2014/main" id="{34745218-DC8E-C1FB-0C7F-B9058FCCB40C}"/>
              </a:ext>
            </a:extLst>
          </p:cNvPr>
          <p:cNvSpPr>
            <a:spLocks noGrp="1"/>
          </p:cNvSpPr>
          <p:nvPr>
            <p:ph idx="1"/>
          </p:nvPr>
        </p:nvSpPr>
        <p:spPr>
          <a:xfrm>
            <a:off x="838200" y="1825625"/>
            <a:ext cx="5129981" cy="445627"/>
          </a:xfrm>
        </p:spPr>
        <p:txBody>
          <a:bodyPr>
            <a:normAutofit fontScale="92500" lnSpcReduction="10000"/>
          </a:bodyPr>
          <a:lstStyle/>
          <a:p>
            <a:pPr marL="0" indent="0">
              <a:buNone/>
            </a:pPr>
            <a:r>
              <a:rPr lang="ja-JP" altLang="en-US" dirty="0"/>
              <a:t>インパルス光のとき</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44174F0-6591-7464-2C59-FB80DCE05436}"/>
                  </a:ext>
                </a:extLst>
              </p:cNvPr>
              <p:cNvSpPr txBox="1"/>
              <p:nvPr/>
            </p:nvSpPr>
            <p:spPr>
              <a:xfrm>
                <a:off x="2788060" y="2048438"/>
                <a:ext cx="6096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𝑒𝑥𝑝</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𝑣</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e>
                          </m:nary>
                        </m:e>
                      </m:d>
                    </m:oMath>
                  </m:oMathPara>
                </a14:m>
                <a:endParaRPr lang="ja-JP" altLang="en-US" dirty="0"/>
              </a:p>
            </p:txBody>
          </p:sp>
        </mc:Choice>
        <mc:Fallback xmlns="">
          <p:sp>
            <p:nvSpPr>
              <p:cNvPr id="6" name="テキスト ボックス 5">
                <a:extLst>
                  <a:ext uri="{FF2B5EF4-FFF2-40B4-BE49-F238E27FC236}">
                    <a16:creationId xmlns:a16="http://schemas.microsoft.com/office/drawing/2014/main" id="{944174F0-6591-7464-2C59-FB80DCE05436}"/>
                  </a:ext>
                </a:extLst>
              </p:cNvPr>
              <p:cNvSpPr txBox="1">
                <a:spLocks noRot="1" noChangeAspect="1" noMove="1" noResize="1" noEditPoints="1" noAdjustHandles="1" noChangeArrowheads="1" noChangeShapeType="1" noTextEdit="1"/>
              </p:cNvSpPr>
              <p:nvPr/>
            </p:nvSpPr>
            <p:spPr>
              <a:xfrm>
                <a:off x="2788060" y="2048438"/>
                <a:ext cx="6096000" cy="97270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196EF58-D5EB-29D8-155D-9BCAFE7C38F3}"/>
                  </a:ext>
                </a:extLst>
              </p:cNvPr>
              <p:cNvSpPr txBox="1"/>
              <p:nvPr/>
            </p:nvSpPr>
            <p:spPr>
              <a:xfrm>
                <a:off x="1053281" y="3048130"/>
                <a:ext cx="9565558" cy="391646"/>
              </a:xfrm>
              <a:prstGeom prst="rect">
                <a:avLst/>
              </a:prstGeom>
              <a:noFill/>
            </p:spPr>
            <p:txBody>
              <a:bodyPr wrap="square">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lang="ja-JP" altLang="en-US" dirty="0"/>
                  <a:t>：</a:t>
                </a:r>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r>
                      <a:rPr lang="ja-JP" altLang="en-US" i="1" dirty="0">
                        <a:latin typeface="Cambria Math" panose="02040503050406030204" pitchFamily="18" charset="0"/>
                      </a:rPr>
                      <m:t>に</m:t>
                    </m:r>
                    <m:r>
                      <a:rPr lang="ja-JP" altLang="en-US" i="1" dirty="0" smtClean="0">
                        <a:latin typeface="Cambria Math" panose="02040503050406030204" pitchFamily="18" charset="0"/>
                      </a:rPr>
                      <m:t>入射</m:t>
                    </m:r>
                  </m:oMath>
                </a14:m>
                <a:r>
                  <a:rPr lang="ja-JP" altLang="en-US" dirty="0"/>
                  <a:t>した光のうち，ピクセル</a:t>
                </a:r>
                <a:r>
                  <a:rPr lang="en-US" altLang="ja-JP" dirty="0"/>
                  <a:t>j</a:t>
                </a:r>
                <a:r>
                  <a:rPr lang="ja-JP" altLang="en-US" dirty="0"/>
                  <a:t>を通って時刻</a:t>
                </a:r>
                <a:r>
                  <a:rPr lang="en-US" altLang="ja-JP" dirty="0"/>
                  <a:t>t</a:t>
                </a:r>
                <a:r>
                  <a:rPr lang="ja-JP" altLang="en-US" dirty="0"/>
                  <a:t>に</a:t>
                </a:r>
                <a:r>
                  <a:rPr lang="en-US" altLang="ja-JP" dirty="0"/>
                  <a:t>x</a:t>
                </a:r>
                <a:r>
                  <a:rPr lang="ja-JP" altLang="en-US" dirty="0"/>
                  <a:t>に到達した光エネルギー</a:t>
                </a:r>
              </a:p>
            </p:txBody>
          </p:sp>
        </mc:Choice>
        <mc:Fallback xmlns="">
          <p:sp>
            <p:nvSpPr>
              <p:cNvPr id="7" name="テキスト ボックス 6">
                <a:extLst>
                  <a:ext uri="{FF2B5EF4-FFF2-40B4-BE49-F238E27FC236}">
                    <a16:creationId xmlns:a16="http://schemas.microsoft.com/office/drawing/2014/main" id="{9196EF58-D5EB-29D8-155D-9BCAFE7C38F3}"/>
                  </a:ext>
                </a:extLst>
              </p:cNvPr>
              <p:cNvSpPr txBox="1">
                <a:spLocks noRot="1" noChangeAspect="1" noMove="1" noResize="1" noEditPoints="1" noAdjustHandles="1" noChangeArrowheads="1" noChangeShapeType="1" noTextEdit="1"/>
              </p:cNvSpPr>
              <p:nvPr/>
            </p:nvSpPr>
            <p:spPr>
              <a:xfrm>
                <a:off x="1053281" y="3048130"/>
                <a:ext cx="9565558" cy="391646"/>
              </a:xfrm>
              <a:prstGeom prst="rect">
                <a:avLst/>
              </a:prstGeom>
              <a:blipFill>
                <a:blip r:embed="rId3"/>
                <a:stretch>
                  <a:fillRect t="-4688" b="-21875"/>
                </a:stretch>
              </a:blipFill>
            </p:spPr>
            <p:txBody>
              <a:bodyPr/>
              <a:lstStyle/>
              <a:p>
                <a:r>
                  <a:rPr lang="ja-JP" altLang="en-US">
                    <a:noFill/>
                  </a:rPr>
                  <a:t> </a:t>
                </a:r>
              </a:p>
            </p:txBody>
          </p:sp>
        </mc:Fallback>
      </mc:AlternateContent>
      <p:graphicFrame>
        <p:nvGraphicFramePr>
          <p:cNvPr id="8" name="表 8">
            <a:extLst>
              <a:ext uri="{FF2B5EF4-FFF2-40B4-BE49-F238E27FC236}">
                <a16:creationId xmlns:a16="http://schemas.microsoft.com/office/drawing/2014/main" id="{61138FC4-C708-E5F1-29DD-CBC404F0A2FD}"/>
              </a:ext>
            </a:extLst>
          </p:cNvPr>
          <p:cNvGraphicFramePr>
            <a:graphicFrameLocks noGrp="1"/>
          </p:cNvGraphicFramePr>
          <p:nvPr>
            <p:extLst>
              <p:ext uri="{D42A27DB-BD31-4B8C-83A1-F6EECF244321}">
                <p14:modId xmlns:p14="http://schemas.microsoft.com/office/powerpoint/2010/main" val="847064319"/>
              </p:ext>
            </p:extLst>
          </p:nvPr>
        </p:nvGraphicFramePr>
        <p:xfrm>
          <a:off x="1904181" y="4399695"/>
          <a:ext cx="8128000" cy="185420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300642030"/>
                    </a:ext>
                  </a:extLst>
                </a:gridCol>
                <a:gridCol w="812800">
                  <a:extLst>
                    <a:ext uri="{9D8B030D-6E8A-4147-A177-3AD203B41FA5}">
                      <a16:colId xmlns:a16="http://schemas.microsoft.com/office/drawing/2014/main" val="3237376204"/>
                    </a:ext>
                  </a:extLst>
                </a:gridCol>
                <a:gridCol w="812800">
                  <a:extLst>
                    <a:ext uri="{9D8B030D-6E8A-4147-A177-3AD203B41FA5}">
                      <a16:colId xmlns:a16="http://schemas.microsoft.com/office/drawing/2014/main" val="2536661678"/>
                    </a:ext>
                  </a:extLst>
                </a:gridCol>
                <a:gridCol w="812800">
                  <a:extLst>
                    <a:ext uri="{9D8B030D-6E8A-4147-A177-3AD203B41FA5}">
                      <a16:colId xmlns:a16="http://schemas.microsoft.com/office/drawing/2014/main" val="1492950638"/>
                    </a:ext>
                  </a:extLst>
                </a:gridCol>
                <a:gridCol w="812800">
                  <a:extLst>
                    <a:ext uri="{9D8B030D-6E8A-4147-A177-3AD203B41FA5}">
                      <a16:colId xmlns:a16="http://schemas.microsoft.com/office/drawing/2014/main" val="2290315220"/>
                    </a:ext>
                  </a:extLst>
                </a:gridCol>
                <a:gridCol w="812800">
                  <a:extLst>
                    <a:ext uri="{9D8B030D-6E8A-4147-A177-3AD203B41FA5}">
                      <a16:colId xmlns:a16="http://schemas.microsoft.com/office/drawing/2014/main" val="468250865"/>
                    </a:ext>
                  </a:extLst>
                </a:gridCol>
                <a:gridCol w="812800">
                  <a:extLst>
                    <a:ext uri="{9D8B030D-6E8A-4147-A177-3AD203B41FA5}">
                      <a16:colId xmlns:a16="http://schemas.microsoft.com/office/drawing/2014/main" val="3093295053"/>
                    </a:ext>
                  </a:extLst>
                </a:gridCol>
                <a:gridCol w="812800">
                  <a:extLst>
                    <a:ext uri="{9D8B030D-6E8A-4147-A177-3AD203B41FA5}">
                      <a16:colId xmlns:a16="http://schemas.microsoft.com/office/drawing/2014/main" val="2311182366"/>
                    </a:ext>
                  </a:extLst>
                </a:gridCol>
                <a:gridCol w="812800">
                  <a:extLst>
                    <a:ext uri="{9D8B030D-6E8A-4147-A177-3AD203B41FA5}">
                      <a16:colId xmlns:a16="http://schemas.microsoft.com/office/drawing/2014/main" val="402794420"/>
                    </a:ext>
                  </a:extLst>
                </a:gridCol>
                <a:gridCol w="812800">
                  <a:extLst>
                    <a:ext uri="{9D8B030D-6E8A-4147-A177-3AD203B41FA5}">
                      <a16:colId xmlns:a16="http://schemas.microsoft.com/office/drawing/2014/main" val="4267963421"/>
                    </a:ext>
                  </a:extLst>
                </a:gridCol>
              </a:tblGrid>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2728460433"/>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190224964"/>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j</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344464668"/>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623969555"/>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N</a:t>
                      </a:r>
                      <a:endParaRPr kumimoji="1" lang="ja-JP" altLang="en-US" dirty="0"/>
                    </a:p>
                  </a:txBody>
                  <a:tcPr/>
                </a:tc>
                <a:extLst>
                  <a:ext uri="{0D108BD9-81ED-4DB2-BD59-A6C34878D82A}">
                    <a16:rowId xmlns:a16="http://schemas.microsoft.com/office/drawing/2014/main" val="646596838"/>
                  </a:ext>
                </a:extLst>
              </a:tr>
            </a:tbl>
          </a:graphicData>
        </a:graphic>
      </p:graphicFrame>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DA5F988-F5FC-2736-E82D-A7E95BB2D1DD}"/>
                  </a:ext>
                </a:extLst>
              </p:cNvPr>
              <p:cNvSpPr txBox="1"/>
              <p:nvPr/>
            </p:nvSpPr>
            <p:spPr>
              <a:xfrm>
                <a:off x="5531260" y="3998577"/>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oMath>
                  </m:oMathPara>
                </a14:m>
                <a:endParaRPr lang="ja-JP" altLang="en-US" dirty="0"/>
              </a:p>
            </p:txBody>
          </p:sp>
        </mc:Choice>
        <mc:Fallback xmlns="">
          <p:sp>
            <p:nvSpPr>
              <p:cNvPr id="10" name="テキスト ボックス 9">
                <a:extLst>
                  <a:ext uri="{FF2B5EF4-FFF2-40B4-BE49-F238E27FC236}">
                    <a16:creationId xmlns:a16="http://schemas.microsoft.com/office/drawing/2014/main" id="{2DA5F988-F5FC-2736-E82D-A7E95BB2D1DD}"/>
                  </a:ext>
                </a:extLst>
              </p:cNvPr>
              <p:cNvSpPr txBox="1">
                <a:spLocks noRot="1" noChangeAspect="1" noMove="1" noResize="1" noEditPoints="1" noAdjustHandles="1" noChangeArrowheads="1" noChangeShapeType="1" noTextEdit="1"/>
              </p:cNvSpPr>
              <p:nvPr/>
            </p:nvSpPr>
            <p:spPr>
              <a:xfrm>
                <a:off x="5531260" y="3998577"/>
                <a:ext cx="609600"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71F2C55-D1E6-1777-B0FA-5C6CA9052DB5}"/>
                  </a:ext>
                </a:extLst>
              </p:cNvPr>
              <p:cNvSpPr txBox="1"/>
              <p:nvPr/>
            </p:nvSpPr>
            <p:spPr>
              <a:xfrm>
                <a:off x="5466736" y="6253895"/>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271F2C55-D1E6-1777-B0FA-5C6CA9052DB5}"/>
                  </a:ext>
                </a:extLst>
              </p:cNvPr>
              <p:cNvSpPr txBox="1">
                <a:spLocks noRot="1" noChangeAspect="1" noMove="1" noResize="1" noEditPoints="1" noAdjustHandles="1" noChangeArrowheads="1" noChangeShapeType="1" noTextEdit="1"/>
              </p:cNvSpPr>
              <p:nvPr/>
            </p:nvSpPr>
            <p:spPr>
              <a:xfrm>
                <a:off x="5466736" y="6253895"/>
                <a:ext cx="609600" cy="369332"/>
              </a:xfrm>
              <a:prstGeom prst="rect">
                <a:avLst/>
              </a:prstGeom>
              <a:blipFill>
                <a:blip r:embed="rId5"/>
                <a:stretch>
                  <a:fillRect b="-1667"/>
                </a:stretch>
              </a:blipFill>
            </p:spPr>
            <p:txBody>
              <a:bodyPr/>
              <a:lstStyle/>
              <a:p>
                <a:r>
                  <a:rPr lang="ja-JP" altLang="en-US">
                    <a:noFill/>
                  </a:rPr>
                  <a:t> </a:t>
                </a:r>
              </a:p>
            </p:txBody>
          </p:sp>
        </mc:Fallback>
      </mc:AlternateContent>
      <p:sp>
        <p:nvSpPr>
          <p:cNvPr id="12" name="矢印: 下 11">
            <a:extLst>
              <a:ext uri="{FF2B5EF4-FFF2-40B4-BE49-F238E27FC236}">
                <a16:creationId xmlns:a16="http://schemas.microsoft.com/office/drawing/2014/main" id="{E6BDC3C0-CAA9-3C03-C346-E1F174A6806C}"/>
              </a:ext>
            </a:extLst>
          </p:cNvPr>
          <p:cNvSpPr/>
          <p:nvPr/>
        </p:nvSpPr>
        <p:spPr>
          <a:xfrm>
            <a:off x="5466736" y="4021915"/>
            <a:ext cx="265470" cy="34599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0E056DEF-7202-41E6-1263-1C40EC901AD4}"/>
              </a:ext>
            </a:extLst>
          </p:cNvPr>
          <p:cNvSpPr/>
          <p:nvPr/>
        </p:nvSpPr>
        <p:spPr>
          <a:xfrm>
            <a:off x="5398525" y="6253895"/>
            <a:ext cx="265470" cy="569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AE342EC7-9408-F0BA-8668-84C40AFCB120}"/>
              </a:ext>
            </a:extLst>
          </p:cNvPr>
          <p:cNvSpPr/>
          <p:nvPr/>
        </p:nvSpPr>
        <p:spPr>
          <a:xfrm>
            <a:off x="4493342" y="4351918"/>
            <a:ext cx="1081548" cy="2084450"/>
          </a:xfrm>
          <a:custGeom>
            <a:avLst/>
            <a:gdLst>
              <a:gd name="connsiteX0" fmla="*/ 1081548 w 1081548"/>
              <a:gd name="connsiteY0" fmla="*/ 0 h 2084450"/>
              <a:gd name="connsiteX1" fmla="*/ 786581 w 1081548"/>
              <a:gd name="connsiteY1" fmla="*/ 98323 h 2084450"/>
              <a:gd name="connsiteX2" fmla="*/ 452284 w 1081548"/>
              <a:gd name="connsiteY2" fmla="*/ 186813 h 2084450"/>
              <a:gd name="connsiteX3" fmla="*/ 235974 w 1081548"/>
              <a:gd name="connsiteY3" fmla="*/ 255639 h 2084450"/>
              <a:gd name="connsiteX4" fmla="*/ 186813 w 1081548"/>
              <a:gd name="connsiteY4" fmla="*/ 294968 h 2084450"/>
              <a:gd name="connsiteX5" fmla="*/ 245806 w 1081548"/>
              <a:gd name="connsiteY5" fmla="*/ 353962 h 2084450"/>
              <a:gd name="connsiteX6" fmla="*/ 412955 w 1081548"/>
              <a:gd name="connsiteY6" fmla="*/ 540775 h 2084450"/>
              <a:gd name="connsiteX7" fmla="*/ 127819 w 1081548"/>
              <a:gd name="connsiteY7" fmla="*/ 580104 h 2084450"/>
              <a:gd name="connsiteX8" fmla="*/ 0 w 1081548"/>
              <a:gd name="connsiteY8" fmla="*/ 609600 h 2084450"/>
              <a:gd name="connsiteX9" fmla="*/ 29497 w 1081548"/>
              <a:gd name="connsiteY9" fmla="*/ 639097 h 2084450"/>
              <a:gd name="connsiteX10" fmla="*/ 157316 w 1081548"/>
              <a:gd name="connsiteY10" fmla="*/ 698091 h 2084450"/>
              <a:gd name="connsiteX11" fmla="*/ 235974 w 1081548"/>
              <a:gd name="connsiteY11" fmla="*/ 747252 h 2084450"/>
              <a:gd name="connsiteX12" fmla="*/ 167148 w 1081548"/>
              <a:gd name="connsiteY12" fmla="*/ 806246 h 2084450"/>
              <a:gd name="connsiteX13" fmla="*/ 127819 w 1081548"/>
              <a:gd name="connsiteY13" fmla="*/ 865239 h 2084450"/>
              <a:gd name="connsiteX14" fmla="*/ 216310 w 1081548"/>
              <a:gd name="connsiteY14" fmla="*/ 963562 h 2084450"/>
              <a:gd name="connsiteX15" fmla="*/ 235974 w 1081548"/>
              <a:gd name="connsiteY15" fmla="*/ 993058 h 2084450"/>
              <a:gd name="connsiteX16" fmla="*/ 393290 w 1081548"/>
              <a:gd name="connsiteY16" fmla="*/ 1022555 h 2084450"/>
              <a:gd name="connsiteX17" fmla="*/ 383458 w 1081548"/>
              <a:gd name="connsiteY17" fmla="*/ 1327355 h 2084450"/>
              <a:gd name="connsiteX18" fmla="*/ 491613 w 1081548"/>
              <a:gd name="connsiteY18" fmla="*/ 1455175 h 2084450"/>
              <a:gd name="connsiteX19" fmla="*/ 609600 w 1081548"/>
              <a:gd name="connsiteY19" fmla="*/ 1543665 h 2084450"/>
              <a:gd name="connsiteX20" fmla="*/ 580103 w 1081548"/>
              <a:gd name="connsiteY20" fmla="*/ 1720646 h 2084450"/>
              <a:gd name="connsiteX21" fmla="*/ 589935 w 1081548"/>
              <a:gd name="connsiteY21" fmla="*/ 1809136 h 2084450"/>
              <a:gd name="connsiteX22" fmla="*/ 668593 w 1081548"/>
              <a:gd name="connsiteY22" fmla="*/ 1868129 h 2084450"/>
              <a:gd name="connsiteX23" fmla="*/ 884903 w 1081548"/>
              <a:gd name="connsiteY23" fmla="*/ 1907458 h 2084450"/>
              <a:gd name="connsiteX24" fmla="*/ 924232 w 1081548"/>
              <a:gd name="connsiteY24" fmla="*/ 1917291 h 2084450"/>
              <a:gd name="connsiteX25" fmla="*/ 963561 w 1081548"/>
              <a:gd name="connsiteY25" fmla="*/ 1966452 h 2084450"/>
              <a:gd name="connsiteX26" fmla="*/ 1002890 w 1081548"/>
              <a:gd name="connsiteY26" fmla="*/ 2005781 h 2084450"/>
              <a:gd name="connsiteX27" fmla="*/ 1061884 w 1081548"/>
              <a:gd name="connsiteY27" fmla="*/ 2084439 h 208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81548" h="2084450">
                <a:moveTo>
                  <a:pt x="1081548" y="0"/>
                </a:moveTo>
                <a:cubicBezTo>
                  <a:pt x="920763" y="32160"/>
                  <a:pt x="1184804" y="-23168"/>
                  <a:pt x="786581" y="98323"/>
                </a:cubicBezTo>
                <a:cubicBezTo>
                  <a:pt x="676328" y="131960"/>
                  <a:pt x="563119" y="155146"/>
                  <a:pt x="452284" y="186813"/>
                </a:cubicBezTo>
                <a:cubicBezTo>
                  <a:pt x="379530" y="207600"/>
                  <a:pt x="308077" y="232697"/>
                  <a:pt x="235974" y="255639"/>
                </a:cubicBezTo>
                <a:cubicBezTo>
                  <a:pt x="219587" y="268749"/>
                  <a:pt x="184725" y="274087"/>
                  <a:pt x="186813" y="294968"/>
                </a:cubicBezTo>
                <a:cubicBezTo>
                  <a:pt x="189580" y="322640"/>
                  <a:pt x="227263" y="333237"/>
                  <a:pt x="245806" y="353962"/>
                </a:cubicBezTo>
                <a:lnTo>
                  <a:pt x="412955" y="540775"/>
                </a:lnTo>
                <a:cubicBezTo>
                  <a:pt x="204759" y="603232"/>
                  <a:pt x="440186" y="541058"/>
                  <a:pt x="127819" y="580104"/>
                </a:cubicBezTo>
                <a:cubicBezTo>
                  <a:pt x="84431" y="585528"/>
                  <a:pt x="42606" y="599768"/>
                  <a:pt x="0" y="609600"/>
                </a:cubicBezTo>
                <a:cubicBezTo>
                  <a:pt x="9832" y="619432"/>
                  <a:pt x="17766" y="631632"/>
                  <a:pt x="29497" y="639097"/>
                </a:cubicBezTo>
                <a:cubicBezTo>
                  <a:pt x="171795" y="729651"/>
                  <a:pt x="52126" y="641450"/>
                  <a:pt x="157316" y="698091"/>
                </a:cubicBezTo>
                <a:cubicBezTo>
                  <a:pt x="184539" y="712750"/>
                  <a:pt x="209755" y="730865"/>
                  <a:pt x="235974" y="747252"/>
                </a:cubicBezTo>
                <a:cubicBezTo>
                  <a:pt x="211344" y="765725"/>
                  <a:pt x="186321" y="781595"/>
                  <a:pt x="167148" y="806246"/>
                </a:cubicBezTo>
                <a:cubicBezTo>
                  <a:pt x="152638" y="824901"/>
                  <a:pt x="140929" y="845575"/>
                  <a:pt x="127819" y="865239"/>
                </a:cubicBezTo>
                <a:cubicBezTo>
                  <a:pt x="253050" y="1040561"/>
                  <a:pt x="115748" y="863000"/>
                  <a:pt x="216310" y="963562"/>
                </a:cubicBezTo>
                <a:cubicBezTo>
                  <a:pt x="224666" y="971918"/>
                  <a:pt x="225066" y="988513"/>
                  <a:pt x="235974" y="993058"/>
                </a:cubicBezTo>
                <a:cubicBezTo>
                  <a:pt x="251693" y="999608"/>
                  <a:pt x="362257" y="1017383"/>
                  <a:pt x="393290" y="1022555"/>
                </a:cubicBezTo>
                <a:cubicBezTo>
                  <a:pt x="390013" y="1124155"/>
                  <a:pt x="360930" y="1228230"/>
                  <a:pt x="383458" y="1327355"/>
                </a:cubicBezTo>
                <a:cubicBezTo>
                  <a:pt x="395827" y="1381780"/>
                  <a:pt x="453228" y="1414658"/>
                  <a:pt x="491613" y="1455175"/>
                </a:cubicBezTo>
                <a:cubicBezTo>
                  <a:pt x="538650" y="1504825"/>
                  <a:pt x="557486" y="1512396"/>
                  <a:pt x="609600" y="1543665"/>
                </a:cubicBezTo>
                <a:cubicBezTo>
                  <a:pt x="592220" y="1613183"/>
                  <a:pt x="580103" y="1645514"/>
                  <a:pt x="580103" y="1720646"/>
                </a:cubicBezTo>
                <a:cubicBezTo>
                  <a:pt x="580103" y="1750324"/>
                  <a:pt x="574666" y="1783687"/>
                  <a:pt x="589935" y="1809136"/>
                </a:cubicBezTo>
                <a:cubicBezTo>
                  <a:pt x="606797" y="1837240"/>
                  <a:pt x="638469" y="1855219"/>
                  <a:pt x="668593" y="1868129"/>
                </a:cubicBezTo>
                <a:cubicBezTo>
                  <a:pt x="727673" y="1893449"/>
                  <a:pt x="819237" y="1900162"/>
                  <a:pt x="884903" y="1907458"/>
                </a:cubicBezTo>
                <a:cubicBezTo>
                  <a:pt x="898013" y="1910736"/>
                  <a:pt x="913421" y="1909183"/>
                  <a:pt x="924232" y="1917291"/>
                </a:cubicBezTo>
                <a:cubicBezTo>
                  <a:pt x="941020" y="1929882"/>
                  <a:pt x="949619" y="1950767"/>
                  <a:pt x="963561" y="1966452"/>
                </a:cubicBezTo>
                <a:cubicBezTo>
                  <a:pt x="975878" y="1980309"/>
                  <a:pt x="991766" y="1990949"/>
                  <a:pt x="1002890" y="2005781"/>
                </a:cubicBezTo>
                <a:cubicBezTo>
                  <a:pt x="1063968" y="2087218"/>
                  <a:pt x="1020054" y="2084439"/>
                  <a:pt x="1061884" y="2084439"/>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822805BB-7D29-96DD-B9D6-6E18718B9782}"/>
              </a:ext>
            </a:extLst>
          </p:cNvPr>
          <p:cNvSpPr/>
          <p:nvPr/>
        </p:nvSpPr>
        <p:spPr>
          <a:xfrm>
            <a:off x="4852718" y="4401080"/>
            <a:ext cx="958147" cy="2153166"/>
          </a:xfrm>
          <a:custGeom>
            <a:avLst/>
            <a:gdLst>
              <a:gd name="connsiteX0" fmla="*/ 761501 w 958147"/>
              <a:gd name="connsiteY0" fmla="*/ 0 h 2153166"/>
              <a:gd name="connsiteX1" fmla="*/ 790998 w 958147"/>
              <a:gd name="connsiteY1" fmla="*/ 49161 h 2153166"/>
              <a:gd name="connsiteX2" fmla="*/ 840159 w 958147"/>
              <a:gd name="connsiteY2" fmla="*/ 108155 h 2153166"/>
              <a:gd name="connsiteX3" fmla="*/ 594353 w 958147"/>
              <a:gd name="connsiteY3" fmla="*/ 157316 h 2153166"/>
              <a:gd name="connsiteX4" fmla="*/ 614017 w 958147"/>
              <a:gd name="connsiteY4" fmla="*/ 245806 h 2153166"/>
              <a:gd name="connsiteX5" fmla="*/ 830327 w 958147"/>
              <a:gd name="connsiteY5" fmla="*/ 412955 h 2153166"/>
              <a:gd name="connsiteX6" fmla="*/ 958147 w 958147"/>
              <a:gd name="connsiteY6" fmla="*/ 501445 h 2153166"/>
              <a:gd name="connsiteX7" fmla="*/ 928650 w 958147"/>
              <a:gd name="connsiteY7" fmla="*/ 550606 h 2153166"/>
              <a:gd name="connsiteX8" fmla="*/ 751669 w 958147"/>
              <a:gd name="connsiteY8" fmla="*/ 599767 h 2153166"/>
              <a:gd name="connsiteX9" fmla="*/ 564856 w 958147"/>
              <a:gd name="connsiteY9" fmla="*/ 609600 h 2153166"/>
              <a:gd name="connsiteX10" fmla="*/ 525527 w 958147"/>
              <a:gd name="connsiteY10" fmla="*/ 658761 h 2153166"/>
              <a:gd name="connsiteX11" fmla="*/ 574688 w 958147"/>
              <a:gd name="connsiteY11" fmla="*/ 963561 h 2153166"/>
              <a:gd name="connsiteX12" fmla="*/ 4417 w 958147"/>
              <a:gd name="connsiteY12" fmla="*/ 1347019 h 2153166"/>
              <a:gd name="connsiteX13" fmla="*/ 14250 w 958147"/>
              <a:gd name="connsiteY13" fmla="*/ 1386348 h 2153166"/>
              <a:gd name="connsiteX14" fmla="*/ 328882 w 958147"/>
              <a:gd name="connsiteY14" fmla="*/ 1337187 h 2153166"/>
              <a:gd name="connsiteX15" fmla="*/ 358379 w 958147"/>
              <a:gd name="connsiteY15" fmla="*/ 1327355 h 2153166"/>
              <a:gd name="connsiteX16" fmla="*/ 456701 w 958147"/>
              <a:gd name="connsiteY16" fmla="*/ 1307690 h 2153166"/>
              <a:gd name="connsiteX17" fmla="*/ 535359 w 958147"/>
              <a:gd name="connsiteY17" fmla="*/ 1337187 h 2153166"/>
              <a:gd name="connsiteX18" fmla="*/ 555024 w 958147"/>
              <a:gd name="connsiteY18" fmla="*/ 1415845 h 2153166"/>
              <a:gd name="connsiteX19" fmla="*/ 633682 w 958147"/>
              <a:gd name="connsiteY19" fmla="*/ 1563329 h 2153166"/>
              <a:gd name="connsiteX20" fmla="*/ 663179 w 958147"/>
              <a:gd name="connsiteY20" fmla="*/ 1602658 h 2153166"/>
              <a:gd name="connsiteX21" fmla="*/ 673011 w 958147"/>
              <a:gd name="connsiteY21" fmla="*/ 1710813 h 2153166"/>
              <a:gd name="connsiteX22" fmla="*/ 633682 w 958147"/>
              <a:gd name="connsiteY22" fmla="*/ 1848464 h 2153166"/>
              <a:gd name="connsiteX23" fmla="*/ 653347 w 958147"/>
              <a:gd name="connsiteY23" fmla="*/ 1946787 h 2153166"/>
              <a:gd name="connsiteX24" fmla="*/ 673011 w 958147"/>
              <a:gd name="connsiteY24" fmla="*/ 2054942 h 2153166"/>
              <a:gd name="connsiteX25" fmla="*/ 692676 w 958147"/>
              <a:gd name="connsiteY25" fmla="*/ 2133600 h 215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58147" h="2153166">
                <a:moveTo>
                  <a:pt x="761501" y="0"/>
                </a:moveTo>
                <a:cubicBezTo>
                  <a:pt x="771333" y="16387"/>
                  <a:pt x="779758" y="33706"/>
                  <a:pt x="790998" y="49161"/>
                </a:cubicBezTo>
                <a:cubicBezTo>
                  <a:pt x="806054" y="69863"/>
                  <a:pt x="849666" y="84388"/>
                  <a:pt x="840159" y="108155"/>
                </a:cubicBezTo>
                <a:cubicBezTo>
                  <a:pt x="818770" y="161629"/>
                  <a:pt x="596512" y="157181"/>
                  <a:pt x="594353" y="157316"/>
                </a:cubicBezTo>
                <a:cubicBezTo>
                  <a:pt x="541353" y="174982"/>
                  <a:pt x="541973" y="164156"/>
                  <a:pt x="614017" y="245806"/>
                </a:cubicBezTo>
                <a:cubicBezTo>
                  <a:pt x="697601" y="340535"/>
                  <a:pt x="729116" y="337046"/>
                  <a:pt x="830327" y="412955"/>
                </a:cubicBezTo>
                <a:cubicBezTo>
                  <a:pt x="955101" y="506536"/>
                  <a:pt x="860004" y="462187"/>
                  <a:pt x="958147" y="501445"/>
                </a:cubicBezTo>
                <a:cubicBezTo>
                  <a:pt x="948315" y="517832"/>
                  <a:pt x="943441" y="538505"/>
                  <a:pt x="928650" y="550606"/>
                </a:cubicBezTo>
                <a:cubicBezTo>
                  <a:pt x="871147" y="597654"/>
                  <a:pt x="822288" y="594897"/>
                  <a:pt x="751669" y="599767"/>
                </a:cubicBezTo>
                <a:cubicBezTo>
                  <a:pt x="689460" y="604057"/>
                  <a:pt x="627127" y="606322"/>
                  <a:pt x="564856" y="609600"/>
                </a:cubicBezTo>
                <a:cubicBezTo>
                  <a:pt x="551746" y="625987"/>
                  <a:pt x="527077" y="637833"/>
                  <a:pt x="525527" y="658761"/>
                </a:cubicBezTo>
                <a:cubicBezTo>
                  <a:pt x="514628" y="805897"/>
                  <a:pt x="536632" y="849389"/>
                  <a:pt x="574688" y="963561"/>
                </a:cubicBezTo>
                <a:cubicBezTo>
                  <a:pt x="-88197" y="975190"/>
                  <a:pt x="4417" y="786875"/>
                  <a:pt x="4417" y="1347019"/>
                </a:cubicBezTo>
                <a:cubicBezTo>
                  <a:pt x="4417" y="1360532"/>
                  <a:pt x="10972" y="1373238"/>
                  <a:pt x="14250" y="1386348"/>
                </a:cubicBezTo>
                <a:cubicBezTo>
                  <a:pt x="168708" y="1367041"/>
                  <a:pt x="175957" y="1369382"/>
                  <a:pt x="328882" y="1337187"/>
                </a:cubicBezTo>
                <a:cubicBezTo>
                  <a:pt x="339024" y="1335052"/>
                  <a:pt x="348414" y="1330202"/>
                  <a:pt x="358379" y="1327355"/>
                </a:cubicBezTo>
                <a:cubicBezTo>
                  <a:pt x="399455" y="1315619"/>
                  <a:pt x="410333" y="1315418"/>
                  <a:pt x="456701" y="1307690"/>
                </a:cubicBezTo>
                <a:cubicBezTo>
                  <a:pt x="482920" y="1317522"/>
                  <a:pt x="516523" y="1316467"/>
                  <a:pt x="535359" y="1337187"/>
                </a:cubicBezTo>
                <a:cubicBezTo>
                  <a:pt x="553539" y="1357185"/>
                  <a:pt x="546477" y="1390206"/>
                  <a:pt x="555024" y="1415845"/>
                </a:cubicBezTo>
                <a:cubicBezTo>
                  <a:pt x="574820" y="1475232"/>
                  <a:pt x="598397" y="1510401"/>
                  <a:pt x="633682" y="1563329"/>
                </a:cubicBezTo>
                <a:cubicBezTo>
                  <a:pt x="642772" y="1576964"/>
                  <a:pt x="653347" y="1589548"/>
                  <a:pt x="663179" y="1602658"/>
                </a:cubicBezTo>
                <a:cubicBezTo>
                  <a:pt x="666456" y="1638710"/>
                  <a:pt x="674914" y="1674663"/>
                  <a:pt x="673011" y="1710813"/>
                </a:cubicBezTo>
                <a:cubicBezTo>
                  <a:pt x="671468" y="1740139"/>
                  <a:pt x="644140" y="1817090"/>
                  <a:pt x="633682" y="1848464"/>
                </a:cubicBezTo>
                <a:cubicBezTo>
                  <a:pt x="640237" y="1881238"/>
                  <a:pt x="647093" y="1913954"/>
                  <a:pt x="653347" y="1946787"/>
                </a:cubicBezTo>
                <a:cubicBezTo>
                  <a:pt x="660203" y="1982783"/>
                  <a:pt x="665825" y="2019011"/>
                  <a:pt x="673011" y="2054942"/>
                </a:cubicBezTo>
                <a:cubicBezTo>
                  <a:pt x="693387" y="2156822"/>
                  <a:pt x="692676" y="2172543"/>
                  <a:pt x="692676" y="2133600"/>
                </a:cubicBezTo>
              </a:path>
            </a:pathLst>
          </a:custGeom>
          <a:ln>
            <a:solidFill>
              <a:srgbClr val="00B05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B483EC39-14A5-EE26-74D1-89599B8F68F9}"/>
              </a:ext>
            </a:extLst>
          </p:cNvPr>
          <p:cNvSpPr/>
          <p:nvPr/>
        </p:nvSpPr>
        <p:spPr>
          <a:xfrm>
            <a:off x="4109884" y="4391247"/>
            <a:ext cx="1474839" cy="1868129"/>
          </a:xfrm>
          <a:custGeom>
            <a:avLst/>
            <a:gdLst>
              <a:gd name="connsiteX0" fmla="*/ 1474839 w 1474839"/>
              <a:gd name="connsiteY0" fmla="*/ 0 h 1868129"/>
              <a:gd name="connsiteX1" fmla="*/ 1160206 w 1474839"/>
              <a:gd name="connsiteY1" fmla="*/ 108155 h 1868129"/>
              <a:gd name="connsiteX2" fmla="*/ 757084 w 1474839"/>
              <a:gd name="connsiteY2" fmla="*/ 206478 h 1868129"/>
              <a:gd name="connsiteX3" fmla="*/ 550606 w 1474839"/>
              <a:gd name="connsiteY3" fmla="*/ 255639 h 1868129"/>
              <a:gd name="connsiteX4" fmla="*/ 304800 w 1474839"/>
              <a:gd name="connsiteY4" fmla="*/ 363794 h 1868129"/>
              <a:gd name="connsiteX5" fmla="*/ 157316 w 1474839"/>
              <a:gd name="connsiteY5" fmla="*/ 432620 h 1868129"/>
              <a:gd name="connsiteX6" fmla="*/ 98322 w 1474839"/>
              <a:gd name="connsiteY6" fmla="*/ 462117 h 1868129"/>
              <a:gd name="connsiteX7" fmla="*/ 49161 w 1474839"/>
              <a:gd name="connsiteY7" fmla="*/ 471949 h 1868129"/>
              <a:gd name="connsiteX8" fmla="*/ 0 w 1474839"/>
              <a:gd name="connsiteY8" fmla="*/ 491613 h 1868129"/>
              <a:gd name="connsiteX9" fmla="*/ 58993 w 1474839"/>
              <a:gd name="connsiteY9" fmla="*/ 589936 h 1868129"/>
              <a:gd name="connsiteX10" fmla="*/ 117987 w 1474839"/>
              <a:gd name="connsiteY10" fmla="*/ 629265 h 1868129"/>
              <a:gd name="connsiteX11" fmla="*/ 147484 w 1474839"/>
              <a:gd name="connsiteY11" fmla="*/ 658762 h 1868129"/>
              <a:gd name="connsiteX12" fmla="*/ 196645 w 1474839"/>
              <a:gd name="connsiteY12" fmla="*/ 717755 h 1868129"/>
              <a:gd name="connsiteX13" fmla="*/ 363793 w 1474839"/>
              <a:gd name="connsiteY13" fmla="*/ 845575 h 1868129"/>
              <a:gd name="connsiteX14" fmla="*/ 412955 w 1474839"/>
              <a:gd name="connsiteY14" fmla="*/ 914400 h 1868129"/>
              <a:gd name="connsiteX15" fmla="*/ 452284 w 1474839"/>
              <a:gd name="connsiteY15" fmla="*/ 943897 h 1868129"/>
              <a:gd name="connsiteX16" fmla="*/ 501445 w 1474839"/>
              <a:gd name="connsiteY16" fmla="*/ 1140542 h 1868129"/>
              <a:gd name="connsiteX17" fmla="*/ 491613 w 1474839"/>
              <a:gd name="connsiteY17" fmla="*/ 1238865 h 1868129"/>
              <a:gd name="connsiteX18" fmla="*/ 481781 w 1474839"/>
              <a:gd name="connsiteY18" fmla="*/ 1278194 h 1868129"/>
              <a:gd name="connsiteX19" fmla="*/ 471948 w 1474839"/>
              <a:gd name="connsiteY19" fmla="*/ 1327355 h 1868129"/>
              <a:gd name="connsiteX20" fmla="*/ 462116 w 1474839"/>
              <a:gd name="connsiteY20" fmla="*/ 1406013 h 1868129"/>
              <a:gd name="connsiteX21" fmla="*/ 471948 w 1474839"/>
              <a:gd name="connsiteY21" fmla="*/ 1543665 h 1868129"/>
              <a:gd name="connsiteX22" fmla="*/ 521110 w 1474839"/>
              <a:gd name="connsiteY22" fmla="*/ 1573162 h 1868129"/>
              <a:gd name="connsiteX23" fmla="*/ 727587 w 1474839"/>
              <a:gd name="connsiteY23" fmla="*/ 1622323 h 1868129"/>
              <a:gd name="connsiteX24" fmla="*/ 865239 w 1474839"/>
              <a:gd name="connsiteY24" fmla="*/ 1651820 h 1868129"/>
              <a:gd name="connsiteX25" fmla="*/ 1061884 w 1474839"/>
              <a:gd name="connsiteY25" fmla="*/ 1681317 h 1868129"/>
              <a:gd name="connsiteX26" fmla="*/ 1297858 w 1474839"/>
              <a:gd name="connsiteY26" fmla="*/ 1730478 h 1868129"/>
              <a:gd name="connsiteX27" fmla="*/ 1356851 w 1474839"/>
              <a:gd name="connsiteY27" fmla="*/ 1740310 h 1868129"/>
              <a:gd name="connsiteX28" fmla="*/ 1376516 w 1474839"/>
              <a:gd name="connsiteY28" fmla="*/ 1769807 h 1868129"/>
              <a:gd name="connsiteX29" fmla="*/ 1396181 w 1474839"/>
              <a:gd name="connsiteY29" fmla="*/ 1838633 h 1868129"/>
              <a:gd name="connsiteX30" fmla="*/ 1406013 w 1474839"/>
              <a:gd name="connsiteY30" fmla="*/ 1868129 h 1868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74839" h="1868129">
                <a:moveTo>
                  <a:pt x="1474839" y="0"/>
                </a:moveTo>
                <a:cubicBezTo>
                  <a:pt x="1369664" y="42070"/>
                  <a:pt x="1280743" y="78756"/>
                  <a:pt x="1160206" y="108155"/>
                </a:cubicBezTo>
                <a:lnTo>
                  <a:pt x="757084" y="206478"/>
                </a:lnTo>
                <a:cubicBezTo>
                  <a:pt x="688318" y="223115"/>
                  <a:pt x="615914" y="228428"/>
                  <a:pt x="550606" y="255639"/>
                </a:cubicBezTo>
                <a:cubicBezTo>
                  <a:pt x="475914" y="286761"/>
                  <a:pt x="375913" y="326691"/>
                  <a:pt x="304800" y="363794"/>
                </a:cubicBezTo>
                <a:cubicBezTo>
                  <a:pt x="164746" y="436866"/>
                  <a:pt x="255936" y="412896"/>
                  <a:pt x="157316" y="432620"/>
                </a:cubicBezTo>
                <a:cubicBezTo>
                  <a:pt x="137651" y="442452"/>
                  <a:pt x="118984" y="454604"/>
                  <a:pt x="98322" y="462117"/>
                </a:cubicBezTo>
                <a:cubicBezTo>
                  <a:pt x="82617" y="467828"/>
                  <a:pt x="65168" y="467147"/>
                  <a:pt x="49161" y="471949"/>
                </a:cubicBezTo>
                <a:cubicBezTo>
                  <a:pt x="32256" y="477020"/>
                  <a:pt x="16387" y="485058"/>
                  <a:pt x="0" y="491613"/>
                </a:cubicBezTo>
                <a:cubicBezTo>
                  <a:pt x="19664" y="524387"/>
                  <a:pt x="34119" y="560916"/>
                  <a:pt x="58993" y="589936"/>
                </a:cubicBezTo>
                <a:cubicBezTo>
                  <a:pt x="74374" y="607880"/>
                  <a:pt x="99331" y="614755"/>
                  <a:pt x="117987" y="629265"/>
                </a:cubicBezTo>
                <a:cubicBezTo>
                  <a:pt x="128963" y="637802"/>
                  <a:pt x="138246" y="648369"/>
                  <a:pt x="147484" y="658762"/>
                </a:cubicBezTo>
                <a:cubicBezTo>
                  <a:pt x="164490" y="677894"/>
                  <a:pt x="178545" y="699655"/>
                  <a:pt x="196645" y="717755"/>
                </a:cubicBezTo>
                <a:cubicBezTo>
                  <a:pt x="262481" y="783591"/>
                  <a:pt x="286509" y="794052"/>
                  <a:pt x="363793" y="845575"/>
                </a:cubicBezTo>
                <a:cubicBezTo>
                  <a:pt x="380180" y="868517"/>
                  <a:pt x="394095" y="893444"/>
                  <a:pt x="412955" y="914400"/>
                </a:cubicBezTo>
                <a:cubicBezTo>
                  <a:pt x="423917" y="926580"/>
                  <a:pt x="446313" y="928637"/>
                  <a:pt x="452284" y="943897"/>
                </a:cubicBezTo>
                <a:cubicBezTo>
                  <a:pt x="476905" y="1006817"/>
                  <a:pt x="485058" y="1074994"/>
                  <a:pt x="501445" y="1140542"/>
                </a:cubicBezTo>
                <a:cubicBezTo>
                  <a:pt x="498168" y="1173316"/>
                  <a:pt x="496271" y="1206258"/>
                  <a:pt x="491613" y="1238865"/>
                </a:cubicBezTo>
                <a:cubicBezTo>
                  <a:pt x="489702" y="1252242"/>
                  <a:pt x="484712" y="1265003"/>
                  <a:pt x="481781" y="1278194"/>
                </a:cubicBezTo>
                <a:cubicBezTo>
                  <a:pt x="478156" y="1294508"/>
                  <a:pt x="474489" y="1310838"/>
                  <a:pt x="471948" y="1327355"/>
                </a:cubicBezTo>
                <a:cubicBezTo>
                  <a:pt x="467930" y="1353471"/>
                  <a:pt x="465393" y="1379794"/>
                  <a:pt x="462116" y="1406013"/>
                </a:cubicBezTo>
                <a:cubicBezTo>
                  <a:pt x="465393" y="1451897"/>
                  <a:pt x="456638" y="1500287"/>
                  <a:pt x="471948" y="1543665"/>
                </a:cubicBezTo>
                <a:cubicBezTo>
                  <a:pt x="478308" y="1561686"/>
                  <a:pt x="503544" y="1565634"/>
                  <a:pt x="521110" y="1573162"/>
                </a:cubicBezTo>
                <a:cubicBezTo>
                  <a:pt x="609091" y="1610868"/>
                  <a:pt x="628089" y="1603189"/>
                  <a:pt x="727587" y="1622323"/>
                </a:cubicBezTo>
                <a:cubicBezTo>
                  <a:pt x="773668" y="1631185"/>
                  <a:pt x="819027" y="1643665"/>
                  <a:pt x="865239" y="1651820"/>
                </a:cubicBezTo>
                <a:cubicBezTo>
                  <a:pt x="930512" y="1663339"/>
                  <a:pt x="996671" y="1669460"/>
                  <a:pt x="1061884" y="1681317"/>
                </a:cubicBezTo>
                <a:cubicBezTo>
                  <a:pt x="1140935" y="1695690"/>
                  <a:pt x="1218604" y="1717269"/>
                  <a:pt x="1297858" y="1730478"/>
                </a:cubicBezTo>
                <a:lnTo>
                  <a:pt x="1356851" y="1740310"/>
                </a:lnTo>
                <a:cubicBezTo>
                  <a:pt x="1363406" y="1750142"/>
                  <a:pt x="1372127" y="1758835"/>
                  <a:pt x="1376516" y="1769807"/>
                </a:cubicBezTo>
                <a:cubicBezTo>
                  <a:pt x="1385378" y="1791960"/>
                  <a:pt x="1389325" y="1815779"/>
                  <a:pt x="1396181" y="1838633"/>
                </a:cubicBezTo>
                <a:cubicBezTo>
                  <a:pt x="1399159" y="1848560"/>
                  <a:pt x="1402736" y="1858297"/>
                  <a:pt x="1406013" y="18681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B3884C9-A515-91A2-B7C0-EB9479905771}"/>
                  </a:ext>
                </a:extLst>
              </p:cNvPr>
              <p:cNvSpPr txBox="1"/>
              <p:nvPr/>
            </p:nvSpPr>
            <p:spPr>
              <a:xfrm>
                <a:off x="1053281" y="3422777"/>
                <a:ext cx="9565558" cy="391646"/>
              </a:xfrm>
              <a:prstGeom prst="rect">
                <a:avLst/>
              </a:prstGeom>
              <a:noFill/>
            </p:spPr>
            <p:txBody>
              <a:bodyPr wrap="square">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oMath>
                </a14:m>
                <a:r>
                  <a:rPr lang="ja-JP" altLang="en-US" dirty="0"/>
                  <a:t>：</a:t>
                </a:r>
                <a:r>
                  <a:rPr lang="en-US" altLang="ja-JP" dirty="0"/>
                  <a:t>j</a:t>
                </a:r>
                <a:r>
                  <a:rPr lang="ja-JP" altLang="en-US" dirty="0"/>
                  <a:t>の吸収係数</a:t>
                </a:r>
              </a:p>
            </p:txBody>
          </p:sp>
        </mc:Choice>
        <mc:Fallback xmlns="">
          <p:sp>
            <p:nvSpPr>
              <p:cNvPr id="17" name="テキスト ボックス 16">
                <a:extLst>
                  <a:ext uri="{FF2B5EF4-FFF2-40B4-BE49-F238E27FC236}">
                    <a16:creationId xmlns:a16="http://schemas.microsoft.com/office/drawing/2014/main" id="{2B3884C9-A515-91A2-B7C0-EB9479905771}"/>
                  </a:ext>
                </a:extLst>
              </p:cNvPr>
              <p:cNvSpPr txBox="1">
                <a:spLocks noRot="1" noChangeAspect="1" noMove="1" noResize="1" noEditPoints="1" noAdjustHandles="1" noChangeArrowheads="1" noChangeShapeType="1" noTextEdit="1"/>
              </p:cNvSpPr>
              <p:nvPr/>
            </p:nvSpPr>
            <p:spPr>
              <a:xfrm>
                <a:off x="1053281" y="3422777"/>
                <a:ext cx="9565558" cy="391646"/>
              </a:xfrm>
              <a:prstGeom prst="rect">
                <a:avLst/>
              </a:prstGeom>
              <a:blipFill>
                <a:blip r:embed="rId6"/>
                <a:stretch>
                  <a:fillRect t="-4615" b="-2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8956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AFEA1-48C6-6A2D-D402-6B7F253375B7}"/>
              </a:ext>
            </a:extLst>
          </p:cNvPr>
          <p:cNvSpPr>
            <a:spLocks noGrp="1"/>
          </p:cNvSpPr>
          <p:nvPr>
            <p:ph type="title"/>
          </p:nvPr>
        </p:nvSpPr>
        <p:spPr/>
        <p:txBody>
          <a:bodyPr/>
          <a:lstStyle/>
          <a:p>
            <a:r>
              <a:rPr lang="ja-JP" altLang="en-US" dirty="0"/>
              <a:t>拡散光トモグラフィー</a:t>
            </a:r>
            <a:endParaRPr kumimoji="1" lang="ja-JP" altLang="en-US" dirty="0"/>
          </a:p>
        </p:txBody>
      </p:sp>
      <p:sp>
        <p:nvSpPr>
          <p:cNvPr id="3" name="コンテンツ プレースホルダー 2">
            <a:extLst>
              <a:ext uri="{FF2B5EF4-FFF2-40B4-BE49-F238E27FC236}">
                <a16:creationId xmlns:a16="http://schemas.microsoft.com/office/drawing/2014/main" id="{675CDB9A-24D6-87A9-67DA-5E7372A759E5}"/>
              </a:ext>
            </a:extLst>
          </p:cNvPr>
          <p:cNvSpPr>
            <a:spLocks noGrp="1"/>
          </p:cNvSpPr>
          <p:nvPr>
            <p:ph idx="1"/>
          </p:nvPr>
        </p:nvSpPr>
        <p:spPr>
          <a:xfrm>
            <a:off x="838200" y="1825625"/>
            <a:ext cx="10515600" cy="581244"/>
          </a:xfrm>
        </p:spPr>
        <p:txBody>
          <a:bodyPr/>
          <a:lstStyle/>
          <a:p>
            <a:r>
              <a:rPr kumimoji="1" lang="ja-JP" altLang="en-US" dirty="0"/>
              <a:t>近赤外光を用いて生体組織内部を再構成する手法</a:t>
            </a:r>
          </a:p>
        </p:txBody>
      </p:sp>
      <p:pic>
        <p:nvPicPr>
          <p:cNvPr id="4" name="スクリーンショット 2021-07-13 18.16.37.png">
            <a:extLst>
              <a:ext uri="{FF2B5EF4-FFF2-40B4-BE49-F238E27FC236}">
                <a16:creationId xmlns:a16="http://schemas.microsoft.com/office/drawing/2014/main" id="{F3F3BA9E-F3F7-600E-F4FE-76AB99B91B7C}"/>
              </a:ext>
            </a:extLst>
          </p:cNvPr>
          <p:cNvPicPr>
            <a:picLocks noChangeAspect="1"/>
          </p:cNvPicPr>
          <p:nvPr/>
        </p:nvPicPr>
        <p:blipFill>
          <a:blip r:embed="rId3"/>
          <a:stretch>
            <a:fillRect/>
          </a:stretch>
        </p:blipFill>
        <p:spPr>
          <a:xfrm>
            <a:off x="2540393" y="2406869"/>
            <a:ext cx="7111213" cy="4382830"/>
          </a:xfrm>
          <a:prstGeom prst="rect">
            <a:avLst/>
          </a:prstGeom>
          <a:ln w="12700">
            <a:miter lim="400000"/>
          </a:ln>
        </p:spPr>
      </p:pic>
    </p:spTree>
    <p:extLst>
      <p:ext uri="{BB962C8B-B14F-4D97-AF65-F5344CB8AC3E}">
        <p14:creationId xmlns:p14="http://schemas.microsoft.com/office/powerpoint/2010/main" val="37631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24694-F6E7-9A21-DBDD-8AF562BD38BA}"/>
              </a:ext>
            </a:extLst>
          </p:cNvPr>
          <p:cNvSpPr>
            <a:spLocks noGrp="1"/>
          </p:cNvSpPr>
          <p:nvPr>
            <p:ph type="title"/>
          </p:nvPr>
        </p:nvSpPr>
        <p:spPr/>
        <p:txBody>
          <a:bodyPr/>
          <a:lstStyle/>
          <a:p>
            <a:r>
              <a:rPr kumimoji="1" lang="ja-JP" altLang="en-US"/>
              <a:t>光路長分布の導出</a:t>
            </a:r>
            <a:endParaRPr kumimoji="1" lang="ja-JP" altLang="en-US"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523C9D6-6276-60AF-F295-3ED32E14E295}"/>
                  </a:ext>
                </a:extLst>
              </p:cNvPr>
              <p:cNvSpPr txBox="1"/>
              <p:nvPr/>
            </p:nvSpPr>
            <p:spPr>
              <a:xfrm>
                <a:off x="838200" y="1485594"/>
                <a:ext cx="9379974" cy="391646"/>
              </a:xfrm>
              <a:prstGeom prst="rect">
                <a:avLst/>
              </a:prstGeom>
              <a:noFill/>
            </p:spPr>
            <p:txBody>
              <a:bodyPr wrap="square" rtlCol="0">
                <a:spAutoFit/>
              </a:bodyPr>
              <a:lstStyle/>
              <a:p>
                <a:r>
                  <a:rPr lang="ja-JP" altLang="en-US"/>
                  <a:t>各ピクセルの光路</a:t>
                </a:r>
                <a:r>
                  <a:rPr kumimoji="1" lang="ja-JP" altLang="en-US"/>
                  <a:t>長を</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𝑗</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𝑡</m:t>
                        </m:r>
                      </m:e>
                    </m:d>
                  </m:oMath>
                </a14:m>
                <a:r>
                  <a:rPr kumimoji="1" lang="ja-JP" altLang="en-US" dirty="0"/>
                  <a:t>とすると</a:t>
                </a:r>
              </a:p>
            </p:txBody>
          </p:sp>
        </mc:Choice>
        <mc:Fallback xmlns="">
          <p:sp>
            <p:nvSpPr>
              <p:cNvPr id="7" name="テキスト ボックス 6">
                <a:extLst>
                  <a:ext uri="{FF2B5EF4-FFF2-40B4-BE49-F238E27FC236}">
                    <a16:creationId xmlns:a16="http://schemas.microsoft.com/office/drawing/2014/main" id="{1523C9D6-6276-60AF-F295-3ED32E14E295}"/>
                  </a:ext>
                </a:extLst>
              </p:cNvPr>
              <p:cNvSpPr txBox="1">
                <a:spLocks noRot="1" noChangeAspect="1" noMove="1" noResize="1" noEditPoints="1" noAdjustHandles="1" noChangeArrowheads="1" noChangeShapeType="1" noTextEdit="1"/>
              </p:cNvSpPr>
              <p:nvPr/>
            </p:nvSpPr>
            <p:spPr>
              <a:xfrm>
                <a:off x="838200" y="1485594"/>
                <a:ext cx="9379974" cy="391646"/>
              </a:xfrm>
              <a:prstGeom prst="rect">
                <a:avLst/>
              </a:prstGeom>
              <a:blipFill>
                <a:blip r:embed="rId3"/>
                <a:stretch>
                  <a:fillRect l="-677" t="-9677" b="-193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24F3EC3-4732-4241-B89A-A4E2DE02323B}"/>
                  </a:ext>
                </a:extLst>
              </p:cNvPr>
              <p:cNvSpPr txBox="1"/>
              <p:nvPr/>
            </p:nvSpPr>
            <p:spPr>
              <a:xfrm>
                <a:off x="3174437" y="1974518"/>
                <a:ext cx="5690725" cy="686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e>
                          </m:nary>
                        </m:num>
                        <m:den>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e>
                          </m:nary>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𝑡</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𝑣</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oMath>
                  </m:oMathPara>
                </a14:m>
                <a:endParaRPr kumimoji="1" lang="ja-JP" altLang="en-US"/>
              </a:p>
            </p:txBody>
          </p:sp>
        </mc:Choice>
        <mc:Fallback xmlns="">
          <p:sp>
            <p:nvSpPr>
              <p:cNvPr id="3" name="テキスト ボックス 2">
                <a:extLst>
                  <a:ext uri="{FF2B5EF4-FFF2-40B4-BE49-F238E27FC236}">
                    <a16:creationId xmlns:a16="http://schemas.microsoft.com/office/drawing/2014/main" id="{224F3EC3-4732-4241-B89A-A4E2DE02323B}"/>
                  </a:ext>
                </a:extLst>
              </p:cNvPr>
              <p:cNvSpPr txBox="1">
                <a:spLocks noRot="1" noChangeAspect="1" noMove="1" noResize="1" noEditPoints="1" noAdjustHandles="1" noChangeArrowheads="1" noChangeShapeType="1" noTextEdit="1"/>
              </p:cNvSpPr>
              <p:nvPr/>
            </p:nvSpPr>
            <p:spPr>
              <a:xfrm>
                <a:off x="3174437" y="1974518"/>
                <a:ext cx="5690725" cy="686791"/>
              </a:xfrm>
              <a:prstGeom prst="rect">
                <a:avLst/>
              </a:prstGeom>
              <a:blipFill>
                <a:blip r:embed="rId4"/>
                <a:stretch>
                  <a:fillRect l="-446" t="-65455" r="-1116" b="-909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7BD5A96-3F03-554B-BD8B-B46F0970405E}"/>
                  </a:ext>
                </a:extLst>
              </p:cNvPr>
              <p:cNvSpPr txBox="1"/>
              <p:nvPr/>
            </p:nvSpPr>
            <p:spPr>
              <a:xfrm>
                <a:off x="3174437" y="3029605"/>
                <a:ext cx="2651367" cy="584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𝑗</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𝑣</m:t>
                          </m:r>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𝑟</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den>
                      </m:f>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57BD5A96-3F03-554B-BD8B-B46F0970405E}"/>
                  </a:ext>
                </a:extLst>
              </p:cNvPr>
              <p:cNvSpPr txBox="1">
                <a:spLocks noRot="1" noChangeAspect="1" noMove="1" noResize="1" noEditPoints="1" noAdjustHandles="1" noChangeArrowheads="1" noChangeShapeType="1" noTextEdit="1"/>
              </p:cNvSpPr>
              <p:nvPr/>
            </p:nvSpPr>
            <p:spPr>
              <a:xfrm>
                <a:off x="3174437" y="3029605"/>
                <a:ext cx="2651367" cy="584712"/>
              </a:xfrm>
              <a:prstGeom prst="rect">
                <a:avLst/>
              </a:prstGeom>
              <a:blipFill>
                <a:blip r:embed="rId5"/>
                <a:stretch>
                  <a:fillRect l="-1435" r="-2392" b="-191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52FF361-4A0C-0243-944E-24F518AAF175}"/>
                  </a:ext>
                </a:extLst>
              </p:cNvPr>
              <p:cNvSpPr txBox="1"/>
              <p:nvPr/>
            </p:nvSpPr>
            <p:spPr>
              <a:xfrm>
                <a:off x="3094318" y="5694995"/>
                <a:ext cx="2925481"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𝑡</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𝑑</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nary>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252FF361-4A0C-0243-944E-24F518AAF175}"/>
                  </a:ext>
                </a:extLst>
              </p:cNvPr>
              <p:cNvSpPr txBox="1">
                <a:spLocks noRot="1" noChangeAspect="1" noMove="1" noResize="1" noEditPoints="1" noAdjustHandles="1" noChangeArrowheads="1" noChangeShapeType="1" noTextEdit="1"/>
              </p:cNvSpPr>
              <p:nvPr/>
            </p:nvSpPr>
            <p:spPr>
              <a:xfrm>
                <a:off x="3094318" y="5694995"/>
                <a:ext cx="2925481" cy="619400"/>
              </a:xfrm>
              <a:prstGeom prst="rect">
                <a:avLst/>
              </a:prstGeom>
              <a:blipFill>
                <a:blip r:embed="rId6"/>
                <a:stretch>
                  <a:fillRect t="-180000" b="-26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A68278C-935B-A14E-9496-F4FDE08DC2B3}"/>
                  </a:ext>
                </a:extLst>
              </p:cNvPr>
              <p:cNvSpPr txBox="1"/>
              <p:nvPr/>
            </p:nvSpPr>
            <p:spPr>
              <a:xfrm>
                <a:off x="3120845" y="4317613"/>
                <a:ext cx="3180166"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oMath>
                  </m:oMathPara>
                </a14:m>
                <a:endParaRPr kumimoji="1" lang="ja-JP" altLang="en-US"/>
              </a:p>
            </p:txBody>
          </p:sp>
        </mc:Choice>
        <mc:Fallback xmlns="">
          <p:sp>
            <p:nvSpPr>
              <p:cNvPr id="11" name="テキスト ボックス 10">
                <a:extLst>
                  <a:ext uri="{FF2B5EF4-FFF2-40B4-BE49-F238E27FC236}">
                    <a16:creationId xmlns:a16="http://schemas.microsoft.com/office/drawing/2014/main" id="{1A68278C-935B-A14E-9496-F4FDE08DC2B3}"/>
                  </a:ext>
                </a:extLst>
              </p:cNvPr>
              <p:cNvSpPr txBox="1">
                <a:spLocks noRot="1" noChangeAspect="1" noMove="1" noResize="1" noEditPoints="1" noAdjustHandles="1" noChangeArrowheads="1" noChangeShapeType="1" noTextEdit="1"/>
              </p:cNvSpPr>
              <p:nvPr/>
            </p:nvSpPr>
            <p:spPr>
              <a:xfrm>
                <a:off x="3120845" y="4317613"/>
                <a:ext cx="3180166" cy="304186"/>
              </a:xfrm>
              <a:prstGeom prst="rect">
                <a:avLst/>
              </a:prstGeom>
              <a:blipFill>
                <a:blip r:embed="rId7"/>
                <a:stretch>
                  <a:fillRect l="-1190" r="-1984" b="-2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D7B116D-5B88-E846-83CE-E418992E7EF5}"/>
                  </a:ext>
                </a:extLst>
              </p:cNvPr>
              <p:cNvSpPr txBox="1"/>
              <p:nvPr/>
            </p:nvSpPr>
            <p:spPr>
              <a:xfrm>
                <a:off x="838200" y="3648968"/>
                <a:ext cx="9379974" cy="668645"/>
              </a:xfrm>
              <a:prstGeom prst="rect">
                <a:avLst/>
              </a:prstGeom>
              <a:noFill/>
            </p:spPr>
            <p:txBody>
              <a:bodyPr wrap="square" rtlCol="0">
                <a:spAutoFit/>
              </a:bodyPr>
              <a:lstStyle/>
              <a:p>
                <a:r>
                  <a:rPr kumimoji="1" lang="ja-JP" altLang="en-US"/>
                  <a:t>時刻</a:t>
                </a:r>
                <a:r>
                  <a:rPr kumimoji="1" lang="en-US" altLang="ja-JP" dirty="0"/>
                  <a:t>t</a:t>
                </a:r>
                <a:r>
                  <a:rPr kumimoji="1" lang="ja-JP" altLang="en-US"/>
                  <a:t>で</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lang="ja-JP" altLang="en-US" i="1">
                        <a:latin typeface="Cambria Math" panose="02040503050406030204" pitchFamily="18" charset="0"/>
                      </a:rPr>
                      <m:t>を</m:t>
                    </m:r>
                    <m:r>
                      <a:rPr lang="ja-JP" altLang="en-US" i="1" smtClean="0">
                        <a:latin typeface="Cambria Math" panose="02040503050406030204" pitchFamily="18" charset="0"/>
                      </a:rPr>
                      <m:t>構成</m:t>
                    </m:r>
                    <m:r>
                      <a:rPr lang="ja-JP" altLang="en-US" i="1" smtClean="0">
                        <a:latin typeface="Cambria Math" panose="02040503050406030204" pitchFamily="18" charset="0"/>
                      </a:rPr>
                      <m:t>する</m:t>
                    </m:r>
                  </m:oMath>
                </a14:m>
                <a:r>
                  <a:rPr kumimoji="1" lang="ja-JP" altLang="en-US"/>
                  <a:t>光子が時刻</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𝑡</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においてピクセル</a:t>
                </a:r>
                <a:r>
                  <a:rPr kumimoji="1" lang="en-US" altLang="ja-JP" dirty="0"/>
                  <a:t>j</a:t>
                </a:r>
                <a:r>
                  <a:rPr kumimoji="1" lang="ja-JP" altLang="en-US"/>
                  <a:t>に存在する確率密度を</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r>
                      <a:rPr lang="ja-JP" altLang="en-US" i="1">
                        <a:latin typeface="Cambria Math" panose="02040503050406030204" pitchFamily="18" charset="0"/>
                      </a:rPr>
                      <m:t>と</m:t>
                    </m:r>
                    <m:r>
                      <a:rPr lang="ja-JP" altLang="en-US" i="1" smtClean="0">
                        <a:latin typeface="Cambria Math" panose="02040503050406030204" pitchFamily="18" charset="0"/>
                      </a:rPr>
                      <m:t>すると</m:t>
                    </m:r>
                  </m:oMath>
                </a14:m>
                <a:endParaRPr kumimoji="1" lang="ja-JP" altLang="en-US" dirty="0"/>
              </a:p>
            </p:txBody>
          </p:sp>
        </mc:Choice>
        <mc:Fallback xmlns="">
          <p:sp>
            <p:nvSpPr>
              <p:cNvPr id="12" name="テキスト ボックス 11">
                <a:extLst>
                  <a:ext uri="{FF2B5EF4-FFF2-40B4-BE49-F238E27FC236}">
                    <a16:creationId xmlns:a16="http://schemas.microsoft.com/office/drawing/2014/main" id="{CD7B116D-5B88-E846-83CE-E418992E7EF5}"/>
                  </a:ext>
                </a:extLst>
              </p:cNvPr>
              <p:cNvSpPr txBox="1">
                <a:spLocks noRot="1" noChangeAspect="1" noMove="1" noResize="1" noEditPoints="1" noAdjustHandles="1" noChangeArrowheads="1" noChangeShapeType="1" noTextEdit="1"/>
              </p:cNvSpPr>
              <p:nvPr/>
            </p:nvSpPr>
            <p:spPr>
              <a:xfrm>
                <a:off x="838200" y="3648968"/>
                <a:ext cx="9379974" cy="668645"/>
              </a:xfrm>
              <a:prstGeom prst="rect">
                <a:avLst/>
              </a:prstGeom>
              <a:blipFill>
                <a:blip r:embed="rId8"/>
                <a:stretch>
                  <a:fillRect l="-677" t="-3774" b="-13208"/>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6CC03898-BE15-C64C-841A-EA44A7770A1C}"/>
              </a:ext>
            </a:extLst>
          </p:cNvPr>
          <p:cNvSpPr/>
          <p:nvPr/>
        </p:nvSpPr>
        <p:spPr>
          <a:xfrm>
            <a:off x="10068448" y="1386673"/>
            <a:ext cx="2039816" cy="3205425"/>
          </a:xfrm>
          <a:prstGeom prst="rect">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DED2754-9E1B-6047-884B-1B8FA0919587}"/>
                  </a:ext>
                </a:extLst>
              </p:cNvPr>
              <p:cNvSpPr txBox="1"/>
              <p:nvPr/>
            </p:nvSpPr>
            <p:spPr>
              <a:xfrm>
                <a:off x="838200" y="4942528"/>
                <a:ext cx="9379974" cy="695832"/>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oMath>
                </a14:m>
                <a:r>
                  <a:rPr lang="ja-JP" altLang="en-US" dirty="0"/>
                  <a:t>は時刻</a:t>
                </a:r>
                <a:r>
                  <a:rPr lang="en-US" altLang="ja-JP" dirty="0"/>
                  <a:t>t</a:t>
                </a:r>
                <a:r>
                  <a:rPr lang="ja-JP" altLang="en-US" dirty="0"/>
                  <a:t>で</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𝑖</m:t>
                        </m:r>
                      </m:sub>
                    </m:sSub>
                  </m:oMath>
                </a14:m>
                <a:r>
                  <a:rPr kumimoji="1" lang="ja-JP" altLang="en-US" dirty="0"/>
                  <a:t>に入射した</a:t>
                </a:r>
                <a:r>
                  <a:rPr lang="ja-JP" altLang="en-US" dirty="0"/>
                  <a:t>光子が時刻</a:t>
                </a:r>
                <a14:m>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m:t>
                    </m:r>
                  </m:oMath>
                </a14:m>
                <a:r>
                  <a:rPr kumimoji="1" lang="ja-JP" altLang="en-US" dirty="0"/>
                  <a:t>にピクセル</a:t>
                </a:r>
                <a:r>
                  <a:rPr kumimoji="1" lang="en-US" altLang="ja-JP" dirty="0"/>
                  <a:t>j</a:t>
                </a:r>
                <a:r>
                  <a:rPr kumimoji="1" lang="ja-JP" altLang="en-US" dirty="0"/>
                  <a:t>に存在する確率密度，</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sub>
                    </m:sSub>
                    <m:r>
                      <a:rPr lang="en-US" altLang="ja-JP" i="1">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m:t>
                    </m:r>
                  </m:oMath>
                </a14:m>
                <a:r>
                  <a:rPr lang="ja-JP" altLang="en-US" dirty="0"/>
                  <a:t>は時刻</a:t>
                </a:r>
                <a:r>
                  <a:rPr lang="en-US" altLang="ja-JP" dirty="0"/>
                  <a:t>t’</a:t>
                </a:r>
                <a:r>
                  <a:rPr lang="ja-JP" altLang="en-US" dirty="0"/>
                  <a:t>でピクセル</a:t>
                </a:r>
                <a:r>
                  <a:rPr lang="en-US" altLang="ja-JP" dirty="0"/>
                  <a:t>j</a:t>
                </a:r>
                <a:r>
                  <a:rPr lang="ja-JP" altLang="en-US" dirty="0"/>
                  <a:t>に入射した光子が時刻</a:t>
                </a:r>
                <a14:m>
                  <m:oMath xmlns:m="http://schemas.openxmlformats.org/officeDocument/2006/math">
                    <m:r>
                      <a:rPr lang="en-US" altLang="ja-JP" i="1">
                        <a:latin typeface="Cambria Math" panose="02040503050406030204" pitchFamily="18" charset="0"/>
                      </a:rPr>
                      <m:t>𝑡</m:t>
                    </m:r>
                  </m:oMath>
                </a14:m>
                <a:r>
                  <a:rPr lang="ja-JP" altLang="en-US" dirty="0"/>
                  <a:t>に</a:t>
                </a:r>
                <a:r>
                  <a:rPr lang="en-US" altLang="ja-JP" dirty="0"/>
                  <a:t>x</a:t>
                </a:r>
                <a:r>
                  <a:rPr lang="ja-JP" altLang="en-US" dirty="0"/>
                  <a:t>に存在する確率密度</a:t>
                </a:r>
                <a:endParaRPr kumimoji="1" lang="en-US" altLang="ja-JP" dirty="0"/>
              </a:p>
            </p:txBody>
          </p:sp>
        </mc:Choice>
        <mc:Fallback xmlns="">
          <p:sp>
            <p:nvSpPr>
              <p:cNvPr id="13" name="テキスト ボックス 12">
                <a:extLst>
                  <a:ext uri="{FF2B5EF4-FFF2-40B4-BE49-F238E27FC236}">
                    <a16:creationId xmlns:a16="http://schemas.microsoft.com/office/drawing/2014/main" id="{ADED2754-9E1B-6047-884B-1B8FA0919587}"/>
                  </a:ext>
                </a:extLst>
              </p:cNvPr>
              <p:cNvSpPr txBox="1">
                <a:spLocks noRot="1" noChangeAspect="1" noMove="1" noResize="1" noEditPoints="1" noAdjustHandles="1" noChangeArrowheads="1" noChangeShapeType="1" noTextEdit="1"/>
              </p:cNvSpPr>
              <p:nvPr/>
            </p:nvSpPr>
            <p:spPr>
              <a:xfrm>
                <a:off x="838200" y="4942528"/>
                <a:ext cx="9379974" cy="695832"/>
              </a:xfrm>
              <a:prstGeom prst="rect">
                <a:avLst/>
              </a:prstGeom>
              <a:blipFill>
                <a:blip r:embed="rId9"/>
                <a:stretch>
                  <a:fillRect t="-5357"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033F19D4-49AB-D349-A31A-B8FE18124D1C}"/>
                  </a:ext>
                </a:extLst>
              </p:cNvPr>
              <p:cNvSpPr/>
              <p:nvPr/>
            </p:nvSpPr>
            <p:spPr>
              <a:xfrm>
                <a:off x="11173767" y="1386673"/>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𝑖</m:t>
                          </m:r>
                        </m:sub>
                      </m:sSub>
                    </m:oMath>
                  </m:oMathPara>
                </a14:m>
                <a:endParaRPr kumimoji="1" lang="ja-JP" altLang="en-US"/>
              </a:p>
            </p:txBody>
          </p:sp>
        </mc:Choice>
        <mc:Fallback xmlns="">
          <p:sp>
            <p:nvSpPr>
              <p:cNvPr id="14" name="正方形/長方形 13">
                <a:extLst>
                  <a:ext uri="{FF2B5EF4-FFF2-40B4-BE49-F238E27FC236}">
                    <a16:creationId xmlns:a16="http://schemas.microsoft.com/office/drawing/2014/main" id="{033F19D4-49AB-D349-A31A-B8FE18124D1C}"/>
                  </a:ext>
                </a:extLst>
              </p:cNvPr>
              <p:cNvSpPr>
                <a:spLocks noRot="1" noChangeAspect="1" noMove="1" noResize="1" noEditPoints="1" noAdjustHandles="1" noChangeArrowheads="1" noChangeShapeType="1" noTextEdit="1"/>
              </p:cNvSpPr>
              <p:nvPr/>
            </p:nvSpPr>
            <p:spPr>
              <a:xfrm>
                <a:off x="11173767" y="1386673"/>
                <a:ext cx="502418" cy="502418"/>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7E88B016-1D4A-2A43-B6D4-4F19B4844B39}"/>
              </a:ext>
            </a:extLst>
          </p:cNvPr>
          <p:cNvSpPr/>
          <p:nvPr/>
        </p:nvSpPr>
        <p:spPr>
          <a:xfrm>
            <a:off x="10289512" y="2661309"/>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j</a:t>
            </a:r>
            <a:endParaRPr kumimoji="1" lang="ja-JP" altLang="en-US">
              <a:solidFill>
                <a:schemeClr val="tx1"/>
              </a:solidFill>
            </a:endParaRPr>
          </a:p>
        </p:txBody>
      </p:sp>
      <p:sp>
        <p:nvSpPr>
          <p:cNvPr id="16" name="正方形/長方形 15">
            <a:extLst>
              <a:ext uri="{FF2B5EF4-FFF2-40B4-BE49-F238E27FC236}">
                <a16:creationId xmlns:a16="http://schemas.microsoft.com/office/drawing/2014/main" id="{469FACF0-0E5A-AB45-8077-37DD3B6A7A84}"/>
              </a:ext>
            </a:extLst>
          </p:cNvPr>
          <p:cNvSpPr/>
          <p:nvPr/>
        </p:nvSpPr>
        <p:spPr>
          <a:xfrm>
            <a:off x="11203911" y="4089680"/>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x</a:t>
            </a:r>
            <a:endParaRPr kumimoji="1" lang="ja-JP" altLang="en-US">
              <a:solidFill>
                <a:schemeClr val="tx1"/>
              </a:solidFill>
            </a:endParaRPr>
          </a:p>
        </p:txBody>
      </p:sp>
      <p:cxnSp>
        <p:nvCxnSpPr>
          <p:cNvPr id="20" name="直線矢印コネクタ 19">
            <a:extLst>
              <a:ext uri="{FF2B5EF4-FFF2-40B4-BE49-F238E27FC236}">
                <a16:creationId xmlns:a16="http://schemas.microsoft.com/office/drawing/2014/main" id="{A6BA1580-A3B6-8442-8BF9-61775056B46B}"/>
              </a:ext>
            </a:extLst>
          </p:cNvPr>
          <p:cNvCxnSpPr/>
          <p:nvPr/>
        </p:nvCxnSpPr>
        <p:spPr>
          <a:xfrm>
            <a:off x="11444235" y="542611"/>
            <a:ext cx="0" cy="8440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直線矢印コネクタ 20">
            <a:extLst>
              <a:ext uri="{FF2B5EF4-FFF2-40B4-BE49-F238E27FC236}">
                <a16:creationId xmlns:a16="http://schemas.microsoft.com/office/drawing/2014/main" id="{A7B81BF9-B15F-0A4B-97F6-90A14FB63B8E}"/>
              </a:ext>
            </a:extLst>
          </p:cNvPr>
          <p:cNvCxnSpPr>
            <a:cxnSpLocks/>
          </p:cNvCxnSpPr>
          <p:nvPr/>
        </p:nvCxnSpPr>
        <p:spPr>
          <a:xfrm flipH="1">
            <a:off x="10791930" y="1889090"/>
            <a:ext cx="391047" cy="7722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直線矢印コネクタ 22">
            <a:extLst>
              <a:ext uri="{FF2B5EF4-FFF2-40B4-BE49-F238E27FC236}">
                <a16:creationId xmlns:a16="http://schemas.microsoft.com/office/drawing/2014/main" id="{79B0DBB5-9225-9A45-8639-D281212AA4D5}"/>
              </a:ext>
            </a:extLst>
          </p:cNvPr>
          <p:cNvCxnSpPr>
            <a:cxnSpLocks/>
          </p:cNvCxnSpPr>
          <p:nvPr/>
        </p:nvCxnSpPr>
        <p:spPr>
          <a:xfrm>
            <a:off x="10770995" y="3155182"/>
            <a:ext cx="432916" cy="9344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1D13F571-56A7-8649-B3CA-5F696DCE0418}"/>
                  </a:ext>
                </a:extLst>
              </p:cNvPr>
              <p:cNvSpPr txBox="1"/>
              <p:nvPr/>
            </p:nvSpPr>
            <p:spPr>
              <a:xfrm>
                <a:off x="9606224" y="2645043"/>
                <a:ext cx="1818752" cy="369332"/>
              </a:xfrm>
              <a:prstGeom prst="rect">
                <a:avLst/>
              </a:prstGeom>
              <a:noFill/>
            </p:spPr>
            <p:txBody>
              <a:bodyPr wrap="square" rtlCol="0">
                <a:spAutoFit/>
              </a:bodyPr>
              <a:lstStyle/>
              <a:p>
                <a:r>
                  <a:rPr lang="ja-JP" altLang="en-US"/>
                  <a:t>時刻</a:t>
                </a:r>
                <a14:m>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a14:m>
                <a:endParaRPr kumimoji="1" lang="ja-JP" altLang="en-US"/>
              </a:p>
            </p:txBody>
          </p:sp>
        </mc:Choice>
        <mc:Fallback xmlns="">
          <p:sp>
            <p:nvSpPr>
              <p:cNvPr id="25" name="テキスト ボックス 24">
                <a:extLst>
                  <a:ext uri="{FF2B5EF4-FFF2-40B4-BE49-F238E27FC236}">
                    <a16:creationId xmlns:a16="http://schemas.microsoft.com/office/drawing/2014/main" id="{1D13F571-56A7-8649-B3CA-5F696DCE0418}"/>
                  </a:ext>
                </a:extLst>
              </p:cNvPr>
              <p:cNvSpPr txBox="1">
                <a:spLocks noRot="1" noChangeAspect="1" noMove="1" noResize="1" noEditPoints="1" noAdjustHandles="1" noChangeArrowheads="1" noChangeShapeType="1" noTextEdit="1"/>
              </p:cNvSpPr>
              <p:nvPr/>
            </p:nvSpPr>
            <p:spPr>
              <a:xfrm>
                <a:off x="9606224" y="2645043"/>
                <a:ext cx="1818752" cy="369332"/>
              </a:xfrm>
              <a:prstGeom prst="rect">
                <a:avLst/>
              </a:prstGeom>
              <a:blipFill>
                <a:blip r:embed="rId11"/>
                <a:stretch>
                  <a:fillRect l="-2778"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F02E490-652B-DD4E-ABAF-1D659D0BABB0}"/>
                  </a:ext>
                </a:extLst>
              </p:cNvPr>
              <p:cNvSpPr txBox="1"/>
              <p:nvPr/>
            </p:nvSpPr>
            <p:spPr>
              <a:xfrm>
                <a:off x="10430189" y="4172392"/>
                <a:ext cx="1818752" cy="369332"/>
              </a:xfrm>
              <a:prstGeom prst="rect">
                <a:avLst/>
              </a:prstGeom>
              <a:noFill/>
            </p:spPr>
            <p:txBody>
              <a:bodyPr wrap="square" rtlCol="0">
                <a:spAutoFit/>
              </a:bodyPr>
              <a:lstStyle/>
              <a:p>
                <a:r>
                  <a:rPr lang="ja-JP" altLang="en-US"/>
                  <a:t>時刻</a:t>
                </a:r>
                <a14:m>
                  <m:oMath xmlns:m="http://schemas.openxmlformats.org/officeDocument/2006/math">
                    <m:r>
                      <a:rPr lang="en-US" altLang="ja-JP" b="0" i="1" smtClean="0">
                        <a:latin typeface="Cambria Math" panose="02040503050406030204" pitchFamily="18" charset="0"/>
                      </a:rPr>
                      <m:t>𝑡</m:t>
                    </m:r>
                  </m:oMath>
                </a14:m>
                <a:endParaRPr kumimoji="1" lang="ja-JP" altLang="en-US"/>
              </a:p>
            </p:txBody>
          </p:sp>
        </mc:Choice>
        <mc:Fallback xmlns="">
          <p:sp>
            <p:nvSpPr>
              <p:cNvPr id="26" name="テキスト ボックス 25">
                <a:extLst>
                  <a:ext uri="{FF2B5EF4-FFF2-40B4-BE49-F238E27FC236}">
                    <a16:creationId xmlns:a16="http://schemas.microsoft.com/office/drawing/2014/main" id="{9F02E490-652B-DD4E-ABAF-1D659D0BABB0}"/>
                  </a:ext>
                </a:extLst>
              </p:cNvPr>
              <p:cNvSpPr txBox="1">
                <a:spLocks noRot="1" noChangeAspect="1" noMove="1" noResize="1" noEditPoints="1" noAdjustHandles="1" noChangeArrowheads="1" noChangeShapeType="1" noTextEdit="1"/>
              </p:cNvSpPr>
              <p:nvPr/>
            </p:nvSpPr>
            <p:spPr>
              <a:xfrm>
                <a:off x="10430189" y="4172392"/>
                <a:ext cx="1818752" cy="369332"/>
              </a:xfrm>
              <a:prstGeom prst="rect">
                <a:avLst/>
              </a:prstGeom>
              <a:blipFill>
                <a:blip r:embed="rId12"/>
                <a:stretch>
                  <a:fillRect l="-2778" t="-6667"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5469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C4754-1123-48F8-99A9-9126CCF43F50}"/>
              </a:ext>
            </a:extLst>
          </p:cNvPr>
          <p:cNvSpPr>
            <a:spLocks noGrp="1"/>
          </p:cNvSpPr>
          <p:nvPr>
            <p:ph type="title"/>
          </p:nvPr>
        </p:nvSpPr>
        <p:spPr/>
        <p:txBody>
          <a:bodyPr/>
          <a:lstStyle/>
          <a:p>
            <a:r>
              <a:rPr lang="ja-JP" altLang="en-US" dirty="0"/>
              <a:t>確率密度分布の求め方</a:t>
            </a:r>
            <a:endParaRPr kumimoji="1" lang="ja-JP" altLang="en-US" dirty="0"/>
          </a:p>
        </p:txBody>
      </p:sp>
      <p:pic>
        <p:nvPicPr>
          <p:cNvPr id="5" name="図 4" descr="グラフィカル ユーザー インターフェイス&#10;&#10;自動的に生成された説明">
            <a:extLst>
              <a:ext uri="{FF2B5EF4-FFF2-40B4-BE49-F238E27FC236}">
                <a16:creationId xmlns:a16="http://schemas.microsoft.com/office/drawing/2014/main" id="{A1D3FFBE-E65B-BA7F-1F15-391B735C696B}"/>
              </a:ext>
            </a:extLst>
          </p:cNvPr>
          <p:cNvPicPr>
            <a:picLocks noChangeAspect="1"/>
          </p:cNvPicPr>
          <p:nvPr/>
        </p:nvPicPr>
        <p:blipFill rotWithShape="1">
          <a:blip r:embed="rId2">
            <a:extLst>
              <a:ext uri="{28A0092B-C50C-407E-A947-70E740481C1C}">
                <a14:useLocalDpi xmlns:a14="http://schemas.microsoft.com/office/drawing/2010/main" val="0"/>
              </a:ext>
            </a:extLst>
          </a:blip>
          <a:srcRect t="20153"/>
          <a:stretch/>
        </p:blipFill>
        <p:spPr>
          <a:xfrm>
            <a:off x="0" y="1399821"/>
            <a:ext cx="12192000" cy="5428505"/>
          </a:xfrm>
          <a:prstGeom prst="rect">
            <a:avLst/>
          </a:prstGeom>
        </p:spPr>
      </p:pic>
    </p:spTree>
    <p:extLst>
      <p:ext uri="{BB962C8B-B14F-4D97-AF65-F5344CB8AC3E}">
        <p14:creationId xmlns:p14="http://schemas.microsoft.com/office/powerpoint/2010/main" val="3030953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24694-F6E7-9A21-DBDD-8AF562BD38BA}"/>
              </a:ext>
            </a:extLst>
          </p:cNvPr>
          <p:cNvSpPr>
            <a:spLocks noGrp="1"/>
          </p:cNvSpPr>
          <p:nvPr>
            <p:ph type="title"/>
          </p:nvPr>
        </p:nvSpPr>
        <p:spPr/>
        <p:txBody>
          <a:bodyPr/>
          <a:lstStyle/>
          <a:p>
            <a:r>
              <a:rPr kumimoji="1" lang="ja-JP" altLang="en-US" dirty="0"/>
              <a:t>拡散トモグラフィーの線形方程式</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014BD3B-BBD7-9097-C390-37A8E83816DB}"/>
                  </a:ext>
                </a:extLst>
              </p:cNvPr>
              <p:cNvSpPr txBox="1"/>
              <p:nvPr/>
            </p:nvSpPr>
            <p:spPr>
              <a:xfrm>
                <a:off x="2368447" y="2294162"/>
                <a:ext cx="3284874" cy="810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𝑒𝑥𝑝</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𝐽</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𝑟𝑒𝑓</m:t>
                              </m:r>
                            </m:sub>
                          </m:sSub>
                        </m:e>
                      </m:nary>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A014BD3B-BBD7-9097-C390-37A8E83816DB}"/>
                  </a:ext>
                </a:extLst>
              </p:cNvPr>
              <p:cNvSpPr txBox="1">
                <a:spLocks noRot="1" noChangeAspect="1" noMove="1" noResize="1" noEditPoints="1" noAdjustHandles="1" noChangeArrowheads="1" noChangeShapeType="1" noTextEdit="1"/>
              </p:cNvSpPr>
              <p:nvPr/>
            </p:nvSpPr>
            <p:spPr>
              <a:xfrm>
                <a:off x="2368447" y="2294162"/>
                <a:ext cx="3284874" cy="8102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1CE0E5B-DB3D-0E09-B15D-9ABED64032C1}"/>
                  </a:ext>
                </a:extLst>
              </p:cNvPr>
              <p:cNvSpPr txBox="1"/>
              <p:nvPr/>
            </p:nvSpPr>
            <p:spPr>
              <a:xfrm>
                <a:off x="6161655" y="2341287"/>
                <a:ext cx="3036536" cy="810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𝑒𝑥𝑝</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𝐽</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e>
                      </m:nary>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F1CE0E5B-DB3D-0E09-B15D-9ABED64032C1}"/>
                  </a:ext>
                </a:extLst>
              </p:cNvPr>
              <p:cNvSpPr txBox="1">
                <a:spLocks noRot="1" noChangeAspect="1" noMove="1" noResize="1" noEditPoints="1" noAdjustHandles="1" noChangeArrowheads="1" noChangeShapeType="1" noTextEdit="1"/>
              </p:cNvSpPr>
              <p:nvPr/>
            </p:nvSpPr>
            <p:spPr>
              <a:xfrm>
                <a:off x="6161655" y="2341287"/>
                <a:ext cx="3036536" cy="81022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BFBB749-7977-5DD7-6C4E-FD943DEE30F0}"/>
                  </a:ext>
                </a:extLst>
              </p:cNvPr>
              <p:cNvSpPr txBox="1"/>
              <p:nvPr/>
            </p:nvSpPr>
            <p:spPr>
              <a:xfrm>
                <a:off x="1108919" y="1530504"/>
                <a:ext cx="8643668" cy="697563"/>
              </a:xfrm>
              <a:prstGeom prst="rect">
                <a:avLst/>
              </a:prstGeom>
              <a:noFill/>
            </p:spPr>
            <p:txBody>
              <a:bodyPr wrap="square" rtlCol="0">
                <a:spAutoFit/>
              </a:bodyPr>
              <a:lstStyle/>
              <a:p>
                <a14:m>
                  <m:oMath xmlns:m="http://schemas.openxmlformats.org/officeDocument/2006/math">
                    <m:r>
                      <a:rPr lang="ja-JP" altLang="en-US" i="1" smtClean="0">
                        <a:latin typeface="Cambria Math" panose="02040503050406030204" pitchFamily="18" charset="0"/>
                      </a:rPr>
                      <m:t>もともとの</m:t>
                    </m:r>
                    <m:r>
                      <a:rPr lang="ja-JP" altLang="en-US" i="1" smtClean="0">
                        <a:latin typeface="Cambria Math" panose="02040503050406030204" pitchFamily="18" charset="0"/>
                      </a:rPr>
                      <m:t>照射強度</m:t>
                    </m:r>
                    <m:sSub>
                      <m:sSubPr>
                        <m:ctrlPr>
                          <a:rPr lang="en-US" altLang="ja-JP" i="1">
                            <a:latin typeface="Cambria Math" panose="02040503050406030204" pitchFamily="18" charset="0"/>
                          </a:rPr>
                        </m:ctrlPr>
                      </m:sSubPr>
                      <m:e>
                        <m:r>
                          <a:rPr lang="en-US" altLang="ja-JP" i="1">
                            <a:latin typeface="Cambria Math" panose="02040503050406030204" pitchFamily="18" charset="0"/>
                          </a:rPr>
                          <m:t>𝐵</m:t>
                        </m:r>
                      </m:e>
                      <m:sub>
                        <m:r>
                          <a:rPr lang="en-US" altLang="ja-JP" i="1">
                            <a:latin typeface="Cambria Math" panose="02040503050406030204" pitchFamily="18" charset="0"/>
                          </a:rPr>
                          <m:t>0</m:t>
                        </m:r>
                      </m:sub>
                    </m:sSub>
                    <m:r>
                      <a:rPr lang="ja-JP" altLang="en-US" i="1" smtClean="0">
                        <a:latin typeface="Cambria Math" panose="02040503050406030204" pitchFamily="18" charset="0"/>
                      </a:rPr>
                      <m:t>、</m:t>
                    </m:r>
                    <m:r>
                      <a:rPr kumimoji="1" lang="ja-JP" altLang="en-US" b="0" i="1" smtClean="0">
                        <a:latin typeface="Cambria Math" panose="02040503050406030204" pitchFamily="18" charset="0"/>
                      </a:rPr>
                      <m:t>リファレンス</m:t>
                    </m:r>
                    <m:r>
                      <a:rPr lang="ja-JP" altLang="en-US" i="1">
                        <a:latin typeface="Cambria Math" panose="02040503050406030204" pitchFamily="18" charset="0"/>
                      </a:rPr>
                      <m:t>物体</m:t>
                    </m:r>
                    <m:r>
                      <a:rPr lang="ja-JP" altLang="en-US" i="1">
                        <a:latin typeface="Cambria Math" panose="02040503050406030204" pitchFamily="18" charset="0"/>
                      </a:rPr>
                      <m:t>の</m:t>
                    </m:r>
                    <m:r>
                      <a:rPr lang="ja-JP" altLang="en-US" i="1" smtClean="0">
                        <a:latin typeface="Cambria Math" panose="02040503050406030204" pitchFamily="18" charset="0"/>
                      </a:rPr>
                      <m:t>既知</m:t>
                    </m:r>
                    <m:r>
                      <a:rPr lang="ja-JP" altLang="en-US" i="1">
                        <a:latin typeface="Cambria Math" panose="02040503050406030204" pitchFamily="18" charset="0"/>
                      </a:rPr>
                      <m:t>の</m:t>
                    </m:r>
                    <m:r>
                      <a:rPr lang="ja-JP" altLang="en-US" i="1" smtClean="0">
                        <a:latin typeface="Cambria Math" panose="02040503050406030204" pitchFamily="18" charset="0"/>
                      </a:rPr>
                      <m:t>吸収</m:t>
                    </m:r>
                    <m:r>
                      <a:rPr lang="ja-JP" altLang="en-US" i="1">
                        <a:latin typeface="Cambria Math" panose="02040503050406030204" pitchFamily="18" charset="0"/>
                      </a:rPr>
                      <m:t>係数</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𝑟𝑒𝑓</m:t>
                        </m:r>
                      </m:sub>
                    </m:sSub>
                  </m:oMath>
                </a14:m>
                <a:r>
                  <a:rPr kumimoji="1" lang="ja-JP" altLang="en-US" dirty="0"/>
                  <a:t>、吸収係数未知の物体の吸収係数</a:t>
                </a:r>
                <a14:m>
                  <m:oMath xmlns:m="http://schemas.openxmlformats.org/officeDocument/2006/math">
                    <m:r>
                      <a:rPr lang="en-US" altLang="ja-JP" b="0" i="1" smtClean="0">
                        <a:latin typeface="Cambria Math" panose="02040503050406030204" pitchFamily="18" charset="0"/>
                      </a:rPr>
                      <m:t>𝑥</m:t>
                    </m:r>
                  </m:oMath>
                </a14:m>
                <a:endParaRPr kumimoji="1" lang="ja-JP" altLang="en-US" dirty="0"/>
              </a:p>
            </p:txBody>
          </p:sp>
        </mc:Choice>
        <mc:Fallback xmlns="">
          <p:sp>
            <p:nvSpPr>
              <p:cNvPr id="9" name="テキスト ボックス 8">
                <a:extLst>
                  <a:ext uri="{FF2B5EF4-FFF2-40B4-BE49-F238E27FC236}">
                    <a16:creationId xmlns:a16="http://schemas.microsoft.com/office/drawing/2014/main" id="{ABFBB749-7977-5DD7-6C4E-FD943DEE30F0}"/>
                  </a:ext>
                </a:extLst>
              </p:cNvPr>
              <p:cNvSpPr txBox="1">
                <a:spLocks noRot="1" noChangeAspect="1" noMove="1" noResize="1" noEditPoints="1" noAdjustHandles="1" noChangeArrowheads="1" noChangeShapeType="1" noTextEdit="1"/>
              </p:cNvSpPr>
              <p:nvPr/>
            </p:nvSpPr>
            <p:spPr>
              <a:xfrm>
                <a:off x="1108919" y="1530504"/>
                <a:ext cx="8643668" cy="697563"/>
              </a:xfrm>
              <a:prstGeom prst="rect">
                <a:avLst/>
              </a:prstGeom>
              <a:blipFill>
                <a:blip r:embed="rId5"/>
                <a:stretch>
                  <a:fillRect l="-635" t="-1754" r="-423"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6AFA4FC-4A01-EC9A-747B-68F6D745B978}"/>
                  </a:ext>
                </a:extLst>
              </p:cNvPr>
              <p:cNvSpPr txBox="1"/>
              <p:nvPr/>
            </p:nvSpPr>
            <p:spPr>
              <a:xfrm>
                <a:off x="4091515" y="3348506"/>
                <a:ext cx="3123612" cy="810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den>
                          </m:f>
                        </m:e>
                      </m:func>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𝐽</m:t>
                          </m:r>
                        </m:sup>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𝑟𝑒𝑓</m:t>
                                  </m:r>
                                </m:sub>
                              </m:sSub>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e>
                      </m:nary>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E6AFA4FC-4A01-EC9A-747B-68F6D745B978}"/>
                  </a:ext>
                </a:extLst>
              </p:cNvPr>
              <p:cNvSpPr txBox="1">
                <a:spLocks noRot="1" noChangeAspect="1" noMove="1" noResize="1" noEditPoints="1" noAdjustHandles="1" noChangeArrowheads="1" noChangeShapeType="1" noTextEdit="1"/>
              </p:cNvSpPr>
              <p:nvPr/>
            </p:nvSpPr>
            <p:spPr>
              <a:xfrm>
                <a:off x="4091515" y="3348506"/>
                <a:ext cx="3123612" cy="810222"/>
              </a:xfrm>
              <a:prstGeom prst="rect">
                <a:avLst/>
              </a:prstGeom>
              <a:blipFill>
                <a:blip r:embed="rId6"/>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2E585375-4688-42AF-8A2C-469602FC456F}"/>
              </a:ext>
            </a:extLst>
          </p:cNvPr>
          <p:cNvSpPr txBox="1"/>
          <p:nvPr/>
        </p:nvSpPr>
        <p:spPr>
          <a:xfrm>
            <a:off x="1108919" y="3066862"/>
            <a:ext cx="8643668" cy="369332"/>
          </a:xfrm>
          <a:prstGeom prst="rect">
            <a:avLst/>
          </a:prstGeom>
          <a:noFill/>
        </p:spPr>
        <p:txBody>
          <a:bodyPr wrap="square" rtlCol="0">
            <a:spAutoFit/>
          </a:bodyPr>
          <a:lstStyle/>
          <a:p>
            <a:r>
              <a:rPr lang="ja-JP" altLang="en-US" dirty="0"/>
              <a:t>上記の式を変形して</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611060FD-1D74-F881-BB75-AAA12EA20572}"/>
                  </a:ext>
                </a:extLst>
              </p:cNvPr>
              <p:cNvSpPr txBox="1"/>
              <p:nvPr/>
            </p:nvSpPr>
            <p:spPr>
              <a:xfrm>
                <a:off x="1108918" y="4187328"/>
                <a:ext cx="9863881" cy="933269"/>
              </a:xfrm>
              <a:prstGeom prst="rect">
                <a:avLst/>
              </a:prstGeom>
              <a:noFill/>
            </p:spPr>
            <p:txBody>
              <a:bodyPr wrap="square" rtlCol="0">
                <a:spAutoFit/>
              </a:bodyPr>
              <a:lstStyle/>
              <a:p>
                <a:r>
                  <a:rPr lang="ja-JP" altLang="en-US" dirty="0"/>
                  <a:t>各時刻ｔと各検出器の測定データについて同様に成り立つから、全ての測定データを</a:t>
                </a:r>
                <a14:m>
                  <m:oMath xmlns:m="http://schemas.openxmlformats.org/officeDocument/2006/math">
                    <m:r>
                      <a:rPr lang="en-US" altLang="ja-JP" b="0" i="1" smtClean="0">
                        <a:latin typeface="Cambria Math" panose="02040503050406030204" pitchFamily="18" charset="0"/>
                      </a:rPr>
                      <m:t>𝑇</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𝐼</m:t>
                                </m:r>
                              </m:sub>
                            </m:sSub>
                          </m:e>
                        </m:d>
                      </m:e>
                    </m:d>
                  </m:oMath>
                </a14:m>
                <a:r>
                  <a:rPr lang="en-US" altLang="ja-JP" dirty="0"/>
                  <a:t>, </a:t>
                </a:r>
                <a14:m>
                  <m:oMath xmlns:m="http://schemas.openxmlformats.org/officeDocument/2006/math">
                    <m:r>
                      <m:rPr>
                        <m:sty m:val="p"/>
                      </m:rPr>
                      <a:rPr lang="en-US" altLang="ja-JP" b="0" i="0" smtClean="0">
                        <a:latin typeface="Cambria Math" panose="02040503050406030204" pitchFamily="18" charset="0"/>
                      </a:rPr>
                      <m:t>B</m:t>
                    </m:r>
                    <m:d>
                      <m:dPr>
                        <m:ctrlPr>
                          <a:rPr lang="en-US" altLang="ja-JP" i="1">
                            <a:latin typeface="Cambria Math" panose="02040503050406030204" pitchFamily="18" charset="0"/>
                          </a:rPr>
                        </m:ctrlPr>
                      </m:dPr>
                      <m:e>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i="1">
                                    <a:latin typeface="Cambria Math" panose="02040503050406030204" pitchFamily="18" charset="0"/>
                                  </a:rPr>
                                  <m:t>𝐼</m:t>
                                </m:r>
                              </m:sub>
                            </m:sSub>
                          </m:e>
                        </m:d>
                      </m:e>
                    </m:d>
                    <m:r>
                      <a:rPr lang="ja-JP" altLang="en-US" i="1" dirty="0" smtClean="0">
                        <a:latin typeface="Cambria Math" panose="02040503050406030204" pitchFamily="18" charset="0"/>
                      </a:rPr>
                      <m:t>とした</m:t>
                    </m:r>
                  </m:oMath>
                </a14:m>
                <a:r>
                  <a:rPr lang="ja-JP" altLang="en-US" dirty="0"/>
                  <a:t>とき、</a:t>
                </a:r>
                <a:r>
                  <a:rPr lang="en-US" altLang="ja-JP" dirty="0"/>
                  <a:t> </a:t>
                </a:r>
                <a14:m>
                  <m:oMath xmlns:m="http://schemas.openxmlformats.org/officeDocument/2006/math">
                    <m:r>
                      <m:rPr>
                        <m:sty m:val="p"/>
                      </m:rPr>
                      <a:rPr lang="en-US" altLang="ja-JP" b="0" i="0" smtClean="0">
                        <a:latin typeface="Cambria Math" panose="02040503050406030204" pitchFamily="18" charset="0"/>
                      </a:rPr>
                      <m:t>y</m:t>
                    </m:r>
                    <m:d>
                      <m:dPr>
                        <m:ctrlPr>
                          <a:rPr lang="en-US" altLang="ja-JP" i="1">
                            <a:latin typeface="Cambria Math" panose="02040503050406030204" pitchFamily="18" charset="0"/>
                          </a:rPr>
                        </m:ctrlPr>
                      </m:dPr>
                      <m:e>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𝐼</m:t>
                                </m:r>
                              </m:sub>
                            </m:sSub>
                          </m:e>
                        </m:d>
                      </m:e>
                    </m:d>
                  </m:oMath>
                </a14:m>
                <a:r>
                  <a:rPr lang="ja-JP" altLang="en-US" dirty="0"/>
                  <a:t>とすると</a:t>
                </a:r>
                <a:r>
                  <a:rPr lang="en-US" altLang="ja-JP" dirty="0"/>
                  <a:t>(</a:t>
                </a:r>
                <a14:m>
                  <m:oMath xmlns:m="http://schemas.openxmlformats.org/officeDocument/2006/math">
                    <m:r>
                      <a:rPr lang="en-US" altLang="ja-JP" b="0" i="1" smtClean="0">
                        <a:latin typeface="Cambria Math" panose="02040503050406030204" pitchFamily="18" charset="0"/>
                      </a:rPr>
                      <m:t>𝐼</m:t>
                    </m:r>
                    <m:r>
                      <a:rPr lang="en-US" altLang="ja-JP" i="1">
                        <a:latin typeface="Cambria Math" panose="02040503050406030204" pitchFamily="18" charset="0"/>
                      </a:rPr>
                      <m:t>=</m:t>
                    </m:r>
                    <m:r>
                      <a:rPr lang="ja-JP" altLang="en-US" i="1" dirty="0" smtClean="0">
                        <a:latin typeface="Cambria Math" panose="02040503050406030204" pitchFamily="18" charset="0"/>
                      </a:rPr>
                      <m:t>光源</m:t>
                    </m:r>
                  </m:oMath>
                </a14:m>
                <a:r>
                  <a:rPr lang="ja-JP" altLang="en-US" dirty="0"/>
                  <a:t>数</a:t>
                </a:r>
                <a:r>
                  <a:rPr lang="en-US" altLang="ja-JP" dirty="0"/>
                  <a:t>x</a:t>
                </a:r>
                <a:r>
                  <a:rPr lang="ja-JP" altLang="en-US" dirty="0"/>
                  <a:t>検出器</a:t>
                </a:r>
                <a:r>
                  <a:rPr lang="en-US" altLang="ja-JP" dirty="0"/>
                  <a:t>x</a:t>
                </a:r>
                <a:r>
                  <a:rPr lang="ja-JP" altLang="en-US" dirty="0"/>
                  <a:t>測定時刻</a:t>
                </a:r>
                <a:r>
                  <a:rPr lang="en-US" altLang="ja-JP" dirty="0"/>
                  <a:t>)</a:t>
                </a:r>
                <a:r>
                  <a:rPr lang="ja-JP" altLang="en-US" dirty="0"/>
                  <a:t>、</a:t>
                </a:r>
              </a:p>
            </p:txBody>
          </p:sp>
        </mc:Choice>
        <mc:Fallback xmlns="">
          <p:sp>
            <p:nvSpPr>
              <p:cNvPr id="24" name="テキスト ボックス 23">
                <a:extLst>
                  <a:ext uri="{FF2B5EF4-FFF2-40B4-BE49-F238E27FC236}">
                    <a16:creationId xmlns:a16="http://schemas.microsoft.com/office/drawing/2014/main" id="{611060FD-1D74-F881-BB75-AAA12EA20572}"/>
                  </a:ext>
                </a:extLst>
              </p:cNvPr>
              <p:cNvSpPr txBox="1">
                <a:spLocks noRot="1" noChangeAspect="1" noMove="1" noResize="1" noEditPoints="1" noAdjustHandles="1" noChangeArrowheads="1" noChangeShapeType="1" noTextEdit="1"/>
              </p:cNvSpPr>
              <p:nvPr/>
            </p:nvSpPr>
            <p:spPr>
              <a:xfrm>
                <a:off x="1108918" y="4187328"/>
                <a:ext cx="9863881" cy="933269"/>
              </a:xfrm>
              <a:prstGeom prst="rect">
                <a:avLst/>
              </a:prstGeom>
              <a:blipFill>
                <a:blip r:embed="rId7"/>
                <a:stretch>
                  <a:fillRect l="-556" t="-3922" b="-91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643B436-5849-997C-6F1F-42C651BE7241}"/>
                  </a:ext>
                </a:extLst>
              </p:cNvPr>
              <p:cNvSpPr txBox="1"/>
              <p:nvPr/>
            </p:nvSpPr>
            <p:spPr>
              <a:xfrm>
                <a:off x="2606040" y="4928588"/>
                <a:ext cx="6094562" cy="656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𝑙𝑜𝑔</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𝑖</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𝑖</m:t>
                              </m:r>
                            </m:sub>
                          </m:sSub>
                        </m:den>
                      </m:f>
                    </m:oMath>
                  </m:oMathPara>
                </a14:m>
                <a:endParaRPr lang="ja-JP" altLang="en-US" dirty="0"/>
              </a:p>
            </p:txBody>
          </p:sp>
        </mc:Choice>
        <mc:Fallback xmlns="">
          <p:sp>
            <p:nvSpPr>
              <p:cNvPr id="29" name="テキスト ボックス 28">
                <a:extLst>
                  <a:ext uri="{FF2B5EF4-FFF2-40B4-BE49-F238E27FC236}">
                    <a16:creationId xmlns:a16="http://schemas.microsoft.com/office/drawing/2014/main" id="{8643B436-5849-997C-6F1F-42C651BE7241}"/>
                  </a:ext>
                </a:extLst>
              </p:cNvPr>
              <p:cNvSpPr txBox="1">
                <a:spLocks noRot="1" noChangeAspect="1" noMove="1" noResize="1" noEditPoints="1" noAdjustHandles="1" noChangeArrowheads="1" noChangeShapeType="1" noTextEdit="1"/>
              </p:cNvSpPr>
              <p:nvPr/>
            </p:nvSpPr>
            <p:spPr>
              <a:xfrm>
                <a:off x="2606040" y="4928588"/>
                <a:ext cx="6094562" cy="656205"/>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6103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5E90A6F-C46A-A8E8-BBA8-BCC6CE04803F}"/>
                  </a:ext>
                </a:extLst>
              </p:cNvPr>
              <p:cNvSpPr txBox="1"/>
              <p:nvPr/>
            </p:nvSpPr>
            <p:spPr>
              <a:xfrm>
                <a:off x="1108918" y="532929"/>
                <a:ext cx="9863881" cy="408510"/>
              </a:xfrm>
              <a:prstGeom prst="rect">
                <a:avLst/>
              </a:prstGeom>
              <a:noFill/>
            </p:spPr>
            <p:txBody>
              <a:bodyPr wrap="square" rtlCol="0">
                <a:spAutoFit/>
              </a:bodyPr>
              <a:lstStyle/>
              <a:p>
                <a:r>
                  <a:rPr lang="ja-JP" altLang="en-US" dirty="0"/>
                  <a:t>また吸収係数の差分を</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𝐽</m:t>
                            </m:r>
                          </m:sub>
                        </m:sSub>
                      </m:e>
                    </m:d>
                  </m:oMath>
                </a14:m>
                <a:r>
                  <a:rPr lang="en-US" altLang="ja-JP" dirty="0"/>
                  <a:t>, </a:t>
                </a:r>
                <a:r>
                  <a:rPr lang="ja-JP" altLang="en-US" dirty="0"/>
                  <a:t>とすると</a:t>
                </a:r>
              </a:p>
            </p:txBody>
          </p:sp>
        </mc:Choice>
        <mc:Fallback xmlns="">
          <p:sp>
            <p:nvSpPr>
              <p:cNvPr id="4" name="テキスト ボックス 3">
                <a:extLst>
                  <a:ext uri="{FF2B5EF4-FFF2-40B4-BE49-F238E27FC236}">
                    <a16:creationId xmlns:a16="http://schemas.microsoft.com/office/drawing/2014/main" id="{15E90A6F-C46A-A8E8-BBA8-BCC6CE04803F}"/>
                  </a:ext>
                </a:extLst>
              </p:cNvPr>
              <p:cNvSpPr txBox="1">
                <a:spLocks noRot="1" noChangeAspect="1" noMove="1" noResize="1" noEditPoints="1" noAdjustHandles="1" noChangeArrowheads="1" noChangeShapeType="1" noTextEdit="1"/>
              </p:cNvSpPr>
              <p:nvPr/>
            </p:nvSpPr>
            <p:spPr>
              <a:xfrm>
                <a:off x="1108918" y="532929"/>
                <a:ext cx="9863881" cy="408510"/>
              </a:xfrm>
              <a:prstGeom prst="rect">
                <a:avLst/>
              </a:prstGeom>
              <a:blipFill>
                <a:blip r:embed="rId2"/>
                <a:stretch>
                  <a:fillRect l="-556" b="-208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7BC315E-F5AE-F4FF-9467-C3065A4CBD1A}"/>
                  </a:ext>
                </a:extLst>
              </p:cNvPr>
              <p:cNvSpPr txBox="1"/>
              <p:nvPr/>
            </p:nvSpPr>
            <p:spPr>
              <a:xfrm>
                <a:off x="3048719" y="1043566"/>
                <a:ext cx="609456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𝑟𝑒𝑓</m:t>
                          </m:r>
                        </m:sub>
                      </m:sSub>
                    </m:oMath>
                  </m:oMathPara>
                </a14:m>
                <a:endParaRPr lang="ja-JP" altLang="en-US" dirty="0"/>
              </a:p>
            </p:txBody>
          </p:sp>
        </mc:Choice>
        <mc:Fallback xmlns="">
          <p:sp>
            <p:nvSpPr>
              <p:cNvPr id="7" name="テキスト ボックス 6">
                <a:extLst>
                  <a:ext uri="{FF2B5EF4-FFF2-40B4-BE49-F238E27FC236}">
                    <a16:creationId xmlns:a16="http://schemas.microsoft.com/office/drawing/2014/main" id="{C7BC315E-F5AE-F4FF-9467-C3065A4CBD1A}"/>
                  </a:ext>
                </a:extLst>
              </p:cNvPr>
              <p:cNvSpPr txBox="1">
                <a:spLocks noRot="1" noChangeAspect="1" noMove="1" noResize="1" noEditPoints="1" noAdjustHandles="1" noChangeArrowheads="1" noChangeShapeType="1" noTextEdit="1"/>
              </p:cNvSpPr>
              <p:nvPr/>
            </p:nvSpPr>
            <p:spPr>
              <a:xfrm>
                <a:off x="3048719" y="1043566"/>
                <a:ext cx="6094562" cy="391646"/>
              </a:xfrm>
              <a:prstGeom prst="rect">
                <a:avLst/>
              </a:prstGeom>
              <a:blipFill>
                <a:blip r:embed="rId3"/>
                <a:stretch>
                  <a:fillRect b="-109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B25F7A6-CCE2-E6BA-EE98-A7FE05155968}"/>
                  </a:ext>
                </a:extLst>
              </p:cNvPr>
              <p:cNvSpPr txBox="1"/>
              <p:nvPr/>
            </p:nvSpPr>
            <p:spPr>
              <a:xfrm>
                <a:off x="1108918" y="1537340"/>
                <a:ext cx="9863881" cy="391646"/>
              </a:xfrm>
              <a:prstGeom prst="rect">
                <a:avLst/>
              </a:prstGeom>
              <a:noFill/>
            </p:spPr>
            <p:txBody>
              <a:bodyPr wrap="square" rtlCol="0">
                <a:spAutoFit/>
              </a:bodyPr>
              <a:lstStyle/>
              <a:p>
                <a14:m>
                  <m:oMath xmlns:m="http://schemas.openxmlformats.org/officeDocument/2006/math">
                    <m:r>
                      <a:rPr lang="en-US" altLang="ja-JP" b="0" i="1" smtClean="0">
                        <a:latin typeface="Cambria Math" panose="02040503050406030204" pitchFamily="18" charset="0"/>
                        <a:ea typeface="Cambria Math" panose="02040503050406030204" pitchFamily="18" charset="0"/>
                      </a:rPr>
                      <m:t>𝑖</m:t>
                    </m:r>
                    <m:r>
                      <a:rPr lang="ja-JP" altLang="en-US" i="1">
                        <a:latin typeface="Cambria Math" panose="02040503050406030204" pitchFamily="18" charset="0"/>
                      </a:rPr>
                      <m:t>番目</m:t>
                    </m:r>
                    <m:r>
                      <a:rPr lang="ja-JP" altLang="en-US" i="1">
                        <a:latin typeface="Cambria Math" panose="02040503050406030204" pitchFamily="18" charset="0"/>
                      </a:rPr>
                      <m:t>の</m:t>
                    </m:r>
                  </m:oMath>
                </a14:m>
                <a:r>
                  <a:rPr lang="ja-JP" altLang="en-US" dirty="0"/>
                  <a:t>測定データにおける各画素</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𝑗</m:t>
                    </m:r>
                  </m:oMath>
                </a14:m>
                <a:r>
                  <a:rPr lang="ja-JP" altLang="en-US" dirty="0"/>
                  <a:t>における光路長分布を行列</a:t>
                </a:r>
                <a:r>
                  <a:rPr lang="en-US" altLang="ja-JP" dirty="0"/>
                  <a:t>L</a:t>
                </a:r>
                <a14:m>
                  <m:oMath xmlns:m="http://schemas.openxmlformats.org/officeDocument/2006/math">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𝑙</m:t>
                        </m:r>
                      </m:e>
                      <m:sub>
                        <m:r>
                          <a:rPr lang="en-US" altLang="ja-JP" b="0" i="1" smtClean="0">
                            <a:latin typeface="Cambria Math" panose="02040503050406030204" pitchFamily="18" charset="0"/>
                          </a:rPr>
                          <m:t>𝑖𝑗</m:t>
                        </m:r>
                      </m:sub>
                    </m:sSub>
                    <m:r>
                      <a:rPr lang="en-US" altLang="ja-JP" b="0" i="1" smtClean="0">
                        <a:latin typeface="Cambria Math" panose="02040503050406030204" pitchFamily="18" charset="0"/>
                      </a:rPr>
                      <m:t>})</m:t>
                    </m:r>
                    <m:r>
                      <a:rPr lang="ja-JP" altLang="en-US" i="1">
                        <a:latin typeface="Cambria Math" panose="02040503050406030204" pitchFamily="18" charset="0"/>
                      </a:rPr>
                      <m:t>とすると</m:t>
                    </m:r>
                    <m:r>
                      <a:rPr lang="ja-JP" altLang="en-US" i="1" smtClean="0">
                        <a:latin typeface="Cambria Math" panose="02040503050406030204" pitchFamily="18" charset="0"/>
                      </a:rPr>
                      <m:t>、</m:t>
                    </m:r>
                  </m:oMath>
                </a14:m>
                <a:endParaRPr lang="ja-JP" altLang="en-US" dirty="0"/>
              </a:p>
            </p:txBody>
          </p:sp>
        </mc:Choice>
        <mc:Fallback xmlns="">
          <p:sp>
            <p:nvSpPr>
              <p:cNvPr id="8" name="テキスト ボックス 7">
                <a:extLst>
                  <a:ext uri="{FF2B5EF4-FFF2-40B4-BE49-F238E27FC236}">
                    <a16:creationId xmlns:a16="http://schemas.microsoft.com/office/drawing/2014/main" id="{9B25F7A6-CCE2-E6BA-EE98-A7FE05155968}"/>
                  </a:ext>
                </a:extLst>
              </p:cNvPr>
              <p:cNvSpPr txBox="1">
                <a:spLocks noRot="1" noChangeAspect="1" noMove="1" noResize="1" noEditPoints="1" noAdjustHandles="1" noChangeArrowheads="1" noChangeShapeType="1" noTextEdit="1"/>
              </p:cNvSpPr>
              <p:nvPr/>
            </p:nvSpPr>
            <p:spPr>
              <a:xfrm>
                <a:off x="1108918" y="1537340"/>
                <a:ext cx="9863881" cy="391646"/>
              </a:xfrm>
              <a:prstGeom prst="rect">
                <a:avLst/>
              </a:prstGeom>
              <a:blipFill>
                <a:blip r:embed="rId4"/>
                <a:stretch>
                  <a:fillRect t="-4688" b="-218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7B36AE1-0F2A-1976-16E6-B98EF9FEF9B9}"/>
                  </a:ext>
                </a:extLst>
              </p:cNvPr>
              <p:cNvSpPr txBox="1"/>
              <p:nvPr/>
            </p:nvSpPr>
            <p:spPr>
              <a:xfrm>
                <a:off x="5647319" y="2066026"/>
                <a:ext cx="8973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37B36AE1-0F2A-1976-16E6-B98EF9FEF9B9}"/>
                  </a:ext>
                </a:extLst>
              </p:cNvPr>
              <p:cNvSpPr txBox="1">
                <a:spLocks noRot="1" noChangeAspect="1" noMove="1" noResize="1" noEditPoints="1" noAdjustHandles="1" noChangeArrowheads="1" noChangeShapeType="1" noTextEdit="1"/>
              </p:cNvSpPr>
              <p:nvPr/>
            </p:nvSpPr>
            <p:spPr>
              <a:xfrm>
                <a:off x="5647319" y="2066026"/>
                <a:ext cx="897362" cy="276999"/>
              </a:xfrm>
              <a:prstGeom prst="rect">
                <a:avLst/>
              </a:prstGeom>
              <a:blipFill>
                <a:blip r:embed="rId5"/>
                <a:stretch>
                  <a:fillRect l="-5405" r="-202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13E105-D9E9-44DD-6DED-4B4C13F7A712}"/>
                  </a:ext>
                </a:extLst>
              </p:cNvPr>
              <p:cNvSpPr txBox="1"/>
              <p:nvPr/>
            </p:nvSpPr>
            <p:spPr>
              <a:xfrm>
                <a:off x="4007180" y="2739003"/>
                <a:ext cx="4067355" cy="1379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m>
                            <m:mPr>
                              <m:mcs>
                                <m:mc>
                                  <m:mcPr>
                                    <m:count m:val="1"/>
                                    <m:mcJc m:val="center"/>
                                  </m:mcPr>
                                </m:mc>
                              </m:mcs>
                              <m:ctrlPr>
                                <a:rPr kumimoji="1" lang="en-US" altLang="ja-JP" i="1" smtClean="0">
                                  <a:latin typeface="Cambria Math" panose="02040503050406030204" pitchFamily="18" charset="0"/>
                                </a:rPr>
                              </m:ctrlPr>
                            </m:mPr>
                            <m:m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mr>
                            <m:m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2</m:t>
                                    </m:r>
                                  </m:sub>
                                </m:sSub>
                              </m:e>
                            </m:mr>
                            <m:mr>
                              <m:e>
                                <m:m>
                                  <m:mPr>
                                    <m:mcs>
                                      <m:mc>
                                        <m:mcPr>
                                          <m:count m:val="1"/>
                                          <m:mcJc m:val="center"/>
                                        </m:mcPr>
                                      </m:mc>
                                    </m:mcs>
                                    <m:ctrlPr>
                                      <a:rPr kumimoji="1" lang="en-US" altLang="ja-JP" i="1" smtClean="0">
                                        <a:latin typeface="Cambria Math" panose="02040503050406030204" pitchFamily="18" charset="0"/>
                                      </a:rPr>
                                    </m:ctrlPr>
                                  </m:mPr>
                                  <m:mr>
                                    <m:e>
                                      <m:r>
                                        <m:rPr>
                                          <m:brk m:alnAt="7"/>
                                        </m:rPr>
                                        <a:rPr kumimoji="1" lang="en-US" altLang="ja-JP" i="1" smtClean="0">
                                          <a:latin typeface="Cambria Math" panose="02040503050406030204" pitchFamily="18" charset="0"/>
                                        </a:rPr>
                                        <m:t>⋮</m:t>
                                      </m:r>
                                    </m:e>
                                  </m:mr>
                                  <m:mr>
                                    <m:e>
                                      <m:r>
                                        <a:rPr kumimoji="1" lang="en-US" altLang="ja-JP" i="1" smtClean="0">
                                          <a:latin typeface="Cambria Math" panose="02040503050406030204" pitchFamily="18" charset="0"/>
                                        </a:rPr>
                                        <m:t>⋮</m:t>
                                      </m:r>
                                    </m:e>
                                  </m:mr>
                                  <m:m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𝐼</m:t>
                                          </m:r>
                                        </m:sub>
                                      </m:sSub>
                                    </m:e>
                                  </m:mr>
                                </m:m>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11</m:t>
                                    </m:r>
                                  </m:sub>
                                </m:sSub>
                              </m:e>
                              <m:e>
                                <m:m>
                                  <m:mPr>
                                    <m:mcs>
                                      <m:mc>
                                        <m:mcPr>
                                          <m:count m:val="3"/>
                                          <m:mcJc m:val="center"/>
                                        </m:mcPr>
                                      </m:mc>
                                    </m:mcs>
                                    <m:ctrlPr>
                                      <a:rPr kumimoji="1" lang="en-US" altLang="ja-JP" b="0" i="1" smtClean="0">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Sub>
                                    </m:e>
                                    <m:e>
                                      <m:r>
                                        <a:rPr kumimoji="1" lang="en-US" altLang="ja-JP" b="0" i="1" smtClean="0">
                                          <a:latin typeface="Cambria Math" panose="02040503050406030204" pitchFamily="18" charset="0"/>
                                        </a:rPr>
                                        <m:t>…</m:t>
                                      </m:r>
                                    </m:e>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1</m:t>
                                                </m:r>
                                                <m:r>
                                                  <a:rPr lang="en-US" altLang="ja-JP" b="0" i="1" smtClean="0">
                                                    <a:latin typeface="Cambria Math" panose="02040503050406030204" pitchFamily="18" charset="0"/>
                                                  </a:rPr>
                                                  <m:t>𝐽</m:t>
                                                </m:r>
                                              </m:sub>
                                            </m:sSub>
                                          </m:e>
                                        </m:mr>
                                      </m:m>
                                    </m:e>
                                  </m:mr>
                                </m:m>
                              </m:e>
                            </m:mr>
                            <m:mr>
                              <m:e>
                                <m:m>
                                  <m:mPr>
                                    <m:mcs>
                                      <m:mc>
                                        <m:mcPr>
                                          <m:count m:val="1"/>
                                          <m:mcJc m:val="center"/>
                                        </m:mcPr>
                                      </m:mc>
                                    </m:mcs>
                                    <m:ctrlPr>
                                      <a:rPr kumimoji="1" lang="en-US" altLang="ja-JP" b="0" i="1" smtClean="0">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e>
                                  </m:mr>
                                  <m:mr>
                                    <m:e>
                                      <m:r>
                                        <a:rPr kumimoji="1" lang="en-US" altLang="ja-JP" b="0" i="1" smtClean="0">
                                          <a:latin typeface="Cambria Math" panose="02040503050406030204" pitchFamily="18" charset="0"/>
                                        </a:rPr>
                                        <m:t>⋮</m:t>
                                      </m:r>
                                    </m:e>
                                  </m:mr>
                                  <m:m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𝐼</m:t>
                                                </m:r>
                                                <m:r>
                                                  <a:rPr lang="en-US" altLang="ja-JP" i="1">
                                                    <a:latin typeface="Cambria Math" panose="02040503050406030204" pitchFamily="18" charset="0"/>
                                                  </a:rPr>
                                                  <m:t>1</m:t>
                                                </m:r>
                                              </m:sub>
                                            </m:sSub>
                                          </m:e>
                                        </m:mr>
                                      </m:m>
                                    </m:e>
                                  </m:mr>
                                </m:m>
                              </m:e>
                              <m:e>
                                <m:m>
                                  <m:mPr>
                                    <m:mcs>
                                      <m:mc>
                                        <m:mcPr>
                                          <m:count m:val="3"/>
                                          <m:mcJc m:val="center"/>
                                        </m:mcPr>
                                      </m:mc>
                                    </m:mcs>
                                    <m:ctrlPr>
                                      <a:rPr kumimoji="1" lang="en-US" altLang="ja-JP" b="0" i="1" smtClean="0">
                                        <a:latin typeface="Cambria Math" panose="02040503050406030204" pitchFamily="18" charset="0"/>
                                      </a:rPr>
                                    </m:ctrlPr>
                                  </m:mPr>
                                  <m:mr>
                                    <m:e>
                                      <m:m>
                                        <m:mPr>
                                          <m:mcs>
                                            <m:mc>
                                              <m:mcPr>
                                                <m:count m:val="1"/>
                                                <m:mcJc m:val="center"/>
                                              </m:mcPr>
                                            </m:mc>
                                          </m:mcs>
                                          <m:ctrlPr>
                                            <a:rPr kumimoji="1" lang="en-US" altLang="ja-JP" b="0" i="1" smtClean="0">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22</m:t>
                                                </m:r>
                                              </m:sub>
                                            </m:sSub>
                                          </m:e>
                                        </m:mr>
                                        <m:mr>
                                          <m:e>
                                            <m:r>
                                              <a:rPr kumimoji="1" lang="en-US" altLang="ja-JP" b="0" i="1" smtClean="0">
                                                <a:latin typeface="Cambria Math" panose="02040503050406030204" pitchFamily="18" charset="0"/>
                                              </a:rPr>
                                              <m:t>⋮</m:t>
                                            </m:r>
                                          </m:e>
                                        </m:mr>
                                        <m:mr>
                                          <m:e>
                                            <m:m>
                                              <m:mPr>
                                                <m:mcs>
                                                  <m:mc>
                                                    <m:mcPr>
                                                      <m:count m:val="1"/>
                                                      <m:mcJc m:val="center"/>
                                                    </m:mcPr>
                                                  </m:mc>
                                                </m:mcs>
                                                <m:ctrlPr>
                                                  <a:rPr kumimoji="1" lang="en-US" altLang="ja-JP" b="0" i="1" smtClean="0">
                                                    <a:latin typeface="Cambria Math" panose="02040503050406030204" pitchFamily="18" charset="0"/>
                                                  </a:rPr>
                                                </m:ctrlPr>
                                              </m:mPr>
                                              <m:mr>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𝐼</m:t>
                                                      </m:r>
                                                      <m:r>
                                                        <a:rPr lang="en-US" altLang="ja-JP" b="0" i="1" smtClean="0">
                                                          <a:latin typeface="Cambria Math" panose="02040503050406030204" pitchFamily="18" charset="0"/>
                                                        </a:rPr>
                                                        <m:t>2</m:t>
                                                      </m:r>
                                                    </m:sub>
                                                  </m:sSub>
                                                </m:e>
                                              </m:mr>
                                            </m:m>
                                          </m:e>
                                        </m:mr>
                                      </m:m>
                                    </m:e>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m:t>
                                            </m:r>
                                          </m:e>
                                        </m:mr>
                                        <m:mr>
                                          <m:e>
                                            <m:m>
                                              <m:mPr>
                                                <m:mcs>
                                                  <m:mc>
                                                    <m:mcPr>
                                                      <m:count m:val="1"/>
                                                      <m:mcJc m:val="center"/>
                                                    </m:mcPr>
                                                  </m:mc>
                                                </m:mcs>
                                                <m:ctrlPr>
                                                  <a:rPr kumimoji="1" lang="en-US" altLang="ja-JP" b="0" i="1" smtClean="0">
                                                    <a:latin typeface="Cambria Math" panose="02040503050406030204" pitchFamily="18" charset="0"/>
                                                  </a:rPr>
                                                </m:ctrlPr>
                                              </m:mPr>
                                              <m:mr>
                                                <m:e/>
                                              </m:mr>
                                              <m:mr>
                                                <m:e>
                                                  <m:r>
                                                    <a:rPr kumimoji="1" lang="en-US" altLang="ja-JP" b="0" i="1" smtClean="0">
                                                      <a:latin typeface="Cambria Math" panose="02040503050406030204" pitchFamily="18" charset="0"/>
                                                    </a:rPr>
                                                    <m:t>…</m:t>
                                                  </m:r>
                                                </m:e>
                                              </m:mr>
                                            </m:m>
                                          </m:e>
                                        </m:mr>
                                      </m:m>
                                    </m:e>
                                    <m:e>
                                      <m:m>
                                        <m:mPr>
                                          <m:mcs>
                                            <m:mc>
                                              <m:mcPr>
                                                <m:count m:val="1"/>
                                                <m:mcJc m:val="center"/>
                                              </m:mcPr>
                                            </m:mc>
                                          </m:mcs>
                                          <m:ctrlPr>
                                            <a:rPr kumimoji="1" lang="en-US" altLang="ja-JP" b="0" i="1" smtClean="0">
                                              <a:latin typeface="Cambria Math" panose="02040503050406030204" pitchFamily="18" charset="0"/>
                                            </a:rPr>
                                          </m:ctrlPr>
                                        </m:mPr>
                                        <m:m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2</m:t>
                                                      </m:r>
                                                      <m:r>
                                                        <a:rPr lang="en-US" altLang="ja-JP" b="0" i="1" smtClean="0">
                                                          <a:latin typeface="Cambria Math" panose="02040503050406030204" pitchFamily="18" charset="0"/>
                                                        </a:rPr>
                                                        <m:t>𝐽</m:t>
                                                      </m:r>
                                                    </m:sub>
                                                  </m:sSub>
                                                </m:e>
                                              </m:mr>
                                            </m:m>
                                          </m:e>
                                        </m:mr>
                                        <m:mr>
                                          <m:e>
                                            <m:m>
                                              <m:mPr>
                                                <m:mcs>
                                                  <m:mc>
                                                    <m:mcPr>
                                                      <m:count m:val="2"/>
                                                      <m:mcJc m:val="center"/>
                                                    </m:mcPr>
                                                  </m:mc>
                                                </m:mcs>
                                                <m:ctrlPr>
                                                  <a:rPr kumimoji="1" lang="en-US" altLang="ja-JP" b="0" i="1" smtClean="0">
                                                    <a:latin typeface="Cambria Math" panose="02040503050406030204" pitchFamily="18" charset="0"/>
                                                  </a:rPr>
                                                </m:ctrlPr>
                                              </m:mPr>
                                              <m:mr>
                                                <m:e/>
                                                <m:e>
                                                  <m:r>
                                                    <a:rPr lang="en-US" altLang="ja-JP" i="1">
                                                      <a:latin typeface="Cambria Math" panose="02040503050406030204" pitchFamily="18" charset="0"/>
                                                    </a:rPr>
                                                    <m:t>⋮</m:t>
                                                  </m:r>
                                                </m:e>
                                              </m:mr>
                                            </m:m>
                                          </m:e>
                                        </m:mr>
                                        <m:mr>
                                          <m:e>
                                            <m:m>
                                              <m:mPr>
                                                <m:mcs>
                                                  <m:mc>
                                                    <m:mcPr>
                                                      <m:count m:val="1"/>
                                                      <m:mcJc m:val="center"/>
                                                    </m:mcPr>
                                                  </m:mc>
                                                </m:mcs>
                                                <m:ctrlPr>
                                                  <a:rPr kumimoji="1" lang="en-US" altLang="ja-JP" b="0" i="1" smtClean="0">
                                                    <a:latin typeface="Cambria Math" panose="02040503050406030204" pitchFamily="18" charset="0"/>
                                                  </a:rPr>
                                                </m:ctrlPr>
                                              </m:mPr>
                                              <m:m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e>
                                                        <m:r>
                                                          <a:rPr lang="en-US" altLang="ja-JP" i="1">
                                                            <a:latin typeface="Cambria Math" panose="02040503050406030204" pitchFamily="18" charset="0"/>
                                                          </a:rPr>
                                                          <m:t>⋮</m:t>
                                                        </m:r>
                                                      </m:e>
                                                    </m:mr>
                                                  </m:m>
                                                </m:e>
                                              </m:mr>
                                              <m:m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𝐼𝐽</m:t>
                                                            </m:r>
                                                          </m:sub>
                                                        </m:sSub>
                                                      </m:e>
                                                    </m:mr>
                                                  </m:m>
                                                </m:e>
                                              </m:mr>
                                            </m:m>
                                          </m:e>
                                        </m:mr>
                                      </m:m>
                                    </m:e>
                                  </m:mr>
                                </m:m>
                              </m:e>
                            </m:mr>
                          </m:m>
                        </m:e>
                      </m:d>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e>
                            </m:mr>
                            <m:m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mr>
                                  <m:m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𝐽</m:t>
                                                </m:r>
                                              </m:sub>
                                            </m:sSub>
                                          </m:e>
                                        </m:mr>
                                      </m:m>
                                    </m:e>
                                  </m:mr>
                                </m:m>
                              </m:e>
                            </m:mr>
                          </m:m>
                        </m:e>
                      </m:d>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1913E105-D9E9-44DD-6DED-4B4C13F7A712}"/>
                  </a:ext>
                </a:extLst>
              </p:cNvPr>
              <p:cNvSpPr txBox="1">
                <a:spLocks noRot="1" noChangeAspect="1" noMove="1" noResize="1" noEditPoints="1" noAdjustHandles="1" noChangeArrowheads="1" noChangeShapeType="1" noTextEdit="1"/>
              </p:cNvSpPr>
              <p:nvPr/>
            </p:nvSpPr>
            <p:spPr>
              <a:xfrm>
                <a:off x="4007180" y="2739003"/>
                <a:ext cx="4067355" cy="13799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5077E1-E161-4E0F-2C88-3A53853E998E}"/>
                  </a:ext>
                </a:extLst>
              </p:cNvPr>
              <p:cNvSpPr txBox="1"/>
              <p:nvPr/>
            </p:nvSpPr>
            <p:spPr>
              <a:xfrm>
                <a:off x="1108918" y="4282682"/>
                <a:ext cx="6704671" cy="646331"/>
              </a:xfrm>
              <a:prstGeom prst="rect">
                <a:avLst/>
              </a:prstGeom>
              <a:noFill/>
            </p:spPr>
            <p:txBody>
              <a:bodyPr wrap="square">
                <a:spAutoFit/>
              </a:bodyPr>
              <a:lstStyle/>
              <a:p>
                <a14:m>
                  <m:oMath xmlns:m="http://schemas.openxmlformats.org/officeDocument/2006/math">
                    <m:r>
                      <a:rPr lang="en-US" altLang="ja-JP" b="0" i="1" smtClean="0">
                        <a:latin typeface="Cambria Math" panose="02040503050406030204" pitchFamily="18" charset="0"/>
                        <a:ea typeface="Cambria Math" panose="02040503050406030204" pitchFamily="18" charset="0"/>
                      </a:rPr>
                      <m:t>𝐽</m:t>
                    </m:r>
                    <m:r>
                      <a:rPr lang="ja-JP" altLang="en-US" i="1">
                        <a:latin typeface="Cambria Math" panose="02040503050406030204" pitchFamily="18" charset="0"/>
                      </a:rPr>
                      <m:t>は</m:t>
                    </m:r>
                  </m:oMath>
                </a14:m>
                <a:r>
                  <a:rPr lang="ja-JP" altLang="en-US" dirty="0"/>
                  <a:t>ピクセル数、</a:t>
                </a:r>
                <a:r>
                  <a:rPr lang="en-US" altLang="ja-JP" dirty="0">
                    <a:ea typeface="Cambria Math" panose="02040503050406030204" pitchFamily="18" charset="0"/>
                  </a:rPr>
                  <a:t>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𝐼</m:t>
                    </m:r>
                  </m:oMath>
                </a14:m>
                <a:r>
                  <a:rPr lang="ja-JP" altLang="en-US" dirty="0"/>
                  <a:t>は光源の数 </a:t>
                </a:r>
                <a:r>
                  <a:rPr lang="en-US" altLang="ja-JP" dirty="0"/>
                  <a:t>x </a:t>
                </a:r>
                <a:r>
                  <a:rPr lang="ja-JP" altLang="en-US" dirty="0"/>
                  <a:t>検出器の数 </a:t>
                </a:r>
                <a:r>
                  <a:rPr lang="en-US" altLang="ja-JP" dirty="0"/>
                  <a:t>x </a:t>
                </a:r>
                <a:r>
                  <a:rPr lang="ja-JP" altLang="en-US" dirty="0"/>
                  <a:t>サンプリング数</a:t>
                </a:r>
                <a:endParaRPr lang="en-US" altLang="ja-JP" dirty="0"/>
              </a:p>
              <a:p>
                <a14:m>
                  <m:oMath xmlns:m="http://schemas.openxmlformats.org/officeDocument/2006/math">
                    <m:r>
                      <a:rPr lang="en-US" altLang="ja-JP" b="0" i="1" smtClean="0">
                        <a:latin typeface="Cambria Math" panose="02040503050406030204" pitchFamily="18" charset="0"/>
                        <a:ea typeface="Cambria Math" panose="02040503050406030204" pitchFamily="18" charset="0"/>
                      </a:rPr>
                      <m:t>𝐼</m:t>
                    </m:r>
                    <m:r>
                      <a:rPr lang="ja-JP" altLang="en-US" i="1">
                        <a:latin typeface="Cambria Math" panose="02040503050406030204" pitchFamily="18" charset="0"/>
                      </a:rPr>
                      <m:t>は</m:t>
                    </m:r>
                  </m:oMath>
                </a14:m>
                <a:r>
                  <a:rPr lang="ja-JP" altLang="en-US" dirty="0"/>
                  <a:t>ピクセル数</a:t>
                </a:r>
                <a14:m>
                  <m:oMath xmlns:m="http://schemas.openxmlformats.org/officeDocument/2006/math">
                    <m:r>
                      <a:rPr lang="en-US" altLang="ja-JP" i="1">
                        <a:latin typeface="Cambria Math" panose="02040503050406030204" pitchFamily="18" charset="0"/>
                        <a:ea typeface="Cambria Math" panose="02040503050406030204" pitchFamily="18" charset="0"/>
                      </a:rPr>
                      <m:t>𝐽</m:t>
                    </m:r>
                    <m:r>
                      <a:rPr lang="ja-JP" altLang="en-US" i="1" dirty="0" smtClean="0">
                        <a:latin typeface="Cambria Math" panose="02040503050406030204" pitchFamily="18" charset="0"/>
                      </a:rPr>
                      <m:t>より</m:t>
                    </m:r>
                  </m:oMath>
                </a14:m>
                <a:r>
                  <a:rPr lang="ja-JP" altLang="en-US" dirty="0"/>
                  <a:t>大きくなくてはいけない。</a:t>
                </a:r>
              </a:p>
            </p:txBody>
          </p:sp>
        </mc:Choice>
        <mc:Fallback xmlns="">
          <p:sp>
            <p:nvSpPr>
              <p:cNvPr id="12" name="テキスト ボックス 11">
                <a:extLst>
                  <a:ext uri="{FF2B5EF4-FFF2-40B4-BE49-F238E27FC236}">
                    <a16:creationId xmlns:a16="http://schemas.microsoft.com/office/drawing/2014/main" id="{6E5077E1-E161-4E0F-2C88-3A53853E998E}"/>
                  </a:ext>
                </a:extLst>
              </p:cNvPr>
              <p:cNvSpPr txBox="1">
                <a:spLocks noRot="1" noChangeAspect="1" noMove="1" noResize="1" noEditPoints="1" noAdjustHandles="1" noChangeArrowheads="1" noChangeShapeType="1" noTextEdit="1"/>
              </p:cNvSpPr>
              <p:nvPr/>
            </p:nvSpPr>
            <p:spPr>
              <a:xfrm>
                <a:off x="1108918" y="4282682"/>
                <a:ext cx="6704671" cy="646331"/>
              </a:xfrm>
              <a:prstGeom prst="rect">
                <a:avLst/>
              </a:prstGeom>
              <a:blipFill>
                <a:blip r:embed="rId7"/>
                <a:stretch>
                  <a:fillRect l="-182" t="-4717"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9388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F497-0230-DFAA-C2CE-DAC3E4D0875B}"/>
              </a:ext>
            </a:extLst>
          </p:cNvPr>
          <p:cNvSpPr>
            <a:spLocks noGrp="1"/>
          </p:cNvSpPr>
          <p:nvPr>
            <p:ph type="title"/>
          </p:nvPr>
        </p:nvSpPr>
        <p:spPr/>
        <p:txBody>
          <a:bodyPr/>
          <a:lstStyle/>
          <a:p>
            <a:r>
              <a:rPr lang="ja-JP" altLang="en-US" dirty="0"/>
              <a:t>強度比分布の抽出</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B51F826-E799-CACD-F449-E229E996A620}"/>
                  </a:ext>
                </a:extLst>
              </p:cNvPr>
              <p:cNvSpPr txBox="1"/>
              <p:nvPr/>
            </p:nvSpPr>
            <p:spPr>
              <a:xfrm>
                <a:off x="2180357" y="1556342"/>
                <a:ext cx="308481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𝐴</m:t>
                          </m:r>
                        </m:den>
                      </m:f>
                      <m:sSub>
                        <m:sSubPr>
                          <m:ctrlPr>
                            <a:rPr kumimoji="1" lang="en-US" altLang="ja-JP" b="0" i="1" smtClean="0">
                              <a:latin typeface="Cambria Math" panose="02040503050406030204" pitchFamily="18" charset="0"/>
                            </a:rPr>
                          </m:ctrlPr>
                        </m:sSubPr>
                        <m:e>
                          <m:r>
                            <a:rPr lang="ar-AE" altLang="ja-JP" i="1">
                              <a:latin typeface="Cambria Math" panose="02040503050406030204" pitchFamily="18" charset="0"/>
                            </a:rPr>
                            <m:t>𝜙</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7B51F826-E799-CACD-F449-E229E996A620}"/>
                  </a:ext>
                </a:extLst>
              </p:cNvPr>
              <p:cNvSpPr txBox="1">
                <a:spLocks noRot="1" noChangeAspect="1" noMove="1" noResize="1" noEditPoints="1" noAdjustHandles="1" noChangeArrowheads="1" noChangeShapeType="1" noTextEdit="1"/>
              </p:cNvSpPr>
              <p:nvPr/>
            </p:nvSpPr>
            <p:spPr>
              <a:xfrm>
                <a:off x="2180357" y="1556342"/>
                <a:ext cx="3084819" cy="51860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FFA5D9A-70D4-7BAB-5138-A6444A85D3F3}"/>
                  </a:ext>
                </a:extLst>
              </p:cNvPr>
              <p:cNvSpPr txBox="1"/>
              <p:nvPr/>
            </p:nvSpPr>
            <p:spPr>
              <a:xfrm>
                <a:off x="6194323" y="1556342"/>
                <a:ext cx="295504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𝐴</m:t>
                          </m:r>
                        </m:den>
                      </m:f>
                      <m:sSub>
                        <m:sSubPr>
                          <m:ctrlPr>
                            <a:rPr kumimoji="1" lang="en-US" altLang="ja-JP" b="0" i="1" smtClean="0">
                              <a:latin typeface="Cambria Math" panose="02040503050406030204" pitchFamily="18" charset="0"/>
                            </a:rPr>
                          </m:ctrlPr>
                        </m:sSubPr>
                        <m:e>
                          <m:r>
                            <a:rPr lang="ar-AE" altLang="ja-JP" i="1">
                              <a:latin typeface="Cambria Math" panose="02040503050406030204" pitchFamily="18" charset="0"/>
                            </a:rPr>
                            <m:t>𝜙</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3FFA5D9A-70D4-7BAB-5138-A6444A85D3F3}"/>
                  </a:ext>
                </a:extLst>
              </p:cNvPr>
              <p:cNvSpPr txBox="1">
                <a:spLocks noRot="1" noChangeAspect="1" noMove="1" noResize="1" noEditPoints="1" noAdjustHandles="1" noChangeArrowheads="1" noChangeShapeType="1" noTextEdit="1"/>
              </p:cNvSpPr>
              <p:nvPr/>
            </p:nvSpPr>
            <p:spPr>
              <a:xfrm>
                <a:off x="6194323" y="1556342"/>
                <a:ext cx="2955040" cy="5186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199A0CC-22A2-AAD8-E5F4-DDA5B33F4EC0}"/>
                  </a:ext>
                </a:extLst>
              </p:cNvPr>
              <p:cNvSpPr txBox="1"/>
              <p:nvPr/>
            </p:nvSpPr>
            <p:spPr>
              <a:xfrm>
                <a:off x="1000846" y="2601129"/>
                <a:ext cx="61050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𝑚</m:t>
                        </m:r>
                      </m:sub>
                    </m:sSub>
                  </m:oMath>
                </a14:m>
                <a:r>
                  <a:rPr kumimoji="1" lang="ja-JP" altLang="en-US" dirty="0"/>
                  <a:t>と</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b="0" i="1" smtClean="0">
                            <a:latin typeface="Cambria Math" panose="02040503050406030204" pitchFamily="18" charset="0"/>
                          </a:rPr>
                          <m:t>𝑟</m:t>
                        </m:r>
                      </m:sub>
                    </m:sSub>
                    <m:r>
                      <a:rPr lang="ja-JP" altLang="en-US" i="1" smtClean="0">
                        <a:latin typeface="Cambria Math" panose="02040503050406030204" pitchFamily="18" charset="0"/>
                      </a:rPr>
                      <m:t>を</m:t>
                    </m:r>
                  </m:oMath>
                </a14:m>
                <a:r>
                  <a:rPr kumimoji="1" lang="ja-JP" altLang="en-US" dirty="0"/>
                  <a:t>用いて時間積分された出力強度分布</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i="1">
                            <a:latin typeface="Cambria Math" panose="02040503050406030204" pitchFamily="18" charset="0"/>
                          </a:rPr>
                          <m:t>𝑟</m:t>
                        </m:r>
                      </m:sub>
                    </m:sSub>
                  </m:oMath>
                </a14:m>
                <a:r>
                  <a:rPr kumimoji="1" lang="ja-JP" altLang="en-US" dirty="0"/>
                  <a:t>を求める</a:t>
                </a:r>
              </a:p>
            </p:txBody>
          </p:sp>
        </mc:Choice>
        <mc:Fallback xmlns="">
          <p:sp>
            <p:nvSpPr>
              <p:cNvPr id="6" name="テキスト ボックス 5">
                <a:extLst>
                  <a:ext uri="{FF2B5EF4-FFF2-40B4-BE49-F238E27FC236}">
                    <a16:creationId xmlns:a16="http://schemas.microsoft.com/office/drawing/2014/main" id="{5199A0CC-22A2-AAD8-E5F4-DDA5B33F4EC0}"/>
                  </a:ext>
                </a:extLst>
              </p:cNvPr>
              <p:cNvSpPr txBox="1">
                <a:spLocks noRot="1" noChangeAspect="1" noMove="1" noResize="1" noEditPoints="1" noAdjustHandles="1" noChangeArrowheads="1" noChangeShapeType="1" noTextEdit="1"/>
              </p:cNvSpPr>
              <p:nvPr/>
            </p:nvSpPr>
            <p:spPr>
              <a:xfrm>
                <a:off x="1000846" y="2601129"/>
                <a:ext cx="6105005" cy="276999"/>
              </a:xfrm>
              <a:prstGeom prst="rect">
                <a:avLst/>
              </a:prstGeom>
              <a:blipFill>
                <a:blip r:embed="rId4"/>
                <a:stretch>
                  <a:fillRect l="-1397" t="-26667" r="-7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E5605CC-96FA-D187-4576-2693E1C27718}"/>
                  </a:ext>
                </a:extLst>
              </p:cNvPr>
              <p:cNvSpPr txBox="1"/>
              <p:nvPr/>
            </p:nvSpPr>
            <p:spPr>
              <a:xfrm>
                <a:off x="2180357" y="3167936"/>
                <a:ext cx="3277949"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r>
                                <a:rPr lang="ja-JP" altLang="en-US" i="1" smtClean="0">
                                  <a:latin typeface="Cambria Math" panose="02040503050406030204" pitchFamily="18" charset="0"/>
                                </a:rPr>
                                <m:t>𝜏</m:t>
                              </m:r>
                              <m:r>
                                <a:rPr lang="en-US" altLang="ja-JP" i="1" smtClean="0">
                                  <a:latin typeface="Cambria Math" panose="02040503050406030204" pitchFamily="18" charset="0"/>
                                </a:rPr>
                                <m:t> </m:t>
                              </m:r>
                            </m:e>
                          </m:d>
                          <m:r>
                            <a:rPr lang="en-US" altLang="ja-JP" b="0" i="1" smtClean="0">
                              <a:latin typeface="Cambria Math" panose="02040503050406030204" pitchFamily="18" charset="0"/>
                            </a:rPr>
                            <m:t>𝑑</m:t>
                          </m:r>
                          <m:r>
                            <a:rPr lang="ja-JP" altLang="en-US" b="0" i="1" smtClean="0">
                              <a:latin typeface="Cambria Math" panose="02040503050406030204" pitchFamily="18" charset="0"/>
                            </a:rPr>
                            <m:t>𝜏</m:t>
                          </m:r>
                        </m:e>
                      </m:nary>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0E5605CC-96FA-D187-4576-2693E1C27718}"/>
                  </a:ext>
                </a:extLst>
              </p:cNvPr>
              <p:cNvSpPr txBox="1">
                <a:spLocks noRot="1" noChangeAspect="1" noMove="1" noResize="1" noEditPoints="1" noAdjustHandles="1" noChangeArrowheads="1" noChangeShapeType="1" noTextEdit="1"/>
              </p:cNvSpPr>
              <p:nvPr/>
            </p:nvSpPr>
            <p:spPr>
              <a:xfrm>
                <a:off x="2180357" y="3167936"/>
                <a:ext cx="3277949" cy="61940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B9DC31B-9703-6575-1C91-53FB688DC5E4}"/>
                  </a:ext>
                </a:extLst>
              </p:cNvPr>
              <p:cNvSpPr txBox="1"/>
              <p:nvPr/>
            </p:nvSpPr>
            <p:spPr>
              <a:xfrm>
                <a:off x="6194323" y="3216139"/>
                <a:ext cx="3148170"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r>
                                <a:rPr lang="ja-JP" altLang="en-US" i="1" smtClean="0">
                                  <a:latin typeface="Cambria Math" panose="02040503050406030204" pitchFamily="18" charset="0"/>
                                </a:rPr>
                                <m:t>𝜏</m:t>
                              </m:r>
                              <m:r>
                                <a:rPr lang="en-US" altLang="ja-JP" i="1" smtClean="0">
                                  <a:latin typeface="Cambria Math" panose="02040503050406030204" pitchFamily="18" charset="0"/>
                                </a:rPr>
                                <m:t> </m:t>
                              </m:r>
                            </m:e>
                          </m:d>
                          <m:r>
                            <a:rPr lang="en-US" altLang="ja-JP" b="0" i="1" smtClean="0">
                              <a:latin typeface="Cambria Math" panose="02040503050406030204" pitchFamily="18" charset="0"/>
                            </a:rPr>
                            <m:t>𝑑</m:t>
                          </m:r>
                          <m:r>
                            <a:rPr lang="ja-JP" altLang="en-US" b="0" i="1" smtClean="0">
                              <a:latin typeface="Cambria Math" panose="02040503050406030204" pitchFamily="18" charset="0"/>
                            </a:rPr>
                            <m:t>𝜏</m:t>
                          </m:r>
                        </m:e>
                      </m:nary>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6B9DC31B-9703-6575-1C91-53FB688DC5E4}"/>
                  </a:ext>
                </a:extLst>
              </p:cNvPr>
              <p:cNvSpPr txBox="1">
                <a:spLocks noRot="1" noChangeAspect="1" noMove="1" noResize="1" noEditPoints="1" noAdjustHandles="1" noChangeArrowheads="1" noChangeShapeType="1" noTextEdit="1"/>
              </p:cNvSpPr>
              <p:nvPr/>
            </p:nvSpPr>
            <p:spPr>
              <a:xfrm>
                <a:off x="6194323" y="3216139"/>
                <a:ext cx="3148170" cy="619400"/>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22947491-605E-2CF5-B097-7040E7817600}"/>
              </a:ext>
            </a:extLst>
          </p:cNvPr>
          <p:cNvSpPr txBox="1"/>
          <p:nvPr/>
        </p:nvSpPr>
        <p:spPr>
          <a:xfrm>
            <a:off x="1000846" y="4000710"/>
            <a:ext cx="2077492" cy="276999"/>
          </a:xfrm>
          <a:prstGeom prst="rect">
            <a:avLst/>
          </a:prstGeom>
          <a:noFill/>
        </p:spPr>
        <p:txBody>
          <a:bodyPr wrap="none" lIns="0" tIns="0" rIns="0" bIns="0" rtlCol="0">
            <a:spAutoFit/>
          </a:bodyPr>
          <a:lstStyle/>
          <a:p>
            <a:r>
              <a:rPr kumimoji="1" lang="ja-JP" altLang="en-US" dirty="0"/>
              <a:t>強度比分布を求める</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81035D8-99B7-1372-0E73-A5DA65CDE828}"/>
                  </a:ext>
                </a:extLst>
              </p:cNvPr>
              <p:cNvSpPr txBox="1"/>
              <p:nvPr/>
            </p:nvSpPr>
            <p:spPr>
              <a:xfrm>
                <a:off x="3563138" y="4337192"/>
                <a:ext cx="3790335" cy="5848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den>
                          </m:f>
                        </m:e>
                      </m:func>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81035D8-99B7-1372-0E73-A5DA65CDE828}"/>
                  </a:ext>
                </a:extLst>
              </p:cNvPr>
              <p:cNvSpPr txBox="1">
                <a:spLocks noRot="1" noChangeAspect="1" noMove="1" noResize="1" noEditPoints="1" noAdjustHandles="1" noChangeArrowheads="1" noChangeShapeType="1" noTextEdit="1"/>
              </p:cNvSpPr>
              <p:nvPr/>
            </p:nvSpPr>
            <p:spPr>
              <a:xfrm>
                <a:off x="3563138" y="4337192"/>
                <a:ext cx="3790335" cy="584840"/>
              </a:xfrm>
              <a:prstGeom prst="rect">
                <a:avLst/>
              </a:prstGeom>
              <a:blipFill>
                <a:blip r:embed="rId7"/>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BFA58E96-700E-0683-FD1A-0B3C939A1DA6}"/>
              </a:ext>
            </a:extLst>
          </p:cNvPr>
          <p:cNvSpPr txBox="1"/>
          <p:nvPr/>
        </p:nvSpPr>
        <p:spPr>
          <a:xfrm>
            <a:off x="1015631" y="5107900"/>
            <a:ext cx="2769989" cy="276999"/>
          </a:xfrm>
          <a:prstGeom prst="rect">
            <a:avLst/>
          </a:prstGeom>
          <a:noFill/>
        </p:spPr>
        <p:txBody>
          <a:bodyPr wrap="none" lIns="0" tIns="0" rIns="0" bIns="0" rtlCol="0">
            <a:spAutoFit/>
          </a:bodyPr>
          <a:lstStyle/>
          <a:p>
            <a:r>
              <a:rPr lang="ja-JP" altLang="en-US" dirty="0"/>
              <a:t>散乱媒体内部の強度比分布</a:t>
            </a:r>
            <a:endParaRPr kumimoji="1" lang="ja-JP" altLang="en-US"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B33459B-8097-526D-7AFF-D762A00B710C}"/>
                  </a:ext>
                </a:extLst>
              </p:cNvPr>
              <p:cNvSpPr txBox="1"/>
              <p:nvPr/>
            </p:nvSpPr>
            <p:spPr>
              <a:xfrm>
                <a:off x="3563138" y="5622027"/>
                <a:ext cx="3790335" cy="5915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ar-AE" altLang="ja-JP" i="1">
                                      <a:latin typeface="Cambria Math" panose="02040503050406030204" pitchFamily="18" charset="0"/>
                                    </a:rPr>
                                    <m:t>𝜙</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num>
                            <m:den>
                              <m:sSub>
                                <m:sSubPr>
                                  <m:ctrlPr>
                                    <a:rPr lang="en-US" altLang="ja-JP" i="1">
                                      <a:latin typeface="Cambria Math" panose="02040503050406030204" pitchFamily="18" charset="0"/>
                                    </a:rPr>
                                  </m:ctrlPr>
                                </m:sSubPr>
                                <m:e>
                                  <m:r>
                                    <a:rPr lang="ar-AE" altLang="ja-JP" i="1">
                                      <a:latin typeface="Cambria Math" panose="02040503050406030204" pitchFamily="18" charset="0"/>
                                    </a:rPr>
                                    <m:t>𝜙</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den>
                          </m:f>
                        </m:e>
                      </m:func>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4B33459B-8097-526D-7AFF-D762A00B710C}"/>
                  </a:ext>
                </a:extLst>
              </p:cNvPr>
              <p:cNvSpPr txBox="1">
                <a:spLocks noRot="1" noChangeAspect="1" noMove="1" noResize="1" noEditPoints="1" noAdjustHandles="1" noChangeArrowheads="1" noChangeShapeType="1" noTextEdit="1"/>
              </p:cNvSpPr>
              <p:nvPr/>
            </p:nvSpPr>
            <p:spPr>
              <a:xfrm>
                <a:off x="3563138" y="5622027"/>
                <a:ext cx="3790335" cy="591572"/>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2112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ntensity_ratio_log">
            <a:hlinkClick r:id="" action="ppaction://media"/>
            <a:extLst>
              <a:ext uri="{FF2B5EF4-FFF2-40B4-BE49-F238E27FC236}">
                <a16:creationId xmlns:a16="http://schemas.microsoft.com/office/drawing/2014/main" id="{90EF5C05-AD73-B0D5-7BC3-9E2B04CFD96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72839" y="1515681"/>
            <a:ext cx="9497454" cy="5342318"/>
          </a:xfrm>
          <a:prstGeom prst="rect">
            <a:avLst/>
          </a:prstGeom>
        </p:spPr>
      </p:pic>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lang="ja-JP" altLang="en-US" dirty="0"/>
              <a:t>散乱体内部の強度比分布</a:t>
            </a:r>
            <a:endParaRPr kumimoji="1" lang="ja-JP" altLang="en-US" dirty="0"/>
          </a:p>
        </p:txBody>
      </p:sp>
      <p:pic>
        <p:nvPicPr>
          <p:cNvPr id="6" name="図 5">
            <a:extLst>
              <a:ext uri="{FF2B5EF4-FFF2-40B4-BE49-F238E27FC236}">
                <a16:creationId xmlns:a16="http://schemas.microsoft.com/office/drawing/2014/main" id="{153925C8-6824-E844-8554-C87FDD1C42CF}"/>
              </a:ext>
            </a:extLst>
          </p:cNvPr>
          <p:cNvPicPr>
            <a:picLocks noChangeAspect="1"/>
          </p:cNvPicPr>
          <p:nvPr/>
        </p:nvPicPr>
        <p:blipFill rotWithShape="1">
          <a:blip r:embed="rId5">
            <a:extLst>
              <a:ext uri="{28A0092B-C50C-407E-A947-70E740481C1C}">
                <a14:useLocalDpi xmlns:a14="http://schemas.microsoft.com/office/drawing/2010/main" val="0"/>
              </a:ext>
            </a:extLst>
          </a:blip>
          <a:srcRect l="25097" t="10883" r="14015"/>
          <a:stretch/>
        </p:blipFill>
        <p:spPr>
          <a:xfrm>
            <a:off x="339211" y="2045604"/>
            <a:ext cx="5845277" cy="4812395"/>
          </a:xfrm>
          <a:prstGeom prst="rect">
            <a:avLst/>
          </a:prstGeom>
        </p:spPr>
      </p:pic>
    </p:spTree>
    <p:extLst>
      <p:ext uri="{BB962C8B-B14F-4D97-AF65-F5344CB8AC3E}">
        <p14:creationId xmlns:p14="http://schemas.microsoft.com/office/powerpoint/2010/main" val="412256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6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A4E01F-8331-9148-9CC0-DEF22F77CC0F}"/>
              </a:ext>
            </a:extLst>
          </p:cNvPr>
          <p:cNvSpPr>
            <a:spLocks noGrp="1"/>
          </p:cNvSpPr>
          <p:nvPr>
            <p:ph type="title"/>
          </p:nvPr>
        </p:nvSpPr>
        <p:spPr/>
        <p:txBody>
          <a:bodyPr/>
          <a:lstStyle/>
          <a:p>
            <a:r>
              <a:rPr kumimoji="1" lang="ja-JP" altLang="en-US"/>
              <a:t>入力光をパルス光に変更</a:t>
            </a:r>
          </a:p>
        </p:txBody>
      </p:sp>
      <p:pic>
        <p:nvPicPr>
          <p:cNvPr id="5" name="図 4">
            <a:extLst>
              <a:ext uri="{FF2B5EF4-FFF2-40B4-BE49-F238E27FC236}">
                <a16:creationId xmlns:a16="http://schemas.microsoft.com/office/drawing/2014/main" id="{60FB8EF6-24E6-0148-91CF-DE8FEB2C4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74" y="1690688"/>
            <a:ext cx="7315200" cy="4114800"/>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461E9F0-5006-0547-B803-0CBC7EDB202F}"/>
                  </a:ext>
                </a:extLst>
              </p:cNvPr>
              <p:cNvSpPr txBox="1"/>
              <p:nvPr/>
            </p:nvSpPr>
            <p:spPr>
              <a:xfrm>
                <a:off x="7416800" y="1955466"/>
                <a:ext cx="3238500" cy="15513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ar-AE" altLang="ja-JP" i="1" smtClean="0">
                          <a:latin typeface="Cambria Math" panose="02040503050406030204" pitchFamily="18" charset="0"/>
                        </a:rPr>
                        <m:t>𝜙</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exp</m:t>
                          </m:r>
                        </m:fName>
                        <m:e>
                          <m:d>
                            <m:dPr>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2</m:t>
                                      </m:r>
                                    </m:sup>
                                  </m:sSup>
                                </m:num>
                                <m:den>
                                  <m:sSup>
                                    <m:sSupPr>
                                      <m:ctrlPr>
                                        <a:rPr lang="en-US" altLang="ja-JP" b="0" i="1" smtClean="0">
                                          <a:latin typeface="Cambria Math" panose="02040503050406030204" pitchFamily="18" charset="0"/>
                                        </a:rPr>
                                      </m:ctrlPr>
                                    </m:sSup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e>
                                    <m:sup>
                                      <m:r>
                                        <a:rPr lang="en-US" altLang="ja-JP" b="0" i="1" smtClean="0">
                                          <a:latin typeface="Cambria Math" panose="02040503050406030204" pitchFamily="18" charset="0"/>
                                        </a:rPr>
                                        <m:t>2</m:t>
                                      </m:r>
                                    </m:sup>
                                  </m:sSup>
                                </m:den>
                              </m:f>
                            </m:e>
                          </m:d>
                        </m:e>
                      </m:func>
                    </m:oMath>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ja-JP" altLang="en-US" i="1">
                          <a:latin typeface="Cambria Math" panose="02040503050406030204" pitchFamily="18" charset="0"/>
                        </a:rPr>
                        <m:t>振幅</m:t>
                      </m:r>
                      <m:r>
                        <a:rPr lang="en-US" altLang="ja-JP" b="0" i="1" smtClean="0">
                          <a:latin typeface="Cambria Math" panose="02040503050406030204" pitchFamily="18" charset="0"/>
                        </a:rPr>
                        <m:t>(</m:t>
                      </m:r>
                      <m:r>
                        <a:rPr lang="en-US" altLang="ja-JP" b="0" i="1" smtClean="0">
                          <a:latin typeface="Cambria Math" panose="02040503050406030204" pitchFamily="18" charset="0"/>
                        </a:rPr>
                        <m:t>1</m:t>
                      </m:r>
                      <m:r>
                        <a:rPr lang="en-US" altLang="ja-JP" b="0" i="1" smtClean="0">
                          <a:latin typeface="Cambria Math" panose="02040503050406030204" pitchFamily="18" charset="0"/>
                        </a:rPr>
                        <m:t>)</m:t>
                      </m:r>
                    </m:oMath>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ja-JP" altLang="en-US" i="1">
                          <a:latin typeface="Cambria Math" panose="02040503050406030204" pitchFamily="18" charset="0"/>
                        </a:rPr>
                        <m:t>時間的</m:t>
                      </m:r>
                      <m:r>
                        <a:rPr lang="ja-JP" altLang="en-US" i="1">
                          <a:latin typeface="Cambria Math" panose="02040503050406030204" pitchFamily="18" charset="0"/>
                        </a:rPr>
                        <m:t>なピーク</m:t>
                      </m:r>
                      <m:r>
                        <a:rPr lang="ja-JP" altLang="en-US" i="1" smtClean="0">
                          <a:latin typeface="Cambria Math" panose="02040503050406030204" pitchFamily="18" charset="0"/>
                        </a:rPr>
                        <m:t>位置</m:t>
                      </m:r>
                      <m:r>
                        <a:rPr lang="en-US" altLang="ja-JP" b="0" i="1" smtClean="0">
                          <a:latin typeface="Cambria Math" panose="02040503050406030204" pitchFamily="18" charset="0"/>
                        </a:rPr>
                        <m:t>(</m:t>
                      </m:r>
                      <m:r>
                        <a:rPr lang="en-US" altLang="ja-JP" b="0" i="1" smtClean="0">
                          <a:latin typeface="Cambria Math" panose="02040503050406030204" pitchFamily="18" charset="0"/>
                        </a:rPr>
                        <m:t>15</m:t>
                      </m:r>
                      <m:r>
                        <a:rPr lang="en-US" altLang="ja-JP" b="0" i="1" smtClean="0">
                          <a:latin typeface="Cambria Math" panose="02040503050406030204" pitchFamily="18" charset="0"/>
                        </a:rPr>
                        <m:t>𝑝𝑠</m:t>
                      </m:r>
                      <m:r>
                        <a:rPr lang="en-US" altLang="ja-JP" b="0" i="1" smtClean="0">
                          <a:latin typeface="Cambria Math" panose="02040503050406030204" pitchFamily="18" charset="0"/>
                        </a:rPr>
                        <m:t>)</m:t>
                      </m:r>
                    </m:oMath>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ja-JP" altLang="en-US" i="1">
                          <a:latin typeface="Cambria Math" panose="02040503050406030204" pitchFamily="18" charset="0"/>
                        </a:rPr>
                        <m:t>パルス</m:t>
                      </m:r>
                      <m:r>
                        <a:rPr lang="ja-JP" altLang="en-US" i="1" smtClean="0">
                          <a:latin typeface="Cambria Math" panose="02040503050406030204" pitchFamily="18" charset="0"/>
                        </a:rPr>
                        <m:t>幅</m:t>
                      </m:r>
                      <m:r>
                        <a:rPr lang="en-US" altLang="ja-JP" b="0" i="1" smtClean="0">
                          <a:latin typeface="Cambria Math" panose="02040503050406030204" pitchFamily="18" charset="0"/>
                        </a:rPr>
                        <m:t>(</m:t>
                      </m:r>
                      <m:r>
                        <a:rPr lang="en-US" altLang="ja-JP" b="0" i="1" smtClean="0">
                          <a:latin typeface="Cambria Math" panose="02040503050406030204" pitchFamily="18" charset="0"/>
                        </a:rPr>
                        <m:t>5</m:t>
                      </m:r>
                      <m:r>
                        <a:rPr lang="en-US" altLang="ja-JP" b="0" i="1" smtClean="0">
                          <a:latin typeface="Cambria Math" panose="02040503050406030204" pitchFamily="18" charset="0"/>
                        </a:rPr>
                        <m:t>𝑝𝑠</m:t>
                      </m:r>
                      <m:r>
                        <a:rPr lang="en-US" altLang="ja-JP" b="0" i="1" smtClean="0">
                          <a:latin typeface="Cambria Math" panose="02040503050406030204" pitchFamily="18" charset="0"/>
                        </a:rPr>
                        <m:t>)</m:t>
                      </m:r>
                    </m:oMath>
                  </m:oMathPara>
                </a14:m>
                <a:endParaRPr lang="ja-JP" altLang="en-US" dirty="0"/>
              </a:p>
            </p:txBody>
          </p:sp>
        </mc:Choice>
        <mc:Fallback xmlns="">
          <p:sp>
            <p:nvSpPr>
              <p:cNvPr id="8" name="テキスト ボックス 7">
                <a:extLst>
                  <a:ext uri="{FF2B5EF4-FFF2-40B4-BE49-F238E27FC236}">
                    <a16:creationId xmlns:a16="http://schemas.microsoft.com/office/drawing/2014/main" id="{0461E9F0-5006-0547-B803-0CBC7EDB202F}"/>
                  </a:ext>
                </a:extLst>
              </p:cNvPr>
              <p:cNvSpPr txBox="1">
                <a:spLocks noRot="1" noChangeAspect="1" noMove="1" noResize="1" noEditPoints="1" noAdjustHandles="1" noChangeArrowheads="1" noChangeShapeType="1" noTextEdit="1"/>
              </p:cNvSpPr>
              <p:nvPr/>
            </p:nvSpPr>
            <p:spPr>
              <a:xfrm>
                <a:off x="7416800" y="1955466"/>
                <a:ext cx="3238500" cy="1551322"/>
              </a:xfrm>
              <a:prstGeom prst="rect">
                <a:avLst/>
              </a:prstGeom>
              <a:blipFill>
                <a:blip r:embed="rId3"/>
                <a:stretch>
                  <a:fillRect r="-188" b="-23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82590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D3E518-4EA8-B6EE-2EFF-58A812B9B309}"/>
              </a:ext>
            </a:extLst>
          </p:cNvPr>
          <p:cNvSpPr>
            <a:spLocks noGrp="1"/>
          </p:cNvSpPr>
          <p:nvPr>
            <p:ph type="title"/>
          </p:nvPr>
        </p:nvSpPr>
        <p:spPr/>
        <p:txBody>
          <a:bodyPr/>
          <a:lstStyle/>
          <a:p>
            <a:r>
              <a:rPr kumimoji="1" lang="ja-JP" altLang="en-US" dirty="0"/>
              <a:t>共役勾配法</a:t>
            </a:r>
          </a:p>
        </p:txBody>
      </p:sp>
      <p:sp>
        <p:nvSpPr>
          <p:cNvPr id="3" name="コンテンツ プレースホルダー 2">
            <a:extLst>
              <a:ext uri="{FF2B5EF4-FFF2-40B4-BE49-F238E27FC236}">
                <a16:creationId xmlns:a16="http://schemas.microsoft.com/office/drawing/2014/main" id="{1E643A58-C580-5C6C-B989-06189E23F0AF}"/>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10205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EE9C4-83E1-89D4-E092-D206682B7058}"/>
              </a:ext>
            </a:extLst>
          </p:cNvPr>
          <p:cNvSpPr>
            <a:spLocks noGrp="1"/>
          </p:cNvSpPr>
          <p:nvPr>
            <p:ph type="title"/>
          </p:nvPr>
        </p:nvSpPr>
        <p:spPr/>
        <p:txBody>
          <a:bodyPr/>
          <a:lstStyle/>
          <a:p>
            <a:r>
              <a:rPr kumimoji="1" lang="ja-JP" altLang="en-US" dirty="0"/>
              <a:t>再構成画像</a:t>
            </a:r>
          </a:p>
        </p:txBody>
      </p:sp>
      <p:pic>
        <p:nvPicPr>
          <p:cNvPr id="13" name="図 12" descr="パソコンの画面&#10;&#10;自動的に生成された説明">
            <a:extLst>
              <a:ext uri="{FF2B5EF4-FFF2-40B4-BE49-F238E27FC236}">
                <a16:creationId xmlns:a16="http://schemas.microsoft.com/office/drawing/2014/main" id="{282C99CE-6F97-80F8-D48C-5E0B89872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20" y="1690688"/>
            <a:ext cx="7315215" cy="4114808"/>
          </a:xfrm>
          <a:prstGeom prst="rect">
            <a:avLst/>
          </a:prstGeom>
        </p:spPr>
      </p:pic>
      <p:pic>
        <p:nvPicPr>
          <p:cNvPr id="4" name="図 3" descr="グラフィカル ユーザー インターフェイス が含まれている画像&#10;&#10;自動的に生成された説明">
            <a:extLst>
              <a:ext uri="{FF2B5EF4-FFF2-40B4-BE49-F238E27FC236}">
                <a16:creationId xmlns:a16="http://schemas.microsoft.com/office/drawing/2014/main" id="{4C623660-0F86-48CA-3B1B-3E48AEA2EEF6}"/>
              </a:ext>
            </a:extLst>
          </p:cNvPr>
          <p:cNvPicPr>
            <a:picLocks noChangeAspect="1"/>
          </p:cNvPicPr>
          <p:nvPr/>
        </p:nvPicPr>
        <p:blipFill rotWithShape="1">
          <a:blip r:embed="rId3">
            <a:extLst>
              <a:ext uri="{28A0092B-C50C-407E-A947-70E740481C1C}">
                <a14:useLocalDpi xmlns:a14="http://schemas.microsoft.com/office/drawing/2010/main" val="0"/>
              </a:ext>
            </a:extLst>
          </a:blip>
          <a:srcRect l="25108"/>
          <a:stretch/>
        </p:blipFill>
        <p:spPr>
          <a:xfrm>
            <a:off x="6096000" y="1690688"/>
            <a:ext cx="5478461" cy="4114808"/>
          </a:xfrm>
          <a:prstGeom prst="rect">
            <a:avLst/>
          </a:prstGeom>
        </p:spPr>
      </p:pic>
      <p:sp>
        <p:nvSpPr>
          <p:cNvPr id="5" name="正方形/長方形 4">
            <a:extLst>
              <a:ext uri="{FF2B5EF4-FFF2-40B4-BE49-F238E27FC236}">
                <a16:creationId xmlns:a16="http://schemas.microsoft.com/office/drawing/2014/main" id="{A6AC1BC1-7A93-51A8-C6C8-A72530F64F84}"/>
              </a:ext>
            </a:extLst>
          </p:cNvPr>
          <p:cNvSpPr/>
          <p:nvPr/>
        </p:nvSpPr>
        <p:spPr>
          <a:xfrm>
            <a:off x="1107534" y="2405270"/>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47864E3-BD27-58FF-BAEF-A2CF338BACBD}"/>
              </a:ext>
            </a:extLst>
          </p:cNvPr>
          <p:cNvSpPr/>
          <p:nvPr/>
        </p:nvSpPr>
        <p:spPr>
          <a:xfrm>
            <a:off x="1107534" y="2857224"/>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32F080D-FD63-620F-9CBA-23B501A2AB66}"/>
              </a:ext>
            </a:extLst>
          </p:cNvPr>
          <p:cNvSpPr/>
          <p:nvPr/>
        </p:nvSpPr>
        <p:spPr>
          <a:xfrm>
            <a:off x="1049220" y="3309178"/>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900A072-7185-CA17-97A0-AC66983506FE}"/>
              </a:ext>
            </a:extLst>
          </p:cNvPr>
          <p:cNvSpPr/>
          <p:nvPr/>
        </p:nvSpPr>
        <p:spPr>
          <a:xfrm>
            <a:off x="1174138" y="3946356"/>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02C459-E460-759C-5D3B-01233CE76839}"/>
              </a:ext>
            </a:extLst>
          </p:cNvPr>
          <p:cNvSpPr/>
          <p:nvPr/>
        </p:nvSpPr>
        <p:spPr>
          <a:xfrm>
            <a:off x="1116794" y="4532211"/>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451E183-EA21-7CCB-738E-D1683C563820}"/>
              </a:ext>
            </a:extLst>
          </p:cNvPr>
          <p:cNvSpPr/>
          <p:nvPr/>
        </p:nvSpPr>
        <p:spPr>
          <a:xfrm>
            <a:off x="1116794" y="4959039"/>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F2B0409-F9AA-159D-89DD-0490A95D0190}"/>
              </a:ext>
            </a:extLst>
          </p:cNvPr>
          <p:cNvSpPr/>
          <p:nvPr/>
        </p:nvSpPr>
        <p:spPr>
          <a:xfrm>
            <a:off x="4853907" y="2225778"/>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688C4C8-B6ED-F912-33B8-DC3C00E0A5E7}"/>
              </a:ext>
            </a:extLst>
          </p:cNvPr>
          <p:cNvSpPr/>
          <p:nvPr/>
        </p:nvSpPr>
        <p:spPr>
          <a:xfrm>
            <a:off x="4853906" y="2991125"/>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86276ECE-983B-DE31-9060-49ADBFCE611C}"/>
              </a:ext>
            </a:extLst>
          </p:cNvPr>
          <p:cNvSpPr/>
          <p:nvPr/>
        </p:nvSpPr>
        <p:spPr>
          <a:xfrm>
            <a:off x="4832668" y="3597445"/>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58327DD1-C16B-5652-7486-0AE95F6EE1B8}"/>
              </a:ext>
            </a:extLst>
          </p:cNvPr>
          <p:cNvSpPr/>
          <p:nvPr/>
        </p:nvSpPr>
        <p:spPr>
          <a:xfrm>
            <a:off x="4832667" y="4112853"/>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5061EDA-5545-ED58-88BA-478641BC1962}"/>
              </a:ext>
            </a:extLst>
          </p:cNvPr>
          <p:cNvSpPr/>
          <p:nvPr/>
        </p:nvSpPr>
        <p:spPr>
          <a:xfrm>
            <a:off x="4832666" y="4923530"/>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2DE5364D-85B4-D8C7-4167-CD01AD0CD75F}"/>
              </a:ext>
            </a:extLst>
          </p:cNvPr>
          <p:cNvSpPr/>
          <p:nvPr/>
        </p:nvSpPr>
        <p:spPr>
          <a:xfrm>
            <a:off x="2176460" y="1907138"/>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3A102B4-E666-6464-6056-447DA84BD9CB}"/>
              </a:ext>
            </a:extLst>
          </p:cNvPr>
          <p:cNvSpPr/>
          <p:nvPr/>
        </p:nvSpPr>
        <p:spPr>
          <a:xfrm>
            <a:off x="3601767" y="1863827"/>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DC3BAF6-86A4-C971-9C0C-050F0717A0F3}"/>
              </a:ext>
            </a:extLst>
          </p:cNvPr>
          <p:cNvSpPr/>
          <p:nvPr/>
        </p:nvSpPr>
        <p:spPr>
          <a:xfrm>
            <a:off x="2181220" y="5447100"/>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F6960C0-70AC-28D0-E1D8-34AD1E16B7C3}"/>
              </a:ext>
            </a:extLst>
          </p:cNvPr>
          <p:cNvSpPr/>
          <p:nvPr/>
        </p:nvSpPr>
        <p:spPr>
          <a:xfrm>
            <a:off x="3684065" y="5487443"/>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716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0802E-D193-FCDE-6EC8-474817A3ECA1}"/>
              </a:ext>
            </a:extLst>
          </p:cNvPr>
          <p:cNvSpPr>
            <a:spLocks noGrp="1"/>
          </p:cNvSpPr>
          <p:nvPr>
            <p:ph type="title"/>
          </p:nvPr>
        </p:nvSpPr>
        <p:spPr/>
        <p:txBody>
          <a:bodyPr/>
          <a:lstStyle/>
          <a:p>
            <a:r>
              <a:rPr kumimoji="1" lang="ja-JP" altLang="en-US" dirty="0"/>
              <a:t>再構成プログラムの問題点</a:t>
            </a:r>
          </a:p>
        </p:txBody>
      </p:sp>
      <p:sp>
        <p:nvSpPr>
          <p:cNvPr id="3" name="コンテンツ プレースホルダー 2">
            <a:extLst>
              <a:ext uri="{FF2B5EF4-FFF2-40B4-BE49-F238E27FC236}">
                <a16:creationId xmlns:a16="http://schemas.microsoft.com/office/drawing/2014/main" id="{F81709AC-D898-AC37-CAB8-48F3D1BEE87A}"/>
              </a:ext>
            </a:extLst>
          </p:cNvPr>
          <p:cNvSpPr>
            <a:spLocks noGrp="1"/>
          </p:cNvSpPr>
          <p:nvPr>
            <p:ph idx="1"/>
          </p:nvPr>
        </p:nvSpPr>
        <p:spPr/>
        <p:txBody>
          <a:bodyPr>
            <a:normAutofit fontScale="92500" lnSpcReduction="10000"/>
          </a:bodyPr>
          <a:lstStyle/>
          <a:p>
            <a:r>
              <a:rPr kumimoji="1" lang="ja-JP" altLang="en-US" dirty="0"/>
              <a:t>光路長分布を求めるのに時間がかかる</a:t>
            </a:r>
            <a:endParaRPr kumimoji="1" lang="en-US" altLang="ja-JP" dirty="0"/>
          </a:p>
          <a:p>
            <a:pPr lvl="1"/>
            <a:r>
              <a:rPr lang="ja-JP" altLang="en-US" dirty="0"/>
              <a:t>光源数</a:t>
            </a:r>
            <a:r>
              <a:rPr lang="en-US" altLang="ja-JP" dirty="0"/>
              <a:t>x</a:t>
            </a:r>
            <a:r>
              <a:rPr lang="ja-JP" altLang="en-US" dirty="0"/>
              <a:t>検出機数</a:t>
            </a:r>
            <a:r>
              <a:rPr lang="en-US" altLang="ja-JP" dirty="0"/>
              <a:t>x</a:t>
            </a:r>
            <a:r>
              <a:rPr lang="ja-JP" altLang="en-US" dirty="0"/>
              <a:t>検出間隔がピクセル数以上でないといけない</a:t>
            </a:r>
            <a:endParaRPr lang="en-US" altLang="ja-JP" dirty="0"/>
          </a:p>
          <a:p>
            <a:pPr lvl="1"/>
            <a:r>
              <a:rPr lang="ja-JP" altLang="en-US" dirty="0"/>
              <a:t>検出間隔を細く設定した時の再構成画像が不明瞭</a:t>
            </a:r>
            <a:endParaRPr lang="en-US" altLang="ja-JP" dirty="0"/>
          </a:p>
          <a:p>
            <a:pPr lvl="2"/>
            <a:r>
              <a:rPr lang="ja-JP" altLang="en-US" dirty="0"/>
              <a:t>総検出時間を</a:t>
            </a:r>
            <a:r>
              <a:rPr lang="en-US" altLang="ja-JP" dirty="0"/>
              <a:t>400</a:t>
            </a:r>
            <a:r>
              <a:rPr lang="ja-JP" altLang="en-US" dirty="0"/>
              <a:t>（</a:t>
            </a:r>
            <a:r>
              <a:rPr lang="en-US" altLang="ja-JP" dirty="0"/>
              <a:t>1.6ps</a:t>
            </a:r>
            <a:r>
              <a:rPr lang="ja-JP" altLang="en-US" dirty="0"/>
              <a:t>→</a:t>
            </a:r>
            <a:r>
              <a:rPr lang="en-US" altLang="ja-JP" dirty="0"/>
              <a:t>80ps</a:t>
            </a:r>
            <a:r>
              <a:rPr lang="ja-JP" altLang="en-US" dirty="0"/>
              <a:t>くらいにしたほうがよさそう）とし、</a:t>
            </a:r>
            <a:r>
              <a:rPr lang="en-US" altLang="ja-JP" dirty="0"/>
              <a:t>50</a:t>
            </a:r>
            <a:r>
              <a:rPr lang="ja-JP" altLang="en-US" dirty="0"/>
              <a:t>ごとに検出した時の画像</a:t>
            </a:r>
            <a:endParaRPr lang="en-US" altLang="ja-JP" dirty="0"/>
          </a:p>
          <a:p>
            <a:pPr lvl="2"/>
            <a:endParaRPr lang="en-US" altLang="ja-JP" dirty="0"/>
          </a:p>
          <a:p>
            <a:pPr lvl="2"/>
            <a:endParaRPr lang="en-US" altLang="ja-JP" dirty="0"/>
          </a:p>
          <a:p>
            <a:pPr lvl="2"/>
            <a:endParaRPr lang="en-US" altLang="ja-JP" dirty="0"/>
          </a:p>
          <a:p>
            <a:pPr lvl="2"/>
            <a:endParaRPr lang="en-US" altLang="ja-JP" dirty="0"/>
          </a:p>
          <a:p>
            <a:pPr lvl="2"/>
            <a:endParaRPr lang="en-US" altLang="ja-JP" dirty="0"/>
          </a:p>
          <a:p>
            <a:pPr lvl="2"/>
            <a:endParaRPr lang="en-US" altLang="ja-JP" dirty="0"/>
          </a:p>
          <a:p>
            <a:pPr marL="914400" lvl="2" indent="0">
              <a:buNone/>
            </a:pPr>
            <a:endParaRPr lang="en-US" altLang="ja-JP" dirty="0"/>
          </a:p>
          <a:p>
            <a:pPr lvl="1"/>
            <a:r>
              <a:rPr kumimoji="1" lang="ja-JP" altLang="en-US" dirty="0"/>
              <a:t>光源数</a:t>
            </a:r>
            <a:r>
              <a:rPr kumimoji="1" lang="en-US" altLang="ja-JP" dirty="0"/>
              <a:t>x</a:t>
            </a:r>
            <a:r>
              <a:rPr kumimoji="1" lang="ja-JP" altLang="en-US" dirty="0"/>
              <a:t>検出機数 </a:t>
            </a:r>
            <a:r>
              <a:rPr kumimoji="1" lang="en-US" altLang="ja-JP" dirty="0"/>
              <a:t>&gt;</a:t>
            </a:r>
            <a:r>
              <a:rPr kumimoji="1" lang="ja-JP" altLang="en-US" dirty="0"/>
              <a:t>ピクセル数となるようにやっている</a:t>
            </a:r>
            <a:endParaRPr kumimoji="1" lang="en-US" altLang="ja-JP" dirty="0"/>
          </a:p>
          <a:p>
            <a:pPr lvl="1"/>
            <a:r>
              <a:rPr kumimoji="1" lang="en-US" altLang="ja-JP" dirty="0"/>
              <a:t>20x20</a:t>
            </a:r>
            <a:r>
              <a:rPr lang="ja-JP" altLang="en-US" dirty="0"/>
              <a:t>の光路長分布を求めようとしたところ</a:t>
            </a:r>
            <a:r>
              <a:rPr lang="en-US" altLang="ja-JP" dirty="0"/>
              <a:t>600</a:t>
            </a:r>
            <a:r>
              <a:rPr lang="ja-JP" altLang="en-US" dirty="0"/>
              <a:t>時間</a:t>
            </a:r>
            <a:endParaRPr kumimoji="1" lang="ja-JP" altLang="en-US" dirty="0"/>
          </a:p>
        </p:txBody>
      </p:sp>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47F55B70-7BB5-9D18-0921-78C763C47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996" y="3320455"/>
            <a:ext cx="3647372" cy="2051646"/>
          </a:xfrm>
          <a:prstGeom prst="rect">
            <a:avLst/>
          </a:prstGeom>
        </p:spPr>
      </p:pic>
      <p:pic>
        <p:nvPicPr>
          <p:cNvPr id="7" name="図 6" descr="グラフィカル ユーザー インターフェイス&#10;&#10;中程度の精度で自動的に生成された説明">
            <a:extLst>
              <a:ext uri="{FF2B5EF4-FFF2-40B4-BE49-F238E27FC236}">
                <a16:creationId xmlns:a16="http://schemas.microsoft.com/office/drawing/2014/main" id="{442938AA-E94E-EDDF-81BF-4122DCF3A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368" y="3320455"/>
            <a:ext cx="3647372" cy="2051647"/>
          </a:xfrm>
          <a:prstGeom prst="rect">
            <a:avLst/>
          </a:prstGeom>
        </p:spPr>
      </p:pic>
    </p:spTree>
    <p:extLst>
      <p:ext uri="{BB962C8B-B14F-4D97-AF65-F5344CB8AC3E}">
        <p14:creationId xmlns:p14="http://schemas.microsoft.com/office/powerpoint/2010/main" val="229363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49686E1E-A6C2-37BE-DC51-7282C9363288}"/>
              </a:ext>
            </a:extLst>
          </p:cNvPr>
          <p:cNvPicPr>
            <a:picLocks noChangeAspect="1"/>
          </p:cNvPicPr>
          <p:nvPr/>
        </p:nvPicPr>
        <p:blipFill>
          <a:blip r:embed="rId3"/>
          <a:stretch>
            <a:fillRect/>
          </a:stretch>
        </p:blipFill>
        <p:spPr>
          <a:xfrm>
            <a:off x="1307326" y="2353469"/>
            <a:ext cx="8534577" cy="4203059"/>
          </a:xfrm>
          <a:prstGeom prst="rect">
            <a:avLst/>
          </a:prstGeom>
        </p:spPr>
      </p:pic>
      <p:pic>
        <p:nvPicPr>
          <p:cNvPr id="5" name="スクリーンショット 2021-07-13 18.17.37.png">
            <a:extLst>
              <a:ext uri="{FF2B5EF4-FFF2-40B4-BE49-F238E27FC236}">
                <a16:creationId xmlns:a16="http://schemas.microsoft.com/office/drawing/2014/main" id="{5022A06D-1E71-1C0D-4AC9-0AFE6BBBDE56}"/>
              </a:ext>
            </a:extLst>
          </p:cNvPr>
          <p:cNvPicPr>
            <a:picLocks noChangeAspect="1"/>
          </p:cNvPicPr>
          <p:nvPr/>
        </p:nvPicPr>
        <p:blipFill>
          <a:blip r:embed="rId4"/>
          <a:stretch>
            <a:fillRect/>
          </a:stretch>
        </p:blipFill>
        <p:spPr>
          <a:xfrm>
            <a:off x="2628452" y="1027906"/>
            <a:ext cx="6935095" cy="3302427"/>
          </a:xfrm>
          <a:prstGeom prst="rect">
            <a:avLst/>
          </a:prstGeom>
          <a:ln w="12700">
            <a:miter lim="400000"/>
          </a:ln>
        </p:spPr>
      </p:pic>
      <p:sp>
        <p:nvSpPr>
          <p:cNvPr id="8" name="使用する光">
            <a:extLst>
              <a:ext uri="{FF2B5EF4-FFF2-40B4-BE49-F238E27FC236}">
                <a16:creationId xmlns:a16="http://schemas.microsoft.com/office/drawing/2014/main" id="{D2E42A26-0B8A-075F-3DBE-753BDAABB01B}"/>
              </a:ext>
            </a:extLst>
          </p:cNvPr>
          <p:cNvSpPr txBox="1"/>
          <p:nvPr/>
        </p:nvSpPr>
        <p:spPr>
          <a:xfrm>
            <a:off x="440876" y="4775602"/>
            <a:ext cx="21875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使用する光</a:t>
            </a:r>
            <a:endParaRPr dirty="0"/>
          </a:p>
        </p:txBody>
      </p:sp>
      <p:sp>
        <p:nvSpPr>
          <p:cNvPr id="9" name="X線">
            <a:extLst>
              <a:ext uri="{FF2B5EF4-FFF2-40B4-BE49-F238E27FC236}">
                <a16:creationId xmlns:a16="http://schemas.microsoft.com/office/drawing/2014/main" id="{52765557-E53C-46C5-8341-F4E713D97D2F}"/>
              </a:ext>
            </a:extLst>
          </p:cNvPr>
          <p:cNvSpPr txBox="1"/>
          <p:nvPr/>
        </p:nvSpPr>
        <p:spPr>
          <a:xfrm>
            <a:off x="4107024" y="4775602"/>
            <a:ext cx="891567"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X線</a:t>
            </a:r>
            <a:endParaRPr dirty="0"/>
          </a:p>
        </p:txBody>
      </p:sp>
      <p:sp>
        <p:nvSpPr>
          <p:cNvPr id="10" name="近赤外光">
            <a:extLst>
              <a:ext uri="{FF2B5EF4-FFF2-40B4-BE49-F238E27FC236}">
                <a16:creationId xmlns:a16="http://schemas.microsoft.com/office/drawing/2014/main" id="{1B186E3C-6114-4C8F-6CC6-C4ECE4F16F68}"/>
              </a:ext>
            </a:extLst>
          </p:cNvPr>
          <p:cNvSpPr txBox="1"/>
          <p:nvPr/>
        </p:nvSpPr>
        <p:spPr>
          <a:xfrm>
            <a:off x="7193411" y="4805919"/>
            <a:ext cx="17811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近赤外光</a:t>
            </a:r>
            <a:endParaRPr dirty="0"/>
          </a:p>
        </p:txBody>
      </p:sp>
      <p:sp>
        <p:nvSpPr>
          <p:cNvPr id="11" name="得られる画像">
            <a:extLst>
              <a:ext uri="{FF2B5EF4-FFF2-40B4-BE49-F238E27FC236}">
                <a16:creationId xmlns:a16="http://schemas.microsoft.com/office/drawing/2014/main" id="{249E162F-44EE-4B75-D2D0-66E55F2C6563}"/>
              </a:ext>
            </a:extLst>
          </p:cNvPr>
          <p:cNvSpPr txBox="1"/>
          <p:nvPr/>
        </p:nvSpPr>
        <p:spPr>
          <a:xfrm>
            <a:off x="237676" y="5830780"/>
            <a:ext cx="25939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得られる画像</a:t>
            </a:r>
            <a:endParaRPr dirty="0"/>
          </a:p>
        </p:txBody>
      </p:sp>
      <p:sp>
        <p:nvSpPr>
          <p:cNvPr id="12" name="形態画像">
            <a:extLst>
              <a:ext uri="{FF2B5EF4-FFF2-40B4-BE49-F238E27FC236}">
                <a16:creationId xmlns:a16="http://schemas.microsoft.com/office/drawing/2014/main" id="{3FB5EF81-2B81-E043-617B-9346F2C544CE}"/>
              </a:ext>
            </a:extLst>
          </p:cNvPr>
          <p:cNvSpPr txBox="1"/>
          <p:nvPr/>
        </p:nvSpPr>
        <p:spPr>
          <a:xfrm>
            <a:off x="3698102" y="5830780"/>
            <a:ext cx="17811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形態画像</a:t>
            </a:r>
            <a:endParaRPr dirty="0"/>
          </a:p>
        </p:txBody>
      </p:sp>
      <p:sp>
        <p:nvSpPr>
          <p:cNvPr id="13" name="機能画像">
            <a:extLst>
              <a:ext uri="{FF2B5EF4-FFF2-40B4-BE49-F238E27FC236}">
                <a16:creationId xmlns:a16="http://schemas.microsoft.com/office/drawing/2014/main" id="{0BC0B37A-6800-7D47-5170-4CD5F0B90B73}"/>
              </a:ext>
            </a:extLst>
          </p:cNvPr>
          <p:cNvSpPr txBox="1"/>
          <p:nvPr/>
        </p:nvSpPr>
        <p:spPr>
          <a:xfrm>
            <a:off x="7193411" y="5830094"/>
            <a:ext cx="1781176" cy="54927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機能画像</a:t>
            </a:r>
            <a:endParaRPr dirty="0"/>
          </a:p>
        </p:txBody>
      </p:sp>
      <p:sp>
        <p:nvSpPr>
          <p:cNvPr id="2" name="タイトル 1">
            <a:extLst>
              <a:ext uri="{FF2B5EF4-FFF2-40B4-BE49-F238E27FC236}">
                <a16:creationId xmlns:a16="http://schemas.microsoft.com/office/drawing/2014/main" id="{57218AFD-AE9F-FFE6-C93D-D289C8EFC8E8}"/>
              </a:ext>
            </a:extLst>
          </p:cNvPr>
          <p:cNvSpPr>
            <a:spLocks noGrp="1"/>
          </p:cNvSpPr>
          <p:nvPr>
            <p:ph type="title"/>
          </p:nvPr>
        </p:nvSpPr>
        <p:spPr/>
        <p:txBody>
          <a:bodyPr/>
          <a:lstStyle/>
          <a:p>
            <a:r>
              <a:rPr kumimoji="1" lang="ja-JP" altLang="en-US" dirty="0"/>
              <a:t>従来の</a:t>
            </a:r>
            <a:r>
              <a:rPr kumimoji="1" lang="en-US" altLang="ja-JP" dirty="0"/>
              <a:t>CT</a:t>
            </a:r>
            <a:r>
              <a:rPr kumimoji="1" lang="ja-JP" altLang="en-US" dirty="0"/>
              <a:t>との比較</a:t>
            </a:r>
          </a:p>
        </p:txBody>
      </p:sp>
    </p:spTree>
    <p:extLst>
      <p:ext uri="{BB962C8B-B14F-4D97-AF65-F5344CB8AC3E}">
        <p14:creationId xmlns:p14="http://schemas.microsoft.com/office/powerpoint/2010/main" val="785396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E8AEA-67F3-5D13-3BB8-922FD641BD64}"/>
              </a:ext>
            </a:extLst>
          </p:cNvPr>
          <p:cNvSpPr>
            <a:spLocks noGrp="1"/>
          </p:cNvSpPr>
          <p:nvPr>
            <p:ph type="title"/>
          </p:nvPr>
        </p:nvSpPr>
        <p:spPr/>
        <p:txBody>
          <a:bodyPr/>
          <a:lstStyle/>
          <a:p>
            <a:r>
              <a:rPr kumimoji="1" lang="ja-JP" altLang="en-US" dirty="0"/>
              <a:t>強度比による画像再構成</a:t>
            </a:r>
          </a:p>
        </p:txBody>
      </p:sp>
      <p:sp>
        <p:nvSpPr>
          <p:cNvPr id="3" name="コンテンツ プレースホルダー 2">
            <a:extLst>
              <a:ext uri="{FF2B5EF4-FFF2-40B4-BE49-F238E27FC236}">
                <a16:creationId xmlns:a16="http://schemas.microsoft.com/office/drawing/2014/main" id="{70599235-6CD0-8D39-5C02-7E7A133D131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071628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F4DF8-E3B3-4E89-145E-1A0F21A80124}"/>
              </a:ext>
            </a:extLst>
          </p:cNvPr>
          <p:cNvSpPr>
            <a:spLocks noGrp="1"/>
          </p:cNvSpPr>
          <p:nvPr>
            <p:ph type="title"/>
          </p:nvPr>
        </p:nvSpPr>
        <p:spPr/>
        <p:txBody>
          <a:bodyPr/>
          <a:lstStyle/>
          <a:p>
            <a:r>
              <a:rPr kumimoji="1" lang="ja-JP" altLang="en-US" dirty="0"/>
              <a:t>強度比による再構成画像</a:t>
            </a:r>
          </a:p>
        </p:txBody>
      </p:sp>
      <p:pic>
        <p:nvPicPr>
          <p:cNvPr id="5" name="図 4" descr="グラフ&#10;&#10;自動的に生成された説明">
            <a:extLst>
              <a:ext uri="{FF2B5EF4-FFF2-40B4-BE49-F238E27FC236}">
                <a16:creationId xmlns:a16="http://schemas.microsoft.com/office/drawing/2014/main" id="{3BFA34D3-3C90-780C-9604-211E13652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2647" y="1292574"/>
            <a:ext cx="9041153" cy="5085648"/>
          </a:xfrm>
          <a:prstGeom prst="rect">
            <a:avLst/>
          </a:prstGeom>
        </p:spPr>
      </p:pic>
      <p:pic>
        <p:nvPicPr>
          <p:cNvPr id="7" name="図 6" descr="グラフ, 散布図&#10;&#10;自動的に生成された説明">
            <a:extLst>
              <a:ext uri="{FF2B5EF4-FFF2-40B4-BE49-F238E27FC236}">
                <a16:creationId xmlns:a16="http://schemas.microsoft.com/office/drawing/2014/main" id="{C108530B-218A-4227-2952-A742C8E2DC51}"/>
              </a:ext>
            </a:extLst>
          </p:cNvPr>
          <p:cNvPicPr>
            <a:picLocks noChangeAspect="1"/>
          </p:cNvPicPr>
          <p:nvPr/>
        </p:nvPicPr>
        <p:blipFill rotWithShape="1">
          <a:blip r:embed="rId4">
            <a:extLst>
              <a:ext uri="{28A0092B-C50C-407E-A947-70E740481C1C}">
                <a14:useLocalDpi xmlns:a14="http://schemas.microsoft.com/office/drawing/2010/main" val="0"/>
              </a:ext>
            </a:extLst>
          </a:blip>
          <a:srcRect l="36366"/>
          <a:stretch/>
        </p:blipFill>
        <p:spPr>
          <a:xfrm>
            <a:off x="838200" y="1292574"/>
            <a:ext cx="5753249" cy="5085648"/>
          </a:xfrm>
          <a:prstGeom prst="rect">
            <a:avLst/>
          </a:prstGeom>
        </p:spPr>
      </p:pic>
    </p:spTree>
    <p:extLst>
      <p:ext uri="{BB962C8B-B14F-4D97-AF65-F5344CB8AC3E}">
        <p14:creationId xmlns:p14="http://schemas.microsoft.com/office/powerpoint/2010/main" val="2269510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22FBB-3DD0-BEF9-4658-C5877BDD611E}"/>
              </a:ext>
            </a:extLst>
          </p:cNvPr>
          <p:cNvSpPr>
            <a:spLocks noGrp="1"/>
          </p:cNvSpPr>
          <p:nvPr>
            <p:ph type="title"/>
          </p:nvPr>
        </p:nvSpPr>
        <p:spPr/>
        <p:txBody>
          <a:bodyPr/>
          <a:lstStyle/>
          <a:p>
            <a:r>
              <a:rPr lang="ja-JP" altLang="en-US" dirty="0"/>
              <a:t>画像復元</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65C49A6-4CD1-4555-EA82-C517917B9D61}"/>
                  </a:ext>
                </a:extLst>
              </p:cNvPr>
              <p:cNvSpPr>
                <a:spLocks noGrp="1"/>
              </p:cNvSpPr>
              <p:nvPr>
                <p:ph idx="1"/>
              </p:nvPr>
            </p:nvSpPr>
            <p:spPr/>
            <p:txBody>
              <a:bodyPr/>
              <a:lstStyle/>
              <a:p>
                <a:pPr marL="0" indent="0">
                  <a:buNone/>
                </a:pPr>
                <a:r>
                  <a:rPr kumimoji="1" lang="ja-JP" altLang="en-US" dirty="0"/>
                  <a:t>画像復元</a:t>
                </a:r>
                <a:r>
                  <a:rPr lang="ja-JP" altLang="en-US" dirty="0"/>
                  <a:t>は以下の式を最小化することで行われる</a:t>
                </a:r>
                <a:endParaRPr lang="en-US" altLang="ja-JP" dirty="0"/>
              </a:p>
              <a:p>
                <a:pPr marL="0" indent="0">
                  <a:buNone/>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limLow>
                            <m:limLowPr>
                              <m:ctrlPr>
                                <a:rPr kumimoji="1" lang="en-US" altLang="ja-JP" b="0" i="1" smtClean="0">
                                  <a:latin typeface="Cambria Math" panose="02040503050406030204" pitchFamily="18" charset="0"/>
                                </a:rPr>
                              </m:ctrlPr>
                            </m:limLowPr>
                            <m:e>
                              <m:r>
                                <m:rPr>
                                  <m:sty m:val="p"/>
                                </m:rPr>
                                <a:rPr kumimoji="1" lang="en-US" altLang="ja-JP" b="0" i="0" smtClean="0">
                                  <a:latin typeface="Cambria Math" panose="02040503050406030204" pitchFamily="18" charset="0"/>
                                </a:rPr>
                                <m:t>min</m:t>
                              </m:r>
                            </m:e>
                            <m:lim>
                              <m:r>
                                <a:rPr kumimoji="1" lang="en-US" altLang="ja-JP" b="0" i="1" smtClean="0">
                                  <a:latin typeface="Cambria Math" panose="02040503050406030204" pitchFamily="18" charset="0"/>
                                </a:rPr>
                                <m:t>𝑥</m:t>
                              </m:r>
                            </m:lim>
                          </m:limLow>
                        </m:fName>
                        <m:e>
                          <m:r>
                            <a:rPr kumimoji="1" lang="en-US" altLang="ja-JP" b="0" i="1" smtClean="0">
                              <a:latin typeface="Cambria Math" panose="02040503050406030204" pitchFamily="18" charset="0"/>
                            </a:rPr>
                            <m:t>𝐸</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e>
                      </m:func>
                    </m:oMath>
                  </m:oMathPara>
                </a14:m>
                <a:endParaRPr kumimoji="1" lang="en-US" altLang="ja-JP" dirty="0"/>
              </a:p>
              <a:p>
                <a:pPr marL="0" indent="0">
                  <a:buNone/>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oMath>
                </a14:m>
                <a:r>
                  <a:rPr lang="en-US" altLang="ja-JP" dirty="0"/>
                  <a:t>:</a:t>
                </a:r>
                <a:r>
                  <a:rPr lang="ja-JP" altLang="en-US" dirty="0"/>
                  <a:t>ノイズ混じりの画像</a:t>
                </a:r>
                <a:endParaRPr lang="en-US" altLang="ja-JP" dirty="0"/>
              </a:p>
              <a:p>
                <a:pPr marL="0" indent="0">
                  <a:buNone/>
                </a:pPr>
                <a14:m>
                  <m:oMath xmlns:m="http://schemas.openxmlformats.org/officeDocument/2006/math">
                    <m:r>
                      <a:rPr kumimoji="1" lang="en-US" altLang="ja-JP" b="0" i="1" smtClean="0">
                        <a:latin typeface="Cambria Math" panose="02040503050406030204" pitchFamily="18" charset="0"/>
                      </a:rPr>
                      <m:t>𝑥</m:t>
                    </m:r>
                  </m:oMath>
                </a14:m>
                <a:r>
                  <a:rPr kumimoji="1" lang="en-US" altLang="ja-JP" dirty="0"/>
                  <a:t>:</a:t>
                </a:r>
                <a:r>
                  <a:rPr kumimoji="1" lang="ja-JP" altLang="en-US" dirty="0"/>
                  <a:t>生成画像</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𝐸</m:t>
                    </m:r>
                  </m:oMath>
                </a14:m>
                <a:r>
                  <a:rPr kumimoji="1" lang="en-US" altLang="ja-JP" dirty="0"/>
                  <a:t>:</a:t>
                </a:r>
                <a:r>
                  <a:rPr kumimoji="1" lang="ja-JP" altLang="en-US" dirty="0"/>
                  <a:t>元画像と処理後の生成画像の一致度</a:t>
                </a:r>
                <a14:m>
                  <m:oMath xmlns:m="http://schemas.openxmlformats.org/officeDocument/2006/math">
                    <m:sSup>
                      <m:sSupPr>
                        <m:ctrlPr>
                          <a:rPr lang="en-US" altLang="ja-JP" i="1" smtClean="0">
                            <a:latin typeface="Cambria Math" panose="02040503050406030204" pitchFamily="18" charset="0"/>
                          </a:rPr>
                        </m:ctrlPr>
                      </m:sSupPr>
                      <m:e>
                        <m:d>
                          <m:dPr>
                            <m:begChr m:val="‖"/>
                            <m:endChr m:val="‖"/>
                            <m:ctrlPr>
                              <a:rPr lang="en-US" altLang="ja-JP" i="1" smtClean="0">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0</m:t>
                                </m:r>
                              </m:sub>
                            </m:sSub>
                          </m:e>
                        </m:d>
                      </m:e>
                      <m:sup>
                        <m:r>
                          <a:rPr lang="en-US" altLang="ja-JP" b="0" i="1" smtClean="0">
                            <a:latin typeface="Cambria Math" panose="02040503050406030204" pitchFamily="18" charset="0"/>
                          </a:rPr>
                          <m:t>2</m:t>
                        </m:r>
                      </m:sup>
                    </m:sSup>
                  </m:oMath>
                </a14:m>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𝑅</m:t>
                    </m:r>
                  </m:oMath>
                </a14:m>
                <a:r>
                  <a:rPr kumimoji="1" lang="en-US" altLang="ja-JP" dirty="0"/>
                  <a:t>:</a:t>
                </a:r>
                <a:r>
                  <a:rPr kumimoji="1" lang="ja-JP" altLang="en-US" dirty="0"/>
                  <a:t>画像が自然か否か（手法によって異なる）</a:t>
                </a:r>
                <a:endParaRPr kumimoji="1"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F65C49A6-4CD1-4555-EA82-C517917B9D6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8193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E5D90-54A3-B70C-8A13-F3C9E2F51C9A}"/>
              </a:ext>
            </a:extLst>
          </p:cNvPr>
          <p:cNvSpPr>
            <a:spLocks noGrp="1"/>
          </p:cNvSpPr>
          <p:nvPr>
            <p:ph type="title"/>
          </p:nvPr>
        </p:nvSpPr>
        <p:spPr/>
        <p:txBody>
          <a:bodyPr/>
          <a:lstStyle/>
          <a:p>
            <a:r>
              <a:rPr kumimoji="1" lang="en-US" altLang="ja-JP" dirty="0"/>
              <a:t>Deep image prior</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B784E87-8E73-B896-A33A-A220466B2BA2}"/>
                  </a:ext>
                </a:extLst>
              </p:cNvPr>
              <p:cNvSpPr>
                <a:spLocks noGrp="1"/>
              </p:cNvSpPr>
              <p:nvPr>
                <p:ph idx="1"/>
              </p:nvPr>
            </p:nvSpPr>
            <p:spPr/>
            <p:txBody>
              <a:bodyPr/>
              <a:lstStyle/>
              <a:p>
                <a:pPr marL="0" indent="0">
                  <a:buNone/>
                </a:pPr>
                <a:r>
                  <a:rPr lang="ja-JP" altLang="en-US" dirty="0"/>
                  <a:t>教師データを必要としない画像復元手法</a:t>
                </a:r>
                <a:endParaRPr lang="en-US" altLang="ja-JP" dirty="0"/>
              </a:p>
              <a:p>
                <a:pPr marL="0" indent="0">
                  <a:buNone/>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limLow>
                            <m:limLowPr>
                              <m:ctrlPr>
                                <a:rPr kumimoji="1" lang="en-US" altLang="ja-JP" b="0" i="1" smtClean="0">
                                  <a:latin typeface="Cambria Math" panose="02040503050406030204" pitchFamily="18" charset="0"/>
                                </a:rPr>
                              </m:ctrlPr>
                            </m:limLowPr>
                            <m:e>
                              <m:r>
                                <m:rPr>
                                  <m:sty m:val="p"/>
                                </m:rPr>
                                <a:rPr kumimoji="1" lang="en-US" altLang="ja-JP" b="0" i="0" smtClean="0">
                                  <a:latin typeface="Cambria Math" panose="02040503050406030204" pitchFamily="18" charset="0"/>
                                </a:rPr>
                                <m:t>min</m:t>
                              </m:r>
                            </m:e>
                            <m:lim>
                              <m:r>
                                <a:rPr kumimoji="1" lang="ja-JP" altLang="en-US" b="0" i="1" smtClean="0">
                                  <a:latin typeface="Cambria Math" panose="02040503050406030204" pitchFamily="18" charset="0"/>
                                </a:rPr>
                                <m:t>𝜃</m:t>
                              </m:r>
                            </m:lim>
                          </m:limLow>
                        </m:fName>
                        <m:e>
                          <m:r>
                            <a:rPr kumimoji="1" lang="en-US" altLang="ja-JP" b="0" i="1" smtClean="0">
                              <a:latin typeface="Cambria Math" panose="02040503050406030204" pitchFamily="18" charset="0"/>
                            </a:rPr>
                            <m:t>𝐸</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ja-JP" altLang="en-US" b="0" i="1" smtClean="0">
                                      <a:latin typeface="Cambria Math" panose="02040503050406030204" pitchFamily="18" charset="0"/>
                                    </a:rPr>
                                    <m:t>𝜃</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e>
                          </m:d>
                        </m:e>
                      </m:func>
                    </m:oMath>
                  </m:oMathPara>
                </a14:m>
                <a:endParaRPr lang="en-US" altLang="ja-JP" dirty="0"/>
              </a:p>
              <a:p>
                <a:pPr marL="0" indent="0">
                  <a:buNone/>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oMath>
                </a14:m>
                <a:r>
                  <a:rPr lang="en-US" altLang="ja-JP" dirty="0"/>
                  <a:t>:</a:t>
                </a:r>
                <a:r>
                  <a:rPr lang="ja-JP" altLang="en-US" dirty="0"/>
                  <a:t>ノイズ混じりの画像</a:t>
                </a:r>
                <a:endParaRPr lang="en-US" altLang="ja-JP" dirty="0"/>
              </a:p>
              <a:p>
                <a:pPr marL="0" indent="0">
                  <a:buNone/>
                </a:pPr>
                <a14:m>
                  <m:oMath xmlns:m="http://schemas.openxmlformats.org/officeDocument/2006/math">
                    <m:r>
                      <a:rPr kumimoji="1" lang="en-US" altLang="ja-JP" b="0" i="1" smtClean="0">
                        <a:latin typeface="Cambria Math" panose="02040503050406030204" pitchFamily="18" charset="0"/>
                      </a:rPr>
                      <m:t>𝑓</m:t>
                    </m:r>
                  </m:oMath>
                </a14:m>
                <a:r>
                  <a:rPr kumimoji="1" lang="en-US" altLang="ja-JP" dirty="0"/>
                  <a:t>:</a:t>
                </a:r>
                <a:r>
                  <a:rPr kumimoji="1" lang="ja-JP" altLang="en-US" dirty="0"/>
                  <a:t>ニューラルネット</a:t>
                </a:r>
                <a:r>
                  <a:rPr lang="ja-JP" altLang="en-US" dirty="0"/>
                  <a:t>ワーク</a:t>
                </a:r>
                <a:endParaRPr lang="en-US" altLang="ja-JP" dirty="0"/>
              </a:p>
              <a:p>
                <a:pPr marL="0" indent="0">
                  <a:buNone/>
                </a:pPr>
                <a14:m>
                  <m:oMath xmlns:m="http://schemas.openxmlformats.org/officeDocument/2006/math">
                    <m:r>
                      <a:rPr kumimoji="1" lang="en-US" altLang="ja-JP" b="0" i="1" smtClean="0">
                        <a:latin typeface="Cambria Math" panose="02040503050406030204" pitchFamily="18" charset="0"/>
                      </a:rPr>
                      <m:t>𝑧</m:t>
                    </m:r>
                  </m:oMath>
                </a14:m>
                <a:r>
                  <a:rPr kumimoji="1" lang="en-US" altLang="ja-JP" dirty="0"/>
                  <a:t>:</a:t>
                </a:r>
                <a:r>
                  <a:rPr kumimoji="1" lang="ja-JP" altLang="en-US" dirty="0"/>
                  <a:t>ノイズ画像</a:t>
                </a:r>
              </a:p>
            </p:txBody>
          </p:sp>
        </mc:Choice>
        <mc:Fallback>
          <p:sp>
            <p:nvSpPr>
              <p:cNvPr id="3" name="コンテンツ プレースホルダー 2">
                <a:extLst>
                  <a:ext uri="{FF2B5EF4-FFF2-40B4-BE49-F238E27FC236}">
                    <a16:creationId xmlns:a16="http://schemas.microsoft.com/office/drawing/2014/main" id="{9B784E87-8E73-B896-A33A-A220466B2BA2}"/>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ja-JP" altLang="en-US">
                    <a:noFill/>
                  </a:rPr>
                  <a:t> </a:t>
                </a:r>
              </a:p>
            </p:txBody>
          </p:sp>
        </mc:Fallback>
      </mc:AlternateContent>
      <p:pic>
        <p:nvPicPr>
          <p:cNvPr id="1026" name="Picture 2">
            <a:extLst>
              <a:ext uri="{FF2B5EF4-FFF2-40B4-BE49-F238E27FC236}">
                <a16:creationId xmlns:a16="http://schemas.microsoft.com/office/drawing/2014/main" id="{A980F289-915A-0CDC-9AF6-CD43B0122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3869711"/>
            <a:ext cx="7934325" cy="284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824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105DCB-6C65-53FA-8044-5FC189ECF421}"/>
              </a:ext>
            </a:extLst>
          </p:cNvPr>
          <p:cNvSpPr>
            <a:spLocks noGrp="1"/>
          </p:cNvSpPr>
          <p:nvPr>
            <p:ph type="title"/>
          </p:nvPr>
        </p:nvSpPr>
        <p:spPr/>
        <p:txBody>
          <a:bodyPr/>
          <a:lstStyle/>
          <a:p>
            <a:r>
              <a:rPr lang="ja-JP" altLang="en-US" dirty="0"/>
              <a:t>ノイズ除去の仕組み</a:t>
            </a:r>
            <a:endParaRPr kumimoji="1" lang="ja-JP" altLang="en-US" dirty="0"/>
          </a:p>
        </p:txBody>
      </p:sp>
      <p:pic>
        <p:nvPicPr>
          <p:cNvPr id="7" name="図 6">
            <a:extLst>
              <a:ext uri="{FF2B5EF4-FFF2-40B4-BE49-F238E27FC236}">
                <a16:creationId xmlns:a16="http://schemas.microsoft.com/office/drawing/2014/main" id="{5F108C9C-D7E7-D059-FAC1-AAB3498A9F69}"/>
              </a:ext>
            </a:extLst>
          </p:cNvPr>
          <p:cNvPicPr>
            <a:picLocks noChangeAspect="1"/>
          </p:cNvPicPr>
          <p:nvPr/>
        </p:nvPicPr>
        <p:blipFill>
          <a:blip r:embed="rId2"/>
          <a:stretch>
            <a:fillRect/>
          </a:stretch>
        </p:blipFill>
        <p:spPr>
          <a:xfrm>
            <a:off x="305937" y="1690688"/>
            <a:ext cx="5887127" cy="4636904"/>
          </a:xfrm>
          <a:prstGeom prst="rect">
            <a:avLst/>
          </a:prstGeom>
        </p:spPr>
      </p:pic>
      <p:sp>
        <p:nvSpPr>
          <p:cNvPr id="8" name="テキスト ボックス 7">
            <a:extLst>
              <a:ext uri="{FF2B5EF4-FFF2-40B4-BE49-F238E27FC236}">
                <a16:creationId xmlns:a16="http://schemas.microsoft.com/office/drawing/2014/main" id="{E7E787CE-4C88-BD0F-2C89-CE2470E872DA}"/>
              </a:ext>
            </a:extLst>
          </p:cNvPr>
          <p:cNvSpPr txBox="1"/>
          <p:nvPr/>
        </p:nvSpPr>
        <p:spPr>
          <a:xfrm>
            <a:off x="6438724" y="1690688"/>
            <a:ext cx="4915076" cy="1231106"/>
          </a:xfrm>
          <a:prstGeom prst="rect">
            <a:avLst/>
          </a:prstGeom>
          <a:noFill/>
        </p:spPr>
        <p:txBody>
          <a:bodyPr wrap="square" rtlCol="0">
            <a:spAutoFit/>
          </a:bodyPr>
          <a:lstStyle/>
          <a:p>
            <a:r>
              <a:rPr kumimoji="1" lang="ja-JP" altLang="en-US" dirty="0"/>
              <a:t>評価関数が下がるタイミングに差がある</a:t>
            </a:r>
            <a:endParaRPr kumimoji="1" lang="en-US" altLang="ja-JP" dirty="0"/>
          </a:p>
          <a:p>
            <a:r>
              <a:rPr lang="ja-JP" altLang="en-US" dirty="0"/>
              <a:t>→意味のある画像のほうが早く</a:t>
            </a:r>
            <a:r>
              <a:rPr lang="ja-JP" altLang="en-US" sz="2000" dirty="0"/>
              <a:t>復元</a:t>
            </a:r>
            <a:r>
              <a:rPr lang="ja-JP" altLang="en-US" dirty="0"/>
              <a:t>される</a:t>
            </a:r>
            <a:endParaRPr lang="en-US" altLang="ja-JP" dirty="0"/>
          </a:p>
          <a:p>
            <a:endParaRPr kumimoji="1" lang="en-US" altLang="ja-JP" dirty="0"/>
          </a:p>
          <a:p>
            <a:endParaRPr kumimoji="1" lang="ja-JP" altLang="en-US" dirty="0"/>
          </a:p>
        </p:txBody>
      </p:sp>
      <p:pic>
        <p:nvPicPr>
          <p:cNvPr id="10" name="図 9" descr="ダイアグラム&#10;&#10;自動的に生成された説明">
            <a:extLst>
              <a:ext uri="{FF2B5EF4-FFF2-40B4-BE49-F238E27FC236}">
                <a16:creationId xmlns:a16="http://schemas.microsoft.com/office/drawing/2014/main" id="{43EB4169-1B0B-2ECB-4BF8-4EECF1475295}"/>
              </a:ext>
            </a:extLst>
          </p:cNvPr>
          <p:cNvPicPr>
            <a:picLocks noChangeAspect="1"/>
          </p:cNvPicPr>
          <p:nvPr/>
        </p:nvPicPr>
        <p:blipFill rotWithShape="1">
          <a:blip r:embed="rId3">
            <a:extLst>
              <a:ext uri="{28A0092B-C50C-407E-A947-70E740481C1C}">
                <a14:useLocalDpi xmlns:a14="http://schemas.microsoft.com/office/drawing/2010/main" val="0"/>
              </a:ext>
            </a:extLst>
          </a:blip>
          <a:srcRect t="24652"/>
          <a:stretch/>
        </p:blipFill>
        <p:spPr>
          <a:xfrm>
            <a:off x="5891326" y="2771691"/>
            <a:ext cx="6768944" cy="3820178"/>
          </a:xfrm>
          <a:prstGeom prst="rect">
            <a:avLst/>
          </a:prstGeom>
        </p:spPr>
      </p:pic>
      <p:sp>
        <p:nvSpPr>
          <p:cNvPr id="11" name="正方形/長方形 10">
            <a:extLst>
              <a:ext uri="{FF2B5EF4-FFF2-40B4-BE49-F238E27FC236}">
                <a16:creationId xmlns:a16="http://schemas.microsoft.com/office/drawing/2014/main" id="{EFD8BE34-AF95-73C1-4FCC-131AE6323868}"/>
              </a:ext>
            </a:extLst>
          </p:cNvPr>
          <p:cNvSpPr/>
          <p:nvPr/>
        </p:nvSpPr>
        <p:spPr>
          <a:xfrm>
            <a:off x="8434316" y="3016251"/>
            <a:ext cx="832514" cy="3001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861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3F92A3-BF8C-91FA-DF95-684852FA5229}"/>
              </a:ext>
            </a:extLst>
          </p:cNvPr>
          <p:cNvSpPr>
            <a:spLocks noGrp="1"/>
          </p:cNvSpPr>
          <p:nvPr>
            <p:ph type="title"/>
          </p:nvPr>
        </p:nvSpPr>
        <p:spPr/>
        <p:txBody>
          <a:bodyPr/>
          <a:lstStyle/>
          <a:p>
            <a:r>
              <a:rPr kumimoji="1" lang="en-US" altLang="ja-JP" dirty="0"/>
              <a:t>CT</a:t>
            </a:r>
            <a:r>
              <a:rPr kumimoji="1" lang="ja-JP" altLang="en-US" dirty="0"/>
              <a:t>での</a:t>
            </a:r>
            <a:r>
              <a:rPr kumimoji="1" lang="en-US" altLang="ja-JP" dirty="0"/>
              <a:t>Deep image prior</a:t>
            </a:r>
            <a:endParaRPr kumimoji="1" lang="ja-JP" altLang="en-US" dirty="0"/>
          </a:p>
        </p:txBody>
      </p:sp>
      <p:sp>
        <p:nvSpPr>
          <p:cNvPr id="3" name="コンテンツ プレースホルダー 2">
            <a:extLst>
              <a:ext uri="{FF2B5EF4-FFF2-40B4-BE49-F238E27FC236}">
                <a16:creationId xmlns:a16="http://schemas.microsoft.com/office/drawing/2014/main" id="{5208A224-C761-4E7E-7A37-52103BBB2C5E}"/>
              </a:ext>
            </a:extLst>
          </p:cNvPr>
          <p:cNvSpPr>
            <a:spLocks noGrp="1"/>
          </p:cNvSpPr>
          <p:nvPr>
            <p:ph idx="1"/>
          </p:nvPr>
        </p:nvSpPr>
        <p:spPr>
          <a:xfrm>
            <a:off x="838200" y="1848774"/>
            <a:ext cx="10515600" cy="1325563"/>
          </a:xfrm>
        </p:spPr>
        <p:txBody>
          <a:bodyPr/>
          <a:lstStyle/>
          <a:p>
            <a:r>
              <a:rPr kumimoji="1" lang="en-US" altLang="ja-JP" dirty="0"/>
              <a:t>Computed tomography reconstruction using deep image prior and learned reconstruction methods. </a:t>
            </a:r>
            <a:r>
              <a:rPr lang="en-US" altLang="ja-JP" dirty="0"/>
              <a:t>Inverse Problems 36(2020).</a:t>
            </a:r>
            <a:endParaRPr kumimoji="1" lang="ja-JP" altLang="en-US" dirty="0"/>
          </a:p>
        </p:txBody>
      </p:sp>
      <p:pic>
        <p:nvPicPr>
          <p:cNvPr id="5" name="図 4">
            <a:extLst>
              <a:ext uri="{FF2B5EF4-FFF2-40B4-BE49-F238E27FC236}">
                <a16:creationId xmlns:a16="http://schemas.microsoft.com/office/drawing/2014/main" id="{EFE4DF01-AA80-190E-545A-6BD0A963A694}"/>
              </a:ext>
            </a:extLst>
          </p:cNvPr>
          <p:cNvPicPr>
            <a:picLocks noChangeAspect="1"/>
          </p:cNvPicPr>
          <p:nvPr/>
        </p:nvPicPr>
        <p:blipFill>
          <a:blip r:embed="rId3"/>
          <a:stretch>
            <a:fillRect/>
          </a:stretch>
        </p:blipFill>
        <p:spPr>
          <a:xfrm>
            <a:off x="2684141" y="2905246"/>
            <a:ext cx="7397407" cy="3809943"/>
          </a:xfrm>
          <a:prstGeom prst="rect">
            <a:avLst/>
          </a:prstGeom>
        </p:spPr>
      </p:pic>
    </p:spTree>
    <p:extLst>
      <p:ext uri="{BB962C8B-B14F-4D97-AF65-F5344CB8AC3E}">
        <p14:creationId xmlns:p14="http://schemas.microsoft.com/office/powerpoint/2010/main" val="3532778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D15A6A-E105-F8E1-3EF4-43DEE1B36E42}"/>
              </a:ext>
            </a:extLst>
          </p:cNvPr>
          <p:cNvSpPr>
            <a:spLocks noGrp="1"/>
          </p:cNvSpPr>
          <p:nvPr>
            <p:ph type="title"/>
          </p:nvPr>
        </p:nvSpPr>
        <p:spPr/>
        <p:txBody>
          <a:bodyPr/>
          <a:lstStyle/>
          <a:p>
            <a:r>
              <a:rPr kumimoji="1" lang="en-US" altLang="ja-JP" dirty="0"/>
              <a:t>CT</a:t>
            </a:r>
            <a:r>
              <a:rPr kumimoji="1" lang="ja-JP" altLang="en-US" dirty="0"/>
              <a:t>画像再構成でテスト</a:t>
            </a:r>
          </a:p>
        </p:txBody>
      </p:sp>
      <p:pic>
        <p:nvPicPr>
          <p:cNvPr id="5" name="図 4" descr="座る, 写真, 帽子, 暗い が含まれている画像&#10;&#10;自動的に生成された説明">
            <a:extLst>
              <a:ext uri="{FF2B5EF4-FFF2-40B4-BE49-F238E27FC236}">
                <a16:creationId xmlns:a16="http://schemas.microsoft.com/office/drawing/2014/main" id="{E1FF171D-5E0D-B14C-91B9-C84B80D3E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701" y="2240129"/>
            <a:ext cx="3399693" cy="3399693"/>
          </a:xfrm>
          <a:prstGeom prst="rect">
            <a:avLst/>
          </a:prstGeom>
        </p:spPr>
      </p:pic>
      <p:pic>
        <p:nvPicPr>
          <p:cNvPr id="7" name="図 6" descr="建物, 家具, 敷物, 座る が含まれている画像&#10;&#10;自動的に生成された説明">
            <a:extLst>
              <a:ext uri="{FF2B5EF4-FFF2-40B4-BE49-F238E27FC236}">
                <a16:creationId xmlns:a16="http://schemas.microsoft.com/office/drawing/2014/main" id="{DBB4B249-E9F1-F1D9-AAD7-EE663E6D9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7018" y="1690688"/>
            <a:ext cx="2438400" cy="2438400"/>
          </a:xfrm>
          <a:prstGeom prst="rect">
            <a:avLst/>
          </a:prstGeom>
        </p:spPr>
      </p:pic>
      <p:pic>
        <p:nvPicPr>
          <p:cNvPr id="9" name="図 8" descr="屋内, 座る, テーブル, 小さい が含まれている画像&#10;&#10;自動的に生成された説明">
            <a:extLst>
              <a:ext uri="{FF2B5EF4-FFF2-40B4-BE49-F238E27FC236}">
                <a16:creationId xmlns:a16="http://schemas.microsoft.com/office/drawing/2014/main" id="{8400423F-A847-A8FB-9DF4-C3891FBB5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1264" y="1690688"/>
            <a:ext cx="2438400" cy="2438400"/>
          </a:xfrm>
          <a:prstGeom prst="rect">
            <a:avLst/>
          </a:prstGeom>
        </p:spPr>
      </p:pic>
      <p:pic>
        <p:nvPicPr>
          <p:cNvPr id="11" name="図 10" descr="動物, 小さい, 座る, テーブル が含まれている画像&#10;&#10;自動的に生成された説明">
            <a:extLst>
              <a:ext uri="{FF2B5EF4-FFF2-40B4-BE49-F238E27FC236}">
                <a16:creationId xmlns:a16="http://schemas.microsoft.com/office/drawing/2014/main" id="{02F6C86E-D19E-C44B-A9FD-E4EBAA3150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7018" y="4419600"/>
            <a:ext cx="2438400" cy="2438400"/>
          </a:xfrm>
          <a:prstGeom prst="rect">
            <a:avLst/>
          </a:prstGeom>
        </p:spPr>
      </p:pic>
      <p:pic>
        <p:nvPicPr>
          <p:cNvPr id="13" name="図 12" descr="座る, 暗い, ペア, テーブル が含まれている画像&#10;&#10;自動的に生成された説明">
            <a:extLst>
              <a:ext uri="{FF2B5EF4-FFF2-40B4-BE49-F238E27FC236}">
                <a16:creationId xmlns:a16="http://schemas.microsoft.com/office/drawing/2014/main" id="{5CF88BF2-15D2-15DB-41FC-0F3C83B740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1264" y="4419600"/>
            <a:ext cx="2438400" cy="2438400"/>
          </a:xfrm>
          <a:prstGeom prst="rect">
            <a:avLst/>
          </a:prstGeom>
        </p:spPr>
      </p:pic>
      <p:sp>
        <p:nvSpPr>
          <p:cNvPr id="14" name="テキスト ボックス 13">
            <a:extLst>
              <a:ext uri="{FF2B5EF4-FFF2-40B4-BE49-F238E27FC236}">
                <a16:creationId xmlns:a16="http://schemas.microsoft.com/office/drawing/2014/main" id="{EE6AB6CA-691A-D746-B100-0B2FA6600A9E}"/>
              </a:ext>
            </a:extLst>
          </p:cNvPr>
          <p:cNvSpPr txBox="1"/>
          <p:nvPr/>
        </p:nvSpPr>
        <p:spPr>
          <a:xfrm>
            <a:off x="1668070" y="1360766"/>
            <a:ext cx="1636295" cy="369332"/>
          </a:xfrm>
          <a:prstGeom prst="rect">
            <a:avLst/>
          </a:prstGeom>
          <a:noFill/>
        </p:spPr>
        <p:txBody>
          <a:bodyPr wrap="square" rtlCol="0">
            <a:spAutoFit/>
          </a:bodyPr>
          <a:lstStyle/>
          <a:p>
            <a:pPr algn="ctr"/>
            <a:r>
              <a:rPr kumimoji="1" lang="en-US" altLang="ja-JP" dirty="0"/>
              <a:t>0 </a:t>
            </a:r>
            <a:r>
              <a:rPr kumimoji="1" lang="en-US" altLang="ja-JP" dirty="0" err="1"/>
              <a:t>iter</a:t>
            </a:r>
            <a:endParaRPr kumimoji="1" lang="ja-JP" altLang="en-US" dirty="0"/>
          </a:p>
        </p:txBody>
      </p:sp>
      <p:sp>
        <p:nvSpPr>
          <p:cNvPr id="15" name="テキスト ボックス 14">
            <a:extLst>
              <a:ext uri="{FF2B5EF4-FFF2-40B4-BE49-F238E27FC236}">
                <a16:creationId xmlns:a16="http://schemas.microsoft.com/office/drawing/2014/main" id="{B0445E3F-BF10-807C-68B1-289A4460A0D4}"/>
              </a:ext>
            </a:extLst>
          </p:cNvPr>
          <p:cNvSpPr txBox="1"/>
          <p:nvPr/>
        </p:nvSpPr>
        <p:spPr>
          <a:xfrm>
            <a:off x="4282316" y="1321356"/>
            <a:ext cx="1636295" cy="369332"/>
          </a:xfrm>
          <a:prstGeom prst="rect">
            <a:avLst/>
          </a:prstGeom>
          <a:noFill/>
        </p:spPr>
        <p:txBody>
          <a:bodyPr wrap="square" rtlCol="0">
            <a:spAutoFit/>
          </a:bodyPr>
          <a:lstStyle/>
          <a:p>
            <a:pPr algn="ctr"/>
            <a:r>
              <a:rPr lang="en-US" altLang="ja-JP" dirty="0"/>
              <a:t>500</a:t>
            </a:r>
            <a:r>
              <a:rPr kumimoji="1" lang="en-US" altLang="ja-JP" dirty="0"/>
              <a:t> </a:t>
            </a:r>
            <a:r>
              <a:rPr kumimoji="1" lang="en-US" altLang="ja-JP" dirty="0" err="1"/>
              <a:t>iter</a:t>
            </a:r>
            <a:endParaRPr kumimoji="1" lang="ja-JP" altLang="en-US" dirty="0"/>
          </a:p>
        </p:txBody>
      </p:sp>
      <p:sp>
        <p:nvSpPr>
          <p:cNvPr id="16" name="テキスト ボックス 15">
            <a:extLst>
              <a:ext uri="{FF2B5EF4-FFF2-40B4-BE49-F238E27FC236}">
                <a16:creationId xmlns:a16="http://schemas.microsoft.com/office/drawing/2014/main" id="{55EAD490-6FBD-9EAA-0EE2-830A0D5D82D6}"/>
              </a:ext>
            </a:extLst>
          </p:cNvPr>
          <p:cNvSpPr txBox="1"/>
          <p:nvPr/>
        </p:nvSpPr>
        <p:spPr>
          <a:xfrm>
            <a:off x="1668069" y="4089678"/>
            <a:ext cx="1636295" cy="369332"/>
          </a:xfrm>
          <a:prstGeom prst="rect">
            <a:avLst/>
          </a:prstGeom>
          <a:noFill/>
        </p:spPr>
        <p:txBody>
          <a:bodyPr wrap="square" rtlCol="0">
            <a:spAutoFit/>
          </a:bodyPr>
          <a:lstStyle/>
          <a:p>
            <a:pPr algn="ctr"/>
            <a:r>
              <a:rPr kumimoji="1" lang="en-US" altLang="ja-JP" dirty="0"/>
              <a:t>1000 </a:t>
            </a:r>
            <a:r>
              <a:rPr kumimoji="1" lang="en-US" altLang="ja-JP" dirty="0" err="1"/>
              <a:t>iter</a:t>
            </a:r>
            <a:endParaRPr kumimoji="1" lang="ja-JP" altLang="en-US" dirty="0"/>
          </a:p>
        </p:txBody>
      </p:sp>
      <p:sp>
        <p:nvSpPr>
          <p:cNvPr id="17" name="テキスト ボックス 16">
            <a:extLst>
              <a:ext uri="{FF2B5EF4-FFF2-40B4-BE49-F238E27FC236}">
                <a16:creationId xmlns:a16="http://schemas.microsoft.com/office/drawing/2014/main" id="{7E46961F-02AB-7102-F4F4-DF0D200BBDB6}"/>
              </a:ext>
            </a:extLst>
          </p:cNvPr>
          <p:cNvSpPr txBox="1"/>
          <p:nvPr/>
        </p:nvSpPr>
        <p:spPr>
          <a:xfrm>
            <a:off x="4185136" y="4089678"/>
            <a:ext cx="1636295" cy="369332"/>
          </a:xfrm>
          <a:prstGeom prst="rect">
            <a:avLst/>
          </a:prstGeom>
          <a:noFill/>
        </p:spPr>
        <p:txBody>
          <a:bodyPr wrap="square" rtlCol="0">
            <a:spAutoFit/>
          </a:bodyPr>
          <a:lstStyle/>
          <a:p>
            <a:pPr algn="ctr"/>
            <a:r>
              <a:rPr kumimoji="1" lang="en-US" altLang="ja-JP" dirty="0"/>
              <a:t>1500 </a:t>
            </a:r>
            <a:r>
              <a:rPr kumimoji="1" lang="en-US" altLang="ja-JP" dirty="0" err="1"/>
              <a:t>iter</a:t>
            </a:r>
            <a:endParaRPr kumimoji="1" lang="ja-JP" altLang="en-US" dirty="0"/>
          </a:p>
        </p:txBody>
      </p:sp>
      <p:sp>
        <p:nvSpPr>
          <p:cNvPr id="18" name="テキスト ボックス 17">
            <a:extLst>
              <a:ext uri="{FF2B5EF4-FFF2-40B4-BE49-F238E27FC236}">
                <a16:creationId xmlns:a16="http://schemas.microsoft.com/office/drawing/2014/main" id="{20977DD5-9D8A-3FB0-EBF7-4CDEE0D5B005}"/>
              </a:ext>
            </a:extLst>
          </p:cNvPr>
          <p:cNvSpPr txBox="1"/>
          <p:nvPr/>
        </p:nvSpPr>
        <p:spPr>
          <a:xfrm>
            <a:off x="8162347" y="1870797"/>
            <a:ext cx="2438400" cy="369332"/>
          </a:xfrm>
          <a:prstGeom prst="rect">
            <a:avLst/>
          </a:prstGeom>
          <a:noFill/>
        </p:spPr>
        <p:txBody>
          <a:bodyPr wrap="square" rtlCol="0">
            <a:spAutoFit/>
          </a:bodyPr>
          <a:lstStyle/>
          <a:p>
            <a:pPr algn="ctr"/>
            <a:r>
              <a:rPr kumimoji="1" lang="ja-JP" altLang="en-US" dirty="0"/>
              <a:t>ノイズを加えた画像</a:t>
            </a:r>
          </a:p>
        </p:txBody>
      </p:sp>
    </p:spTree>
    <p:extLst>
      <p:ext uri="{BB962C8B-B14F-4D97-AF65-F5344CB8AC3E}">
        <p14:creationId xmlns:p14="http://schemas.microsoft.com/office/powerpoint/2010/main" val="3907131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0A2BA-5046-D723-0703-6ECFEDBCEE76}"/>
              </a:ext>
            </a:extLst>
          </p:cNvPr>
          <p:cNvSpPr>
            <a:spLocks noGrp="1"/>
          </p:cNvSpPr>
          <p:nvPr>
            <p:ph type="title"/>
          </p:nvPr>
        </p:nvSpPr>
        <p:spPr/>
        <p:txBody>
          <a:bodyPr/>
          <a:lstStyle/>
          <a:p>
            <a:r>
              <a:rPr kumimoji="1" lang="ja-JP" altLang="en-US" dirty="0"/>
              <a:t>拡散光</a:t>
            </a:r>
            <a:r>
              <a:rPr kumimoji="1" lang="en-US" altLang="ja-JP" dirty="0"/>
              <a:t>CT</a:t>
            </a:r>
            <a:r>
              <a:rPr kumimoji="1" lang="ja-JP" altLang="en-US" dirty="0"/>
              <a:t>の場合</a:t>
            </a:r>
            <a:r>
              <a:rPr kumimoji="1" lang="en-US" altLang="ja-JP" dirty="0"/>
              <a:t>(</a:t>
            </a:r>
            <a:r>
              <a:rPr kumimoji="1" lang="ja-JP" altLang="en-US" dirty="0"/>
              <a:t>検討中</a:t>
            </a:r>
            <a:r>
              <a:rPr kumimoji="1" lang="en-US" altLang="ja-JP" dirty="0"/>
              <a:t>)</a:t>
            </a:r>
            <a:endParaRPr kumimoji="1" lang="ja-JP" altLang="en-US" dirty="0"/>
          </a:p>
        </p:txBody>
      </p:sp>
      <p:pic>
        <p:nvPicPr>
          <p:cNvPr id="4" name="コンテンツ プレースホルダー 3">
            <a:extLst>
              <a:ext uri="{FF2B5EF4-FFF2-40B4-BE49-F238E27FC236}">
                <a16:creationId xmlns:a16="http://schemas.microsoft.com/office/drawing/2014/main" id="{C2BE96EA-1D7F-A8DD-43D6-530157F3C882}"/>
              </a:ext>
            </a:extLst>
          </p:cNvPr>
          <p:cNvPicPr>
            <a:picLocks noGrp="1" noChangeAspect="1"/>
          </p:cNvPicPr>
          <p:nvPr>
            <p:ph idx="1"/>
          </p:nvPr>
        </p:nvPicPr>
        <p:blipFill>
          <a:blip r:embed="rId2"/>
          <a:stretch>
            <a:fillRect/>
          </a:stretch>
        </p:blipFill>
        <p:spPr>
          <a:xfrm>
            <a:off x="0" y="1690688"/>
            <a:ext cx="7748954" cy="3991003"/>
          </a:xfrm>
          <a:prstGeom prst="rect">
            <a:avLst/>
          </a:prstGeom>
        </p:spPr>
      </p:pic>
      <p:sp>
        <p:nvSpPr>
          <p:cNvPr id="5" name="テキスト ボックス 4">
            <a:extLst>
              <a:ext uri="{FF2B5EF4-FFF2-40B4-BE49-F238E27FC236}">
                <a16:creationId xmlns:a16="http://schemas.microsoft.com/office/drawing/2014/main" id="{BCB7DB21-FEE3-9258-3DA1-244B06DBAEA6}"/>
              </a:ext>
            </a:extLst>
          </p:cNvPr>
          <p:cNvSpPr txBox="1"/>
          <p:nvPr/>
        </p:nvSpPr>
        <p:spPr>
          <a:xfrm>
            <a:off x="6096000" y="4032738"/>
            <a:ext cx="410308" cy="369332"/>
          </a:xfrm>
          <a:prstGeom prst="rect">
            <a:avLst/>
          </a:prstGeom>
          <a:noFill/>
        </p:spPr>
        <p:txBody>
          <a:bodyPr wrap="square" rtlCol="0">
            <a:spAutoFit/>
          </a:bodyPr>
          <a:lstStyle/>
          <a:p>
            <a:pPr algn="ctr"/>
            <a:r>
              <a:rPr kumimoji="1" lang="en-US" altLang="ja-JP" dirty="0"/>
              <a:t>A</a:t>
            </a:r>
            <a:endParaRPr kumimoji="1" lang="ja-JP" altLang="en-US" dirty="0"/>
          </a:p>
        </p:txBody>
      </p:sp>
      <p:sp>
        <p:nvSpPr>
          <p:cNvPr id="6" name="テキスト ボックス 5">
            <a:extLst>
              <a:ext uri="{FF2B5EF4-FFF2-40B4-BE49-F238E27FC236}">
                <a16:creationId xmlns:a16="http://schemas.microsoft.com/office/drawing/2014/main" id="{161C3AA9-EFD3-162F-8637-B4F8656D973B}"/>
              </a:ext>
            </a:extLst>
          </p:cNvPr>
          <p:cNvSpPr txBox="1"/>
          <p:nvPr/>
        </p:nvSpPr>
        <p:spPr>
          <a:xfrm>
            <a:off x="7115909" y="4299914"/>
            <a:ext cx="351692" cy="369332"/>
          </a:xfrm>
          <a:prstGeom prst="rect">
            <a:avLst/>
          </a:prstGeom>
          <a:noFill/>
        </p:spPr>
        <p:txBody>
          <a:bodyPr wrap="square" rtlCol="0">
            <a:spAutoFit/>
          </a:bodyPr>
          <a:lstStyle/>
          <a:p>
            <a:r>
              <a:rPr lang="en-US" altLang="ja-JP" dirty="0"/>
              <a:t>B</a:t>
            </a:r>
            <a:endParaRPr kumimoji="1" lang="ja-JP" altLang="en-US" dirty="0"/>
          </a:p>
        </p:txBody>
      </p:sp>
      <p:sp>
        <p:nvSpPr>
          <p:cNvPr id="7" name="テキスト ボックス 6">
            <a:extLst>
              <a:ext uri="{FF2B5EF4-FFF2-40B4-BE49-F238E27FC236}">
                <a16:creationId xmlns:a16="http://schemas.microsoft.com/office/drawing/2014/main" id="{75F0162E-4856-65D1-5794-8A957969C9C1}"/>
              </a:ext>
            </a:extLst>
          </p:cNvPr>
          <p:cNvSpPr txBox="1"/>
          <p:nvPr/>
        </p:nvSpPr>
        <p:spPr>
          <a:xfrm>
            <a:off x="7901354" y="1852246"/>
            <a:ext cx="410308" cy="369332"/>
          </a:xfrm>
          <a:prstGeom prst="rect">
            <a:avLst/>
          </a:prstGeom>
          <a:noFill/>
        </p:spPr>
        <p:txBody>
          <a:bodyPr wrap="square" rtlCol="0">
            <a:spAutoFit/>
          </a:bodyPr>
          <a:lstStyle/>
          <a:p>
            <a:pPr algn="ctr"/>
            <a:r>
              <a:rPr kumimoji="1" lang="en-US" altLang="ja-JP" dirty="0"/>
              <a:t>A</a:t>
            </a:r>
            <a:endParaRPr kumimoji="1" lang="ja-JP" altLang="en-US" dirty="0"/>
          </a:p>
        </p:txBody>
      </p:sp>
      <p:sp>
        <p:nvSpPr>
          <p:cNvPr id="11" name="テキスト ボックス 10">
            <a:extLst>
              <a:ext uri="{FF2B5EF4-FFF2-40B4-BE49-F238E27FC236}">
                <a16:creationId xmlns:a16="http://schemas.microsoft.com/office/drawing/2014/main" id="{78965B6F-30E7-78BD-DA6B-1117E74B178E}"/>
              </a:ext>
            </a:extLst>
          </p:cNvPr>
          <p:cNvSpPr txBox="1"/>
          <p:nvPr/>
        </p:nvSpPr>
        <p:spPr>
          <a:xfrm>
            <a:off x="8311662" y="1852246"/>
            <a:ext cx="3364523" cy="923330"/>
          </a:xfrm>
          <a:prstGeom prst="rect">
            <a:avLst/>
          </a:prstGeom>
          <a:noFill/>
        </p:spPr>
        <p:txBody>
          <a:bodyPr wrap="square" rtlCol="0">
            <a:spAutoFit/>
          </a:bodyPr>
          <a:lstStyle/>
          <a:p>
            <a:r>
              <a:rPr lang="ja-JP" altLang="en-US" dirty="0"/>
              <a:t>再構成された吸収率分布に対し、光拡散方程式を解いて出力面の分布を得る</a:t>
            </a:r>
            <a:endParaRPr kumimoji="1" lang="ja-JP" altLang="en-US" dirty="0"/>
          </a:p>
        </p:txBody>
      </p:sp>
      <p:graphicFrame>
        <p:nvGraphicFramePr>
          <p:cNvPr id="13" name="表 13">
            <a:extLst>
              <a:ext uri="{FF2B5EF4-FFF2-40B4-BE49-F238E27FC236}">
                <a16:creationId xmlns:a16="http://schemas.microsoft.com/office/drawing/2014/main" id="{47464F01-6E8A-7332-EEBE-1941BE979D41}"/>
              </a:ext>
            </a:extLst>
          </p:cNvPr>
          <p:cNvGraphicFramePr>
            <a:graphicFrameLocks noGrp="1"/>
          </p:cNvGraphicFramePr>
          <p:nvPr>
            <p:extLst>
              <p:ext uri="{D42A27DB-BD31-4B8C-83A1-F6EECF244321}">
                <p14:modId xmlns:p14="http://schemas.microsoft.com/office/powerpoint/2010/main" val="2635832813"/>
              </p:ext>
            </p:extLst>
          </p:nvPr>
        </p:nvGraphicFramePr>
        <p:xfrm>
          <a:off x="8499667" y="3870855"/>
          <a:ext cx="2988512" cy="2694545"/>
        </p:xfrm>
        <a:graphic>
          <a:graphicData uri="http://schemas.openxmlformats.org/drawingml/2006/table">
            <a:tbl>
              <a:tblPr>
                <a:tableStyleId>{5C22544A-7EE6-4342-B048-85BDC9FD1C3A}</a:tableStyleId>
              </a:tblPr>
              <a:tblGrid>
                <a:gridCol w="373564">
                  <a:extLst>
                    <a:ext uri="{9D8B030D-6E8A-4147-A177-3AD203B41FA5}">
                      <a16:colId xmlns:a16="http://schemas.microsoft.com/office/drawing/2014/main" val="964796016"/>
                    </a:ext>
                  </a:extLst>
                </a:gridCol>
                <a:gridCol w="373564">
                  <a:extLst>
                    <a:ext uri="{9D8B030D-6E8A-4147-A177-3AD203B41FA5}">
                      <a16:colId xmlns:a16="http://schemas.microsoft.com/office/drawing/2014/main" val="3081637604"/>
                    </a:ext>
                  </a:extLst>
                </a:gridCol>
                <a:gridCol w="373564">
                  <a:extLst>
                    <a:ext uri="{9D8B030D-6E8A-4147-A177-3AD203B41FA5}">
                      <a16:colId xmlns:a16="http://schemas.microsoft.com/office/drawing/2014/main" val="4080716870"/>
                    </a:ext>
                  </a:extLst>
                </a:gridCol>
                <a:gridCol w="373564">
                  <a:extLst>
                    <a:ext uri="{9D8B030D-6E8A-4147-A177-3AD203B41FA5}">
                      <a16:colId xmlns:a16="http://schemas.microsoft.com/office/drawing/2014/main" val="1761908643"/>
                    </a:ext>
                  </a:extLst>
                </a:gridCol>
                <a:gridCol w="373564">
                  <a:extLst>
                    <a:ext uri="{9D8B030D-6E8A-4147-A177-3AD203B41FA5}">
                      <a16:colId xmlns:a16="http://schemas.microsoft.com/office/drawing/2014/main" val="1805880708"/>
                    </a:ext>
                  </a:extLst>
                </a:gridCol>
                <a:gridCol w="373564">
                  <a:extLst>
                    <a:ext uri="{9D8B030D-6E8A-4147-A177-3AD203B41FA5}">
                      <a16:colId xmlns:a16="http://schemas.microsoft.com/office/drawing/2014/main" val="3495976022"/>
                    </a:ext>
                  </a:extLst>
                </a:gridCol>
                <a:gridCol w="373564">
                  <a:extLst>
                    <a:ext uri="{9D8B030D-6E8A-4147-A177-3AD203B41FA5}">
                      <a16:colId xmlns:a16="http://schemas.microsoft.com/office/drawing/2014/main" val="881470863"/>
                    </a:ext>
                  </a:extLst>
                </a:gridCol>
                <a:gridCol w="373564">
                  <a:extLst>
                    <a:ext uri="{9D8B030D-6E8A-4147-A177-3AD203B41FA5}">
                      <a16:colId xmlns:a16="http://schemas.microsoft.com/office/drawing/2014/main" val="1628296284"/>
                    </a:ext>
                  </a:extLst>
                </a:gridCol>
              </a:tblGrid>
              <a:tr h="384935">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268413688"/>
                  </a:ext>
                </a:extLst>
              </a:tr>
              <a:tr h="384935">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508691796"/>
                  </a:ext>
                </a:extLst>
              </a:tr>
              <a:tr h="384935">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015052089"/>
                  </a:ext>
                </a:extLst>
              </a:tr>
              <a:tr h="384935">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35904727"/>
                  </a:ext>
                </a:extLst>
              </a:tr>
              <a:tr h="384935">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92983229"/>
                  </a:ext>
                </a:extLst>
              </a:tr>
              <a:tr h="384935">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85832878"/>
                  </a:ext>
                </a:extLst>
              </a:tr>
              <a:tr h="384935">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02902249"/>
                  </a:ext>
                </a:extLst>
              </a:tr>
            </a:tbl>
          </a:graphicData>
        </a:graphic>
      </p:graphicFrame>
      <p:sp>
        <p:nvSpPr>
          <p:cNvPr id="14" name="テキスト ボックス 13">
            <a:extLst>
              <a:ext uri="{FF2B5EF4-FFF2-40B4-BE49-F238E27FC236}">
                <a16:creationId xmlns:a16="http://schemas.microsoft.com/office/drawing/2014/main" id="{DEBF4143-EFEA-6428-7301-D3E80A2B4CF4}"/>
              </a:ext>
            </a:extLst>
          </p:cNvPr>
          <p:cNvSpPr txBox="1"/>
          <p:nvPr/>
        </p:nvSpPr>
        <p:spPr>
          <a:xfrm>
            <a:off x="7925588" y="3501523"/>
            <a:ext cx="351692" cy="369332"/>
          </a:xfrm>
          <a:prstGeom prst="rect">
            <a:avLst/>
          </a:prstGeom>
          <a:noFill/>
        </p:spPr>
        <p:txBody>
          <a:bodyPr wrap="square" rtlCol="0">
            <a:spAutoFit/>
          </a:bodyPr>
          <a:lstStyle/>
          <a:p>
            <a:r>
              <a:rPr lang="en-US" altLang="ja-JP" dirty="0"/>
              <a:t>B</a:t>
            </a:r>
            <a:endParaRPr kumimoji="1" lang="ja-JP" altLang="en-US" dirty="0"/>
          </a:p>
        </p:txBody>
      </p:sp>
      <p:sp>
        <p:nvSpPr>
          <p:cNvPr id="17" name="テキスト ボックス 16">
            <a:extLst>
              <a:ext uri="{FF2B5EF4-FFF2-40B4-BE49-F238E27FC236}">
                <a16:creationId xmlns:a16="http://schemas.microsoft.com/office/drawing/2014/main" id="{BAC482DE-86B9-D3AF-1152-C3027465A5B9}"/>
              </a:ext>
            </a:extLst>
          </p:cNvPr>
          <p:cNvSpPr txBox="1"/>
          <p:nvPr/>
        </p:nvSpPr>
        <p:spPr>
          <a:xfrm>
            <a:off x="8311662" y="3501523"/>
            <a:ext cx="2756847" cy="369332"/>
          </a:xfrm>
          <a:prstGeom prst="rect">
            <a:avLst/>
          </a:prstGeom>
          <a:noFill/>
        </p:spPr>
        <p:txBody>
          <a:bodyPr wrap="square" rtlCol="0">
            <a:spAutoFit/>
          </a:bodyPr>
          <a:lstStyle/>
          <a:p>
            <a:r>
              <a:rPr kumimoji="1" lang="ja-JP" altLang="en-US" dirty="0"/>
              <a:t>出力面の時間分布</a:t>
            </a:r>
          </a:p>
        </p:txBody>
      </p:sp>
    </p:spTree>
    <p:extLst>
      <p:ext uri="{BB962C8B-B14F-4D97-AF65-F5344CB8AC3E}">
        <p14:creationId xmlns:p14="http://schemas.microsoft.com/office/powerpoint/2010/main" val="1010467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A1AE11-1824-B70E-08B5-61E4187F0C82}"/>
              </a:ext>
            </a:extLst>
          </p:cNvPr>
          <p:cNvSpPr>
            <a:spLocks noGrp="1"/>
          </p:cNvSpPr>
          <p:nvPr>
            <p:ph type="title"/>
          </p:nvPr>
        </p:nvSpPr>
        <p:spPr/>
        <p:txBody>
          <a:bodyPr/>
          <a:lstStyle/>
          <a:p>
            <a:r>
              <a:rPr kumimoji="1" lang="ja-JP" altLang="en-US" dirty="0"/>
              <a:t>修論の状況</a:t>
            </a:r>
          </a:p>
        </p:txBody>
      </p:sp>
      <p:sp>
        <p:nvSpPr>
          <p:cNvPr id="3" name="コンテンツ プレースホルダー 2">
            <a:extLst>
              <a:ext uri="{FF2B5EF4-FFF2-40B4-BE49-F238E27FC236}">
                <a16:creationId xmlns:a16="http://schemas.microsoft.com/office/drawing/2014/main" id="{8E3FB9C6-4224-CEE2-372D-BFB130D4B1EF}"/>
              </a:ext>
            </a:extLst>
          </p:cNvPr>
          <p:cNvSpPr>
            <a:spLocks noGrp="1"/>
          </p:cNvSpPr>
          <p:nvPr>
            <p:ph idx="1"/>
          </p:nvPr>
        </p:nvSpPr>
        <p:spPr/>
        <p:txBody>
          <a:bodyPr>
            <a:normAutofit/>
          </a:bodyPr>
          <a:lstStyle/>
          <a:p>
            <a:r>
              <a:rPr lang="ja-JP" altLang="en-US" b="1" dirty="0">
                <a:solidFill>
                  <a:schemeClr val="accent1"/>
                </a:solidFill>
              </a:rPr>
              <a:t>アブスト、イントロ</a:t>
            </a:r>
            <a:endParaRPr lang="en-US" altLang="ja-JP" b="1" dirty="0">
              <a:solidFill>
                <a:schemeClr val="accent1"/>
              </a:solidFill>
            </a:endParaRPr>
          </a:p>
          <a:p>
            <a:r>
              <a:rPr lang="ja-JP" altLang="en-US" dirty="0"/>
              <a:t>前提知識 </a:t>
            </a:r>
            <a:r>
              <a:rPr lang="en-US" altLang="ja-JP" dirty="0"/>
              <a:t>– </a:t>
            </a:r>
            <a:r>
              <a:rPr lang="ja-JP" altLang="en-US" b="1" dirty="0">
                <a:solidFill>
                  <a:schemeClr val="accent1"/>
                </a:solidFill>
              </a:rPr>
              <a:t>拡散光</a:t>
            </a:r>
            <a:r>
              <a:rPr lang="en-US" altLang="ja-JP" b="1" dirty="0">
                <a:solidFill>
                  <a:schemeClr val="accent1"/>
                </a:solidFill>
              </a:rPr>
              <a:t>CT</a:t>
            </a:r>
            <a:r>
              <a:rPr lang="ja-JP" altLang="en-US" b="1" dirty="0">
                <a:solidFill>
                  <a:schemeClr val="accent1"/>
                </a:solidFill>
              </a:rPr>
              <a:t>、拡散光</a:t>
            </a:r>
            <a:r>
              <a:rPr lang="en-US" altLang="ja-JP" b="1" dirty="0">
                <a:solidFill>
                  <a:schemeClr val="accent1"/>
                </a:solidFill>
              </a:rPr>
              <a:t>CT</a:t>
            </a:r>
            <a:r>
              <a:rPr lang="ja-JP" altLang="en-US" b="1" dirty="0">
                <a:solidFill>
                  <a:schemeClr val="accent1"/>
                </a:solidFill>
              </a:rPr>
              <a:t>の画像再構成</a:t>
            </a:r>
            <a:r>
              <a:rPr lang="en-US" altLang="ja-JP" b="1" dirty="0">
                <a:solidFill>
                  <a:schemeClr val="accent1"/>
                </a:solidFill>
              </a:rPr>
              <a:t> </a:t>
            </a:r>
            <a:r>
              <a:rPr lang="ja-JP" altLang="en-US" b="1" dirty="0">
                <a:solidFill>
                  <a:schemeClr val="accent1"/>
                </a:solidFill>
              </a:rPr>
              <a:t>（共役勾配法など）、</a:t>
            </a:r>
            <a:r>
              <a:rPr lang="en-US" altLang="ja-JP" dirty="0"/>
              <a:t>DIP</a:t>
            </a:r>
            <a:r>
              <a:rPr lang="ja-JP" altLang="en-US" b="1" dirty="0">
                <a:solidFill>
                  <a:schemeClr val="accent1"/>
                </a:solidFill>
              </a:rPr>
              <a:t> </a:t>
            </a:r>
            <a:endParaRPr lang="en-US" altLang="ja-JP" b="1" dirty="0">
              <a:solidFill>
                <a:schemeClr val="accent1"/>
              </a:solidFill>
            </a:endParaRPr>
          </a:p>
          <a:p>
            <a:r>
              <a:rPr kumimoji="1" lang="ja-JP" altLang="en-US" b="1" dirty="0">
                <a:solidFill>
                  <a:schemeClr val="accent1"/>
                </a:solidFill>
              </a:rPr>
              <a:t>関連研究 </a:t>
            </a:r>
            <a:r>
              <a:rPr lang="en-US" altLang="ja-JP" b="1" dirty="0">
                <a:solidFill>
                  <a:schemeClr val="accent1"/>
                </a:solidFill>
              </a:rPr>
              <a:t>-</a:t>
            </a:r>
            <a:r>
              <a:rPr kumimoji="1" lang="en-US" altLang="ja-JP" b="1" dirty="0">
                <a:solidFill>
                  <a:schemeClr val="accent1"/>
                </a:solidFill>
              </a:rPr>
              <a:t> </a:t>
            </a:r>
            <a:r>
              <a:rPr kumimoji="1" lang="ja-JP" altLang="en-US" b="1" dirty="0">
                <a:solidFill>
                  <a:schemeClr val="accent1"/>
                </a:solidFill>
              </a:rPr>
              <a:t>内部再構成、</a:t>
            </a:r>
            <a:r>
              <a:rPr lang="ja-JP" altLang="en-US" b="1" dirty="0">
                <a:solidFill>
                  <a:schemeClr val="accent1"/>
                </a:solidFill>
              </a:rPr>
              <a:t>拡散光</a:t>
            </a:r>
            <a:r>
              <a:rPr lang="en-US" altLang="ja-JP" b="1" dirty="0">
                <a:solidFill>
                  <a:schemeClr val="accent1"/>
                </a:solidFill>
              </a:rPr>
              <a:t>CT</a:t>
            </a:r>
            <a:r>
              <a:rPr lang="ja-JP" altLang="en-US" b="1" dirty="0">
                <a:solidFill>
                  <a:schemeClr val="accent1"/>
                </a:solidFill>
              </a:rPr>
              <a:t>、</a:t>
            </a:r>
            <a:r>
              <a:rPr lang="en-US" altLang="ja-JP" dirty="0"/>
              <a:t>Deep image prior</a:t>
            </a:r>
            <a:r>
              <a:rPr lang="ja-JP" altLang="en-US" b="1" dirty="0">
                <a:solidFill>
                  <a:schemeClr val="accent1"/>
                </a:solidFill>
              </a:rPr>
              <a:t>、医用画像での</a:t>
            </a:r>
            <a:r>
              <a:rPr lang="en-US" altLang="ja-JP" b="1" dirty="0">
                <a:solidFill>
                  <a:schemeClr val="accent1"/>
                </a:solidFill>
              </a:rPr>
              <a:t>DIP</a:t>
            </a:r>
          </a:p>
          <a:p>
            <a:r>
              <a:rPr lang="ja-JP" altLang="en-US" dirty="0"/>
              <a:t>手法</a:t>
            </a:r>
            <a:endParaRPr lang="en-US" altLang="ja-JP" dirty="0"/>
          </a:p>
          <a:p>
            <a:r>
              <a:rPr lang="ja-JP" altLang="en-US" dirty="0"/>
              <a:t>実験</a:t>
            </a:r>
            <a:endParaRPr lang="en-US" altLang="ja-JP" dirty="0"/>
          </a:p>
          <a:p>
            <a:r>
              <a:rPr lang="ja-JP" altLang="en-US" dirty="0"/>
              <a:t>議論</a:t>
            </a:r>
            <a:endParaRPr lang="en-US" altLang="ja-JP" dirty="0"/>
          </a:p>
          <a:p>
            <a:r>
              <a:rPr lang="ja-JP" altLang="en-US" dirty="0"/>
              <a:t>まとめ</a:t>
            </a:r>
            <a:endParaRPr lang="en-US" altLang="ja-JP" dirty="0"/>
          </a:p>
          <a:p>
            <a:endParaRPr kumimoji="1" lang="en-US" altLang="ja-JP" dirty="0"/>
          </a:p>
        </p:txBody>
      </p:sp>
    </p:spTree>
    <p:extLst>
      <p:ext uri="{BB962C8B-B14F-4D97-AF65-F5344CB8AC3E}">
        <p14:creationId xmlns:p14="http://schemas.microsoft.com/office/powerpoint/2010/main" val="1595453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9F15F1-98B2-0743-A64C-C252056AAFAD}"/>
              </a:ext>
            </a:extLst>
          </p:cNvPr>
          <p:cNvSpPr>
            <a:spLocks noGrp="1"/>
          </p:cNvSpPr>
          <p:nvPr>
            <p:ph type="title"/>
          </p:nvPr>
        </p:nvSpPr>
        <p:spPr/>
        <p:txBody>
          <a:bodyPr/>
          <a:lstStyle/>
          <a:p>
            <a:r>
              <a:rPr kumimoji="1" lang="ja-JP" altLang="en-US" dirty="0"/>
              <a:t>イントロ</a:t>
            </a:r>
          </a:p>
        </p:txBody>
      </p:sp>
      <p:sp>
        <p:nvSpPr>
          <p:cNvPr id="3" name="コンテンツ プレースホルダー 2">
            <a:extLst>
              <a:ext uri="{FF2B5EF4-FFF2-40B4-BE49-F238E27FC236}">
                <a16:creationId xmlns:a16="http://schemas.microsoft.com/office/drawing/2014/main" id="{6EB0DE6A-6AB0-F8BD-1032-DEE1FF2B699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3490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スクリーンショット 2021-07-13 18.17.37.png">
            <a:extLst>
              <a:ext uri="{FF2B5EF4-FFF2-40B4-BE49-F238E27FC236}">
                <a16:creationId xmlns:a16="http://schemas.microsoft.com/office/drawing/2014/main" id="{59D6441F-D7A6-B22A-1E14-78B63806E8D7}"/>
              </a:ext>
            </a:extLst>
          </p:cNvPr>
          <p:cNvPicPr>
            <a:picLocks noChangeAspect="1"/>
          </p:cNvPicPr>
          <p:nvPr/>
        </p:nvPicPr>
        <p:blipFill>
          <a:blip r:embed="rId2"/>
          <a:stretch>
            <a:fillRect/>
          </a:stretch>
        </p:blipFill>
        <p:spPr>
          <a:xfrm>
            <a:off x="2628452" y="1027906"/>
            <a:ext cx="6935095" cy="3302427"/>
          </a:xfrm>
          <a:prstGeom prst="rect">
            <a:avLst/>
          </a:prstGeom>
          <a:ln w="12700">
            <a:miter lim="400000"/>
          </a:ln>
        </p:spPr>
      </p:pic>
      <p:sp>
        <p:nvSpPr>
          <p:cNvPr id="2" name="タイトル 1">
            <a:extLst>
              <a:ext uri="{FF2B5EF4-FFF2-40B4-BE49-F238E27FC236}">
                <a16:creationId xmlns:a16="http://schemas.microsoft.com/office/drawing/2014/main" id="{C3C2B316-2527-6822-E389-91EB0171B389}"/>
              </a:ext>
            </a:extLst>
          </p:cNvPr>
          <p:cNvSpPr>
            <a:spLocks noGrp="1"/>
          </p:cNvSpPr>
          <p:nvPr>
            <p:ph type="title"/>
          </p:nvPr>
        </p:nvSpPr>
        <p:spPr/>
        <p:txBody>
          <a:bodyPr/>
          <a:lstStyle/>
          <a:p>
            <a:r>
              <a:rPr kumimoji="1" lang="ja-JP" altLang="en-US" dirty="0"/>
              <a:t>拡散光</a:t>
            </a:r>
            <a:r>
              <a:rPr kumimoji="1" lang="en-US" altLang="ja-JP" dirty="0"/>
              <a:t>CT</a:t>
            </a:r>
            <a:r>
              <a:rPr kumimoji="1" lang="ja-JP" altLang="en-US" dirty="0"/>
              <a:t>の問題</a:t>
            </a:r>
          </a:p>
        </p:txBody>
      </p:sp>
      <p:sp>
        <p:nvSpPr>
          <p:cNvPr id="5" name="テキスト ボックス 4">
            <a:extLst>
              <a:ext uri="{FF2B5EF4-FFF2-40B4-BE49-F238E27FC236}">
                <a16:creationId xmlns:a16="http://schemas.microsoft.com/office/drawing/2014/main" id="{00089116-9F0C-F288-89A2-74E1F1F9DAC6}"/>
              </a:ext>
            </a:extLst>
          </p:cNvPr>
          <p:cNvSpPr txBox="1"/>
          <p:nvPr/>
        </p:nvSpPr>
        <p:spPr>
          <a:xfrm>
            <a:off x="676405" y="4865590"/>
            <a:ext cx="11273425" cy="954107"/>
          </a:xfrm>
          <a:prstGeom prst="rect">
            <a:avLst/>
          </a:prstGeom>
          <a:noFill/>
        </p:spPr>
        <p:txBody>
          <a:bodyPr wrap="square" rtlCol="0">
            <a:spAutoFit/>
          </a:bodyPr>
          <a:lstStyle/>
          <a:p>
            <a:r>
              <a:rPr kumimoji="1" lang="en-US" altLang="ja-JP" sz="2800" dirty="0"/>
              <a:t>1.</a:t>
            </a:r>
            <a:r>
              <a:rPr kumimoji="1" lang="ja-JP" altLang="en-US" sz="2800" b="1" dirty="0"/>
              <a:t>光の時間変化</a:t>
            </a:r>
            <a:r>
              <a:rPr kumimoji="1" lang="ja-JP" altLang="en-US" sz="2800" dirty="0"/>
              <a:t>．散乱・吸収によって光エネルギーが変化する．</a:t>
            </a:r>
            <a:endParaRPr kumimoji="1" lang="en-US" altLang="ja-JP" sz="2800" dirty="0"/>
          </a:p>
          <a:p>
            <a:r>
              <a:rPr lang="en-US" altLang="ja-JP" sz="2800" dirty="0"/>
              <a:t>2.</a:t>
            </a:r>
            <a:r>
              <a:rPr lang="ja-JP" altLang="en-US" sz="2800" b="1" dirty="0"/>
              <a:t>どういう経路を通るのか</a:t>
            </a:r>
            <a:r>
              <a:rPr lang="ja-JP" altLang="en-US" sz="2800" dirty="0"/>
              <a:t>．直進光</a:t>
            </a:r>
            <a:r>
              <a:rPr lang="en-US" altLang="ja-JP" sz="2800" dirty="0"/>
              <a:t>CT</a:t>
            </a:r>
            <a:r>
              <a:rPr lang="ja-JP" altLang="en-US" sz="2800" dirty="0"/>
              <a:t>とは異なり，光の経路が不明</a:t>
            </a:r>
            <a:endParaRPr kumimoji="1" lang="ja-JP" altLang="en-US" sz="2800" dirty="0"/>
          </a:p>
        </p:txBody>
      </p:sp>
    </p:spTree>
    <p:extLst>
      <p:ext uri="{BB962C8B-B14F-4D97-AF65-F5344CB8AC3E}">
        <p14:creationId xmlns:p14="http://schemas.microsoft.com/office/powerpoint/2010/main" val="3197723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2641FF-C25A-2C34-1FD1-0045F20C8E6C}"/>
              </a:ext>
            </a:extLst>
          </p:cNvPr>
          <p:cNvSpPr>
            <a:spLocks noGrp="1"/>
          </p:cNvSpPr>
          <p:nvPr>
            <p:ph type="title"/>
          </p:nvPr>
        </p:nvSpPr>
        <p:spPr/>
        <p:txBody>
          <a:bodyPr/>
          <a:lstStyle/>
          <a:p>
            <a:r>
              <a:rPr lang="ja-JP" altLang="en-US" dirty="0"/>
              <a:t>前提知識 </a:t>
            </a:r>
            <a:r>
              <a:rPr lang="en-US" altLang="ja-JP" dirty="0"/>
              <a:t>– </a:t>
            </a:r>
            <a:r>
              <a:rPr lang="ja-JP" altLang="en-US" dirty="0"/>
              <a:t>拡散光</a:t>
            </a:r>
            <a:r>
              <a:rPr lang="en-US" altLang="ja-JP" dirty="0"/>
              <a:t>CT</a:t>
            </a:r>
            <a:endParaRPr kumimoji="1" lang="ja-JP" altLang="en-US" dirty="0"/>
          </a:p>
        </p:txBody>
      </p:sp>
      <p:sp>
        <p:nvSpPr>
          <p:cNvPr id="3" name="コンテンツ プレースホルダー 2">
            <a:extLst>
              <a:ext uri="{FF2B5EF4-FFF2-40B4-BE49-F238E27FC236}">
                <a16:creationId xmlns:a16="http://schemas.microsoft.com/office/drawing/2014/main" id="{A3F7FD0F-B0EE-ED77-CDAF-3D84A7E4B7ED}"/>
              </a:ext>
            </a:extLst>
          </p:cNvPr>
          <p:cNvSpPr>
            <a:spLocks noGrp="1"/>
          </p:cNvSpPr>
          <p:nvPr>
            <p:ph idx="1"/>
          </p:nvPr>
        </p:nvSpPr>
        <p:spPr/>
        <p:txBody>
          <a:bodyPr>
            <a:normAutofit lnSpcReduction="10000"/>
          </a:bodyPr>
          <a:lstStyle/>
          <a:p>
            <a:r>
              <a:rPr lang="ja-JP" altLang="en-US" dirty="0"/>
              <a:t>生体の窓</a:t>
            </a:r>
            <a:endParaRPr lang="en-US" altLang="ja-JP" dirty="0"/>
          </a:p>
          <a:p>
            <a:r>
              <a:rPr lang="ja-JP" altLang="en-US" dirty="0"/>
              <a:t>光輸送方程式</a:t>
            </a:r>
            <a:endParaRPr lang="en-US" altLang="ja-JP" dirty="0"/>
          </a:p>
          <a:p>
            <a:r>
              <a:rPr kumimoji="1" lang="ja-JP" altLang="en-US" dirty="0"/>
              <a:t>等方散乱と光拡散方程式</a:t>
            </a:r>
            <a:endParaRPr kumimoji="1" lang="en-US" altLang="ja-JP" dirty="0"/>
          </a:p>
          <a:p>
            <a:r>
              <a:rPr lang="ja-JP" altLang="en-US" dirty="0"/>
              <a:t>差分法による光拡散方程式離散化</a:t>
            </a:r>
            <a:endParaRPr lang="en-US" altLang="ja-JP" dirty="0"/>
          </a:p>
          <a:p>
            <a:r>
              <a:rPr lang="ja-JP" altLang="en-US" dirty="0"/>
              <a:t>境界条件の離散化</a:t>
            </a:r>
            <a:endParaRPr lang="en-US" altLang="ja-JP" dirty="0"/>
          </a:p>
          <a:p>
            <a:r>
              <a:rPr lang="ja-JP" altLang="en-US" dirty="0"/>
              <a:t>離散化光拡散方程式の適用条件</a:t>
            </a:r>
            <a:endParaRPr kumimoji="1" lang="en-US" altLang="ja-JP" dirty="0"/>
          </a:p>
          <a:p>
            <a:r>
              <a:rPr lang="en-US" altLang="ja-JP" dirty="0"/>
              <a:t>MBL</a:t>
            </a:r>
            <a:r>
              <a:rPr lang="ja-JP" altLang="en-US" dirty="0"/>
              <a:t>法則</a:t>
            </a:r>
            <a:endParaRPr lang="en-US" altLang="ja-JP" dirty="0"/>
          </a:p>
          <a:p>
            <a:r>
              <a:rPr kumimoji="1" lang="ja-JP" altLang="en-US" dirty="0"/>
              <a:t>光路長分布</a:t>
            </a:r>
            <a:endParaRPr kumimoji="1" lang="en-US" altLang="ja-JP" dirty="0"/>
          </a:p>
          <a:p>
            <a:r>
              <a:rPr lang="ja-JP" altLang="en-US" dirty="0"/>
              <a:t>拡散光</a:t>
            </a:r>
            <a:r>
              <a:rPr lang="en-US" altLang="ja-JP" dirty="0"/>
              <a:t>CT</a:t>
            </a:r>
            <a:r>
              <a:rPr lang="ja-JP" altLang="en-US" dirty="0"/>
              <a:t>の線形方程式</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4234672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CC664-D19A-A447-A798-61F3B6D1AFDE}"/>
              </a:ext>
            </a:extLst>
          </p:cNvPr>
          <p:cNvSpPr>
            <a:spLocks noGrp="1"/>
          </p:cNvSpPr>
          <p:nvPr>
            <p:ph type="title"/>
          </p:nvPr>
        </p:nvSpPr>
        <p:spPr/>
        <p:txBody>
          <a:bodyPr/>
          <a:lstStyle/>
          <a:p>
            <a:r>
              <a:rPr lang="ja-JP" altLang="en-US" dirty="0"/>
              <a:t>前提知識 </a:t>
            </a:r>
            <a:r>
              <a:rPr lang="en-US" altLang="ja-JP" dirty="0"/>
              <a:t>–</a:t>
            </a:r>
            <a:r>
              <a:rPr lang="ja-JP" altLang="en-US" b="1" dirty="0"/>
              <a:t>拡散光</a:t>
            </a:r>
            <a:r>
              <a:rPr lang="en-US" altLang="ja-JP" b="1" dirty="0"/>
              <a:t>CT</a:t>
            </a:r>
            <a:r>
              <a:rPr lang="ja-JP" altLang="en-US" b="1" dirty="0"/>
              <a:t>の画像再構成</a:t>
            </a:r>
            <a:r>
              <a:rPr lang="en-US" altLang="ja-JP" b="1" dirty="0"/>
              <a:t> </a:t>
            </a:r>
            <a:r>
              <a:rPr lang="ja-JP" altLang="en-US" b="1" dirty="0"/>
              <a:t>（共役勾配法など）</a:t>
            </a:r>
            <a:endParaRPr kumimoji="1" lang="ja-JP" altLang="en-US" dirty="0"/>
          </a:p>
        </p:txBody>
      </p:sp>
      <p:sp>
        <p:nvSpPr>
          <p:cNvPr id="3" name="コンテンツ プレースホルダー 2">
            <a:extLst>
              <a:ext uri="{FF2B5EF4-FFF2-40B4-BE49-F238E27FC236}">
                <a16:creationId xmlns:a16="http://schemas.microsoft.com/office/drawing/2014/main" id="{AD3EF4B4-9D15-5566-CC4F-75A16DF8F59D}"/>
              </a:ext>
            </a:extLst>
          </p:cNvPr>
          <p:cNvSpPr>
            <a:spLocks noGrp="1"/>
          </p:cNvSpPr>
          <p:nvPr>
            <p:ph idx="1"/>
          </p:nvPr>
        </p:nvSpPr>
        <p:spPr/>
        <p:txBody>
          <a:bodyPr/>
          <a:lstStyle/>
          <a:p>
            <a:r>
              <a:rPr kumimoji="1" lang="ja-JP" altLang="en-US" dirty="0"/>
              <a:t>共役勾配法</a:t>
            </a:r>
            <a:endParaRPr kumimoji="1" lang="en-US" altLang="ja-JP" dirty="0"/>
          </a:p>
          <a:p>
            <a:r>
              <a:rPr kumimoji="1" lang="en-US" altLang="ja-JP" dirty="0"/>
              <a:t>convex</a:t>
            </a:r>
            <a:r>
              <a:rPr kumimoji="1" lang="ja-JP" altLang="en-US" dirty="0"/>
              <a:t>法</a:t>
            </a:r>
          </a:p>
        </p:txBody>
      </p:sp>
    </p:spTree>
    <p:extLst>
      <p:ext uri="{BB962C8B-B14F-4D97-AF65-F5344CB8AC3E}">
        <p14:creationId xmlns:p14="http://schemas.microsoft.com/office/powerpoint/2010/main" val="1937929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F63D94-3133-BDEF-83BB-9F16B841289E}"/>
              </a:ext>
            </a:extLst>
          </p:cNvPr>
          <p:cNvSpPr>
            <a:spLocks noGrp="1"/>
          </p:cNvSpPr>
          <p:nvPr>
            <p:ph type="title"/>
          </p:nvPr>
        </p:nvSpPr>
        <p:spPr/>
        <p:txBody>
          <a:bodyPr/>
          <a:lstStyle/>
          <a:p>
            <a:r>
              <a:rPr lang="ja-JP" altLang="en-US" dirty="0"/>
              <a:t>前提知識 </a:t>
            </a:r>
            <a:r>
              <a:rPr lang="en-US" altLang="ja-JP" dirty="0"/>
              <a:t>– DIP</a:t>
            </a:r>
            <a:endParaRPr kumimoji="1" lang="ja-JP" altLang="en-US" dirty="0"/>
          </a:p>
        </p:txBody>
      </p:sp>
      <p:sp>
        <p:nvSpPr>
          <p:cNvPr id="3" name="コンテンツ プレースホルダー 2">
            <a:extLst>
              <a:ext uri="{FF2B5EF4-FFF2-40B4-BE49-F238E27FC236}">
                <a16:creationId xmlns:a16="http://schemas.microsoft.com/office/drawing/2014/main" id="{6E2A0D3E-99E7-E7E3-B8C8-2530B3896CF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33180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E315F3-9E79-1BCC-0112-3A445770EF15}"/>
              </a:ext>
            </a:extLst>
          </p:cNvPr>
          <p:cNvSpPr>
            <a:spLocks noGrp="1"/>
          </p:cNvSpPr>
          <p:nvPr>
            <p:ph type="title"/>
          </p:nvPr>
        </p:nvSpPr>
        <p:spPr/>
        <p:txBody>
          <a:bodyPr/>
          <a:lstStyle/>
          <a:p>
            <a:r>
              <a:rPr kumimoji="1" lang="ja-JP" altLang="en-US" dirty="0"/>
              <a:t>関連研究ー内部再構成</a:t>
            </a:r>
          </a:p>
        </p:txBody>
      </p:sp>
      <p:sp>
        <p:nvSpPr>
          <p:cNvPr id="3" name="コンテンツ プレースホルダー 2">
            <a:extLst>
              <a:ext uri="{FF2B5EF4-FFF2-40B4-BE49-F238E27FC236}">
                <a16:creationId xmlns:a16="http://schemas.microsoft.com/office/drawing/2014/main" id="{7AB6F07F-DED2-D152-9726-6AC9A2FEBF26}"/>
              </a:ext>
            </a:extLst>
          </p:cNvPr>
          <p:cNvSpPr>
            <a:spLocks noGrp="1"/>
          </p:cNvSpPr>
          <p:nvPr>
            <p:ph idx="1"/>
          </p:nvPr>
        </p:nvSpPr>
        <p:spPr/>
        <p:txBody>
          <a:bodyPr/>
          <a:lstStyle/>
          <a:p>
            <a:r>
              <a:rPr lang="en-US" altLang="ja-JP" dirty="0"/>
              <a:t>CT</a:t>
            </a:r>
          </a:p>
          <a:p>
            <a:r>
              <a:rPr kumimoji="1" lang="en-US" altLang="ja-JP" dirty="0"/>
              <a:t>MRI</a:t>
            </a:r>
          </a:p>
          <a:p>
            <a:r>
              <a:rPr kumimoji="1" lang="en-US" altLang="ja-JP" dirty="0"/>
              <a:t>PET</a:t>
            </a:r>
            <a:endParaRPr kumimoji="1" lang="ja-JP" altLang="en-US" dirty="0"/>
          </a:p>
        </p:txBody>
      </p:sp>
    </p:spTree>
    <p:extLst>
      <p:ext uri="{BB962C8B-B14F-4D97-AF65-F5344CB8AC3E}">
        <p14:creationId xmlns:p14="http://schemas.microsoft.com/office/powerpoint/2010/main" val="3917576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3BD24-8C58-CF99-4D7A-33F15D50E5C5}"/>
              </a:ext>
            </a:extLst>
          </p:cNvPr>
          <p:cNvSpPr>
            <a:spLocks noGrp="1"/>
          </p:cNvSpPr>
          <p:nvPr>
            <p:ph type="title"/>
          </p:nvPr>
        </p:nvSpPr>
        <p:spPr/>
        <p:txBody>
          <a:bodyPr/>
          <a:lstStyle/>
          <a:p>
            <a:r>
              <a:rPr kumimoji="1" lang="ja-JP" altLang="en-US" dirty="0"/>
              <a:t>関連研究ー拡散光</a:t>
            </a:r>
            <a:r>
              <a:rPr kumimoji="1" lang="en-US" altLang="ja-JP" dirty="0"/>
              <a:t>CT</a:t>
            </a:r>
            <a:endParaRPr kumimoji="1" lang="ja-JP" altLang="en-US" dirty="0"/>
          </a:p>
        </p:txBody>
      </p:sp>
      <p:sp>
        <p:nvSpPr>
          <p:cNvPr id="3" name="コンテンツ プレースホルダー 2">
            <a:extLst>
              <a:ext uri="{FF2B5EF4-FFF2-40B4-BE49-F238E27FC236}">
                <a16:creationId xmlns:a16="http://schemas.microsoft.com/office/drawing/2014/main" id="{CF08550D-94FC-CF59-8E24-82F0703B88B8}"/>
              </a:ext>
            </a:extLst>
          </p:cNvPr>
          <p:cNvSpPr>
            <a:spLocks noGrp="1"/>
          </p:cNvSpPr>
          <p:nvPr>
            <p:ph idx="1"/>
          </p:nvPr>
        </p:nvSpPr>
        <p:spPr/>
        <p:txBody>
          <a:bodyPr/>
          <a:lstStyle/>
          <a:p>
            <a:r>
              <a:rPr lang="ja-JP" altLang="en-US" dirty="0"/>
              <a:t>光を用いた生体イメージング</a:t>
            </a:r>
            <a:endParaRPr lang="en-US" altLang="ja-JP" dirty="0"/>
          </a:p>
          <a:p>
            <a:pPr lvl="1"/>
            <a:r>
              <a:rPr lang="en-US" altLang="ja-JP" dirty="0"/>
              <a:t>OCT</a:t>
            </a:r>
          </a:p>
          <a:p>
            <a:pPr lvl="1"/>
            <a:r>
              <a:rPr lang="ja-JP" altLang="en-US" dirty="0"/>
              <a:t>光トポ</a:t>
            </a:r>
            <a:endParaRPr lang="en-US" altLang="ja-JP" dirty="0"/>
          </a:p>
          <a:p>
            <a:pPr lvl="1"/>
            <a:r>
              <a:rPr lang="ja-JP" altLang="en-US" dirty="0"/>
              <a:t>光透視</a:t>
            </a:r>
            <a:endParaRPr lang="en-US" altLang="ja-JP" dirty="0"/>
          </a:p>
          <a:p>
            <a:pPr lvl="1"/>
            <a:r>
              <a:rPr lang="ja-JP" altLang="en-US" dirty="0"/>
              <a:t>拡散光</a:t>
            </a:r>
            <a:r>
              <a:rPr lang="en-US" altLang="ja-JP" dirty="0"/>
              <a:t>CT</a:t>
            </a:r>
          </a:p>
          <a:p>
            <a:pPr lvl="1"/>
            <a:endParaRPr lang="en-US" altLang="ja-JP" dirty="0"/>
          </a:p>
          <a:p>
            <a:r>
              <a:rPr kumimoji="1" lang="ja-JP" altLang="en-US" dirty="0"/>
              <a:t>連続光法</a:t>
            </a:r>
            <a:endParaRPr kumimoji="1" lang="en-US" altLang="ja-JP" dirty="0"/>
          </a:p>
          <a:p>
            <a:r>
              <a:rPr kumimoji="1" lang="ja-JP" altLang="en-US" dirty="0"/>
              <a:t>強度変調</a:t>
            </a:r>
            <a:r>
              <a:rPr lang="ja-JP" altLang="en-US" dirty="0"/>
              <a:t>方式</a:t>
            </a:r>
            <a:endParaRPr lang="en-US" altLang="ja-JP" dirty="0"/>
          </a:p>
          <a:p>
            <a:r>
              <a:rPr kumimoji="1" lang="ja-JP" altLang="en-US" dirty="0"/>
              <a:t>時間分解測定</a:t>
            </a:r>
            <a:endParaRPr kumimoji="1" lang="en-US" altLang="ja-JP" dirty="0"/>
          </a:p>
          <a:p>
            <a:endParaRPr kumimoji="1" lang="en-US" altLang="ja-JP" dirty="0"/>
          </a:p>
        </p:txBody>
      </p:sp>
    </p:spTree>
    <p:extLst>
      <p:ext uri="{BB962C8B-B14F-4D97-AF65-F5344CB8AC3E}">
        <p14:creationId xmlns:p14="http://schemas.microsoft.com/office/powerpoint/2010/main" val="2680644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57E48-66F2-EB4F-4C50-845FF78C757A}"/>
              </a:ext>
            </a:extLst>
          </p:cNvPr>
          <p:cNvSpPr>
            <a:spLocks noGrp="1"/>
          </p:cNvSpPr>
          <p:nvPr>
            <p:ph type="title"/>
          </p:nvPr>
        </p:nvSpPr>
        <p:spPr/>
        <p:txBody>
          <a:bodyPr/>
          <a:lstStyle/>
          <a:p>
            <a:r>
              <a:rPr kumimoji="1" lang="ja-JP" altLang="en-US" dirty="0"/>
              <a:t>関連研究ー</a:t>
            </a:r>
            <a:r>
              <a:rPr kumimoji="1" lang="en-US" altLang="ja-JP" dirty="0"/>
              <a:t>Deep image prior</a:t>
            </a:r>
            <a:endParaRPr kumimoji="1" lang="ja-JP" altLang="en-US" dirty="0"/>
          </a:p>
        </p:txBody>
      </p:sp>
      <p:sp>
        <p:nvSpPr>
          <p:cNvPr id="3" name="コンテンツ プレースホルダー 2">
            <a:extLst>
              <a:ext uri="{FF2B5EF4-FFF2-40B4-BE49-F238E27FC236}">
                <a16:creationId xmlns:a16="http://schemas.microsoft.com/office/drawing/2014/main" id="{ACF84D92-FFC1-EDA7-1184-852590B7890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165840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BA2E98-A07D-F085-F29A-7862C9E1D9E3}"/>
              </a:ext>
            </a:extLst>
          </p:cNvPr>
          <p:cNvSpPr>
            <a:spLocks noGrp="1"/>
          </p:cNvSpPr>
          <p:nvPr>
            <p:ph type="title"/>
          </p:nvPr>
        </p:nvSpPr>
        <p:spPr/>
        <p:txBody>
          <a:bodyPr/>
          <a:lstStyle/>
          <a:p>
            <a:r>
              <a:rPr kumimoji="1" lang="ja-JP" altLang="en-US" dirty="0"/>
              <a:t>関連研究ー</a:t>
            </a:r>
            <a:r>
              <a:rPr lang="ja-JP" altLang="en-US" dirty="0"/>
              <a:t>医用画像での</a:t>
            </a:r>
            <a:r>
              <a:rPr lang="en-US" altLang="ja-JP" dirty="0"/>
              <a:t>DIP</a:t>
            </a:r>
            <a:endParaRPr kumimoji="1" lang="ja-JP" altLang="en-US" dirty="0"/>
          </a:p>
        </p:txBody>
      </p:sp>
      <p:sp>
        <p:nvSpPr>
          <p:cNvPr id="3" name="コンテンツ プレースホルダー 2">
            <a:extLst>
              <a:ext uri="{FF2B5EF4-FFF2-40B4-BE49-F238E27FC236}">
                <a16:creationId xmlns:a16="http://schemas.microsoft.com/office/drawing/2014/main" id="{03D931C1-EED3-545E-AF51-AC44A1FD9FC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36172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1F102-B03D-EE9E-BD0F-BBC1AF1F511A}"/>
              </a:ext>
            </a:extLst>
          </p:cNvPr>
          <p:cNvSpPr>
            <a:spLocks noGrp="1"/>
          </p:cNvSpPr>
          <p:nvPr>
            <p:ph type="title"/>
          </p:nvPr>
        </p:nvSpPr>
        <p:spPr/>
        <p:txBody>
          <a:bodyPr/>
          <a:lstStyle/>
          <a:p>
            <a:r>
              <a:rPr kumimoji="1" lang="ja-JP" altLang="en-US" dirty="0"/>
              <a:t>光輸送方程式</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6FD4DD21-99F6-40BF-7B38-EFDAE349F7D6}"/>
                  </a:ext>
                </a:extLst>
              </p:cNvPr>
              <p:cNvSpPr txBox="1"/>
              <p:nvPr/>
            </p:nvSpPr>
            <p:spPr>
              <a:xfrm>
                <a:off x="212683" y="1503124"/>
                <a:ext cx="11766633" cy="643894"/>
              </a:xfrm>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1</m:t>
                          </m:r>
                        </m:num>
                        <m:den>
                          <m:r>
                            <a:rPr sz="2200" i="1">
                              <a:solidFill>
                                <a:srgbClr val="000000"/>
                              </a:solidFill>
                              <a:latin typeface="Cambria Math" panose="02040503050406030204" pitchFamily="18" charset="0"/>
                            </a:rPr>
                            <m:t>𝑐</m:t>
                          </m:r>
                        </m:den>
                      </m:f>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m:t>
                          </m:r>
                        </m:num>
                        <m:den>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den>
                      </m:f>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𝑎</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m:t>
                          </m:r>
                        </m:e>
                        <m:sub>
                          <m:r>
                            <a:rPr sz="2200" i="1">
                              <a:solidFill>
                                <a:srgbClr val="000000"/>
                              </a:solidFill>
                              <a:latin typeface="Cambria Math" panose="02040503050406030204" pitchFamily="18" charset="0"/>
                            </a:rPr>
                            <m:t>4</m:t>
                          </m:r>
                          <m:r>
                            <a:rPr sz="2200" i="1">
                              <a:solidFill>
                                <a:srgbClr val="000000"/>
                              </a:solidFill>
                              <a:latin typeface="Cambria Math" panose="02040503050406030204" pitchFamily="18" charset="0"/>
                            </a:rPr>
                            <m:t>𝜋</m:t>
                          </m:r>
                        </m:sub>
                      </m:sSub>
                      <m:r>
                        <a:rPr sz="2200" i="1">
                          <a:solidFill>
                            <a:srgbClr val="000000"/>
                          </a:solidFill>
                          <a:latin typeface="Cambria Math" panose="02040503050406030204" pitchFamily="18" charset="0"/>
                        </a:rPr>
                        <m:t>𝑝</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𝑑</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𝑞</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oMath>
                  </m:oMathPara>
                </a14:m>
                <a:endParaRPr sz="2200" dirty="0"/>
              </a:p>
            </p:txBody>
          </p:sp>
        </mc:Choice>
        <mc:Fallback xmlns="">
          <p:sp>
            <p:nvSpPr>
              <p:cNvPr id="4" name="方程式">
                <a:extLst>
                  <a:ext uri="{FF2B5EF4-FFF2-40B4-BE49-F238E27FC236}">
                    <a16:creationId xmlns:a16="http://schemas.microsoft.com/office/drawing/2014/main" id="{6FD4DD21-99F6-40BF-7B38-EFDAE349F7D6}"/>
                  </a:ext>
                </a:extLst>
              </p:cNvPr>
              <p:cNvSpPr txBox="1">
                <a:spLocks noRot="1" noChangeAspect="1" noMove="1" noResize="1" noEditPoints="1" noAdjustHandles="1" noChangeArrowheads="1" noChangeShapeType="1" noTextEdit="1"/>
              </p:cNvSpPr>
              <p:nvPr/>
            </p:nvSpPr>
            <p:spPr>
              <a:xfrm>
                <a:off x="212683" y="1503124"/>
                <a:ext cx="11766633" cy="643894"/>
              </a:xfrm>
              <a:prstGeom prst="rect">
                <a:avLst/>
              </a:prstGeom>
              <a:blipFill>
                <a:blip r:embed="rId2"/>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7F20208-B5CF-6265-E294-1CB49D851217}"/>
              </a:ext>
            </a:extLst>
          </p:cNvPr>
          <p:cNvSpPr txBox="1"/>
          <p:nvPr/>
        </p:nvSpPr>
        <p:spPr>
          <a:xfrm>
            <a:off x="212683" y="2336270"/>
            <a:ext cx="1821485" cy="338554"/>
          </a:xfrm>
          <a:prstGeom prst="rect">
            <a:avLst/>
          </a:prstGeom>
          <a:noFill/>
        </p:spPr>
        <p:txBody>
          <a:bodyPr wrap="square" rtlCol="0">
            <a:spAutoFit/>
          </a:bodyPr>
          <a:lstStyle/>
          <a:p>
            <a:r>
              <a:rPr kumimoji="1" lang="ja-JP" altLang="en-US" sz="1600" dirty="0"/>
              <a:t>光強度の時間変化</a:t>
            </a:r>
          </a:p>
        </p:txBody>
      </p:sp>
      <p:sp>
        <p:nvSpPr>
          <p:cNvPr id="6" name="テキスト ボックス 5">
            <a:extLst>
              <a:ext uri="{FF2B5EF4-FFF2-40B4-BE49-F238E27FC236}">
                <a16:creationId xmlns:a16="http://schemas.microsoft.com/office/drawing/2014/main" id="{D9294000-54E2-5082-1BCF-1561646C14B6}"/>
              </a:ext>
            </a:extLst>
          </p:cNvPr>
          <p:cNvSpPr txBox="1"/>
          <p:nvPr/>
        </p:nvSpPr>
        <p:spPr>
          <a:xfrm>
            <a:off x="2034168" y="2336270"/>
            <a:ext cx="2034428" cy="338554"/>
          </a:xfrm>
          <a:prstGeom prst="rect">
            <a:avLst/>
          </a:prstGeom>
          <a:noFill/>
        </p:spPr>
        <p:txBody>
          <a:bodyPr wrap="square" rtlCol="0">
            <a:spAutoFit/>
          </a:bodyPr>
          <a:lstStyle/>
          <a:p>
            <a:r>
              <a:rPr kumimoji="1" lang="ja-JP" altLang="en-US" sz="1600" dirty="0"/>
              <a:t>光の発散による減少</a:t>
            </a:r>
          </a:p>
        </p:txBody>
      </p:sp>
      <p:sp>
        <p:nvSpPr>
          <p:cNvPr id="7" name="テキスト ボックス 6">
            <a:extLst>
              <a:ext uri="{FF2B5EF4-FFF2-40B4-BE49-F238E27FC236}">
                <a16:creationId xmlns:a16="http://schemas.microsoft.com/office/drawing/2014/main" id="{A706229A-22F5-59D9-9386-B6AE46D8B4BF}"/>
              </a:ext>
            </a:extLst>
          </p:cNvPr>
          <p:cNvSpPr txBox="1"/>
          <p:nvPr/>
        </p:nvSpPr>
        <p:spPr>
          <a:xfrm>
            <a:off x="4276327" y="2336270"/>
            <a:ext cx="2663092" cy="338554"/>
          </a:xfrm>
          <a:prstGeom prst="rect">
            <a:avLst/>
          </a:prstGeom>
          <a:noFill/>
        </p:spPr>
        <p:txBody>
          <a:bodyPr wrap="square" rtlCol="0">
            <a:spAutoFit/>
          </a:bodyPr>
          <a:lstStyle/>
          <a:p>
            <a:r>
              <a:rPr kumimoji="1" lang="ja-JP" altLang="en-US" sz="1600" dirty="0"/>
              <a:t>光の吸収・散乱による減少</a:t>
            </a:r>
          </a:p>
        </p:txBody>
      </p:sp>
      <p:sp>
        <p:nvSpPr>
          <p:cNvPr id="8" name="テキスト ボックス 7">
            <a:extLst>
              <a:ext uri="{FF2B5EF4-FFF2-40B4-BE49-F238E27FC236}">
                <a16:creationId xmlns:a16="http://schemas.microsoft.com/office/drawing/2014/main" id="{F95B039A-8834-ED1A-4C06-FD069EE50FD0}"/>
              </a:ext>
            </a:extLst>
          </p:cNvPr>
          <p:cNvSpPr txBox="1"/>
          <p:nvPr/>
        </p:nvSpPr>
        <p:spPr>
          <a:xfrm>
            <a:off x="7494740" y="2336270"/>
            <a:ext cx="2501030" cy="584775"/>
          </a:xfrm>
          <a:prstGeom prst="rect">
            <a:avLst/>
          </a:prstGeom>
          <a:noFill/>
        </p:spPr>
        <p:txBody>
          <a:bodyPr wrap="square" rtlCol="0">
            <a:spAutoFit/>
          </a:bodyPr>
          <a:lstStyle/>
          <a:p>
            <a:r>
              <a:rPr lang="en-US" altLang="ja-JP" sz="1600" dirty="0"/>
              <a:t>r</a:t>
            </a:r>
            <a:r>
              <a:rPr lang="ja-JP" altLang="en-US" sz="1600" dirty="0"/>
              <a:t>の周辺から散乱によって伝わってくる増加</a:t>
            </a:r>
            <a:endParaRPr kumimoji="1" lang="ja-JP" altLang="en-US" sz="1600" dirty="0"/>
          </a:p>
        </p:txBody>
      </p:sp>
      <p:sp>
        <p:nvSpPr>
          <p:cNvPr id="9" name="テキスト ボックス 8">
            <a:extLst>
              <a:ext uri="{FF2B5EF4-FFF2-40B4-BE49-F238E27FC236}">
                <a16:creationId xmlns:a16="http://schemas.microsoft.com/office/drawing/2014/main" id="{0A611B3D-6729-45D8-B8FF-4CB0FCEDECE6}"/>
              </a:ext>
            </a:extLst>
          </p:cNvPr>
          <p:cNvSpPr txBox="1"/>
          <p:nvPr/>
        </p:nvSpPr>
        <p:spPr>
          <a:xfrm>
            <a:off x="10551091" y="2359261"/>
            <a:ext cx="1681594" cy="584775"/>
          </a:xfrm>
          <a:prstGeom prst="rect">
            <a:avLst/>
          </a:prstGeom>
          <a:noFill/>
        </p:spPr>
        <p:txBody>
          <a:bodyPr wrap="square" rtlCol="0">
            <a:spAutoFit/>
          </a:bodyPr>
          <a:lstStyle/>
          <a:p>
            <a:r>
              <a:rPr kumimoji="1" lang="ja-JP" altLang="en-US" sz="1600" dirty="0"/>
              <a:t>組織内の光源による</a:t>
            </a:r>
            <a:r>
              <a:rPr lang="ja-JP" altLang="en-US" sz="1600" dirty="0"/>
              <a:t>増加</a:t>
            </a:r>
            <a:endParaRPr kumimoji="1" lang="en-US" altLang="ja-JP" sz="1600" dirty="0"/>
          </a:p>
        </p:txBody>
      </p:sp>
      <p:cxnSp>
        <p:nvCxnSpPr>
          <p:cNvPr id="11" name="直線コネクタ 10">
            <a:extLst>
              <a:ext uri="{FF2B5EF4-FFF2-40B4-BE49-F238E27FC236}">
                <a16:creationId xmlns:a16="http://schemas.microsoft.com/office/drawing/2014/main" id="{07B4410D-9D45-3432-710F-166226B17B03}"/>
              </a:ext>
            </a:extLst>
          </p:cNvPr>
          <p:cNvCxnSpPr/>
          <p:nvPr/>
        </p:nvCxnSpPr>
        <p:spPr>
          <a:xfrm>
            <a:off x="2199612" y="2153447"/>
            <a:ext cx="170353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8175D60-BDAB-3784-2704-E0A67E003F8F}"/>
              </a:ext>
            </a:extLst>
          </p:cNvPr>
          <p:cNvCxnSpPr>
            <a:cxnSpLocks/>
          </p:cNvCxnSpPr>
          <p:nvPr/>
        </p:nvCxnSpPr>
        <p:spPr>
          <a:xfrm>
            <a:off x="4276327" y="2147018"/>
            <a:ext cx="2663092" cy="64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93F9AF-5BDE-88EC-C141-41D25A628F48}"/>
              </a:ext>
            </a:extLst>
          </p:cNvPr>
          <p:cNvCxnSpPr>
            <a:cxnSpLocks/>
          </p:cNvCxnSpPr>
          <p:nvPr/>
        </p:nvCxnSpPr>
        <p:spPr>
          <a:xfrm>
            <a:off x="7312595" y="2147018"/>
            <a:ext cx="3238496" cy="64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6CCC12F-879C-44F4-4706-20ECD775829B}"/>
              </a:ext>
            </a:extLst>
          </p:cNvPr>
          <p:cNvCxnSpPr>
            <a:cxnSpLocks/>
          </p:cNvCxnSpPr>
          <p:nvPr/>
        </p:nvCxnSpPr>
        <p:spPr>
          <a:xfrm>
            <a:off x="10837886" y="2153447"/>
            <a:ext cx="114143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8" name="スクリーンショット 2021-07-13 23.16.15.png">
            <a:extLst>
              <a:ext uri="{FF2B5EF4-FFF2-40B4-BE49-F238E27FC236}">
                <a16:creationId xmlns:a16="http://schemas.microsoft.com/office/drawing/2014/main" id="{1189998A-29AD-89C5-4BDE-BE3D041C76ED}"/>
              </a:ext>
            </a:extLst>
          </p:cNvPr>
          <p:cNvPicPr>
            <a:picLocks noChangeAspect="1"/>
          </p:cNvPicPr>
          <p:nvPr/>
        </p:nvPicPr>
        <p:blipFill>
          <a:blip r:embed="rId3"/>
          <a:stretch>
            <a:fillRect/>
          </a:stretch>
        </p:blipFill>
        <p:spPr>
          <a:xfrm>
            <a:off x="838200" y="3192514"/>
            <a:ext cx="10868829" cy="2894803"/>
          </a:xfrm>
          <a:prstGeom prst="rect">
            <a:avLst/>
          </a:prstGeom>
          <a:ln w="12700">
            <a:miter lim="400000"/>
          </a:ln>
        </p:spPr>
      </p:pic>
    </p:spTree>
    <p:extLst>
      <p:ext uri="{BB962C8B-B14F-4D97-AF65-F5344CB8AC3E}">
        <p14:creationId xmlns:p14="http://schemas.microsoft.com/office/powerpoint/2010/main" val="227026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9B322-7AFA-0894-1C02-FBE5114C5422}"/>
              </a:ext>
            </a:extLst>
          </p:cNvPr>
          <p:cNvSpPr>
            <a:spLocks noGrp="1"/>
          </p:cNvSpPr>
          <p:nvPr>
            <p:ph type="title"/>
          </p:nvPr>
        </p:nvSpPr>
        <p:spPr/>
        <p:txBody>
          <a:bodyPr/>
          <a:lstStyle/>
          <a:p>
            <a:r>
              <a:rPr kumimoji="1" lang="ja-JP" altLang="en-US" dirty="0"/>
              <a:t>等方散乱性を導入して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8A5AC33A-3533-5044-8C95-3CDA95EC2C11}"/>
                  </a:ext>
                </a:extLst>
              </p:cNvPr>
              <p:cNvSpPr txBox="1"/>
              <p:nvPr/>
            </p:nvSpPr>
            <p:spPr>
              <a:xfrm>
                <a:off x="567820" y="1590600"/>
                <a:ext cx="9992351" cy="105541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3600" i="1" smtClean="0">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1</m:t>
                          </m:r>
                        </m:num>
                        <m:den>
                          <m:r>
                            <a:rPr lang="ar-AE" sz="3600" i="1">
                              <a:solidFill>
                                <a:srgbClr val="000000"/>
                              </a:solidFill>
                              <a:latin typeface="Cambria Math" panose="02040503050406030204" pitchFamily="18" charset="0"/>
                            </a:rPr>
                            <m:t>𝑐</m:t>
                          </m:r>
                        </m:den>
                      </m:f>
                      <m:f>
                        <m:fPr>
                          <m:ctrlPr>
                            <a:rPr lang="ar-AE" sz="3600" i="1">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num>
                        <m:den>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den>
                      </m:f>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𝐷</m:t>
                      </m:r>
                      <m:r>
                        <m:rPr>
                          <m:sty m:val="p"/>
                        </m:rPr>
                        <a:rPr lang="ja-JP" altLang="en-US" sz="3600" i="1">
                          <a:latin typeface="Cambria Math" panose="02040503050406030204" pitchFamily="18" charset="0"/>
                        </a:rPr>
                        <m:t>∇</m:t>
                      </m:r>
                      <m:r>
                        <a:rPr lang="ar-AE" altLang="ja-JP" sz="3600" i="1">
                          <a:latin typeface="Cambria Math" panose="02040503050406030204" pitchFamily="18" charset="0"/>
                        </a:rPr>
                        <m:t>𝜙</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𝑡</m:t>
                          </m:r>
                        </m:e>
                      </m:d>
                      <m:r>
                        <a:rPr lang="en-US" altLang="ja-JP" sz="3600" b="0" i="1" smtClean="0">
                          <a:latin typeface="Cambria Math" panose="02040503050406030204" pitchFamily="18" charset="0"/>
                        </a:rPr>
                        <m:t>]</m:t>
                      </m:r>
                      <m:r>
                        <a:rPr lang="ar-AE" sz="3600" i="1">
                          <a:solidFill>
                            <a:srgbClr val="000000"/>
                          </a:solidFill>
                          <a:latin typeface="Cambria Math" panose="02040503050406030204" pitchFamily="18" charset="0"/>
                        </a:rPr>
                        <m:t>−</m:t>
                      </m:r>
                      <m:sSub>
                        <m:sSubPr>
                          <m:ctrlPr>
                            <a:rPr lang="ar-AE" sz="3600" i="1">
                              <a:solidFill>
                                <a:srgbClr val="000000"/>
                              </a:solidFill>
                              <a:latin typeface="Cambria Math" panose="02040503050406030204" pitchFamily="18" charset="0"/>
                            </a:rPr>
                          </m:ctrlPr>
                        </m:sSubPr>
                        <m:e>
                          <m:r>
                            <a:rPr lang="ar-AE" sz="3600" i="1">
                              <a:solidFill>
                                <a:srgbClr val="000000"/>
                              </a:solidFill>
                              <a:latin typeface="Cambria Math" panose="02040503050406030204" pitchFamily="18" charset="0"/>
                            </a:rPr>
                            <m:t>𝜇</m:t>
                          </m:r>
                        </m:e>
                        <m:sub>
                          <m:r>
                            <a:rPr lang="ar-AE" sz="3600" i="1">
                              <a:solidFill>
                                <a:srgbClr val="000000"/>
                              </a:solidFill>
                              <a:latin typeface="Cambria Math" panose="02040503050406030204" pitchFamily="18" charset="0"/>
                            </a:rPr>
                            <m:t>𝑎</m:t>
                          </m:r>
                        </m:sub>
                      </m:sSub>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en-US" sz="3600" b="0" i="1" smtClean="0">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oMath>
                  </m:oMathPara>
                </a14:m>
                <a:endParaRPr sz="3600" dirty="0"/>
              </a:p>
            </p:txBody>
          </p:sp>
        </mc:Choice>
        <mc:Fallback xmlns="">
          <p:sp>
            <p:nvSpPr>
              <p:cNvPr id="4" name="方程式">
                <a:extLst>
                  <a:ext uri="{FF2B5EF4-FFF2-40B4-BE49-F238E27FC236}">
                    <a16:creationId xmlns:a16="http://schemas.microsoft.com/office/drawing/2014/main" id="{8A5AC33A-3533-5044-8C95-3CDA95EC2C11}"/>
                  </a:ext>
                </a:extLst>
              </p:cNvPr>
              <p:cNvSpPr txBox="1">
                <a:spLocks noRot="1" noChangeAspect="1" noMove="1" noResize="1" noEditPoints="1" noAdjustHandles="1" noChangeArrowheads="1" noChangeShapeType="1" noTextEdit="1"/>
              </p:cNvSpPr>
              <p:nvPr/>
            </p:nvSpPr>
            <p:spPr>
              <a:xfrm>
                <a:off x="567820" y="1590600"/>
                <a:ext cx="9992351" cy="1055417"/>
              </a:xfrm>
              <a:prstGeom prst="rect">
                <a:avLst/>
              </a:prstGeom>
              <a:blipFill>
                <a:blip r:embed="rId3"/>
                <a:stretch>
                  <a:fillRect/>
                </a:stretch>
              </a:blipFill>
              <a:ln w="12700">
                <a:miter lim="400000"/>
              </a:ln>
            </p:spPr>
            <p:txBody>
              <a:bodyPr/>
              <a:lstStyle/>
              <a:p>
                <a:r>
                  <a:rPr lang="ja-JP" altLang="en-US">
                    <a:noFill/>
                  </a:rPr>
                  <a:t> </a:t>
                </a:r>
              </a:p>
            </p:txBody>
          </p:sp>
        </mc:Fallback>
      </mc:AlternateContent>
      <p:pic>
        <p:nvPicPr>
          <p:cNvPr id="5" name="スクリーンショット 2021-07-13 23.59.24.png">
            <a:extLst>
              <a:ext uri="{FF2B5EF4-FFF2-40B4-BE49-F238E27FC236}">
                <a16:creationId xmlns:a16="http://schemas.microsoft.com/office/drawing/2014/main" id="{4D27BE89-BB4C-2BFF-AEFE-BFF21204FF1A}"/>
              </a:ext>
            </a:extLst>
          </p:cNvPr>
          <p:cNvPicPr>
            <a:picLocks noChangeAspect="1"/>
          </p:cNvPicPr>
          <p:nvPr/>
        </p:nvPicPr>
        <p:blipFill>
          <a:blip r:embed="rId4"/>
          <a:stretch>
            <a:fillRect/>
          </a:stretch>
        </p:blipFill>
        <p:spPr>
          <a:xfrm>
            <a:off x="7878871" y="2989653"/>
            <a:ext cx="4313129" cy="3754881"/>
          </a:xfrm>
          <a:prstGeom prst="rect">
            <a:avLst/>
          </a:prstGeom>
          <a:ln w="12700">
            <a:miter lim="400000"/>
          </a:ln>
        </p:spPr>
      </p:pic>
      <p:pic>
        <p:nvPicPr>
          <p:cNvPr id="6" name="スクリーンショット 2021-07-13 23.33.05.png">
            <a:extLst>
              <a:ext uri="{FF2B5EF4-FFF2-40B4-BE49-F238E27FC236}">
                <a16:creationId xmlns:a16="http://schemas.microsoft.com/office/drawing/2014/main" id="{FD628146-D8DC-6C49-70CD-D38D5D087B65}"/>
              </a:ext>
            </a:extLst>
          </p:cNvPr>
          <p:cNvPicPr>
            <a:picLocks noChangeAspect="1"/>
          </p:cNvPicPr>
          <p:nvPr/>
        </p:nvPicPr>
        <p:blipFill>
          <a:blip r:embed="rId5"/>
          <a:stretch>
            <a:fillRect/>
          </a:stretch>
        </p:blipFill>
        <p:spPr>
          <a:xfrm>
            <a:off x="104098" y="3001459"/>
            <a:ext cx="8937943" cy="1669134"/>
          </a:xfrm>
          <a:prstGeom prst="rect">
            <a:avLst/>
          </a:prstGeom>
          <a:ln w="12700">
            <a:miter lim="400000"/>
          </a:ln>
        </p:spPr>
      </p:pic>
      <p:sp>
        <p:nvSpPr>
          <p:cNvPr id="3" name="テキスト ボックス 2">
            <a:extLst>
              <a:ext uri="{FF2B5EF4-FFF2-40B4-BE49-F238E27FC236}">
                <a16:creationId xmlns:a16="http://schemas.microsoft.com/office/drawing/2014/main" id="{3E61786F-B5A2-22C3-B316-171EEECBB7E5}"/>
              </a:ext>
            </a:extLst>
          </p:cNvPr>
          <p:cNvSpPr txBox="1"/>
          <p:nvPr/>
        </p:nvSpPr>
        <p:spPr>
          <a:xfrm>
            <a:off x="9666515" y="2448503"/>
            <a:ext cx="1611085" cy="369332"/>
          </a:xfrm>
          <a:prstGeom prst="rect">
            <a:avLst/>
          </a:prstGeom>
          <a:noFill/>
        </p:spPr>
        <p:txBody>
          <a:bodyPr wrap="square" rtlCol="0">
            <a:spAutoFit/>
          </a:bodyPr>
          <a:lstStyle/>
          <a:p>
            <a:r>
              <a:rPr lang="ja-JP" altLang="en-US" dirty="0"/>
              <a:t>光拡散方程式</a:t>
            </a:r>
            <a:endParaRPr kumimoji="1" lang="ja-JP" altLang="en-US" dirty="0"/>
          </a:p>
        </p:txBody>
      </p:sp>
    </p:spTree>
    <p:extLst>
      <p:ext uri="{BB962C8B-B14F-4D97-AF65-F5344CB8AC3E}">
        <p14:creationId xmlns:p14="http://schemas.microsoft.com/office/powerpoint/2010/main" val="304860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5938B-F702-3705-8B8D-B0EA5697358D}"/>
              </a:ext>
            </a:extLst>
          </p:cNvPr>
          <p:cNvSpPr>
            <a:spLocks noGrp="1"/>
          </p:cNvSpPr>
          <p:nvPr>
            <p:ph type="title"/>
          </p:nvPr>
        </p:nvSpPr>
        <p:spPr/>
        <p:txBody>
          <a:bodyPr/>
          <a:lstStyle/>
          <a:p>
            <a:r>
              <a:rPr kumimoji="1" lang="ja-JP" altLang="en-US" dirty="0"/>
              <a:t>境界条件</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14C9A78-302C-A2CC-0858-C1D5C7CA2DD7}"/>
                  </a:ext>
                </a:extLst>
              </p:cNvPr>
              <p:cNvSpPr txBox="1"/>
              <p:nvPr/>
            </p:nvSpPr>
            <p:spPr>
              <a:xfrm>
                <a:off x="1827755" y="2078995"/>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014C9A78-302C-A2CC-0858-C1D5C7CA2DD7}"/>
                  </a:ext>
                </a:extLst>
              </p:cNvPr>
              <p:cNvSpPr txBox="1">
                <a:spLocks noRot="1" noChangeAspect="1" noMove="1" noResize="1" noEditPoints="1" noAdjustHandles="1" noChangeArrowheads="1" noChangeShapeType="1" noTextEdit="1"/>
              </p:cNvSpPr>
              <p:nvPr/>
            </p:nvSpPr>
            <p:spPr>
              <a:xfrm>
                <a:off x="1827755" y="2078995"/>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6151020-3EB3-EE48-7788-C84E2B8D124B}"/>
              </a:ext>
            </a:extLst>
          </p:cNvPr>
          <p:cNvSpPr txBox="1"/>
          <p:nvPr/>
        </p:nvSpPr>
        <p:spPr>
          <a:xfrm>
            <a:off x="475989" y="2279737"/>
            <a:ext cx="1351767" cy="369332"/>
          </a:xfrm>
          <a:prstGeom prst="rect">
            <a:avLst/>
          </a:prstGeom>
          <a:noFill/>
        </p:spPr>
        <p:txBody>
          <a:bodyPr wrap="square" rtlCol="0">
            <a:spAutoFit/>
          </a:bodyPr>
          <a:lstStyle/>
          <a:p>
            <a:r>
              <a:rPr lang="ja-JP" altLang="en-US" dirty="0"/>
              <a:t>入力面</a:t>
            </a:r>
            <a:endParaRPr kumimoji="1" lang="ja-JP" altLang="en-US" dirty="0"/>
          </a:p>
        </p:txBody>
      </p:sp>
      <p:sp>
        <p:nvSpPr>
          <p:cNvPr id="6" name="テキスト ボックス 5">
            <a:extLst>
              <a:ext uri="{FF2B5EF4-FFF2-40B4-BE49-F238E27FC236}">
                <a16:creationId xmlns:a16="http://schemas.microsoft.com/office/drawing/2014/main" id="{9C697AFD-EA1C-2268-6472-1E889EBAD962}"/>
              </a:ext>
            </a:extLst>
          </p:cNvPr>
          <p:cNvSpPr txBox="1"/>
          <p:nvPr/>
        </p:nvSpPr>
        <p:spPr>
          <a:xfrm>
            <a:off x="475988" y="3632641"/>
            <a:ext cx="1351767"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7" name="方程式">
                <a:extLst>
                  <a:ext uri="{FF2B5EF4-FFF2-40B4-BE49-F238E27FC236}">
                    <a16:creationId xmlns:a16="http://schemas.microsoft.com/office/drawing/2014/main" id="{3CF0025F-0920-0D93-17F7-F699B0489735}"/>
                  </a:ext>
                </a:extLst>
              </p:cNvPr>
              <p:cNvSpPr txBox="1"/>
              <p:nvPr/>
            </p:nvSpPr>
            <p:spPr>
              <a:xfrm>
                <a:off x="1827755" y="3429000"/>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7" name="方程式">
                <a:extLst>
                  <a:ext uri="{FF2B5EF4-FFF2-40B4-BE49-F238E27FC236}">
                    <a16:creationId xmlns:a16="http://schemas.microsoft.com/office/drawing/2014/main" id="{3CF0025F-0920-0D93-17F7-F699B0489735}"/>
                  </a:ext>
                </a:extLst>
              </p:cNvPr>
              <p:cNvSpPr txBox="1">
                <a:spLocks noRot="1" noChangeAspect="1" noMove="1" noResize="1" noEditPoints="1" noAdjustHandles="1" noChangeArrowheads="1" noChangeShapeType="1" noTextEdit="1"/>
              </p:cNvSpPr>
              <p:nvPr/>
            </p:nvSpPr>
            <p:spPr>
              <a:xfrm>
                <a:off x="1827755" y="3429000"/>
                <a:ext cx="4118179" cy="703526"/>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A163A30-4BA1-3A7A-420E-A772EA0DB61E}"/>
              </a:ext>
            </a:extLst>
          </p:cNvPr>
          <p:cNvSpPr txBox="1"/>
          <p:nvPr/>
        </p:nvSpPr>
        <p:spPr>
          <a:xfrm>
            <a:off x="475986" y="1671155"/>
            <a:ext cx="6989523" cy="369332"/>
          </a:xfrm>
          <a:prstGeom prst="rect">
            <a:avLst/>
          </a:prstGeom>
          <a:noFill/>
        </p:spPr>
        <p:txBody>
          <a:bodyPr wrap="square" rtlCol="0">
            <a:spAutoFit/>
          </a:bodyPr>
          <a:lstStyle/>
          <a:p>
            <a:r>
              <a:rPr lang="ja-JP" altLang="en-US" dirty="0"/>
              <a:t>入力面の座標</a:t>
            </a:r>
            <a:r>
              <a:rPr lang="en-US" altLang="ja-JP" dirty="0"/>
              <a:t>y=0,</a:t>
            </a:r>
            <a:r>
              <a:rPr lang="ja-JP" altLang="en-US" dirty="0"/>
              <a:t>出力面の座標</a:t>
            </a:r>
            <a:r>
              <a:rPr lang="en-US" altLang="ja-JP" dirty="0"/>
              <a:t>y=y0</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E254E91E-6BD6-23AA-EE56-221D55C09C67}"/>
                  </a:ext>
                </a:extLst>
              </p:cNvPr>
              <p:cNvSpPr txBox="1"/>
              <p:nvPr/>
            </p:nvSpPr>
            <p:spPr>
              <a:xfrm>
                <a:off x="1827755" y="4716616"/>
                <a:ext cx="1522661" cy="75629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𝐴</m:t>
                      </m:r>
                      <m:r>
                        <a:rPr sz="2400" i="1">
                          <a:solidFill>
                            <a:srgbClr val="000000"/>
                          </a:solidFill>
                          <a:latin typeface="Cambria Math" panose="02040503050406030204" pitchFamily="18" charset="0"/>
                        </a:rPr>
                        <m:t>=</m:t>
                      </m:r>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num>
                        <m:den>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den>
                      </m:f>
                    </m:oMath>
                  </m:oMathPara>
                </a14:m>
                <a:endParaRPr sz="2400" dirty="0"/>
              </a:p>
            </p:txBody>
          </p:sp>
        </mc:Choice>
        <mc:Fallback xmlns="">
          <p:sp>
            <p:nvSpPr>
              <p:cNvPr id="9" name="方程式">
                <a:extLst>
                  <a:ext uri="{FF2B5EF4-FFF2-40B4-BE49-F238E27FC236}">
                    <a16:creationId xmlns:a16="http://schemas.microsoft.com/office/drawing/2014/main" id="{E254E91E-6BD6-23AA-EE56-221D55C09C67}"/>
                  </a:ext>
                </a:extLst>
              </p:cNvPr>
              <p:cNvSpPr txBox="1">
                <a:spLocks noRot="1" noChangeAspect="1" noMove="1" noResize="1" noEditPoints="1" noAdjustHandles="1" noChangeArrowheads="1" noChangeShapeType="1" noTextEdit="1"/>
              </p:cNvSpPr>
              <p:nvPr/>
            </p:nvSpPr>
            <p:spPr>
              <a:xfrm>
                <a:off x="1827755" y="4716616"/>
                <a:ext cx="1522661" cy="756297"/>
              </a:xfrm>
              <a:prstGeom prst="rect">
                <a:avLst/>
              </a:prstGeom>
              <a:blipFill>
                <a:blip r:embed="rId5"/>
                <a:stretch>
                  <a:fillRect/>
                </a:stretch>
              </a:blipFill>
              <a:ln w="12700">
                <a:miter lim="400000"/>
              </a:ln>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FD77800-9189-E1A5-EC48-BA6F99B2D892}"/>
              </a:ext>
            </a:extLst>
          </p:cNvPr>
          <p:cNvSpPr txBox="1"/>
          <p:nvPr/>
        </p:nvSpPr>
        <p:spPr>
          <a:xfrm>
            <a:off x="475986" y="4209543"/>
            <a:ext cx="9482205" cy="369332"/>
          </a:xfrm>
          <a:prstGeom prst="rect">
            <a:avLst/>
          </a:prstGeom>
          <a:noFill/>
        </p:spPr>
        <p:txBody>
          <a:bodyPr wrap="square" rtlCol="0">
            <a:spAutoFit/>
          </a:bodyPr>
          <a:lstStyle/>
          <a:p>
            <a:r>
              <a:rPr kumimoji="1" lang="ja-JP" altLang="en-US" dirty="0"/>
              <a:t>散乱媒体内部の屈折率は一定という仮定から，内部反射率は入力面，出力面で等しい</a:t>
            </a:r>
          </a:p>
        </p:txBody>
      </p:sp>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920E120A-A9BD-5BF7-B408-C8F0D314398E}"/>
                  </a:ext>
                </a:extLst>
              </p:cNvPr>
              <p:cNvSpPr txBox="1"/>
              <p:nvPr/>
            </p:nvSpPr>
            <p:spPr>
              <a:xfrm>
                <a:off x="1827755" y="5693000"/>
                <a:ext cx="6744667" cy="38395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b="0" i="1" smtClean="0">
                              <a:solidFill>
                                <a:srgbClr val="000000"/>
                              </a:solidFill>
                              <a:latin typeface="Cambria Math" panose="02040503050406030204" pitchFamily="18" charset="0"/>
                            </a:rPr>
                            <m:t>𝑑</m:t>
                          </m:r>
                        </m:sub>
                      </m:sSub>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1</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440</m:t>
                      </m:r>
                      <m:sSubSup>
                        <m:sSubSupPr>
                          <m:ctrlPr>
                            <a:rPr lang="en-US" altLang="ja-JP" sz="2400" b="0" i="1" smtClean="0">
                              <a:solidFill>
                                <a:srgbClr val="000000"/>
                              </a:solidFill>
                              <a:latin typeface="Cambria Math" panose="02040503050406030204" pitchFamily="18" charset="0"/>
                            </a:rPr>
                          </m:ctrlPr>
                        </m:sSubSupPr>
                        <m:e>
                          <m:r>
                            <a:rPr lang="en-US" altLang="ja-JP" sz="2400" b="0" i="1" smtClean="0">
                              <a:solidFill>
                                <a:srgbClr val="000000"/>
                              </a:solidFill>
                              <a:latin typeface="Cambria Math" panose="02040503050406030204" pitchFamily="18" charset="0"/>
                            </a:rPr>
                            <m:t>𝑛</m:t>
                          </m:r>
                        </m:e>
                        <m:sub>
                          <m:r>
                            <a:rPr lang="en-US" altLang="ja-JP" sz="2400" b="0" i="1" smtClean="0">
                              <a:solidFill>
                                <a:srgbClr val="000000"/>
                              </a:solidFill>
                              <a:latin typeface="Cambria Math" panose="02040503050406030204" pitchFamily="18" charset="0"/>
                            </a:rPr>
                            <m:t>𝑟𝑒𝑙</m:t>
                          </m:r>
                        </m:sub>
                        <m: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2</m:t>
                          </m:r>
                        </m:sup>
                      </m:sSub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0</m:t>
                      </m:r>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710</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𝑟𝑒𝑙</m:t>
                          </m:r>
                        </m:sub>
                        <m:sup>
                          <m:r>
                            <a:rPr lang="en-US" altLang="ja-JP" sz="2400" i="1">
                              <a:latin typeface="Cambria Math" panose="02040503050406030204" pitchFamily="18" charset="0"/>
                            </a:rPr>
                            <m:t>−</m:t>
                          </m:r>
                          <m:r>
                            <a:rPr lang="en-US" altLang="ja-JP" sz="2400" b="0" i="1" smtClean="0">
                              <a:latin typeface="Cambria Math" panose="02040503050406030204" pitchFamily="18" charset="0"/>
                            </a:rPr>
                            <m:t>1</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668</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0636</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oMath>
                  </m:oMathPara>
                </a14:m>
                <a:endParaRPr sz="2400" dirty="0"/>
              </a:p>
            </p:txBody>
          </p:sp>
        </mc:Choice>
        <mc:Fallback xmlns="">
          <p:sp>
            <p:nvSpPr>
              <p:cNvPr id="11" name="方程式">
                <a:extLst>
                  <a:ext uri="{FF2B5EF4-FFF2-40B4-BE49-F238E27FC236}">
                    <a16:creationId xmlns:a16="http://schemas.microsoft.com/office/drawing/2014/main" id="{920E120A-A9BD-5BF7-B408-C8F0D314398E}"/>
                  </a:ext>
                </a:extLst>
              </p:cNvPr>
              <p:cNvSpPr txBox="1">
                <a:spLocks noRot="1" noChangeAspect="1" noMove="1" noResize="1" noEditPoints="1" noAdjustHandles="1" noChangeArrowheads="1" noChangeShapeType="1" noTextEdit="1"/>
              </p:cNvSpPr>
              <p:nvPr/>
            </p:nvSpPr>
            <p:spPr>
              <a:xfrm>
                <a:off x="1827755" y="5693000"/>
                <a:ext cx="6744667" cy="383951"/>
              </a:xfrm>
              <a:prstGeom prst="rect">
                <a:avLst/>
              </a:prstGeom>
              <a:blipFill>
                <a:blip r:embed="rId6"/>
                <a:stretch>
                  <a:fillRect l="-271" r="-90" b="-17460"/>
                </a:stretch>
              </a:blipFill>
              <a:ln w="12700">
                <a:miter lim="400000"/>
              </a:ln>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037298B-AE9C-E597-C750-AA22C6FD9D04}"/>
              </a:ext>
            </a:extLst>
          </p:cNvPr>
          <p:cNvSpPr txBox="1"/>
          <p:nvPr/>
        </p:nvSpPr>
        <p:spPr>
          <a:xfrm>
            <a:off x="475988" y="5725169"/>
            <a:ext cx="1351767" cy="646331"/>
          </a:xfrm>
          <a:prstGeom prst="rect">
            <a:avLst/>
          </a:prstGeom>
          <a:noFill/>
        </p:spPr>
        <p:txBody>
          <a:bodyPr wrap="square" rtlCol="0">
            <a:spAutoFit/>
          </a:bodyPr>
          <a:lstStyle/>
          <a:p>
            <a:r>
              <a:rPr kumimoji="1" lang="ja-JP" altLang="en-US" dirty="0"/>
              <a:t>界面での内部反射率</a:t>
            </a:r>
          </a:p>
        </p:txBody>
      </p:sp>
      <mc:AlternateContent xmlns:mc="http://schemas.openxmlformats.org/markup-compatibility/2006" xmlns:a14="http://schemas.microsoft.com/office/drawing/2010/main">
        <mc:Choice Requires="a14">
          <p:sp>
            <p:nvSpPr>
              <p:cNvPr id="13" name="方程式">
                <a:extLst>
                  <a:ext uri="{FF2B5EF4-FFF2-40B4-BE49-F238E27FC236}">
                    <a16:creationId xmlns:a16="http://schemas.microsoft.com/office/drawing/2014/main" id="{8DD604E2-6D03-201E-A165-E6237A769401}"/>
                  </a:ext>
                </a:extLst>
              </p:cNvPr>
              <p:cNvSpPr txBox="1"/>
              <p:nvPr/>
            </p:nvSpPr>
            <p:spPr>
              <a:xfrm>
                <a:off x="1832179" y="6297038"/>
                <a:ext cx="2054665"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r>
                      <a:rPr lang="ja-JP" altLang="en-US" sz="2400" i="1">
                        <a:latin typeface="Cambria Math" panose="02040503050406030204" pitchFamily="18" charset="0"/>
                      </a:rPr>
                      <m:t>は</m:t>
                    </m:r>
                  </m:oMath>
                </a14:m>
                <a:r>
                  <a:rPr lang="ja-JP" altLang="en-US" sz="2400" dirty="0"/>
                  <a:t>屈折率比</a:t>
                </a:r>
                <a:endParaRPr lang="en-US" sz="2400" dirty="0"/>
              </a:p>
            </p:txBody>
          </p:sp>
        </mc:Choice>
        <mc:Fallback xmlns="">
          <p:sp>
            <p:nvSpPr>
              <p:cNvPr id="13" name="方程式">
                <a:extLst>
                  <a:ext uri="{FF2B5EF4-FFF2-40B4-BE49-F238E27FC236}">
                    <a16:creationId xmlns:a16="http://schemas.microsoft.com/office/drawing/2014/main" id="{8DD604E2-6D03-201E-A165-E6237A769401}"/>
                  </a:ext>
                </a:extLst>
              </p:cNvPr>
              <p:cNvSpPr txBox="1">
                <a:spLocks noRot="1" noChangeAspect="1" noMove="1" noResize="1" noEditPoints="1" noAdjustHandles="1" noChangeArrowheads="1" noChangeShapeType="1" noTextEdit="1"/>
              </p:cNvSpPr>
              <p:nvPr/>
            </p:nvSpPr>
            <p:spPr>
              <a:xfrm>
                <a:off x="1832179" y="6297038"/>
                <a:ext cx="2054665" cy="369332"/>
              </a:xfrm>
              <a:prstGeom prst="rect">
                <a:avLst/>
              </a:prstGeom>
              <a:blipFill>
                <a:blip r:embed="rId7"/>
                <a:stretch>
                  <a:fillRect l="-3858" t="-32787" r="-8012" b="-40984"/>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357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FC5E-DC23-ECAA-2517-F6413D320507}"/>
              </a:ext>
            </a:extLst>
          </p:cNvPr>
          <p:cNvSpPr>
            <a:spLocks noGrp="1"/>
          </p:cNvSpPr>
          <p:nvPr>
            <p:ph type="title"/>
          </p:nvPr>
        </p:nvSpPr>
        <p:spPr/>
        <p:txBody>
          <a:bodyPr/>
          <a:lstStyle/>
          <a:p>
            <a:r>
              <a:rPr kumimoji="1" lang="ja-JP" altLang="en-US" dirty="0"/>
              <a:t>出力面で観測される光強度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9478075F-E9C0-0607-81F4-540758E5A436}"/>
                  </a:ext>
                </a:extLst>
              </p:cNvPr>
              <p:cNvSpPr txBox="1"/>
              <p:nvPr/>
            </p:nvSpPr>
            <p:spPr>
              <a:xfrm>
                <a:off x="838200" y="2202310"/>
                <a:ext cx="4032771"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altLang="ja-JP" sz="2400" i="1">
                          <a:latin typeface="Cambria Math" panose="02040503050406030204" pitchFamily="18" charset="0"/>
                        </a:rPr>
                        <m:t>𝜙</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9478075F-E9C0-0607-81F4-540758E5A436}"/>
                  </a:ext>
                </a:extLst>
              </p:cNvPr>
              <p:cNvSpPr txBox="1">
                <a:spLocks noRot="1" noChangeAspect="1" noMove="1" noResize="1" noEditPoints="1" noAdjustHandles="1" noChangeArrowheads="1" noChangeShapeType="1" noTextEdit="1"/>
              </p:cNvSpPr>
              <p:nvPr/>
            </p:nvSpPr>
            <p:spPr>
              <a:xfrm>
                <a:off x="838200" y="2202310"/>
                <a:ext cx="4032771" cy="369332"/>
              </a:xfrm>
              <a:prstGeom prst="rect">
                <a:avLst/>
              </a:prstGeom>
              <a:blipFill>
                <a:blip r:embed="rId3"/>
                <a:stretch>
                  <a:fillRect l="-1362" r="-2269" b="-34426"/>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A6289DF2-BC41-2380-7ED2-7783F1C30E98}"/>
                  </a:ext>
                </a:extLst>
              </p:cNvPr>
              <p:cNvSpPr txBox="1"/>
              <p:nvPr/>
            </p:nvSpPr>
            <p:spPr>
              <a:xfrm>
                <a:off x="752792" y="3083264"/>
                <a:ext cx="4543423"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5" name="方程式">
                <a:extLst>
                  <a:ext uri="{FF2B5EF4-FFF2-40B4-BE49-F238E27FC236}">
                    <a16:creationId xmlns:a16="http://schemas.microsoft.com/office/drawing/2014/main" id="{A6289DF2-BC41-2380-7ED2-7783F1C30E98}"/>
                  </a:ext>
                </a:extLst>
              </p:cNvPr>
              <p:cNvSpPr txBox="1">
                <a:spLocks noRot="1" noChangeAspect="1" noMove="1" noResize="1" noEditPoints="1" noAdjustHandles="1" noChangeArrowheads="1" noChangeShapeType="1" noTextEdit="1"/>
              </p:cNvSpPr>
              <p:nvPr/>
            </p:nvSpPr>
            <p:spPr>
              <a:xfrm>
                <a:off x="752792" y="3083264"/>
                <a:ext cx="4543423" cy="691471"/>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CCC4E0-63C9-AFC8-1521-5A858EE6BDF7}"/>
              </a:ext>
            </a:extLst>
          </p:cNvPr>
          <p:cNvSpPr txBox="1"/>
          <p:nvPr/>
        </p:nvSpPr>
        <p:spPr>
          <a:xfrm>
            <a:off x="752792" y="1761833"/>
            <a:ext cx="6250488" cy="369332"/>
          </a:xfrm>
          <a:prstGeom prst="rect">
            <a:avLst/>
          </a:prstGeom>
          <a:noFill/>
        </p:spPr>
        <p:txBody>
          <a:bodyPr wrap="square" rtlCol="0">
            <a:spAutoFit/>
          </a:bodyPr>
          <a:lstStyle/>
          <a:p>
            <a:r>
              <a:rPr kumimoji="1" lang="ja-JP" altLang="en-US" dirty="0"/>
              <a:t>観測される光強度</a:t>
            </a:r>
          </a:p>
        </p:txBody>
      </p:sp>
      <p:sp>
        <p:nvSpPr>
          <p:cNvPr id="7" name="テキスト ボックス 6">
            <a:extLst>
              <a:ext uri="{FF2B5EF4-FFF2-40B4-BE49-F238E27FC236}">
                <a16:creationId xmlns:a16="http://schemas.microsoft.com/office/drawing/2014/main" id="{7BAC5324-F85C-1CCD-01F3-573767A1DCE2}"/>
              </a:ext>
            </a:extLst>
          </p:cNvPr>
          <p:cNvSpPr txBox="1"/>
          <p:nvPr/>
        </p:nvSpPr>
        <p:spPr>
          <a:xfrm>
            <a:off x="752792" y="2898598"/>
            <a:ext cx="6250488" cy="369332"/>
          </a:xfrm>
          <a:prstGeom prst="rect">
            <a:avLst/>
          </a:prstGeom>
          <a:noFill/>
        </p:spPr>
        <p:txBody>
          <a:bodyPr wrap="square" rtlCol="0">
            <a:spAutoFit/>
          </a:bodyPr>
          <a:lstStyle/>
          <a:p>
            <a:r>
              <a:rPr kumimoji="1" lang="ja-JP" altLang="en-US" dirty="0"/>
              <a:t>出力面の境界条件を変形</a:t>
            </a:r>
          </a:p>
        </p:txBody>
      </p:sp>
      <p:sp>
        <p:nvSpPr>
          <p:cNvPr id="8" name="テキスト ボックス 7">
            <a:extLst>
              <a:ext uri="{FF2B5EF4-FFF2-40B4-BE49-F238E27FC236}">
                <a16:creationId xmlns:a16="http://schemas.microsoft.com/office/drawing/2014/main" id="{D18B8215-7AD7-0B45-1B60-FF8624FC007E}"/>
              </a:ext>
            </a:extLst>
          </p:cNvPr>
          <p:cNvSpPr txBox="1"/>
          <p:nvPr/>
        </p:nvSpPr>
        <p:spPr>
          <a:xfrm>
            <a:off x="752792" y="3964487"/>
            <a:ext cx="6250488" cy="369332"/>
          </a:xfrm>
          <a:prstGeom prst="rect">
            <a:avLst/>
          </a:prstGeom>
          <a:noFill/>
        </p:spPr>
        <p:txBody>
          <a:bodyPr wrap="square" rtlCol="0">
            <a:spAutoFit/>
          </a:bodyPr>
          <a:lstStyle/>
          <a:p>
            <a:r>
              <a:rPr kumimoji="1" lang="ja-JP" altLang="en-US" dirty="0"/>
              <a:t>出力面の境界条件を変形</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45BAA474-E59C-4204-C4B0-7F3E458E8A3B}"/>
                  </a:ext>
                </a:extLst>
              </p:cNvPr>
              <p:cNvSpPr txBox="1"/>
              <p:nvPr/>
            </p:nvSpPr>
            <p:spPr>
              <a:xfrm>
                <a:off x="838200" y="4523571"/>
                <a:ext cx="3413370"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f>
                        <m:fPr>
                          <m:ctrlPr>
                            <a:rPr lang="ar-AE"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r>
                            <a:rPr lang="en-US" altLang="ja-JP" sz="2400" i="1">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45BAA474-E59C-4204-C4B0-7F3E458E8A3B}"/>
                  </a:ext>
                </a:extLst>
              </p:cNvPr>
              <p:cNvSpPr txBox="1">
                <a:spLocks noRot="1" noChangeAspect="1" noMove="1" noResize="1" noEditPoints="1" noAdjustHandles="1" noChangeArrowheads="1" noChangeShapeType="1" noTextEdit="1"/>
              </p:cNvSpPr>
              <p:nvPr/>
            </p:nvSpPr>
            <p:spPr>
              <a:xfrm>
                <a:off x="838200" y="4523571"/>
                <a:ext cx="3413370" cy="691471"/>
              </a:xfrm>
              <a:prstGeom prst="rect">
                <a:avLst/>
              </a:prstGeom>
              <a:blipFill>
                <a:blip r:embed="rId5"/>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477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39427-BE2F-DE5E-CB23-1CB0689AC3AF}"/>
              </a:ext>
            </a:extLst>
          </p:cNvPr>
          <p:cNvSpPr>
            <a:spLocks noGrp="1"/>
          </p:cNvSpPr>
          <p:nvPr>
            <p:ph type="title"/>
          </p:nvPr>
        </p:nvSpPr>
        <p:spPr/>
        <p:txBody>
          <a:bodyPr/>
          <a:lstStyle/>
          <a:p>
            <a:r>
              <a:rPr lang="en-US" altLang="ja-JP" dirty="0"/>
              <a:t>FDTD</a:t>
            </a:r>
            <a:r>
              <a:rPr lang="ja-JP" altLang="en-US" dirty="0"/>
              <a:t>法</a:t>
            </a:r>
            <a:endParaRPr kumimoji="1" lang="ja-JP" altLang="en-US" dirty="0"/>
          </a:p>
        </p:txBody>
      </p:sp>
      <p:sp>
        <p:nvSpPr>
          <p:cNvPr id="3" name="コンテンツ プレースホルダー 2">
            <a:extLst>
              <a:ext uri="{FF2B5EF4-FFF2-40B4-BE49-F238E27FC236}">
                <a16:creationId xmlns:a16="http://schemas.microsoft.com/office/drawing/2014/main" id="{C7218AC0-5E57-C53D-049D-F05B13D15037}"/>
              </a:ext>
            </a:extLst>
          </p:cNvPr>
          <p:cNvSpPr>
            <a:spLocks noGrp="1"/>
          </p:cNvSpPr>
          <p:nvPr>
            <p:ph idx="1"/>
          </p:nvPr>
        </p:nvSpPr>
        <p:spPr/>
        <p:txBody>
          <a:bodyPr/>
          <a:lstStyle/>
          <a:p>
            <a:r>
              <a:rPr kumimoji="1" lang="ja-JP" altLang="en-US" dirty="0"/>
              <a:t>有限差分時間領域法</a:t>
            </a:r>
            <a:r>
              <a:rPr kumimoji="1" lang="en-US" altLang="ja-JP" dirty="0"/>
              <a:t>(</a:t>
            </a:r>
            <a:r>
              <a:rPr lang="en-US" altLang="ja-JP" b="1" i="0" dirty="0">
                <a:solidFill>
                  <a:srgbClr val="333333"/>
                </a:solidFill>
                <a:effectLst/>
                <a:latin typeface="YakuHanJPs"/>
              </a:rPr>
              <a:t>F</a:t>
            </a:r>
            <a:r>
              <a:rPr lang="en-US" altLang="ja-JP" i="0" dirty="0">
                <a:solidFill>
                  <a:srgbClr val="333333"/>
                </a:solidFill>
                <a:effectLst/>
                <a:latin typeface="YakuHanJPs"/>
              </a:rPr>
              <a:t>inite</a:t>
            </a:r>
            <a:r>
              <a:rPr lang="en-US" altLang="ja-JP" b="1" i="0" dirty="0">
                <a:solidFill>
                  <a:srgbClr val="333333"/>
                </a:solidFill>
                <a:effectLst/>
                <a:latin typeface="YakuHanJPs"/>
              </a:rPr>
              <a:t> D</a:t>
            </a:r>
            <a:r>
              <a:rPr lang="en-US" altLang="ja-JP" i="0" dirty="0">
                <a:solidFill>
                  <a:srgbClr val="333333"/>
                </a:solidFill>
                <a:effectLst/>
                <a:latin typeface="YakuHanJPs"/>
              </a:rPr>
              <a:t>ifference</a:t>
            </a:r>
            <a:r>
              <a:rPr lang="en-US" altLang="ja-JP" b="1" i="0" dirty="0">
                <a:solidFill>
                  <a:srgbClr val="333333"/>
                </a:solidFill>
                <a:effectLst/>
                <a:latin typeface="YakuHanJPs"/>
              </a:rPr>
              <a:t> T</a:t>
            </a:r>
            <a:r>
              <a:rPr lang="en-US" altLang="ja-JP" i="0" dirty="0">
                <a:solidFill>
                  <a:srgbClr val="333333"/>
                </a:solidFill>
                <a:effectLst/>
                <a:latin typeface="YakuHanJPs"/>
              </a:rPr>
              <a:t>ime</a:t>
            </a:r>
            <a:r>
              <a:rPr lang="en-US" altLang="ja-JP" b="1" i="0" dirty="0">
                <a:solidFill>
                  <a:srgbClr val="333333"/>
                </a:solidFill>
                <a:effectLst/>
                <a:latin typeface="YakuHanJPs"/>
              </a:rPr>
              <a:t> D</a:t>
            </a:r>
            <a:r>
              <a:rPr lang="en-US" altLang="ja-JP" i="0" dirty="0">
                <a:solidFill>
                  <a:srgbClr val="333333"/>
                </a:solidFill>
                <a:effectLst/>
                <a:latin typeface="YakuHanJPs"/>
              </a:rPr>
              <a:t>omain</a:t>
            </a:r>
            <a:r>
              <a:rPr lang="en-US" altLang="ja-JP" b="1" i="0" dirty="0">
                <a:solidFill>
                  <a:srgbClr val="333333"/>
                </a:solidFill>
                <a:effectLst/>
                <a:latin typeface="YakuHanJPs"/>
              </a:rPr>
              <a:t> </a:t>
            </a:r>
            <a:r>
              <a:rPr lang="en-US" altLang="ja-JP" i="0" dirty="0">
                <a:solidFill>
                  <a:srgbClr val="333333"/>
                </a:solidFill>
                <a:effectLst/>
                <a:latin typeface="YakuHanJPs"/>
              </a:rPr>
              <a:t>Method</a:t>
            </a:r>
            <a:r>
              <a:rPr kumimoji="1" lang="en-US" altLang="ja-JP" dirty="0"/>
              <a:t>)</a:t>
            </a:r>
          </a:p>
          <a:p>
            <a:r>
              <a:rPr lang="ja-JP" altLang="en-US" dirty="0"/>
              <a:t>偏微分方程式を解く方法の一つで，時間変化を計算できる</a:t>
            </a:r>
            <a:endParaRPr kumimoji="1" lang="ja-JP" altLang="en-US" dirty="0"/>
          </a:p>
        </p:txBody>
      </p:sp>
      <p:pic>
        <p:nvPicPr>
          <p:cNvPr id="5" name="図 4">
            <a:extLst>
              <a:ext uri="{FF2B5EF4-FFF2-40B4-BE49-F238E27FC236}">
                <a16:creationId xmlns:a16="http://schemas.microsoft.com/office/drawing/2014/main" id="{DE128B24-0984-E718-846E-F41206D198A4}"/>
              </a:ext>
            </a:extLst>
          </p:cNvPr>
          <p:cNvPicPr>
            <a:picLocks noChangeAspect="1"/>
          </p:cNvPicPr>
          <p:nvPr/>
        </p:nvPicPr>
        <p:blipFill>
          <a:blip r:embed="rId3"/>
          <a:stretch>
            <a:fillRect/>
          </a:stretch>
        </p:blipFill>
        <p:spPr>
          <a:xfrm>
            <a:off x="2814944" y="2893216"/>
            <a:ext cx="6562111" cy="3599659"/>
          </a:xfrm>
          <a:prstGeom prst="rect">
            <a:avLst/>
          </a:prstGeom>
        </p:spPr>
      </p:pic>
    </p:spTree>
    <p:extLst>
      <p:ext uri="{BB962C8B-B14F-4D97-AF65-F5344CB8AC3E}">
        <p14:creationId xmlns:p14="http://schemas.microsoft.com/office/powerpoint/2010/main" val="144742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7861</TotalTime>
  <Words>2847</Words>
  <Application>Microsoft Office PowerPoint</Application>
  <PresentationFormat>ワイド画面</PresentationFormat>
  <Paragraphs>315</Paragraphs>
  <Slides>46</Slides>
  <Notes>18</Notes>
  <HiddenSlides>4</HiddenSlides>
  <MMClips>3</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46</vt:i4>
      </vt:variant>
    </vt:vector>
  </HeadingPairs>
  <TitlesOfParts>
    <vt:vector size="55" baseType="lpstr">
      <vt:lpstr>MathJax_Main</vt:lpstr>
      <vt:lpstr>MathJax_Math-italic</vt:lpstr>
      <vt:lpstr>YakuHanJPs</vt:lpstr>
      <vt:lpstr>ヒラギノ角ゴ ProN W6</vt:lpstr>
      <vt:lpstr>游ゴシック</vt:lpstr>
      <vt:lpstr>游ゴシック Light</vt:lpstr>
      <vt:lpstr>Arial</vt:lpstr>
      <vt:lpstr>Cambria Math</vt:lpstr>
      <vt:lpstr>Office テーマ</vt:lpstr>
      <vt:lpstr>ゼミ発表</vt:lpstr>
      <vt:lpstr>拡散光トモグラフィー</vt:lpstr>
      <vt:lpstr>従来のCTとの比較</vt:lpstr>
      <vt:lpstr>拡散光CTの問題</vt:lpstr>
      <vt:lpstr>光輸送方程式</vt:lpstr>
      <vt:lpstr>等方散乱性を導入して</vt:lpstr>
      <vt:lpstr>境界条件</vt:lpstr>
      <vt:lpstr>出力面で観測される光強度</vt:lpstr>
      <vt:lpstr>FDTD法</vt:lpstr>
      <vt:lpstr>光拡散方程式の離散化</vt:lpstr>
      <vt:lpstr>FDTDプログラムの実装</vt:lpstr>
      <vt:lpstr>入力面での境界条件の離散化</vt:lpstr>
      <vt:lpstr>出力面での境界条件の離散化</vt:lpstr>
      <vt:lpstr>離散化した光拡散方程式の適用条件</vt:lpstr>
      <vt:lpstr>離散化した光拡散方程式の適用条件</vt:lpstr>
      <vt:lpstr>パラメータの設定</vt:lpstr>
      <vt:lpstr>FDTDを用いたシミュレーション</vt:lpstr>
      <vt:lpstr>出力面の強度分布</vt:lpstr>
      <vt:lpstr>参照媒体と測定媒体における出力光の関係</vt:lpstr>
      <vt:lpstr>光路長分布の導出</vt:lpstr>
      <vt:lpstr>確率密度分布の求め方</vt:lpstr>
      <vt:lpstr>拡散トモグラフィーの線形方程式</vt:lpstr>
      <vt:lpstr>PowerPoint プレゼンテーション</vt:lpstr>
      <vt:lpstr>強度比分布の抽出</vt:lpstr>
      <vt:lpstr>散乱体内部の強度比分布</vt:lpstr>
      <vt:lpstr>入力光をパルス光に変更</vt:lpstr>
      <vt:lpstr>共役勾配法</vt:lpstr>
      <vt:lpstr>再構成画像</vt:lpstr>
      <vt:lpstr>再構成プログラムの問題点</vt:lpstr>
      <vt:lpstr>強度比による画像再構成</vt:lpstr>
      <vt:lpstr>強度比による再構成画像</vt:lpstr>
      <vt:lpstr>画像復元</vt:lpstr>
      <vt:lpstr>Deep image prior</vt:lpstr>
      <vt:lpstr>ノイズ除去の仕組み</vt:lpstr>
      <vt:lpstr>CTでのDeep image prior</vt:lpstr>
      <vt:lpstr>CT画像再構成でテスト</vt:lpstr>
      <vt:lpstr>拡散光CTの場合(検討中)</vt:lpstr>
      <vt:lpstr>修論の状況</vt:lpstr>
      <vt:lpstr>イントロ</vt:lpstr>
      <vt:lpstr>前提知識 – 拡散光CT</vt:lpstr>
      <vt:lpstr>前提知識 –拡散光CTの画像再構成 （共役勾配法など）</vt:lpstr>
      <vt:lpstr>前提知識 – DIP</vt:lpstr>
      <vt:lpstr>関連研究ー内部再構成</vt:lpstr>
      <vt:lpstr>関連研究ー拡散光CT</vt:lpstr>
      <vt:lpstr>関連研究ーDeep image prior</vt:lpstr>
      <vt:lpstr>関連研究ー医用画像でのDIP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0519 ゼミ発表</dc:title>
  <dc:creator>Yuta Itoh</dc:creator>
  <cp:lastModifiedBy>伊藤優太</cp:lastModifiedBy>
  <cp:revision>37</cp:revision>
  <dcterms:created xsi:type="dcterms:W3CDTF">2022-05-18T16:57:04Z</dcterms:created>
  <dcterms:modified xsi:type="dcterms:W3CDTF">2022-10-28T07:00:32Z</dcterms:modified>
</cp:coreProperties>
</file>