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7" r:id="rId24"/>
    <p:sldId id="278"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8" autoAdjust="0"/>
    <p:restoredTop sz="93176" autoAdjust="0"/>
  </p:normalViewPr>
  <p:slideViewPr>
    <p:cSldViewPr snapToGrid="0">
      <p:cViewPr varScale="1">
        <p:scale>
          <a:sx n="101" d="100"/>
          <a:sy n="101" d="100"/>
        </p:scale>
        <p:origin x="4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A1740-9A82-46DA-AD96-0DC60E5E9FA3}" type="datetimeFigureOut">
              <a:rPr kumimoji="1" lang="ja-JP" altLang="en-US" smtClean="0"/>
              <a:t>2022/8/7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C5CA3-E3F9-4CDC-A2DC-589CC3C7528D}" type="slidenum">
              <a:rPr kumimoji="1" lang="ja-JP" altLang="en-US" smtClean="0"/>
              <a:t>‹#›</a:t>
            </a:fld>
            <a:endParaRPr kumimoji="1" lang="ja-JP" altLang="en-US"/>
          </a:p>
        </p:txBody>
      </p:sp>
    </p:spTree>
    <p:extLst>
      <p:ext uri="{BB962C8B-B14F-4D97-AF65-F5344CB8AC3E}">
        <p14:creationId xmlns:p14="http://schemas.microsoft.com/office/powerpoint/2010/main" val="3918237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https://takun-physics.net/9954/</a:t>
            </a:r>
            <a:endParaRPr kumimoji="1" lang="ja-JP" altLang="en-US"/>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a:t>
            </a:fld>
            <a:endParaRPr kumimoji="1" lang="ja-JP" altLang="en-US"/>
          </a:p>
        </p:txBody>
      </p:sp>
    </p:spTree>
    <p:extLst>
      <p:ext uri="{BB962C8B-B14F-4D97-AF65-F5344CB8AC3E}">
        <p14:creationId xmlns:p14="http://schemas.microsoft.com/office/powerpoint/2010/main" val="38832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12</a:t>
            </a:fld>
            <a:endParaRPr kumimoji="1" lang="ja-JP" altLang="en-US"/>
          </a:p>
        </p:txBody>
      </p:sp>
    </p:spTree>
    <p:extLst>
      <p:ext uri="{BB962C8B-B14F-4D97-AF65-F5344CB8AC3E}">
        <p14:creationId xmlns:p14="http://schemas.microsoft.com/office/powerpoint/2010/main" val="12092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13</a:t>
            </a:fld>
            <a:endParaRPr kumimoji="1" lang="ja-JP" altLang="en-US"/>
          </a:p>
        </p:txBody>
      </p:sp>
    </p:spTree>
    <p:extLst>
      <p:ext uri="{BB962C8B-B14F-4D97-AF65-F5344CB8AC3E}">
        <p14:creationId xmlns:p14="http://schemas.microsoft.com/office/powerpoint/2010/main" val="180184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14</a:t>
            </a:fld>
            <a:endParaRPr kumimoji="1" lang="ja-JP" altLang="en-US"/>
          </a:p>
        </p:txBody>
      </p:sp>
    </p:spTree>
    <p:extLst>
      <p:ext uri="{BB962C8B-B14F-4D97-AF65-F5344CB8AC3E}">
        <p14:creationId xmlns:p14="http://schemas.microsoft.com/office/powerpoint/2010/main" val="347779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15</a:t>
            </a:fld>
            <a:endParaRPr kumimoji="1" lang="ja-JP" altLang="en-US"/>
          </a:p>
        </p:txBody>
      </p:sp>
    </p:spTree>
    <p:extLst>
      <p:ext uri="{BB962C8B-B14F-4D97-AF65-F5344CB8AC3E}">
        <p14:creationId xmlns:p14="http://schemas.microsoft.com/office/powerpoint/2010/main" val="71827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散乱媒体内の光の吸収は次の</a:t>
            </a:r>
            <a:r>
              <a:rPr kumimoji="1" lang="en-US" altLang="ja-JP" dirty="0"/>
              <a:t>lambert</a:t>
            </a:r>
            <a:r>
              <a:rPr kumimoji="1" lang="ja-JP" altLang="en-US" dirty="0"/>
              <a:t>則に従う．</a:t>
            </a:r>
            <a:r>
              <a:rPr kumimoji="1" lang="en-US" altLang="ja-JP" dirty="0"/>
              <a:t>I</a:t>
            </a:r>
            <a:r>
              <a:rPr kumimoji="1" lang="ja-JP" altLang="en-US" dirty="0"/>
              <a:t>は出力光強度，</a:t>
            </a:r>
            <a:r>
              <a:rPr kumimoji="1" lang="en-US" altLang="ja-JP" dirty="0"/>
              <a:t>I0</a:t>
            </a:r>
            <a:r>
              <a:rPr kumimoji="1" lang="ja-JP" altLang="en-US" dirty="0"/>
              <a:t>は入力光強度，</a:t>
            </a:r>
            <a:r>
              <a:rPr kumimoji="1" lang="en-US" altLang="ja-JP" dirty="0" err="1"/>
              <a:t>μa</a:t>
            </a:r>
            <a:r>
              <a:rPr kumimoji="1" lang="ja-JP" altLang="en-US" dirty="0"/>
              <a:t>じゃ吸収係数</a:t>
            </a:r>
            <a:r>
              <a:rPr kumimoji="1" lang="en-US" altLang="ja-JP" dirty="0"/>
              <a:t>L</a:t>
            </a:r>
            <a:r>
              <a:rPr kumimoji="1" lang="ja-JP" altLang="en-US" dirty="0"/>
              <a:t>は媒体内の光路長</a:t>
            </a:r>
            <a:endParaRPr kumimoji="1" lang="en-US" altLang="ja-JP" dirty="0"/>
          </a:p>
          <a:p>
            <a:r>
              <a:rPr kumimoji="1" lang="ja-JP" altLang="en-US" dirty="0"/>
              <a:t>散乱媒体内の屈折率が一定であるとすると，媒体内の光速は一定だから，時刻</a:t>
            </a:r>
            <a:r>
              <a:rPr kumimoji="1" lang="en-US" altLang="ja-JP" dirty="0"/>
              <a:t>t</a:t>
            </a:r>
            <a:r>
              <a:rPr kumimoji="1" lang="ja-JP" altLang="en-US" dirty="0"/>
              <a:t>が決まると光路長が決まる．参照媒体と測定媒体の吸収係数の差が小さいとき，</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20</a:t>
            </a:fld>
            <a:endParaRPr kumimoji="1" lang="ja-JP" altLang="en-US"/>
          </a:p>
        </p:txBody>
      </p:sp>
    </p:spTree>
    <p:extLst>
      <p:ext uri="{BB962C8B-B14F-4D97-AF65-F5344CB8AC3E}">
        <p14:creationId xmlns:p14="http://schemas.microsoft.com/office/powerpoint/2010/main" val="22466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近赤外光が生体組織を透過しやすいことを利用し，数</a:t>
            </a:r>
            <a:r>
              <a:rPr lang="en-US" altLang="ja-JP" b="0" i="0" dirty="0">
                <a:solidFill>
                  <a:srgbClr val="333333"/>
                </a:solidFill>
                <a:effectLst/>
                <a:latin typeface="Arial" panose="020B0604020202020204" pitchFamily="34" charset="0"/>
              </a:rPr>
              <a:t>cm</a:t>
            </a:r>
            <a:r>
              <a:rPr lang="ja-JP" altLang="en-US" b="0" i="0" dirty="0">
                <a:solidFill>
                  <a:srgbClr val="333333"/>
                </a:solidFill>
                <a:effectLst/>
                <a:latin typeface="Arial" panose="020B0604020202020204" pitchFamily="34" charset="0"/>
              </a:rPr>
              <a:t>以上の比較的厚い組織を対象としている．</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この拡散光トモグラフィーの研究は</a:t>
            </a:r>
            <a:r>
              <a:rPr lang="en-US" altLang="ja-JP" b="0" i="0" dirty="0">
                <a:solidFill>
                  <a:srgbClr val="333333"/>
                </a:solidFill>
                <a:effectLst/>
                <a:latin typeface="Arial" panose="020B0604020202020204" pitchFamily="34" charset="0"/>
              </a:rPr>
              <a:t>1990</a:t>
            </a:r>
            <a:r>
              <a:rPr lang="ja-JP" altLang="en-US" b="0" i="0" dirty="0">
                <a:solidFill>
                  <a:srgbClr val="333333"/>
                </a:solidFill>
                <a:effectLst/>
                <a:latin typeface="Arial" panose="020B0604020202020204" pitchFamily="34" charset="0"/>
              </a:rPr>
              <a:t>年代初めから世界各国で開始された．</a:t>
            </a:r>
            <a:r>
              <a:rPr lang="en-US" altLang="ja-JP" b="0" i="0" dirty="0">
                <a:solidFill>
                  <a:srgbClr val="333333"/>
                </a:solidFill>
                <a:effectLst/>
                <a:latin typeface="Arial" panose="020B0604020202020204" pitchFamily="34" charset="0"/>
              </a:rPr>
              <a:t>2000</a:t>
            </a:r>
            <a:r>
              <a:rPr lang="ja-JP" altLang="en-US" b="0" i="0" dirty="0">
                <a:solidFill>
                  <a:srgbClr val="333333"/>
                </a:solidFill>
                <a:effectLst/>
                <a:latin typeface="Arial" panose="020B0604020202020204" pitchFamily="34" charset="0"/>
              </a:rPr>
              <a:t>年以降，拡散反射光から断層像を得るアルゴリズムである光マッピングという手法も開発されている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2</a:t>
            </a:fld>
            <a:endParaRPr kumimoji="1" lang="ja-JP" altLang="en-US"/>
          </a:p>
        </p:txBody>
      </p:sp>
    </p:spTree>
    <p:extLst>
      <p:ext uri="{BB962C8B-B14F-4D97-AF65-F5344CB8AC3E}">
        <p14:creationId xmlns:p14="http://schemas.microsoft.com/office/powerpoint/2010/main" val="302743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比較的厚い組織を通った近赤外光は，直進性などの波動性を失い，強く散乱される結果，生体組織内を拡散的に伝搬する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3</a:t>
            </a:fld>
            <a:endParaRPr kumimoji="1" lang="ja-JP" altLang="en-US"/>
          </a:p>
        </p:txBody>
      </p:sp>
    </p:spTree>
    <p:extLst>
      <p:ext uri="{BB962C8B-B14F-4D97-AF65-F5344CB8AC3E}">
        <p14:creationId xmlns:p14="http://schemas.microsoft.com/office/powerpoint/2010/main" val="228774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輸送方程式では散乱体内部のエネルギー伝播を正確に表す方程式，しかし，三次元位置，方向，時間と</a:t>
            </a:r>
            <a:r>
              <a:rPr lang="en-US" altLang="ja-JP" dirty="0"/>
              <a:t>6</a:t>
            </a:r>
            <a:r>
              <a:rPr lang="ja-JP" altLang="en-US" dirty="0"/>
              <a:t>自由度もち，解を得るのが難しい．</a:t>
            </a:r>
          </a:p>
          <a:p>
            <a:r>
              <a:rPr lang="ja-JP" altLang="en-US" dirty="0"/>
              <a:t>生体組織のような拡散に近い散乱では，光はほぼ等方的に伝播する．そこで，この光の等方散乱性を導入すると，輸送方程式は光拡散近似により，光拡散方程式に変換するができる．</a:t>
            </a:r>
          </a:p>
          <a:p>
            <a:r>
              <a:rPr lang="ja-JP" altLang="en-US" dirty="0"/>
              <a:t>光拡散方程式は簡単な形状であっても解析的に解くことは難しい．</a:t>
            </a:r>
          </a:p>
          <a:p>
            <a:r>
              <a:rPr lang="ja-JP" altLang="en-US" dirty="0"/>
              <a:t>有限要素法で解かれることが多いが，組織の不均一性，複雑な形状，複雑な境界条件，先見情報を組み込むことができる．</a:t>
            </a:r>
            <a:endParaRPr lang="en-US" altLang="ja-JP" dirty="0"/>
          </a:p>
          <a:p>
            <a:r>
              <a:rPr lang="en-US" altLang="ja-JP" dirty="0"/>
              <a:t>G</a:t>
            </a:r>
            <a:r>
              <a:rPr lang="ja-JP" altLang="en-US" dirty="0"/>
              <a:t>は非等方散乱パラメータ，</a:t>
            </a:r>
            <a:r>
              <a:rPr lang="en-US" altLang="ja-JP" dirty="0"/>
              <a:t>g=1</a:t>
            </a:r>
            <a:r>
              <a:rPr lang="ja-JP" altLang="en-US" dirty="0"/>
              <a:t>で完全な前方散乱，</a:t>
            </a:r>
            <a:r>
              <a:rPr lang="en-US" altLang="ja-JP" dirty="0"/>
              <a:t>g=0</a:t>
            </a:r>
            <a:r>
              <a:rPr lang="ja-JP" altLang="en-US" dirty="0"/>
              <a:t>で等方散乱，場所ごとに設定する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6</a:t>
            </a:fld>
            <a:endParaRPr kumimoji="1" lang="ja-JP" altLang="en-US"/>
          </a:p>
        </p:txBody>
      </p:sp>
    </p:spTree>
    <p:extLst>
      <p:ext uri="{BB962C8B-B14F-4D97-AF65-F5344CB8AC3E}">
        <p14:creationId xmlns:p14="http://schemas.microsoft.com/office/powerpoint/2010/main" val="397433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偏微分方程式の解は初期条件と境界条件を満たす必要がある．</a:t>
            </a:r>
            <a:endParaRPr kumimoji="1" lang="en-US" altLang="ja-JP" dirty="0"/>
          </a:p>
          <a:p>
            <a:r>
              <a:rPr kumimoji="1" lang="ja-JP" altLang="en-US" dirty="0"/>
              <a:t>初期状態は時刻</a:t>
            </a:r>
            <a:r>
              <a:rPr kumimoji="1" lang="en-US" altLang="ja-JP" dirty="0"/>
              <a:t>0</a:t>
            </a:r>
            <a:r>
              <a:rPr kumimoji="1" lang="ja-JP" altLang="en-US" dirty="0"/>
              <a:t>の時に満たす条件で，散乱係数の分布や入射光など</a:t>
            </a:r>
            <a:endParaRPr kumimoji="1" lang="en-US" altLang="ja-JP" dirty="0"/>
          </a:p>
          <a:p>
            <a:endParaRPr kumimoji="1" lang="en-US" altLang="ja-JP" dirty="0"/>
          </a:p>
          <a:p>
            <a:r>
              <a:rPr kumimoji="1" lang="ja-JP" altLang="en-US" dirty="0"/>
              <a:t>境界条件はこんなかんじ</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7</a:t>
            </a:fld>
            <a:endParaRPr kumimoji="1" lang="ja-JP" altLang="en-US"/>
          </a:p>
        </p:txBody>
      </p:sp>
    </p:spTree>
    <p:extLst>
      <p:ext uri="{BB962C8B-B14F-4D97-AF65-F5344CB8AC3E}">
        <p14:creationId xmlns:p14="http://schemas.microsoft.com/office/powerpoint/2010/main" val="80292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観測される光強度は出力面において、散乱媒体内部から外部に向けて流出する光の放射エネルギー流束の、出力面に対する垂直方向成分として次式で表される</a:t>
            </a:r>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8</a:t>
            </a:fld>
            <a:endParaRPr kumimoji="1" lang="ja-JP" altLang="en-US"/>
          </a:p>
        </p:txBody>
      </p:sp>
    </p:spTree>
    <p:extLst>
      <p:ext uri="{BB962C8B-B14F-4D97-AF65-F5344CB8AC3E}">
        <p14:creationId xmlns:p14="http://schemas.microsoft.com/office/powerpoint/2010/main" val="5730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電場とか音場とか</a:t>
            </a:r>
            <a:endParaRPr kumimoji="1" lang="en-US" altLang="ja-JP" dirty="0"/>
          </a:p>
          <a:p>
            <a:r>
              <a:rPr kumimoji="1" lang="ja-JP" altLang="en-US" dirty="0"/>
              <a:t>有限要素法は</a:t>
            </a:r>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9</a:t>
            </a:fld>
            <a:endParaRPr kumimoji="1" lang="ja-JP" altLang="en-US"/>
          </a:p>
        </p:txBody>
      </p:sp>
    </p:spTree>
    <p:extLst>
      <p:ext uri="{BB962C8B-B14F-4D97-AF65-F5344CB8AC3E}">
        <p14:creationId xmlns:p14="http://schemas.microsoft.com/office/powerpoint/2010/main" val="151675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Φt</a:t>
            </a:r>
            <a:r>
              <a:rPr kumimoji="1" lang="ja-JP" altLang="en-US" dirty="0"/>
              <a:t>は既知だからこの値を代入することで</a:t>
            </a:r>
            <a:r>
              <a:rPr kumimoji="1" lang="en-US" altLang="ja-JP" dirty="0" err="1"/>
              <a:t>Δt</a:t>
            </a:r>
            <a:r>
              <a:rPr kumimoji="1" lang="ja-JP" altLang="en-US" dirty="0"/>
              <a:t>秒後の</a:t>
            </a:r>
            <a:r>
              <a:rPr kumimoji="1" lang="en-US" altLang="ja-JP" dirty="0"/>
              <a:t>Φt+1</a:t>
            </a:r>
          </a:p>
          <a:p>
            <a:r>
              <a:rPr kumimoji="1" lang="ja-JP" altLang="en-US" dirty="0"/>
              <a:t>これを繰り返すことで，任意の時間，任意の位置での光強度を求めることができる．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10</a:t>
            </a:fld>
            <a:endParaRPr kumimoji="1" lang="ja-JP" altLang="en-US"/>
          </a:p>
        </p:txBody>
      </p:sp>
    </p:spTree>
    <p:extLst>
      <p:ext uri="{BB962C8B-B14F-4D97-AF65-F5344CB8AC3E}">
        <p14:creationId xmlns:p14="http://schemas.microsoft.com/office/powerpoint/2010/main" val="317889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移流方程式で実装した</a:t>
            </a:r>
            <a:endParaRPr kumimoji="1" lang="en-US" altLang="ja-JP" dirty="0"/>
          </a:p>
          <a:p>
            <a:r>
              <a:rPr kumimoji="1" lang="ja-JP" altLang="en-US" dirty="0"/>
              <a:t>吸収率の分布や時間間隔なども自由に設定できるようにしてある</a:t>
            </a:r>
            <a:endParaRPr kumimoji="1" lang="en-US" altLang="ja-JP" dirty="0"/>
          </a:p>
          <a:p>
            <a:r>
              <a:rPr kumimoji="1" lang="ja-JP" altLang="en-US" dirty="0"/>
              <a:t>これを光拡散方程式に今後する</a:t>
            </a:r>
            <a:endParaRPr kumimoji="1" lang="en-US" altLang="ja-JP" dirty="0"/>
          </a:p>
        </p:txBody>
      </p:sp>
      <p:sp>
        <p:nvSpPr>
          <p:cNvPr id="4" name="スライド番号プレースホルダー 3"/>
          <p:cNvSpPr>
            <a:spLocks noGrp="1"/>
          </p:cNvSpPr>
          <p:nvPr>
            <p:ph type="sldNum" sz="quarter" idx="5"/>
          </p:nvPr>
        </p:nvSpPr>
        <p:spPr/>
        <p:txBody>
          <a:bodyPr/>
          <a:lstStyle/>
          <a:p>
            <a:fld id="{EF7C5CA3-E3F9-4CDC-A2DC-589CC3C7528D}" type="slidenum">
              <a:rPr kumimoji="1" lang="ja-JP" altLang="en-US" smtClean="0"/>
              <a:t>11</a:t>
            </a:fld>
            <a:endParaRPr kumimoji="1" lang="ja-JP" altLang="en-US"/>
          </a:p>
        </p:txBody>
      </p:sp>
    </p:spTree>
    <p:extLst>
      <p:ext uri="{BB962C8B-B14F-4D97-AF65-F5344CB8AC3E}">
        <p14:creationId xmlns:p14="http://schemas.microsoft.com/office/powerpoint/2010/main" val="22573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3EB206-F1CD-5859-E6BB-9D5134839D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C6D7D0-CD8F-0C8D-C8FE-A26715DBA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C5D3AB-7EB2-28DC-90FF-D7A0A2B88822}"/>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16E1DED4-E6F6-BF09-9EBA-F982D130E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A8F32C-416A-78E6-DBA3-B6FE2D3B7CF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7771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B0D17-CBED-02C7-717E-9DB6C8064B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F00B97-329F-4445-5342-9CB5351F03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25B36-7F53-F8DA-FFE9-F703CFC64511}"/>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ECB2D261-5136-7B4A-FE5C-2A984C9D5C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B21053-525E-D0D8-8C61-6CAA735E7AAE}"/>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7865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5346B2-CF0D-B2E9-33C5-9516B54F5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908535-80D2-6688-6C85-44579DC4D1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EE649-9CE8-DC2F-463C-DB8C7FB3929E}"/>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7D973765-E97A-7F1F-641F-F67A7C88FF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1B918-3928-42BC-695A-D3D2BFE7CC97}"/>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9479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71E76-B24D-459F-D7DD-D5C690B4B2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BDE75B-AFB3-9204-1E7D-9D2169B2FA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5E70C9-BBC1-1CC6-E2D3-EF2C466F00CE}"/>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A2117A86-89B8-E855-246D-0E5201A77B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326A09-32BF-6DB8-45CD-6D6CDEB99E06}"/>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6953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7F344-30CB-61AE-18CE-87BDAFC81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E296C1-1EB1-F722-D167-8C365EAA2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85EFF4-D71C-C0D9-5000-5EF8401E5A31}"/>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DD1329B9-68FC-1DE8-8A04-2F453370EC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D09C12-913A-8D65-8F30-5A390263A4BB}"/>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2902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D50FC-FD1F-D06F-98EB-AE238F5068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00A93F-7B8B-AFC1-A185-B528BDB1C6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B13C36-8B3A-82CC-3368-67C3004295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F6C40-3951-F980-0352-43978D4A1D1F}"/>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6" name="フッター プレースホルダー 5">
            <a:extLst>
              <a:ext uri="{FF2B5EF4-FFF2-40B4-BE49-F238E27FC236}">
                <a16:creationId xmlns:a16="http://schemas.microsoft.com/office/drawing/2014/main" id="{82411425-0A54-AF70-A625-46637D5411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5193EA-F206-D91D-4F0B-80CE0D3ECD5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35615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D7D2-AD8E-0B74-7884-2A09A9470F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25B439-E3E2-0798-9955-EA00B3D07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B4D62CA-0737-B1A3-B5AD-19F7ADED23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19E08-3268-EB0B-56B9-369BFEC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DFADDEA-379E-9A07-96FE-3BAEC1B10B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3ABF4-9758-57F9-196D-EEEE3228E816}"/>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8" name="フッター プレースホルダー 7">
            <a:extLst>
              <a:ext uri="{FF2B5EF4-FFF2-40B4-BE49-F238E27FC236}">
                <a16:creationId xmlns:a16="http://schemas.microsoft.com/office/drawing/2014/main" id="{A8B0FF5E-5FD0-582B-0E5D-E3D8A3056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D24771-8F99-02FC-5292-617A55BE2193}"/>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10909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EA54-D790-5460-4D2E-C375853F38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12C5E6-A4CC-8BA7-BA39-DAB24E87AAC0}"/>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4" name="フッター プレースホルダー 3">
            <a:extLst>
              <a:ext uri="{FF2B5EF4-FFF2-40B4-BE49-F238E27FC236}">
                <a16:creationId xmlns:a16="http://schemas.microsoft.com/office/drawing/2014/main" id="{0DEC38AF-E547-DCE2-4044-C08887EE69B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F8C1AE-2E42-0A3B-C85F-F738FD291878}"/>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403629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34A1D-0414-339C-8CF5-31F4FC489271}"/>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3" name="フッター プレースホルダー 2">
            <a:extLst>
              <a:ext uri="{FF2B5EF4-FFF2-40B4-BE49-F238E27FC236}">
                <a16:creationId xmlns:a16="http://schemas.microsoft.com/office/drawing/2014/main" id="{5F4E3D6B-5271-C737-4F0C-36C8907908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FB8289-5997-B9C0-31FC-081DCE593F64}"/>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727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CAE6AA-67FC-8D35-39DA-E474751212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C0B90-7935-7AEE-1A99-E96267198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83FE87-CC75-91AB-255F-22E8D0DCF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860CDD-B631-DDC5-0B23-410319E5222B}"/>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6" name="フッター プレースホルダー 5">
            <a:extLst>
              <a:ext uri="{FF2B5EF4-FFF2-40B4-BE49-F238E27FC236}">
                <a16:creationId xmlns:a16="http://schemas.microsoft.com/office/drawing/2014/main" id="{E296D1EF-E74C-BAF2-5A86-5878716710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346953-0DAE-FB48-58F9-B6E74628DD50}"/>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520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4731B-9875-F476-0811-8F39C07AD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6A3C56-6508-0B6E-C4B0-D8C84CB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14943B-1A36-85A4-FF3D-13DFD143F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B38D9A-72C8-A2D8-4B85-F4CDF5444DEC}"/>
              </a:ext>
            </a:extLst>
          </p:cNvPr>
          <p:cNvSpPr>
            <a:spLocks noGrp="1"/>
          </p:cNvSpPr>
          <p:nvPr>
            <p:ph type="dt" sz="half" idx="10"/>
          </p:nvPr>
        </p:nvSpPr>
        <p:spPr/>
        <p:txBody>
          <a:bodyPr/>
          <a:lstStyle/>
          <a:p>
            <a:fld id="{C801310E-4C28-4D51-ADB4-8E3E74A70742}" type="datetimeFigureOut">
              <a:rPr kumimoji="1" lang="ja-JP" altLang="en-US" smtClean="0"/>
              <a:t>2022/8/7</a:t>
            </a:fld>
            <a:endParaRPr kumimoji="1" lang="ja-JP" altLang="en-US"/>
          </a:p>
        </p:txBody>
      </p:sp>
      <p:sp>
        <p:nvSpPr>
          <p:cNvPr id="6" name="フッター プレースホルダー 5">
            <a:extLst>
              <a:ext uri="{FF2B5EF4-FFF2-40B4-BE49-F238E27FC236}">
                <a16:creationId xmlns:a16="http://schemas.microsoft.com/office/drawing/2014/main" id="{548A1B2B-B105-9204-FA83-9F2A41C640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E99641-B8CD-578F-CF40-80F78161A535}"/>
              </a:ext>
            </a:extLst>
          </p:cNvPr>
          <p:cNvSpPr>
            <a:spLocks noGrp="1"/>
          </p:cNvSpPr>
          <p:nvPr>
            <p:ph type="sldNum" sz="quarter" idx="12"/>
          </p:nvPr>
        </p:nvSpPr>
        <p:spPr/>
        <p:txBody>
          <a:body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6972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FDF120-6577-544E-D978-F76FED796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4B54A-21C3-E56C-85C8-A10AE1ACD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69505-D616-816C-01AB-C2EB5B01A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1310E-4C28-4D51-ADB4-8E3E74A70742}" type="datetimeFigureOut">
              <a:rPr kumimoji="1" lang="ja-JP" altLang="en-US" smtClean="0"/>
              <a:t>2022/8/7</a:t>
            </a:fld>
            <a:endParaRPr kumimoji="1" lang="ja-JP" altLang="en-US"/>
          </a:p>
        </p:txBody>
      </p:sp>
      <p:sp>
        <p:nvSpPr>
          <p:cNvPr id="5" name="フッター プレースホルダー 4">
            <a:extLst>
              <a:ext uri="{FF2B5EF4-FFF2-40B4-BE49-F238E27FC236}">
                <a16:creationId xmlns:a16="http://schemas.microsoft.com/office/drawing/2014/main" id="{BBF2126F-F5C4-B435-B777-5985304D8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0F186E2-EE36-CF6F-BC2F-56FE8F5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6D78-4A15-4420-891E-69E1154CDC56}" type="slidenum">
              <a:rPr kumimoji="1" lang="ja-JP" altLang="en-US" smtClean="0"/>
              <a:t>‹#›</a:t>
            </a:fld>
            <a:endParaRPr kumimoji="1" lang="ja-JP" altLang="en-US"/>
          </a:p>
        </p:txBody>
      </p:sp>
    </p:spTree>
    <p:extLst>
      <p:ext uri="{BB962C8B-B14F-4D97-AF65-F5344CB8AC3E}">
        <p14:creationId xmlns:p14="http://schemas.microsoft.com/office/powerpoint/2010/main" val="201690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39.png"/><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7A481-68C2-3C2E-3AB1-0CEF42EC4D8E}"/>
              </a:ext>
            </a:extLst>
          </p:cNvPr>
          <p:cNvSpPr>
            <a:spLocks noGrp="1"/>
          </p:cNvSpPr>
          <p:nvPr>
            <p:ph type="ctrTitle"/>
          </p:nvPr>
        </p:nvSpPr>
        <p:spPr/>
        <p:txBody>
          <a:bodyPr/>
          <a:lstStyle/>
          <a:p>
            <a:r>
              <a:rPr kumimoji="1" lang="en-US" altLang="ja-JP" dirty="0"/>
              <a:t>0519 </a:t>
            </a:r>
            <a:r>
              <a:rPr kumimoji="1" lang="ja-JP" altLang="en-US" dirty="0"/>
              <a:t>ゼミ発表</a:t>
            </a:r>
          </a:p>
        </p:txBody>
      </p:sp>
      <p:sp>
        <p:nvSpPr>
          <p:cNvPr id="3" name="字幕 2">
            <a:extLst>
              <a:ext uri="{FF2B5EF4-FFF2-40B4-BE49-F238E27FC236}">
                <a16:creationId xmlns:a16="http://schemas.microsoft.com/office/drawing/2014/main" id="{1430AF4D-6979-C0A8-D5BC-37792A8F1D04}"/>
              </a:ext>
            </a:extLst>
          </p:cNvPr>
          <p:cNvSpPr>
            <a:spLocks noGrp="1"/>
          </p:cNvSpPr>
          <p:nvPr>
            <p:ph type="subTitle" idx="1"/>
          </p:nvPr>
        </p:nvSpPr>
        <p:spPr/>
        <p:txBody>
          <a:bodyPr/>
          <a:lstStyle/>
          <a:p>
            <a:r>
              <a:rPr kumimoji="1" lang="en-US" altLang="ja-JP" dirty="0"/>
              <a:t>202120561 </a:t>
            </a:r>
            <a:r>
              <a:rPr kumimoji="1" lang="ja-JP" altLang="en-US" dirty="0"/>
              <a:t>伊藤優太</a:t>
            </a:r>
          </a:p>
        </p:txBody>
      </p:sp>
    </p:spTree>
    <p:extLst>
      <p:ext uri="{BB962C8B-B14F-4D97-AF65-F5344CB8AC3E}">
        <p14:creationId xmlns:p14="http://schemas.microsoft.com/office/powerpoint/2010/main" val="243199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dirty="0"/>
              <a:t>光拡散方程式の離散化</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67244A6-2A80-B34B-6E3A-255126884238}"/>
                  </a:ext>
                </a:extLst>
              </p:cNvPr>
              <p:cNvSpPr txBox="1"/>
              <p:nvPr/>
            </p:nvSpPr>
            <p:spPr>
              <a:xfrm>
                <a:off x="1557376" y="2523530"/>
                <a:ext cx="3410806" cy="62222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sup>
                          </m:sSubSup>
                        </m:num>
                        <m:den>
                          <m:r>
                            <a:rPr lang="ar-AE" sz="2000" i="1">
                              <a:solidFill>
                                <a:srgbClr val="000000"/>
                              </a:solidFill>
                              <a:latin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sSup>
                        <m:sSupPr>
                          <m:ctrlPr>
                            <a:rPr lang="en-US" altLang="ja-JP" sz="2000" i="1" smtClean="0">
                              <a:latin typeface="Cambria Math" panose="02040503050406030204" pitchFamily="18" charset="0"/>
                            </a:rPr>
                          </m:ctrlPr>
                        </m:sSupPr>
                        <m:e>
                          <m:r>
                            <m:rPr>
                              <m:sty m:val="p"/>
                            </m:rPr>
                            <a:rPr lang="ja-JP" altLang="en-US" sz="2000" i="1">
                              <a:latin typeface="Cambria Math" panose="02040503050406030204" pitchFamily="18" charset="0"/>
                            </a:rPr>
                            <m:t>∇</m:t>
                          </m:r>
                        </m:e>
                        <m:sup>
                          <m:r>
                            <a:rPr lang="en-US" altLang="ja-JP" sz="2000" b="0" i="1" smtClean="0">
                              <a:latin typeface="Cambria Math" panose="02040503050406030204" pitchFamily="18" charset="0"/>
                            </a:rPr>
                            <m:t>2</m:t>
                          </m:r>
                        </m:sup>
                      </m:s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b="0" i="1" smtClean="0">
                              <a:solidFill>
                                <a:srgbClr val="000000"/>
                              </a:solidFill>
                              <a:latin typeface="Cambria Math" panose="02040503050406030204" pitchFamily="18" charset="0"/>
                            </a:rPr>
                            <m:t>𝑎</m:t>
                          </m:r>
                        </m:sub>
                        <m:sup>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4" name="方程式">
                <a:extLst>
                  <a:ext uri="{FF2B5EF4-FFF2-40B4-BE49-F238E27FC236}">
                    <a16:creationId xmlns:a16="http://schemas.microsoft.com/office/drawing/2014/main" id="{067244A6-2A80-B34B-6E3A-255126884238}"/>
                  </a:ext>
                </a:extLst>
              </p:cNvPr>
              <p:cNvSpPr txBox="1">
                <a:spLocks noRot="1" noChangeAspect="1" noMove="1" noResize="1" noEditPoints="1" noAdjustHandles="1" noChangeArrowheads="1" noChangeShapeType="1" noTextEdit="1"/>
              </p:cNvSpPr>
              <p:nvPr/>
            </p:nvSpPr>
            <p:spPr>
              <a:xfrm>
                <a:off x="1557376" y="2523530"/>
                <a:ext cx="3410806" cy="622222"/>
              </a:xfrm>
              <a:prstGeom prst="rect">
                <a:avLst/>
              </a:prstGeom>
              <a:blipFill>
                <a:blip r:embed="rId3"/>
                <a:stretch>
                  <a:fillRect b="-14000"/>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134F0DD2-44AC-A76F-B951-E7F0781B4A5C}"/>
                  </a:ext>
                </a:extLst>
              </p:cNvPr>
              <p:cNvSpPr txBox="1"/>
              <p:nvPr/>
            </p:nvSpPr>
            <p:spPr>
              <a:xfrm>
                <a:off x="2446726" y="3145944"/>
                <a:ext cx="3490827" cy="670183"/>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00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den>
                      </m:f>
                      <m:r>
                        <a:rPr lang="en-US" altLang="ja-JP" sz="2000" b="0" i="1" smtClean="0">
                          <a:solidFill>
                            <a:srgbClr val="000000"/>
                          </a:solidFill>
                          <a:latin typeface="Cambria Math" panose="02040503050406030204" pitchFamily="18" charset="0"/>
                        </a:rPr>
                        <m:t>+</m:t>
                      </m:r>
                      <m:f>
                        <m:fPr>
                          <m:ctrlPr>
                            <a:rPr lang="en-US" altLang="ja-JP" sz="2000" b="0" i="1" smtClean="0">
                              <a:solidFill>
                                <a:srgbClr val="000000"/>
                              </a:solidFill>
                              <a:latin typeface="Cambria Math" panose="02040503050406030204" pitchFamily="18" charset="0"/>
                            </a:rPr>
                          </m:ctrlPr>
                        </m:fPr>
                        <m:num>
                          <m:sSup>
                            <m:sSupPr>
                              <m:ctrlPr>
                                <a:rPr lang="en-US" altLang="ja-JP" sz="2000" b="0" i="1" smtClean="0">
                                  <a:solidFill>
                                    <a:srgbClr val="000000"/>
                                  </a:solidFill>
                                  <a:latin typeface="Cambria Math" panose="02040503050406030204" pitchFamily="18" charset="0"/>
                                </a:rPr>
                              </m:ctrlPr>
                            </m:sSupPr>
                            <m:e>
                              <m:r>
                                <a:rPr lang="ar-AE" altLang="ja-JP" sz="2000" i="1">
                                  <a:latin typeface="Cambria Math" panose="02040503050406030204" pitchFamily="18" charset="0"/>
                                </a:rPr>
                                <m:t>𝜕</m:t>
                              </m:r>
                            </m:e>
                            <m:sup>
                              <m:r>
                                <a:rPr lang="en-US" altLang="ja-JP" sz="2000" b="0" i="1" smtClean="0">
                                  <a:solidFill>
                                    <a:srgbClr val="000000"/>
                                  </a:solidFill>
                                  <a:latin typeface="Cambria Math" panose="02040503050406030204" pitchFamily="18" charset="0"/>
                                </a:rPr>
                                <m:t>2</m:t>
                              </m:r>
                            </m:sup>
                          </m:sSup>
                        </m:num>
                        <m:den>
                          <m:r>
                            <a:rPr lang="ar-AE" altLang="ja-JP" sz="2000" i="1">
                              <a:latin typeface="Cambria Math" panose="02040503050406030204" pitchFamily="18" charset="0"/>
                            </a:rPr>
                            <m:t>𝜕</m:t>
                          </m:r>
                          <m:sSup>
                            <m:sSupPr>
                              <m:ctrlPr>
                                <a:rPr lang="ar-AE" altLang="ja-JP" sz="2000" i="1" smtClean="0">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b="0" i="1" smtClean="0">
                                  <a:latin typeface="Cambria Math" panose="02040503050406030204" pitchFamily="18" charset="0"/>
                                </a:rPr>
                                <m:t>2</m:t>
                              </m:r>
                            </m:sup>
                          </m:sSup>
                        </m:den>
                      </m:f>
                      <m:r>
                        <a:rPr lang="en-US"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ar-AE" sz="2000" i="1">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5" name="方程式">
                <a:extLst>
                  <a:ext uri="{FF2B5EF4-FFF2-40B4-BE49-F238E27FC236}">
                    <a16:creationId xmlns:a16="http://schemas.microsoft.com/office/drawing/2014/main" id="{134F0DD2-44AC-A76F-B951-E7F0781B4A5C}"/>
                  </a:ext>
                </a:extLst>
              </p:cNvPr>
              <p:cNvSpPr txBox="1">
                <a:spLocks noRot="1" noChangeAspect="1" noMove="1" noResize="1" noEditPoints="1" noAdjustHandles="1" noChangeArrowheads="1" noChangeShapeType="1" noTextEdit="1"/>
              </p:cNvSpPr>
              <p:nvPr/>
            </p:nvSpPr>
            <p:spPr>
              <a:xfrm>
                <a:off x="2446726" y="3145944"/>
                <a:ext cx="3490827" cy="670183"/>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4FA4EDE-5256-900B-8CA5-3178ACB95863}"/>
              </a:ext>
            </a:extLst>
          </p:cNvPr>
          <p:cNvSpPr txBox="1"/>
          <p:nvPr/>
        </p:nvSpPr>
        <p:spPr>
          <a:xfrm>
            <a:off x="964504" y="1578279"/>
            <a:ext cx="9457151" cy="923330"/>
          </a:xfrm>
          <a:prstGeom prst="rect">
            <a:avLst/>
          </a:prstGeom>
          <a:noFill/>
        </p:spPr>
        <p:txBody>
          <a:bodyPr wrap="square" rtlCol="0">
            <a:spAutoFit/>
          </a:bodyPr>
          <a:lstStyle/>
          <a:p>
            <a:r>
              <a:rPr kumimoji="1" lang="ja-JP" altLang="en-US" dirty="0"/>
              <a:t>ピクセル数は</a:t>
            </a:r>
            <a:r>
              <a:rPr kumimoji="1" lang="en-US" altLang="ja-JP" dirty="0"/>
              <a:t>x</a:t>
            </a:r>
            <a:r>
              <a:rPr kumimoji="1" lang="ja-JP" altLang="en-US" dirty="0"/>
              <a:t>方向を</a:t>
            </a:r>
            <a:r>
              <a:rPr kumimoji="1" lang="en-US" altLang="ja-JP" dirty="0"/>
              <a:t>N</a:t>
            </a:r>
            <a:r>
              <a:rPr kumimoji="1" lang="ja-JP" altLang="en-US" dirty="0"/>
              <a:t>個，</a:t>
            </a:r>
            <a:r>
              <a:rPr kumimoji="1" lang="en-US" altLang="ja-JP" dirty="0"/>
              <a:t>y</a:t>
            </a:r>
            <a:r>
              <a:rPr kumimoji="1" lang="ja-JP" altLang="en-US" dirty="0"/>
              <a:t>方向を</a:t>
            </a:r>
            <a:r>
              <a:rPr kumimoji="1" lang="en-US" altLang="ja-JP" dirty="0"/>
              <a:t>M</a:t>
            </a:r>
            <a:r>
              <a:rPr kumimoji="1" lang="ja-JP" altLang="en-US" dirty="0"/>
              <a:t>個</a:t>
            </a:r>
            <a:endParaRPr kumimoji="1" lang="en-US" altLang="ja-JP" dirty="0"/>
          </a:p>
          <a:p>
            <a:r>
              <a:rPr lang="ja-JP" altLang="en-US" dirty="0"/>
              <a:t>ピクセルサイズは</a:t>
            </a:r>
            <a:r>
              <a:rPr lang="en-US" altLang="ja-JP" dirty="0"/>
              <a:t>x</a:t>
            </a:r>
            <a:r>
              <a:rPr lang="ja-JP" altLang="en-US" dirty="0"/>
              <a:t>方向を</a:t>
            </a:r>
            <a:r>
              <a:rPr lang="en-US" altLang="ja-JP" dirty="0" err="1"/>
              <a:t>Δx</a:t>
            </a:r>
            <a:r>
              <a:rPr lang="en-US" altLang="ja-JP" dirty="0"/>
              <a:t>,</a:t>
            </a:r>
            <a:r>
              <a:rPr lang="ja-JP" altLang="en-US" dirty="0"/>
              <a:t>ｙ方向を</a:t>
            </a:r>
            <a:r>
              <a:rPr lang="en-US" altLang="ja-JP" dirty="0" err="1"/>
              <a:t>Δy</a:t>
            </a:r>
            <a:endParaRPr lang="en-US" altLang="ja-JP" dirty="0"/>
          </a:p>
          <a:p>
            <a:r>
              <a:rPr kumimoji="1" lang="ja-JP" altLang="en-US" dirty="0"/>
              <a:t>時間ステップは</a:t>
            </a:r>
            <a:r>
              <a:rPr kumimoji="1" lang="en-US" altLang="ja-JP" dirty="0" err="1"/>
              <a:t>Δt</a:t>
            </a:r>
            <a:endParaRPr kumimoji="1" lang="ja-JP" altLang="en-US" dirty="0"/>
          </a:p>
        </p:txBody>
      </p:sp>
      <p:sp>
        <p:nvSpPr>
          <p:cNvPr id="7" name="テキスト ボックス 6">
            <a:extLst>
              <a:ext uri="{FF2B5EF4-FFF2-40B4-BE49-F238E27FC236}">
                <a16:creationId xmlns:a16="http://schemas.microsoft.com/office/drawing/2014/main" id="{BF46B7AD-0A26-3423-C4D5-BB0336F3F4F0}"/>
              </a:ext>
            </a:extLst>
          </p:cNvPr>
          <p:cNvSpPr txBox="1"/>
          <p:nvPr/>
        </p:nvSpPr>
        <p:spPr>
          <a:xfrm>
            <a:off x="964504" y="3987060"/>
            <a:ext cx="8505172" cy="369332"/>
          </a:xfrm>
          <a:prstGeom prst="rect">
            <a:avLst/>
          </a:prstGeom>
          <a:noFill/>
        </p:spPr>
        <p:txBody>
          <a:bodyPr wrap="square" rtlCol="0">
            <a:spAutoFit/>
          </a:bodyPr>
          <a:lstStyle/>
          <a:p>
            <a:r>
              <a:rPr kumimoji="1" lang="ja-JP" altLang="en-US" dirty="0"/>
              <a:t>左辺の時間微分を前進差分で近似，右辺の空間</a:t>
            </a:r>
            <a:r>
              <a:rPr kumimoji="1" lang="en-US" altLang="ja-JP" dirty="0"/>
              <a:t>2</a:t>
            </a:r>
            <a:r>
              <a:rPr lang="ja-JP" altLang="en-US" dirty="0"/>
              <a:t>階</a:t>
            </a:r>
            <a:r>
              <a:rPr kumimoji="1" lang="ja-JP" altLang="en-US" dirty="0"/>
              <a:t>微分を中心差分で近似すると</a:t>
            </a:r>
          </a:p>
        </p:txBody>
      </p:sp>
      <mc:AlternateContent xmlns:mc="http://schemas.openxmlformats.org/markup-compatibility/2006" xmlns:a14="http://schemas.microsoft.com/office/drawing/2010/main">
        <mc:Choice Requires="a14">
          <p:sp>
            <p:nvSpPr>
              <p:cNvPr id="8" name="方程式">
                <a:extLst>
                  <a:ext uri="{FF2B5EF4-FFF2-40B4-BE49-F238E27FC236}">
                    <a16:creationId xmlns:a16="http://schemas.microsoft.com/office/drawing/2014/main" id="{D6CD50FF-CA1E-8497-C589-CD3647D96CAF}"/>
                  </a:ext>
                </a:extLst>
              </p:cNvPr>
              <p:cNvSpPr txBox="1"/>
              <p:nvPr/>
            </p:nvSpPr>
            <p:spPr>
              <a:xfrm>
                <a:off x="998085" y="4438541"/>
                <a:ext cx="9160906" cy="68557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2000" i="1" smtClean="0">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1</m:t>
                          </m:r>
                        </m:num>
                        <m:den>
                          <m:r>
                            <a:rPr lang="en-US" sz="2000" b="0" i="1" smtClean="0">
                              <a:solidFill>
                                <a:srgbClr val="000000"/>
                              </a:solidFill>
                              <a:latin typeface="Cambria Math" panose="02040503050406030204" pitchFamily="18" charset="0"/>
                            </a:rPr>
                            <m:t>𝑣</m:t>
                          </m:r>
                        </m:den>
                      </m:f>
                      <m:f>
                        <m:fPr>
                          <m:ctrlPr>
                            <a:rPr lang="ar-AE" sz="2000" i="1">
                              <a:solidFill>
                                <a:srgbClr val="000000"/>
                              </a:solidFill>
                              <a:latin typeface="Cambria Math" panose="02040503050406030204" pitchFamily="18" charset="0"/>
                            </a:rPr>
                          </m:ctrlPr>
                        </m:fPr>
                        <m:num>
                          <m:sSubSup>
                            <m:sSubSupPr>
                              <m:ctrlPr>
                                <a:rPr lang="ar-AE" altLang="ja-JP" sz="2000" i="1" smtClean="0">
                                  <a:solidFill>
                                    <a:srgbClr val="000000"/>
                                  </a:solidFill>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b="0" i="1" smtClean="0">
                                  <a:solidFill>
                                    <a:srgbClr val="000000"/>
                                  </a:solidFill>
                                  <a:latin typeface="Cambria Math" panose="02040503050406030204" pitchFamily="18" charset="0"/>
                                </a:rPr>
                                <m:t>𝑥</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𝑦</m:t>
                              </m:r>
                            </m:sub>
                            <m:sup>
                              <m:r>
                                <a:rPr lang="en-US" altLang="ja-JP" sz="2000" b="0" i="1" smtClean="0">
                                  <a:solidFill>
                                    <a:srgbClr val="000000"/>
                                  </a:solidFill>
                                  <a:latin typeface="Cambria Math" panose="02040503050406030204" pitchFamily="18" charset="0"/>
                                </a:rPr>
                                <m:t>𝑡</m:t>
                              </m:r>
                              <m:r>
                                <a:rPr lang="en-US" altLang="ja-JP" sz="2000" b="0" i="1" smtClean="0">
                                  <a:solidFill>
                                    <a:srgbClr val="000000"/>
                                  </a:solidFill>
                                  <a:latin typeface="Cambria Math" panose="02040503050406030204" pitchFamily="18" charset="0"/>
                                </a:rPr>
                                <m:t>+</m:t>
                              </m:r>
                              <m:r>
                                <a:rPr lang="en-US" altLang="ja-JP" sz="2000" b="0" i="1" smtClean="0">
                                  <a:solidFill>
                                    <a:srgbClr val="000000"/>
                                  </a:solidFill>
                                  <a:latin typeface="Cambria Math" panose="02040503050406030204" pitchFamily="18" charset="0"/>
                                </a:rPr>
                                <m:t>1</m:t>
                              </m:r>
                            </m:sup>
                          </m:sSubSup>
                          <m:r>
                            <a:rPr lang="en-US" altLang="ja-JP" sz="2000" b="0" i="1" smtClean="0">
                              <a:solidFill>
                                <a:srgbClr val="000000"/>
                              </a:solidFill>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ar-AE" sz="2000" i="1" smtClean="0">
                              <a:solidFill>
                                <a:srgbClr val="000000"/>
                              </a:solidFill>
                              <a:latin typeface="Cambria Math" panose="02040503050406030204" pitchFamily="18" charset="0"/>
                              <a:ea typeface="Cambria Math" panose="02040503050406030204" pitchFamily="18" charset="0"/>
                            </a:rPr>
                            <m:t>∆</m:t>
                          </m:r>
                          <m:r>
                            <a:rPr lang="ar-AE" sz="2000" i="1">
                              <a:solidFill>
                                <a:srgbClr val="000000"/>
                              </a:solidFill>
                              <a:latin typeface="Cambria Math" panose="02040503050406030204" pitchFamily="18" charset="0"/>
                            </a:rPr>
                            <m:t>𝑡</m:t>
                          </m:r>
                        </m:den>
                      </m:f>
                      <m:r>
                        <a:rPr lang="ar-AE" sz="2000" i="1">
                          <a:solidFill>
                            <a:srgbClr val="000000"/>
                          </a:solidFill>
                          <a:latin typeface="Cambria Math" panose="02040503050406030204" pitchFamily="18" charset="0"/>
                        </a:rPr>
                        <m:t>=</m:t>
                      </m:r>
                      <m:r>
                        <a:rPr lang="en-US" altLang="ja-JP" sz="2000" i="1">
                          <a:latin typeface="Cambria Math" panose="02040503050406030204" pitchFamily="18" charset="0"/>
                        </a:rPr>
                        <m:t>𝐷</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r>
                        <a:rPr lang="ar-AE" altLang="ja-JP" sz="2000" i="1" smtClean="0">
                          <a:latin typeface="Cambria Math" panose="02040503050406030204" pitchFamily="18" charset="0"/>
                        </a:rPr>
                        <m:t> </m:t>
                      </m:r>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8" name="方程式">
                <a:extLst>
                  <a:ext uri="{FF2B5EF4-FFF2-40B4-BE49-F238E27FC236}">
                    <a16:creationId xmlns:a16="http://schemas.microsoft.com/office/drawing/2014/main" id="{D6CD50FF-CA1E-8497-C589-CD3647D96CAF}"/>
                  </a:ext>
                </a:extLst>
              </p:cNvPr>
              <p:cNvSpPr txBox="1">
                <a:spLocks noRot="1" noChangeAspect="1" noMove="1" noResize="1" noEditPoints="1" noAdjustHandles="1" noChangeArrowheads="1" noChangeShapeType="1" noTextEdit="1"/>
              </p:cNvSpPr>
              <p:nvPr/>
            </p:nvSpPr>
            <p:spPr>
              <a:xfrm>
                <a:off x="998085" y="4438541"/>
                <a:ext cx="9160906" cy="685572"/>
              </a:xfrm>
              <a:prstGeom prst="rect">
                <a:avLst/>
              </a:prstGeom>
              <a:blipFill>
                <a:blip r:embed="rId5"/>
                <a:stretch>
                  <a:fillRect b="-10909"/>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17F1E2B-72F4-B3ED-1381-988F81441547}"/>
                  </a:ext>
                </a:extLst>
              </p:cNvPr>
              <p:cNvSpPr txBox="1"/>
              <p:nvPr/>
            </p:nvSpPr>
            <p:spPr>
              <a:xfrm>
                <a:off x="964504" y="5279721"/>
                <a:ext cx="8505172" cy="396199"/>
              </a:xfrm>
              <a:prstGeom prst="rect">
                <a:avLst/>
              </a:prstGeom>
              <a:noFill/>
            </p:spPr>
            <p:txBody>
              <a:bodyPr wrap="square" rtlCol="0">
                <a:spAutoFit/>
              </a:bodyPr>
              <a:lstStyle/>
              <a:p>
                <a14:m>
                  <m:oMath xmlns:m="http://schemas.openxmlformats.org/officeDocument/2006/math">
                    <m:sSubSup>
                      <m:sSubSupPr>
                        <m:ctrlPr>
                          <a:rPr lang="ar-AE" altLang="ja-JP" i="1">
                            <a:solidFill>
                              <a:srgbClr val="000000"/>
                            </a:solidFill>
                            <a:latin typeface="Cambria Math" panose="02040503050406030204" pitchFamily="18" charset="0"/>
                          </a:rPr>
                        </m:ctrlPr>
                      </m:sSubSupPr>
                      <m:e>
                        <m:r>
                          <a:rPr lang="ar-AE" altLang="ja-JP" i="1">
                            <a:latin typeface="Cambria Math" panose="02040503050406030204" pitchFamily="18" charset="0"/>
                          </a:rPr>
                          <m:t>𝜙</m:t>
                        </m:r>
                      </m:e>
                      <m:sub>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𝑦</m:t>
                        </m:r>
                      </m:sub>
                      <m:sup>
                        <m:r>
                          <a:rPr lang="en-US" altLang="ja-JP" i="1">
                            <a:solidFill>
                              <a:srgbClr val="000000"/>
                            </a:solidFill>
                            <a:latin typeface="Cambria Math" panose="02040503050406030204" pitchFamily="18" charset="0"/>
                          </a:rPr>
                          <m:t>𝑡</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1</m:t>
                        </m:r>
                      </m:sup>
                    </m:sSubSup>
                    <m:r>
                      <a:rPr lang="ja-JP" altLang="en-US" i="1">
                        <a:latin typeface="Cambria Math" panose="02040503050406030204" pitchFamily="18" charset="0"/>
                      </a:rPr>
                      <m:t>に</m:t>
                    </m:r>
                  </m:oMath>
                </a14:m>
                <a:r>
                  <a:rPr kumimoji="1" lang="ja-JP" altLang="en-US" dirty="0"/>
                  <a:t>ついて解くと</a:t>
                </a:r>
              </a:p>
            </p:txBody>
          </p:sp>
        </mc:Choice>
        <mc:Fallback xmlns="">
          <p:sp>
            <p:nvSpPr>
              <p:cNvPr id="9" name="テキスト ボックス 8">
                <a:extLst>
                  <a:ext uri="{FF2B5EF4-FFF2-40B4-BE49-F238E27FC236}">
                    <a16:creationId xmlns:a16="http://schemas.microsoft.com/office/drawing/2014/main" id="{317F1E2B-72F4-B3ED-1381-988F81441547}"/>
                  </a:ext>
                </a:extLst>
              </p:cNvPr>
              <p:cNvSpPr txBox="1">
                <a:spLocks noRot="1" noChangeAspect="1" noMove="1" noResize="1" noEditPoints="1" noAdjustHandles="1" noChangeArrowheads="1" noChangeShapeType="1" noTextEdit="1"/>
              </p:cNvSpPr>
              <p:nvPr/>
            </p:nvSpPr>
            <p:spPr>
              <a:xfrm>
                <a:off x="964504" y="5279721"/>
                <a:ext cx="8505172" cy="396199"/>
              </a:xfrm>
              <a:prstGeom prst="rect">
                <a:avLst/>
              </a:prstGeom>
              <a:blipFill>
                <a:blip r:embed="rId6"/>
                <a:stretch>
                  <a:fillRect l="-143" t="-4615"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839DFB39-E4A9-02E8-88C8-D1D3CA13AC7E}"/>
                  </a:ext>
                </a:extLst>
              </p:cNvPr>
              <p:cNvSpPr txBox="1"/>
              <p:nvPr/>
            </p:nvSpPr>
            <p:spPr>
              <a:xfrm>
                <a:off x="998085" y="5783129"/>
                <a:ext cx="9463040" cy="70974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000" i="1" smtClean="0">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ar-AE"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𝑣</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𝑡𝐷</m:t>
                      </m:r>
                      <m:d>
                        <m:dPr>
                          <m:begChr m:val="["/>
                          <m:endChr m:val="]"/>
                          <m:ctrlPr>
                            <a:rPr lang="en-US" altLang="ja-JP" sz="2000" i="1">
                              <a:latin typeface="Cambria Math" panose="02040503050406030204" pitchFamily="18" charset="0"/>
                            </a:rPr>
                          </m:ctrlPr>
                        </m:dPr>
                        <m:e>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num>
                            <m:den>
                              <m:r>
                                <a:rPr lang="en-US" altLang="ja-JP" sz="2000" i="1" smtClean="0">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r>
                                <a:rPr lang="en-US" altLang="ja-JP" sz="2000" i="1">
                                  <a:latin typeface="Cambria Math" panose="02040503050406030204" pitchFamily="18" charset="0"/>
                                </a:rPr>
                                <m:t>2</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r>
                                <a:rPr lang="en-US"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sub>
                                <m:sup>
                                  <m:r>
                                    <a:rPr lang="en-US" altLang="ja-JP" sz="2000" i="1">
                                      <a:latin typeface="Cambria Math" panose="02040503050406030204" pitchFamily="18" charset="0"/>
                                    </a:rPr>
                                    <m:t>𝑡</m:t>
                                  </m:r>
                                </m:sup>
                              </m:sSubSup>
                            </m:num>
                            <m:den>
                              <m:r>
                                <a:rPr lang="en-US" altLang="ja-JP" sz="2000" i="1">
                                  <a:latin typeface="Cambria Math" panose="02040503050406030204" pitchFamily="18" charset="0"/>
                                  <a:ea typeface="Cambria Math" panose="02040503050406030204" pitchFamily="18" charset="0"/>
                                </a:rPr>
                                <m:t>∆</m:t>
                              </m:r>
                              <m:sSup>
                                <m:sSupPr>
                                  <m:ctrlPr>
                                    <a:rPr lang="ar-AE" altLang="ja-JP" sz="2000" i="1">
                                      <a:latin typeface="Cambria Math" panose="02040503050406030204" pitchFamily="18" charset="0"/>
                                    </a:rPr>
                                  </m:ctrlPr>
                                </m:sSupPr>
                                <m:e>
                                  <m:r>
                                    <a:rPr lang="en-US" altLang="ja-JP" sz="2000" b="0" i="1" smtClean="0">
                                      <a:latin typeface="Cambria Math" panose="02040503050406030204" pitchFamily="18" charset="0"/>
                                    </a:rPr>
                                    <m:t>𝑦</m:t>
                                  </m:r>
                                </m:e>
                                <m:sup>
                                  <m:r>
                                    <a:rPr lang="en-US" altLang="ja-JP" sz="2000" i="1">
                                      <a:latin typeface="Cambria Math" panose="02040503050406030204" pitchFamily="18" charset="0"/>
                                    </a:rPr>
                                    <m:t>2</m:t>
                                  </m:r>
                                </m:sup>
                              </m:sSup>
                            </m:den>
                          </m:f>
                        </m:e>
                      </m:d>
                      <m:r>
                        <a:rPr lang="ar-AE" altLang="ja-JP" sz="2000" i="1">
                          <a:latin typeface="Cambria Math" panose="02040503050406030204" pitchFamily="18" charset="0"/>
                        </a:rPr>
                        <m:t>−</m:t>
                      </m:r>
                      <m:sSubSup>
                        <m:sSubSupPr>
                          <m:ctrlPr>
                            <a:rPr lang="ar-AE" altLang="ja-JP" sz="2000" i="1">
                              <a:latin typeface="Cambria Math" panose="02040503050406030204" pitchFamily="18" charset="0"/>
                            </a:rPr>
                          </m:ctrlPr>
                        </m:sSubSup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ar-AE" altLang="ja-JP" sz="2000" i="1">
                              <a:latin typeface="Cambria Math" panose="02040503050406030204" pitchFamily="18" charset="0"/>
                            </a:rPr>
                            <m:t>𝜇</m:t>
                          </m:r>
                        </m:e>
                        <m:sub>
                          <m:r>
                            <a:rPr lang="en-US" altLang="ja-JP" sz="2000" i="1">
                              <a:latin typeface="Cambria Math" panose="02040503050406030204" pitchFamily="18" charset="0"/>
                            </a:rPr>
                            <m:t>𝑎</m:t>
                          </m:r>
                        </m:sub>
                        <m:sup>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p>
                      </m:sSub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sSubSup>
                        <m:sSubSupPr>
                          <m:ctrlPr>
                            <a:rPr lang="ar-AE" altLang="ja-JP" sz="2000" i="1">
                              <a:latin typeface="Cambria Math" panose="02040503050406030204" pitchFamily="18" charset="0"/>
                            </a:rPr>
                          </m:ctrlPr>
                        </m:sSubSupPr>
                        <m:e>
                          <m:r>
                            <a:rPr lang="ar-AE" altLang="ja-JP" sz="2000" i="1">
                              <a:latin typeface="Cambria Math" panose="02040503050406030204" pitchFamily="18" charset="0"/>
                            </a:rPr>
                            <m:t>𝜙</m:t>
                          </m:r>
                        </m:e>
                        <m:sub>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r>
                            <a:rPr lang="en-US" altLang="ja-JP" sz="2000" i="1">
                              <a:latin typeface="Cambria Math" panose="02040503050406030204" pitchFamily="18" charset="0"/>
                            </a:rPr>
                            <m:t>𝑡</m:t>
                          </m:r>
                        </m:sup>
                      </m:sSubSup>
                    </m:oMath>
                  </m:oMathPara>
                </a14:m>
                <a:endParaRPr sz="2000" dirty="0"/>
              </a:p>
            </p:txBody>
          </p:sp>
        </mc:Choice>
        <mc:Fallback xmlns="">
          <p:sp>
            <p:nvSpPr>
              <p:cNvPr id="11" name="方程式">
                <a:extLst>
                  <a:ext uri="{FF2B5EF4-FFF2-40B4-BE49-F238E27FC236}">
                    <a16:creationId xmlns:a16="http://schemas.microsoft.com/office/drawing/2014/main" id="{839DFB39-E4A9-02E8-88C8-D1D3CA13AC7E}"/>
                  </a:ext>
                </a:extLst>
              </p:cNvPr>
              <p:cNvSpPr txBox="1">
                <a:spLocks noRot="1" noChangeAspect="1" noMove="1" noResize="1" noEditPoints="1" noAdjustHandles="1" noChangeArrowheads="1" noChangeShapeType="1" noTextEdit="1"/>
              </p:cNvSpPr>
              <p:nvPr/>
            </p:nvSpPr>
            <p:spPr>
              <a:xfrm>
                <a:off x="998085" y="5783129"/>
                <a:ext cx="9463040" cy="709746"/>
              </a:xfrm>
              <a:prstGeom prst="rect">
                <a:avLst/>
              </a:prstGeom>
              <a:blipFill>
                <a:blip r:embed="rId7"/>
                <a:stretch>
                  <a:fillRect l="-670" b="-7018"/>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2564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40522-AEE5-938A-2A30-D638A8871AA8}"/>
              </a:ext>
            </a:extLst>
          </p:cNvPr>
          <p:cNvSpPr>
            <a:spLocks noGrp="1"/>
          </p:cNvSpPr>
          <p:nvPr>
            <p:ph type="title"/>
          </p:nvPr>
        </p:nvSpPr>
        <p:spPr/>
        <p:txBody>
          <a:bodyPr/>
          <a:lstStyle/>
          <a:p>
            <a:r>
              <a:rPr kumimoji="1" lang="en-US" altLang="ja-JP" dirty="0"/>
              <a:t>FDTD</a:t>
            </a:r>
            <a:r>
              <a:rPr kumimoji="1" lang="ja-JP" altLang="en-US" dirty="0"/>
              <a:t>プログラムの実装</a:t>
            </a:r>
          </a:p>
        </p:txBody>
      </p:sp>
      <p:pic>
        <p:nvPicPr>
          <p:cNvPr id="4" name="out">
            <a:hlinkClick r:id="" action="ppaction://media"/>
            <a:extLst>
              <a:ext uri="{FF2B5EF4-FFF2-40B4-BE49-F238E27FC236}">
                <a16:creationId xmlns:a16="http://schemas.microsoft.com/office/drawing/2014/main" id="{879AB7EB-C0A3-55BB-F549-A96DC394A29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5172" y="1445911"/>
            <a:ext cx="9621492" cy="5412089"/>
          </a:xfrm>
          <a:prstGeom prst="rect">
            <a:avLst/>
          </a:prstGeom>
        </p:spPr>
      </p:pic>
    </p:spTree>
    <p:extLst>
      <p:ext uri="{BB962C8B-B14F-4D97-AF65-F5344CB8AC3E}">
        <p14:creationId xmlns:p14="http://schemas.microsoft.com/office/powerpoint/2010/main" val="33484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入力面での境界条件</a:t>
            </a:r>
            <a:r>
              <a:rPr kumimoji="1" lang="ja-JP" altLang="en-US" dirty="0"/>
              <a:t>の離散化</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77B5F3B7-E4B4-FD58-A473-976DAE482710}"/>
                  </a:ext>
                </a:extLst>
              </p:cNvPr>
              <p:cNvSpPr txBox="1"/>
              <p:nvPr/>
            </p:nvSpPr>
            <p:spPr>
              <a:xfrm>
                <a:off x="1853747" y="1382144"/>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77B5F3B7-E4B4-FD58-A473-976DAE482710}"/>
                  </a:ext>
                </a:extLst>
              </p:cNvPr>
              <p:cNvSpPr txBox="1">
                <a:spLocks noRot="1" noChangeAspect="1" noMove="1" noResize="1" noEditPoints="1" noAdjustHandles="1" noChangeArrowheads="1" noChangeShapeType="1" noTextEdit="1"/>
              </p:cNvSpPr>
              <p:nvPr/>
            </p:nvSpPr>
            <p:spPr>
              <a:xfrm>
                <a:off x="1853747" y="1382144"/>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kumimoji="1" lang="ja-JP" altLang="en-US" dirty="0"/>
              <a:t>入力面</a:t>
            </a:r>
          </a:p>
        </p:txBody>
      </p:sp>
      <mc:AlternateContent xmlns:mc="http://schemas.openxmlformats.org/markup-compatibility/2006" xmlns:a14="http://schemas.microsoft.com/office/drawing/2010/main">
        <mc:Choice Requires="a14">
          <p:sp>
            <p:nvSpPr>
              <p:cNvPr id="12" name="方程式">
                <a:extLst>
                  <a:ext uri="{FF2B5EF4-FFF2-40B4-BE49-F238E27FC236}">
                    <a16:creationId xmlns:a16="http://schemas.microsoft.com/office/drawing/2014/main" id="{E4451155-A6FA-7B6F-9BF0-D6487D74D69C}"/>
                  </a:ext>
                </a:extLst>
              </p:cNvPr>
              <p:cNvSpPr txBox="1"/>
              <p:nvPr/>
            </p:nvSpPr>
            <p:spPr>
              <a:xfrm>
                <a:off x="1853747" y="2832463"/>
                <a:ext cx="4925002" cy="809709"/>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oMath>
                  </m:oMathPara>
                </a14:m>
                <a:endParaRPr sz="2400" dirty="0"/>
              </a:p>
            </p:txBody>
          </p:sp>
        </mc:Choice>
        <mc:Fallback xmlns="">
          <p:sp>
            <p:nvSpPr>
              <p:cNvPr id="12" name="方程式">
                <a:extLst>
                  <a:ext uri="{FF2B5EF4-FFF2-40B4-BE49-F238E27FC236}">
                    <a16:creationId xmlns:a16="http://schemas.microsoft.com/office/drawing/2014/main" id="{E4451155-A6FA-7B6F-9BF0-D6487D74D69C}"/>
                  </a:ext>
                </a:extLst>
              </p:cNvPr>
              <p:cNvSpPr txBox="1">
                <a:spLocks noRot="1" noChangeAspect="1" noMove="1" noResize="1" noEditPoints="1" noAdjustHandles="1" noChangeArrowheads="1" noChangeShapeType="1" noTextEdit="1"/>
              </p:cNvSpPr>
              <p:nvPr/>
            </p:nvSpPr>
            <p:spPr>
              <a:xfrm>
                <a:off x="1853747" y="2832463"/>
                <a:ext cx="4925002" cy="809709"/>
              </a:xfrm>
              <a:prstGeom prst="rect">
                <a:avLst/>
              </a:prstGeom>
              <a:blipFill>
                <a:blip r:embed="rId4"/>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98123A-BDDE-9B0F-79CE-1DC81BA39FB5}"/>
                  </a:ext>
                </a:extLst>
              </p:cNvPr>
              <p:cNvSpPr txBox="1"/>
              <p:nvPr/>
            </p:nvSpPr>
            <p:spPr>
              <a:xfrm>
                <a:off x="838199" y="2269863"/>
                <a:ext cx="7477462" cy="680571"/>
              </a:xfrm>
              <a:prstGeom prst="rect">
                <a:avLst/>
              </a:prstGeom>
              <a:noFill/>
            </p:spPr>
            <p:txBody>
              <a:bodyPr wrap="square" rtlCol="0">
                <a:spAutoFit/>
              </a:bodyPr>
              <a:lstStyle/>
              <a:p>
                <a:r>
                  <a:rPr lang="ja-JP" altLang="en-US" dirty="0">
                    <a:solidFill>
                      <a:srgbClr val="000000"/>
                    </a:solidFill>
                  </a:rPr>
                  <a:t>入力面における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0</m:t>
                    </m:r>
                    <m:r>
                      <a:rPr lang="en-US"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0</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𝑖</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oMath>
                </a14:m>
                <a:r>
                  <a:rPr kumimoji="1" lang="ja-JP" altLang="en-US" dirty="0"/>
                  <a:t>を</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𝐼</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𝑥</m:t>
                            </m:r>
                          </m:sub>
                          <m:sup>
                            <m:r>
                              <a:rPr lang="en-US" altLang="ja-JP" b="0" i="1" dirty="0" smtClean="0">
                                <a:latin typeface="Cambria Math" panose="02040503050406030204" pitchFamily="18" charset="0"/>
                              </a:rPr>
                              <m:t>𝑡</m:t>
                            </m:r>
                          </m:sup>
                        </m:sSubSup>
                        <m:r>
                          <a:rPr lang="en-US" altLang="ja-JP" b="0" i="1" dirty="0" smtClean="0">
                            <a:latin typeface="Cambria Math" panose="02040503050406030204" pitchFamily="18" charset="0"/>
                          </a:rPr>
                          <m:t>=</m:t>
                        </m:r>
                        <m:r>
                          <a:rPr lang="en-US" altLang="ja-JP" i="1" dirty="0">
                            <a:latin typeface="Cambria Math" panose="02040503050406030204" pitchFamily="18" charset="0"/>
                          </a:rPr>
                          <m:t>𝐼</m:t>
                        </m:r>
                      </m:e>
                      <m:sub>
                        <m:r>
                          <a:rPr lang="en-US" altLang="ja-JP" i="1" dirty="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𝑡</m:t>
                        </m:r>
                      </m:e>
                    </m:d>
                  </m:oMath>
                </a14:m>
                <a:r>
                  <a:rPr kumimoji="1" lang="ja-JP" altLang="en-US" dirty="0"/>
                  <a:t>とおくと</a:t>
                </a:r>
              </a:p>
            </p:txBody>
          </p:sp>
        </mc:Choice>
        <mc:Fallback xmlns="">
          <p:sp>
            <p:nvSpPr>
              <p:cNvPr id="13" name="テキスト ボックス 12">
                <a:extLst>
                  <a:ext uri="{FF2B5EF4-FFF2-40B4-BE49-F238E27FC236}">
                    <a16:creationId xmlns:a16="http://schemas.microsoft.com/office/drawing/2014/main" id="{5D98123A-BDDE-9B0F-79CE-1DC81BA39FB5}"/>
                  </a:ext>
                </a:extLst>
              </p:cNvPr>
              <p:cNvSpPr txBox="1">
                <a:spLocks noRot="1" noChangeAspect="1" noMove="1" noResize="1" noEditPoints="1" noAdjustHandles="1" noChangeArrowheads="1" noChangeShapeType="1" noTextEdit="1"/>
              </p:cNvSpPr>
              <p:nvPr/>
            </p:nvSpPr>
            <p:spPr>
              <a:xfrm>
                <a:off x="838199" y="2269863"/>
                <a:ext cx="7477462" cy="680571"/>
              </a:xfrm>
              <a:prstGeom prst="rect">
                <a:avLst/>
              </a:prstGeom>
              <a:blipFill>
                <a:blip r:embed="rId5"/>
                <a:stretch>
                  <a:fillRect l="-652" t="-893" r="-489" b="-13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9F31460-511F-8667-2808-C1ED8D6E4E69}"/>
                  </a:ext>
                </a:extLst>
              </p:cNvPr>
              <p:cNvSpPr txBox="1"/>
              <p:nvPr/>
            </p:nvSpPr>
            <p:spPr>
              <a:xfrm>
                <a:off x="838199" y="3642172"/>
                <a:ext cx="7477462" cy="403572"/>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1</m:t>
                        </m:r>
                      </m:sub>
                      <m:sup>
                        <m:r>
                          <a:rPr lang="en-US" altLang="ja-JP" b="0" i="1" smtClean="0">
                            <a:solidFill>
                              <a:srgbClr val="000000"/>
                            </a:solidFill>
                            <a:latin typeface="Cambria Math" panose="02040503050406030204" pitchFamily="18" charset="0"/>
                          </a:rPr>
                          <m:t>𝑡</m:t>
                        </m:r>
                      </m:sup>
                    </m:sSubSup>
                  </m:oMath>
                </a14:m>
                <a:r>
                  <a:rPr kumimoji="1" lang="ja-JP" altLang="en-US" dirty="0"/>
                  <a:t>についてとくと入射面における境界条件は</a:t>
                </a:r>
              </a:p>
            </p:txBody>
          </p:sp>
        </mc:Choice>
        <mc:Fallback xmlns="">
          <p:sp>
            <p:nvSpPr>
              <p:cNvPr id="14" name="テキスト ボックス 13">
                <a:extLst>
                  <a:ext uri="{FF2B5EF4-FFF2-40B4-BE49-F238E27FC236}">
                    <a16:creationId xmlns:a16="http://schemas.microsoft.com/office/drawing/2014/main" id="{D9F31460-511F-8667-2808-C1ED8D6E4E69}"/>
                  </a:ext>
                </a:extLst>
              </p:cNvPr>
              <p:cNvSpPr txBox="1">
                <a:spLocks noRot="1" noChangeAspect="1" noMove="1" noResize="1" noEditPoints="1" noAdjustHandles="1" noChangeArrowheads="1" noChangeShapeType="1" noTextEdit="1"/>
              </p:cNvSpPr>
              <p:nvPr/>
            </p:nvSpPr>
            <p:spPr>
              <a:xfrm>
                <a:off x="838199" y="3642172"/>
                <a:ext cx="7477462" cy="403572"/>
              </a:xfrm>
              <a:prstGeom prst="rect">
                <a:avLst/>
              </a:prstGeom>
              <a:blipFill>
                <a:blip r:embed="rId6"/>
                <a:stretch>
                  <a:fillRect l="-652" t="-2985" b="-179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方程式">
                <a:extLst>
                  <a:ext uri="{FF2B5EF4-FFF2-40B4-BE49-F238E27FC236}">
                    <a16:creationId xmlns:a16="http://schemas.microsoft.com/office/drawing/2014/main" id="{1FB3DFC4-1D58-F675-B7AA-CED9DB5CC444}"/>
                  </a:ext>
                </a:extLst>
              </p:cNvPr>
              <p:cNvSpPr txBox="1"/>
              <p:nvPr/>
            </p:nvSpPr>
            <p:spPr>
              <a:xfrm>
                <a:off x="1853747" y="4045744"/>
                <a:ext cx="5335050" cy="82189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d>
                        <m:dPr>
                          <m:begChr m:val="["/>
                          <m:endChr m:val="]"/>
                          <m:ctrlPr>
                            <a:rPr lang="ar-AE" altLang="ja-JP" sz="2400" i="1" smtClean="0">
                              <a:solidFill>
                                <a:srgbClr val="000000"/>
                              </a:solidFill>
                              <a:latin typeface="Cambria Math" panose="02040503050406030204" pitchFamily="18" charset="0"/>
                            </a:rPr>
                          </m:ctrlPr>
                        </m:dPr>
                        <m:e>
                          <m:r>
                            <a:rPr lang="en-US" altLang="ja-JP" sz="2400" b="0" i="1" smtClean="0">
                              <a:solidFill>
                                <a:srgbClr val="000000"/>
                              </a:solidFill>
                              <a:latin typeface="Cambria Math" panose="02040503050406030204" pitchFamily="18" charset="0"/>
                            </a:rPr>
                            <m:t>2</m:t>
                          </m:r>
                          <m:r>
                            <a:rPr lang="en-US" altLang="ja-JP" sz="2400" b="0" i="1" smtClean="0">
                              <a:solidFill>
                                <a:srgbClr val="000000"/>
                              </a:solidFill>
                              <a:latin typeface="Cambria Math" panose="02040503050406030204" pitchFamily="18" charset="0"/>
                            </a:rPr>
                            <m:t>𝐷𝐴</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2</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altLang="ja-JP" sz="2400" i="1">
                                  <a:latin typeface="Cambria Math" panose="02040503050406030204" pitchFamily="18" charset="0"/>
                                </a:rPr>
                              </m:ctrlPr>
                            </m:fPr>
                            <m:num>
                              <m:r>
                                <a:rPr lang="ar-AE" altLang="ja-JP" sz="2400" i="1">
                                  <a:latin typeface="Cambria Math" panose="02040503050406030204" pitchFamily="18" charset="0"/>
                                </a:rPr>
                                <m:t>4</m:t>
                              </m:r>
                              <m:r>
                                <a:rPr lang="ar-AE"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num>
                            <m:den>
                              <m:r>
                                <a:rPr lang="ar-AE" altLang="ja-JP" sz="2400" i="1">
                                  <a:latin typeface="Cambria Math" panose="02040503050406030204" pitchFamily="18" charset="0"/>
                                </a:rPr>
                                <m:t>1</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ar-AE" altLang="ja-JP" sz="2400" i="1">
                                      <a:latin typeface="Cambria Math" panose="02040503050406030204" pitchFamily="18" charset="0"/>
                                    </a:rPr>
                                    <m:t>𝑟</m:t>
                                  </m:r>
                                </m:e>
                                <m:sub>
                                  <m:r>
                                    <a:rPr lang="ar-AE" altLang="ja-JP" sz="2400" i="1">
                                      <a:latin typeface="Cambria Math" panose="02040503050406030204" pitchFamily="18" charset="0"/>
                                    </a:rPr>
                                    <m:t>𝑑</m:t>
                                  </m:r>
                                </m:sub>
                              </m:sSub>
                            </m:den>
                          </m:f>
                          <m:sSubSup>
                            <m:sSubSupPr>
                              <m:ctrlPr>
                                <a:rPr lang="en-US" altLang="ja-JP" sz="2400" i="1" dirty="0">
                                  <a:latin typeface="Cambria Math" panose="02040503050406030204" pitchFamily="18" charset="0"/>
                                </a:rPr>
                              </m:ctrlPr>
                            </m:sSubSupPr>
                            <m:e>
                              <m:r>
                                <a:rPr lang="en-US" altLang="ja-JP" sz="2400" i="1" dirty="0">
                                  <a:latin typeface="Cambria Math" panose="02040503050406030204" pitchFamily="18" charset="0"/>
                                </a:rPr>
                                <m:t>𝐼</m:t>
                              </m:r>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𝑥</m:t>
                              </m:r>
                            </m:sub>
                            <m:sup>
                              <m:r>
                                <a:rPr lang="en-US" altLang="ja-JP" sz="2400" i="1" dirty="0">
                                  <a:latin typeface="Cambria Math" panose="02040503050406030204" pitchFamily="18" charset="0"/>
                                </a:rPr>
                                <m:t>𝑡</m:t>
                              </m:r>
                            </m:sup>
                          </m:sSubSup>
                        </m:e>
                      </m:d>
                    </m:oMath>
                  </m:oMathPara>
                </a14:m>
                <a:endParaRPr sz="2400" dirty="0"/>
              </a:p>
            </p:txBody>
          </p:sp>
        </mc:Choice>
        <mc:Fallback xmlns="">
          <p:sp>
            <p:nvSpPr>
              <p:cNvPr id="15" name="方程式">
                <a:extLst>
                  <a:ext uri="{FF2B5EF4-FFF2-40B4-BE49-F238E27FC236}">
                    <a16:creationId xmlns:a16="http://schemas.microsoft.com/office/drawing/2014/main" id="{1FB3DFC4-1D58-F675-B7AA-CED9DB5CC444}"/>
                  </a:ext>
                </a:extLst>
              </p:cNvPr>
              <p:cNvSpPr txBox="1">
                <a:spLocks noRot="1" noChangeAspect="1" noMove="1" noResize="1" noEditPoints="1" noAdjustHandles="1" noChangeArrowheads="1" noChangeShapeType="1" noTextEdit="1"/>
              </p:cNvSpPr>
              <p:nvPr/>
            </p:nvSpPr>
            <p:spPr>
              <a:xfrm>
                <a:off x="1853747" y="4045744"/>
                <a:ext cx="5335050" cy="82189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32177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lang="ja-JP" altLang="en-US" dirty="0"/>
              <a:t>出力面での境界条件</a:t>
            </a:r>
            <a:r>
              <a:rPr kumimoji="1" lang="ja-JP" altLang="en-US" dirty="0"/>
              <a:t>の離散化</a:t>
            </a:r>
          </a:p>
        </p:txBody>
      </p:sp>
      <p:sp>
        <p:nvSpPr>
          <p:cNvPr id="3" name="テキスト ボックス 2">
            <a:extLst>
              <a:ext uri="{FF2B5EF4-FFF2-40B4-BE49-F238E27FC236}">
                <a16:creationId xmlns:a16="http://schemas.microsoft.com/office/drawing/2014/main" id="{43089950-7500-DACA-41C9-39A9ED31CE46}"/>
              </a:ext>
            </a:extLst>
          </p:cNvPr>
          <p:cNvSpPr txBox="1"/>
          <p:nvPr/>
        </p:nvSpPr>
        <p:spPr>
          <a:xfrm>
            <a:off x="838199" y="1613647"/>
            <a:ext cx="914400"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76E290F5-43DA-5FF0-09D7-1C2ACF6DD13F}"/>
                  </a:ext>
                </a:extLst>
              </p:cNvPr>
              <p:cNvSpPr txBox="1"/>
              <p:nvPr/>
            </p:nvSpPr>
            <p:spPr>
              <a:xfrm>
                <a:off x="2120687" y="1338925"/>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9" name="方程式">
                <a:extLst>
                  <a:ext uri="{FF2B5EF4-FFF2-40B4-BE49-F238E27FC236}">
                    <a16:creationId xmlns:a16="http://schemas.microsoft.com/office/drawing/2014/main" id="{76E290F5-43DA-5FF0-09D7-1C2ACF6DD13F}"/>
                  </a:ext>
                </a:extLst>
              </p:cNvPr>
              <p:cNvSpPr txBox="1">
                <a:spLocks noRot="1" noChangeAspect="1" noMove="1" noResize="1" noEditPoints="1" noAdjustHandles="1" noChangeArrowheads="1" noChangeShapeType="1" noTextEdit="1"/>
              </p:cNvSpPr>
              <p:nvPr/>
            </p:nvSpPr>
            <p:spPr>
              <a:xfrm>
                <a:off x="2120687" y="1338925"/>
                <a:ext cx="4118179" cy="703526"/>
              </a:xfrm>
              <a:prstGeom prst="rect">
                <a:avLst/>
              </a:prstGeom>
              <a:blipFill>
                <a:blip r:embed="rId3"/>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7B4947-C2DC-1A0F-EB4B-E6AEF5E1BDF6}"/>
                  </a:ext>
                </a:extLst>
              </p:cNvPr>
              <p:cNvSpPr txBox="1"/>
              <p:nvPr/>
            </p:nvSpPr>
            <p:spPr>
              <a:xfrm>
                <a:off x="838199" y="2269863"/>
                <a:ext cx="9499900" cy="680571"/>
              </a:xfrm>
              <a:prstGeom prst="rect">
                <a:avLst/>
              </a:prstGeom>
              <a:noFill/>
            </p:spPr>
            <p:txBody>
              <a:bodyPr wrap="square" rtlCol="0">
                <a:spAutoFit/>
              </a:bodyPr>
              <a:lstStyle/>
              <a:p>
                <a:r>
                  <a:rPr lang="ja-JP" altLang="en-US" dirty="0">
                    <a:solidFill>
                      <a:srgbClr val="000000"/>
                    </a:solidFill>
                  </a:rPr>
                  <a:t>離散化前の出力面の</a:t>
                </a:r>
                <a:r>
                  <a:rPr lang="en-US" altLang="ja-JP" dirty="0">
                    <a:solidFill>
                      <a:srgbClr val="000000"/>
                    </a:solidFill>
                  </a:rPr>
                  <a:t>y</a:t>
                </a:r>
                <a:r>
                  <a:rPr lang="ja-JP" altLang="en-US" dirty="0">
                    <a:solidFill>
                      <a:srgbClr val="000000"/>
                    </a:solidFill>
                  </a:rPr>
                  <a:t>座標</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ja-JP" altLang="en-US" i="1">
                        <a:solidFill>
                          <a:srgbClr val="000000"/>
                        </a:solidFill>
                        <a:latin typeface="Cambria Math" panose="02040503050406030204" pitchFamily="18" charset="0"/>
                      </a:rPr>
                      <m:t>に</m:t>
                    </m:r>
                    <m:r>
                      <a:rPr lang="ja-JP" altLang="en-US" i="1">
                        <a:solidFill>
                          <a:srgbClr val="000000"/>
                        </a:solidFill>
                        <a:latin typeface="Cambria Math" panose="02040503050406030204" pitchFamily="18" charset="0"/>
                      </a:rPr>
                      <m:t>対</m:t>
                    </m:r>
                    <m:r>
                      <a:rPr lang="ja-JP" altLang="en-US" i="1">
                        <a:solidFill>
                          <a:srgbClr val="000000"/>
                        </a:solidFill>
                        <a:latin typeface="Cambria Math" panose="02040503050406030204" pitchFamily="18" charset="0"/>
                      </a:rPr>
                      <m:t>して</m:t>
                    </m:r>
                  </m:oMath>
                </a14:m>
                <a:r>
                  <a:rPr lang="ja-JP" altLang="en-US" dirty="0">
                    <a:solidFill>
                      <a:srgbClr val="000000"/>
                    </a:solidFill>
                  </a:rPr>
                  <a:t>，離散化後の出力面の座標は</a:t>
                </a:r>
                <a14:m>
                  <m:oMath xmlns:m="http://schemas.openxmlformats.org/officeDocument/2006/math">
                    <m:r>
                      <a:rPr lang="en-US" altLang="ja-JP" b="0" i="1" smtClean="0">
                        <a:solidFill>
                          <a:srgbClr val="000000"/>
                        </a:solidFill>
                        <a:latin typeface="Cambria Math" panose="02040503050406030204" pitchFamily="18" charset="0"/>
                      </a:rPr>
                      <m:t>𝑦</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oMath>
                </a14:m>
                <a:r>
                  <a:rPr lang="ja-JP" altLang="en-US" dirty="0">
                    <a:solidFill>
                      <a:srgbClr val="000000"/>
                    </a:solidFill>
                  </a:rPr>
                  <a:t>であるから，出力面における</a:t>
                </a:r>
                <a14:m>
                  <m:oMath xmlns:m="http://schemas.openxmlformats.org/officeDocument/2006/math">
                    <m:r>
                      <a:rPr lang="ar-AE" altLang="ja-JP" i="1">
                        <a:solidFill>
                          <a:srgbClr val="000000"/>
                        </a:solidFill>
                        <a:latin typeface="Cambria Math" panose="02040503050406030204" pitchFamily="18" charset="0"/>
                      </a:rPr>
                      <m:t>𝜙</m:t>
                    </m:r>
                    <m:r>
                      <a:rPr lang="ar-AE"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𝑥</m:t>
                    </m:r>
                    <m:r>
                      <a:rPr lang="en-US" altLang="ja-JP" i="1">
                        <a:solidFill>
                          <a:srgbClr val="000000"/>
                        </a:solidFill>
                        <a:latin typeface="Cambria Math" panose="02040503050406030204" pitchFamily="18" charset="0"/>
                      </a:rPr>
                      <m:t>,</m:t>
                    </m:r>
                    <m:sSub>
                      <m:sSubPr>
                        <m:ctrlPr>
                          <a:rPr lang="en-US" altLang="ja-JP"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ar-AE" altLang="ja-JP" i="1">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𝑡</m:t>
                    </m:r>
                    <m:r>
                      <a:rPr lang="ar-AE" altLang="ja-JP" i="1">
                        <a:solidFill>
                          <a:srgbClr val="000000"/>
                        </a:solidFill>
                        <a:latin typeface="Cambria Math" panose="02040503050406030204" pitchFamily="18" charset="0"/>
                      </a:rPr>
                      <m:t>)</m:t>
                    </m:r>
                  </m:oMath>
                </a14:m>
                <a:r>
                  <a:rPr kumimoji="1" lang="ja-JP" altLang="en-US" dirty="0"/>
                  <a:t>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r>
                      <a:rPr lang="en-US" altLang="ja-JP" b="0" i="1" smtClean="0">
                        <a:solidFill>
                          <a:srgbClr val="000000"/>
                        </a:solidFill>
                        <a:latin typeface="Cambria Math" panose="02040503050406030204" pitchFamily="18" charset="0"/>
                      </a:rPr>
                      <m:t>=</m:t>
                    </m:r>
                    <m:r>
                      <a:rPr lang="ar-AE" altLang="ja-JP" i="1">
                        <a:solidFill>
                          <a:srgbClr val="000000"/>
                        </a:solidFill>
                        <a:latin typeface="Cambria Math" panose="02040503050406030204" pitchFamily="18" charset="0"/>
                      </a:rPr>
                      <m:t>𝜙</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𝑦</m:t>
                        </m:r>
                      </m:e>
                      <m:sub>
                        <m:r>
                          <a:rPr lang="en-US" altLang="ja-JP" b="0" i="1" smtClean="0">
                            <a:solidFill>
                              <a:srgbClr val="000000"/>
                            </a:solidFill>
                            <a:latin typeface="Cambria Math" panose="02040503050406030204" pitchFamily="18" charset="0"/>
                          </a:rPr>
                          <m:t>0</m:t>
                        </m:r>
                      </m:sub>
                    </m:sSub>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𝑡</m:t>
                    </m:r>
                    <m:r>
                      <a:rPr lang="en-US" altLang="ja-JP" b="0" i="1" smtClean="0">
                        <a:solidFill>
                          <a:srgbClr val="000000"/>
                        </a:solidFill>
                        <a:latin typeface="Cambria Math" panose="02040503050406030204" pitchFamily="18" charset="0"/>
                      </a:rPr>
                      <m:t>)</m:t>
                    </m:r>
                  </m:oMath>
                </a14:m>
                <a:r>
                  <a:rPr kumimoji="1" lang="ja-JP" altLang="en-US" dirty="0"/>
                  <a:t> とおくと</a:t>
                </a:r>
              </a:p>
            </p:txBody>
          </p:sp>
        </mc:Choice>
        <mc:Fallback xmlns="">
          <p:sp>
            <p:nvSpPr>
              <p:cNvPr id="11" name="テキスト ボックス 10">
                <a:extLst>
                  <a:ext uri="{FF2B5EF4-FFF2-40B4-BE49-F238E27FC236}">
                    <a16:creationId xmlns:a16="http://schemas.microsoft.com/office/drawing/2014/main" id="{437B4947-C2DC-1A0F-EB4B-E6AEF5E1BDF6}"/>
                  </a:ext>
                </a:extLst>
              </p:cNvPr>
              <p:cNvSpPr txBox="1">
                <a:spLocks noRot="1" noChangeAspect="1" noMove="1" noResize="1" noEditPoints="1" noAdjustHandles="1" noChangeArrowheads="1" noChangeShapeType="1" noTextEdit="1"/>
              </p:cNvSpPr>
              <p:nvPr/>
            </p:nvSpPr>
            <p:spPr>
              <a:xfrm>
                <a:off x="838199" y="2269863"/>
                <a:ext cx="9499900" cy="680571"/>
              </a:xfrm>
              <a:prstGeom prst="rect">
                <a:avLst/>
              </a:prstGeom>
              <a:blipFill>
                <a:blip r:embed="rId4"/>
                <a:stretch>
                  <a:fillRect l="-513" t="-3571"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方程式">
                <a:extLst>
                  <a:ext uri="{FF2B5EF4-FFF2-40B4-BE49-F238E27FC236}">
                    <a16:creationId xmlns:a16="http://schemas.microsoft.com/office/drawing/2014/main" id="{7B1DD7A5-EEB6-26C8-F93C-68E31727FAD3}"/>
                  </a:ext>
                </a:extLst>
              </p:cNvPr>
              <p:cNvSpPr txBox="1"/>
              <p:nvPr/>
            </p:nvSpPr>
            <p:spPr>
              <a:xfrm>
                <a:off x="2120687" y="3127630"/>
                <a:ext cx="3823547" cy="81060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𝑡</m:t>
                              </m:r>
                            </m:sup>
                          </m:sSubSup>
                        </m:num>
                        <m:den>
                          <m:r>
                            <a:rPr lang="ar-AE" sz="240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oMath>
                  </m:oMathPara>
                </a14:m>
                <a:endParaRPr sz="2400" dirty="0"/>
              </a:p>
            </p:txBody>
          </p:sp>
        </mc:Choice>
        <mc:Fallback xmlns="">
          <p:sp>
            <p:nvSpPr>
              <p:cNvPr id="16" name="方程式">
                <a:extLst>
                  <a:ext uri="{FF2B5EF4-FFF2-40B4-BE49-F238E27FC236}">
                    <a16:creationId xmlns:a16="http://schemas.microsoft.com/office/drawing/2014/main" id="{7B1DD7A5-EEB6-26C8-F93C-68E31727FAD3}"/>
                  </a:ext>
                </a:extLst>
              </p:cNvPr>
              <p:cNvSpPr txBox="1">
                <a:spLocks noRot="1" noChangeAspect="1" noMove="1" noResize="1" noEditPoints="1" noAdjustHandles="1" noChangeArrowheads="1" noChangeShapeType="1" noTextEdit="1"/>
              </p:cNvSpPr>
              <p:nvPr/>
            </p:nvSpPr>
            <p:spPr>
              <a:xfrm>
                <a:off x="2120687" y="3127630"/>
                <a:ext cx="3823547" cy="810607"/>
              </a:xfrm>
              <a:prstGeom prst="rect">
                <a:avLst/>
              </a:prstGeom>
              <a:blipFill>
                <a:blip r:embed="rId5"/>
                <a:stretch>
                  <a:fillRect/>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8D017A7-0CBC-E4A8-71DD-9CCE39EF95E8}"/>
                  </a:ext>
                </a:extLst>
              </p:cNvPr>
              <p:cNvSpPr txBox="1"/>
              <p:nvPr/>
            </p:nvSpPr>
            <p:spPr>
              <a:xfrm>
                <a:off x="838199" y="4115433"/>
                <a:ext cx="7477462" cy="393954"/>
              </a:xfrm>
              <a:prstGeom prst="rect">
                <a:avLst/>
              </a:prstGeom>
              <a:noFill/>
            </p:spPr>
            <p:txBody>
              <a:bodyPr wrap="square" rtlCol="0">
                <a:spAutoFit/>
              </a:bodyPr>
              <a:lstStyle/>
              <a:p>
                <a:r>
                  <a:rPr lang="ja-JP" altLang="en-US" dirty="0">
                    <a:solidFill>
                      <a:srgbClr val="000000"/>
                    </a:solidFill>
                  </a:rPr>
                  <a:t>これを</a:t>
                </a:r>
                <a14:m>
                  <m:oMath xmlns:m="http://schemas.openxmlformats.org/officeDocument/2006/math">
                    <m:sSubSup>
                      <m:sSubSupPr>
                        <m:ctrlPr>
                          <a:rPr lang="ar-AE" altLang="ja-JP" i="1" smtClean="0">
                            <a:solidFill>
                              <a:srgbClr val="000000"/>
                            </a:solidFill>
                            <a:latin typeface="Cambria Math" panose="02040503050406030204" pitchFamily="18" charset="0"/>
                          </a:rPr>
                        </m:ctrlPr>
                      </m:sSubSupPr>
                      <m:e>
                        <m:r>
                          <a:rPr lang="ar-AE" altLang="ja-JP" i="1">
                            <a:solidFill>
                              <a:srgbClr val="000000"/>
                            </a:solidFill>
                            <a:latin typeface="Cambria Math" panose="02040503050406030204" pitchFamily="18" charset="0"/>
                          </a:rPr>
                          <m:t>𝜙</m:t>
                        </m:r>
                      </m:e>
                      <m:sub>
                        <m:r>
                          <a:rPr lang="en-US" altLang="ja-JP" b="0" i="1" smtClean="0">
                            <a:solidFill>
                              <a:srgbClr val="000000"/>
                            </a:solidFill>
                            <a:latin typeface="Cambria Math" panose="02040503050406030204" pitchFamily="18" charset="0"/>
                          </a:rPr>
                          <m:t>𝑥</m:t>
                        </m:r>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𝑀</m:t>
                        </m:r>
                      </m:sub>
                      <m:sup>
                        <m:r>
                          <a:rPr lang="en-US" altLang="ja-JP" b="0" i="1" smtClean="0">
                            <a:solidFill>
                              <a:srgbClr val="000000"/>
                            </a:solidFill>
                            <a:latin typeface="Cambria Math" panose="02040503050406030204" pitchFamily="18" charset="0"/>
                          </a:rPr>
                          <m:t>𝑡</m:t>
                        </m:r>
                      </m:sup>
                    </m:sSubSup>
                  </m:oMath>
                </a14:m>
                <a:r>
                  <a:rPr kumimoji="1" lang="ja-JP" altLang="en-US"/>
                  <a:t>についてとくと出力面に</a:t>
                </a:r>
                <a:r>
                  <a:rPr kumimoji="1" lang="ja-JP" altLang="en-US" dirty="0"/>
                  <a:t>おける境界条件は</a:t>
                </a:r>
              </a:p>
            </p:txBody>
          </p:sp>
        </mc:Choice>
        <mc:Fallback xmlns="">
          <p:sp>
            <p:nvSpPr>
              <p:cNvPr id="17" name="テキスト ボックス 16">
                <a:extLst>
                  <a:ext uri="{FF2B5EF4-FFF2-40B4-BE49-F238E27FC236}">
                    <a16:creationId xmlns:a16="http://schemas.microsoft.com/office/drawing/2014/main" id="{B8D017A7-0CBC-E4A8-71DD-9CCE39EF95E8}"/>
                  </a:ext>
                </a:extLst>
              </p:cNvPr>
              <p:cNvSpPr txBox="1">
                <a:spLocks noRot="1" noChangeAspect="1" noMove="1" noResize="1" noEditPoints="1" noAdjustHandles="1" noChangeArrowheads="1" noChangeShapeType="1" noTextEdit="1"/>
              </p:cNvSpPr>
              <p:nvPr/>
            </p:nvSpPr>
            <p:spPr>
              <a:xfrm>
                <a:off x="838199" y="4115433"/>
                <a:ext cx="7477462" cy="393954"/>
              </a:xfrm>
              <a:prstGeom prst="rect">
                <a:avLst/>
              </a:prstGeom>
              <a:blipFill>
                <a:blip r:embed="rId6"/>
                <a:stretch>
                  <a:fillRect l="-652" t="-3077" b="-2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方程式">
                <a:extLst>
                  <a:ext uri="{FF2B5EF4-FFF2-40B4-BE49-F238E27FC236}">
                    <a16:creationId xmlns:a16="http://schemas.microsoft.com/office/drawing/2014/main" id="{9EC12447-0897-9B42-B240-35A54269A865}"/>
                  </a:ext>
                </a:extLst>
              </p:cNvPr>
              <p:cNvSpPr txBox="1"/>
              <p:nvPr/>
            </p:nvSpPr>
            <p:spPr>
              <a:xfrm>
                <a:off x="2120687" y="4635336"/>
                <a:ext cx="3342903" cy="75700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Sup>
                        <m:sSubSupPr>
                          <m:ctrlPr>
                            <a:rPr lang="ar-AE" altLang="ja-JP" sz="2400" i="1" smtClean="0">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sub>
                        <m:sup>
                          <m:r>
                            <a:rPr lang="en-US" altLang="ja-JP" sz="2400" i="1">
                              <a:latin typeface="Cambria Math" panose="02040503050406030204" pitchFamily="18" charset="0"/>
                            </a:rPr>
                            <m:t>𝑡</m:t>
                          </m:r>
                        </m:sup>
                      </m:sSubSup>
                      <m:r>
                        <a:rPr lang="en-US" altLang="ja-JP" sz="2400" b="0" i="1" smtClean="0">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𝐷𝐴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𝑦</m:t>
                          </m:r>
                        </m:den>
                      </m:f>
                      <m:sSubSup>
                        <m:sSubSupPr>
                          <m:ctrlPr>
                            <a:rPr lang="ar-AE" altLang="ja-JP" sz="2400" i="1">
                              <a:latin typeface="Cambria Math" panose="02040503050406030204" pitchFamily="18" charset="0"/>
                            </a:rPr>
                          </m:ctrlPr>
                        </m:sSubSupPr>
                        <m:e>
                          <m:r>
                            <a:rPr lang="ar-AE" altLang="ja-JP" sz="2400" i="1">
                              <a:latin typeface="Cambria Math" panose="02040503050406030204" pitchFamily="18" charset="0"/>
                            </a:rPr>
                            <m:t>𝜙</m:t>
                          </m:r>
                        </m:e>
                        <m:sub>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𝑡</m:t>
                          </m:r>
                        </m:sup>
                      </m:sSubSup>
                    </m:oMath>
                  </m:oMathPara>
                </a14:m>
                <a:endParaRPr sz="2400" dirty="0"/>
              </a:p>
            </p:txBody>
          </p:sp>
        </mc:Choice>
        <mc:Fallback xmlns="">
          <p:sp>
            <p:nvSpPr>
              <p:cNvPr id="18" name="方程式">
                <a:extLst>
                  <a:ext uri="{FF2B5EF4-FFF2-40B4-BE49-F238E27FC236}">
                    <a16:creationId xmlns:a16="http://schemas.microsoft.com/office/drawing/2014/main" id="{9EC12447-0897-9B42-B240-35A54269A865}"/>
                  </a:ext>
                </a:extLst>
              </p:cNvPr>
              <p:cNvSpPr txBox="1">
                <a:spLocks noRot="1" noChangeAspect="1" noMove="1" noResize="1" noEditPoints="1" noAdjustHandles="1" noChangeArrowheads="1" noChangeShapeType="1" noTextEdit="1"/>
              </p:cNvSpPr>
              <p:nvPr/>
            </p:nvSpPr>
            <p:spPr>
              <a:xfrm>
                <a:off x="2120687" y="4635336"/>
                <a:ext cx="3342903" cy="757002"/>
              </a:xfrm>
              <a:prstGeom prst="rect">
                <a:avLst/>
              </a:prstGeom>
              <a:blipFill>
                <a:blip r:embed="rId7"/>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899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585186-D08E-3A4C-9A05-97197204CF0A}"/>
                  </a:ext>
                </a:extLst>
              </p:cNvPr>
              <p:cNvSpPr txBox="1"/>
              <p:nvPr/>
            </p:nvSpPr>
            <p:spPr>
              <a:xfrm>
                <a:off x="723263" y="1360662"/>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r>
                            <a:rPr lang="en-US" altLang="ja-JP" i="1">
                              <a:latin typeface="Cambria Math" panose="02040503050406030204" pitchFamily="18" charset="0"/>
                            </a:rPr>
                            <m:t>2</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e>
                      </m:d>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a:p>
            </p:txBody>
          </p:sp>
        </mc:Choice>
        <mc:Fallback xmlns="">
          <p:sp>
            <p:nvSpPr>
              <p:cNvPr id="14" name="テキスト ボックス 13">
                <a:extLst>
                  <a:ext uri="{FF2B5EF4-FFF2-40B4-BE49-F238E27FC236}">
                    <a16:creationId xmlns:a16="http://schemas.microsoft.com/office/drawing/2014/main" id="{87585186-D08E-3A4C-9A05-97197204CF0A}"/>
                  </a:ext>
                </a:extLst>
              </p:cNvPr>
              <p:cNvSpPr txBox="1">
                <a:spLocks noRot="1" noChangeAspect="1" noMove="1" noResize="1" noEditPoints="1" noAdjustHandles="1" noChangeArrowheads="1" noChangeShapeType="1" noTextEdit="1"/>
              </p:cNvSpPr>
              <p:nvPr/>
            </p:nvSpPr>
            <p:spPr>
              <a:xfrm>
                <a:off x="723263" y="1360662"/>
                <a:ext cx="10012684" cy="660052"/>
              </a:xfrm>
              <a:prstGeom prst="rect">
                <a:avLst/>
              </a:prstGeom>
              <a:blipFill>
                <a:blip r:embed="rId3"/>
                <a:stretch>
                  <a:fillRect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2446193"/>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2446193"/>
                <a:ext cx="10012684" cy="660052"/>
              </a:xfrm>
              <a:prstGeom prst="rect">
                <a:avLst/>
              </a:prstGeom>
              <a:blipFill>
                <a:blip r:embed="rId4"/>
                <a:stretch>
                  <a:fillRect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72C7A0E-B5A1-3145-B11E-F51EABF7234E}"/>
                  </a:ext>
                </a:extLst>
              </p:cNvPr>
              <p:cNvSpPr txBox="1"/>
              <p:nvPr/>
            </p:nvSpPr>
            <p:spPr>
              <a:xfrm>
                <a:off x="1089658" y="2000425"/>
                <a:ext cx="10012684" cy="524439"/>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4</m:t>
                        </m:r>
                        <m:r>
                          <a:rPr lang="en-US" altLang="ja-JP" b="0" i="1" smtClean="0">
                            <a:latin typeface="Cambria Math" panose="02040503050406030204" pitchFamily="18" charset="0"/>
                          </a:rPr>
                          <m:t>𝑣</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𝑡𝐷</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oMath>
                </a14:m>
                <a:r>
                  <a:rPr lang="ja-JP" altLang="en-US"/>
                  <a:t>とすると</a:t>
                </a:r>
              </a:p>
            </p:txBody>
          </p:sp>
        </mc:Choice>
        <mc:Fallback xmlns="">
          <p:sp>
            <p:nvSpPr>
              <p:cNvPr id="19" name="テキスト ボックス 18">
                <a:extLst>
                  <a:ext uri="{FF2B5EF4-FFF2-40B4-BE49-F238E27FC236}">
                    <a16:creationId xmlns:a16="http://schemas.microsoft.com/office/drawing/2014/main" id="{872C7A0E-B5A1-3145-B11E-F51EABF7234E}"/>
                  </a:ext>
                </a:extLst>
              </p:cNvPr>
              <p:cNvSpPr txBox="1">
                <a:spLocks noRot="1" noChangeAspect="1" noMove="1" noResize="1" noEditPoints="1" noAdjustHandles="1" noChangeArrowheads="1" noChangeShapeType="1" noTextEdit="1"/>
              </p:cNvSpPr>
              <p:nvPr/>
            </p:nvSpPr>
            <p:spPr>
              <a:xfrm>
                <a:off x="1089658" y="2000425"/>
                <a:ext cx="10012684" cy="524439"/>
              </a:xfrm>
              <a:prstGeom prst="rect">
                <a:avLst/>
              </a:prstGeom>
              <a:blipFill>
                <a:blip r:embed="rId5"/>
                <a:stretch>
                  <a:fillRect b="-2381"/>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2F7DD22-F5D8-A349-9F58-5A9915901CED}"/>
              </a:ext>
            </a:extLst>
          </p:cNvPr>
          <p:cNvCxnSpPr/>
          <p:nvPr/>
        </p:nvCxnSpPr>
        <p:spPr>
          <a:xfrm>
            <a:off x="2133600" y="3223009"/>
            <a:ext cx="1930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ACF44F-57CE-154D-9363-B367E1FB51D4}"/>
              </a:ext>
            </a:extLst>
          </p:cNvPr>
          <p:cNvCxnSpPr/>
          <p:nvPr/>
        </p:nvCxnSpPr>
        <p:spPr>
          <a:xfrm>
            <a:off x="4368800" y="3223009"/>
            <a:ext cx="193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0E3808D0-E320-7D4C-98B8-2E50E8EF8B3F}"/>
              </a:ext>
            </a:extLst>
          </p:cNvPr>
          <p:cNvSpPr txBox="1"/>
          <p:nvPr/>
        </p:nvSpPr>
        <p:spPr>
          <a:xfrm>
            <a:off x="2133600" y="3340100"/>
            <a:ext cx="1930400" cy="646331"/>
          </a:xfrm>
          <a:prstGeom prst="rect">
            <a:avLst/>
          </a:prstGeom>
          <a:noFill/>
        </p:spPr>
        <p:txBody>
          <a:bodyPr wrap="square" rtlCol="0">
            <a:spAutoFit/>
          </a:bodyPr>
          <a:lstStyle/>
          <a:p>
            <a:r>
              <a:rPr lang="en-US" altLang="ja-JP" dirty="0"/>
              <a:t>x</a:t>
            </a:r>
            <a:r>
              <a:rPr kumimoji="1" lang="ja-JP" altLang="en-US"/>
              <a:t>の前後から移動してくる光子数</a:t>
            </a:r>
          </a:p>
        </p:txBody>
      </p:sp>
      <p:sp>
        <p:nvSpPr>
          <p:cNvPr id="21" name="テキスト ボックス 20">
            <a:extLst>
              <a:ext uri="{FF2B5EF4-FFF2-40B4-BE49-F238E27FC236}">
                <a16:creationId xmlns:a16="http://schemas.microsoft.com/office/drawing/2014/main" id="{8E7DA048-2D66-0F48-BABB-F6F73B72B248}"/>
              </a:ext>
            </a:extLst>
          </p:cNvPr>
          <p:cNvSpPr txBox="1"/>
          <p:nvPr/>
        </p:nvSpPr>
        <p:spPr>
          <a:xfrm>
            <a:off x="4330700" y="3340100"/>
            <a:ext cx="1930400" cy="646331"/>
          </a:xfrm>
          <a:prstGeom prst="rect">
            <a:avLst/>
          </a:prstGeom>
          <a:noFill/>
        </p:spPr>
        <p:txBody>
          <a:bodyPr wrap="square" rtlCol="0">
            <a:spAutoFit/>
          </a:bodyPr>
          <a:lstStyle/>
          <a:p>
            <a:r>
              <a:rPr kumimoji="1" lang="en-US" altLang="ja-JP" dirty="0"/>
              <a:t>y</a:t>
            </a:r>
            <a:r>
              <a:rPr kumimoji="1" lang="ja-JP" altLang="en-US"/>
              <a:t>の前後から移動してくる光子数</a:t>
            </a:r>
          </a:p>
        </p:txBody>
      </p:sp>
      <p:cxnSp>
        <p:nvCxnSpPr>
          <p:cNvPr id="22" name="直線コネクタ 21">
            <a:extLst>
              <a:ext uri="{FF2B5EF4-FFF2-40B4-BE49-F238E27FC236}">
                <a16:creationId xmlns:a16="http://schemas.microsoft.com/office/drawing/2014/main" id="{F555E3FF-FE67-5947-B82B-DD36433573EA}"/>
              </a:ext>
            </a:extLst>
          </p:cNvPr>
          <p:cNvCxnSpPr>
            <a:cxnSpLocks/>
          </p:cNvCxnSpPr>
          <p:nvPr/>
        </p:nvCxnSpPr>
        <p:spPr>
          <a:xfrm>
            <a:off x="6819900" y="3223009"/>
            <a:ext cx="3517900"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4DF1800A-A975-5941-99C7-49106C528413}"/>
              </a:ext>
            </a:extLst>
          </p:cNvPr>
          <p:cNvSpPr txBox="1"/>
          <p:nvPr/>
        </p:nvSpPr>
        <p:spPr>
          <a:xfrm>
            <a:off x="7156450" y="3340100"/>
            <a:ext cx="2844800" cy="646331"/>
          </a:xfrm>
          <a:prstGeom prst="rect">
            <a:avLst/>
          </a:prstGeom>
          <a:noFill/>
        </p:spPr>
        <p:txBody>
          <a:bodyPr wrap="square" rtlCol="0">
            <a:spAutoFit/>
          </a:bodyPr>
          <a:lstStyle/>
          <a:p>
            <a:r>
              <a:rPr kumimoji="1" lang="en-US" altLang="ja-JP" dirty="0"/>
              <a:t>(</a:t>
            </a:r>
            <a:r>
              <a:rPr kumimoji="1" lang="en-US" altLang="ja-JP" dirty="0" err="1"/>
              <a:t>x,y</a:t>
            </a:r>
            <a:r>
              <a:rPr kumimoji="1" lang="en-US" altLang="ja-JP" dirty="0"/>
              <a:t>) </a:t>
            </a:r>
            <a:r>
              <a:rPr lang="ja-JP" altLang="en-US"/>
              <a:t>に残る光子数と吸収により消滅する光子数</a:t>
            </a:r>
            <a:endParaRPr lang="en-US" altLang="ja-JP" dirty="0"/>
          </a:p>
        </p:txBody>
      </p:sp>
      <p:sp>
        <p:nvSpPr>
          <p:cNvPr id="25" name="テキスト ボックス 24">
            <a:extLst>
              <a:ext uri="{FF2B5EF4-FFF2-40B4-BE49-F238E27FC236}">
                <a16:creationId xmlns:a16="http://schemas.microsoft.com/office/drawing/2014/main" id="{692F3AC0-B1E4-8641-B66F-D45051BD17A7}"/>
              </a:ext>
            </a:extLst>
          </p:cNvPr>
          <p:cNvSpPr txBox="1"/>
          <p:nvPr/>
        </p:nvSpPr>
        <p:spPr>
          <a:xfrm>
            <a:off x="1460500" y="4291231"/>
            <a:ext cx="9271000" cy="369332"/>
          </a:xfrm>
          <a:prstGeom prst="rect">
            <a:avLst/>
          </a:prstGeom>
          <a:noFill/>
        </p:spPr>
        <p:txBody>
          <a:bodyPr wrap="square" rtlCol="0">
            <a:spAutoFit/>
          </a:bodyPr>
          <a:lstStyle/>
          <a:p>
            <a:r>
              <a:rPr lang="ja-JP" altLang="en-US"/>
              <a:t>拡散近似の仮定より，拡散による隣接するピクセルへの光子の移動は等方的</a:t>
            </a:r>
            <a:r>
              <a:rPr lang="en-US" altLang="ja-JP" dirty="0"/>
              <a:t>(</a:t>
            </a:r>
            <a:r>
              <a:rPr lang="ja-JP" altLang="en-US"/>
              <a:t>等確率</a:t>
            </a:r>
            <a:r>
              <a:rPr lang="en-US" altLang="ja-JP" dirty="0"/>
              <a:t>p)</a:t>
            </a:r>
            <a:endParaRPr kumimoji="1" lang="ja-JP" altLang="en-US"/>
          </a:p>
        </p:txBody>
      </p:sp>
      <p:sp>
        <p:nvSpPr>
          <p:cNvPr id="26" name="テキスト ボックス 25">
            <a:extLst>
              <a:ext uri="{FF2B5EF4-FFF2-40B4-BE49-F238E27FC236}">
                <a16:creationId xmlns:a16="http://schemas.microsoft.com/office/drawing/2014/main" id="{D2EC7E32-7B1D-E14D-8006-623030BAD780}"/>
              </a:ext>
            </a:extLst>
          </p:cNvPr>
          <p:cNvSpPr txBox="1"/>
          <p:nvPr/>
        </p:nvSpPr>
        <p:spPr>
          <a:xfrm>
            <a:off x="1460500" y="4735057"/>
            <a:ext cx="9271000" cy="369332"/>
          </a:xfrm>
          <a:prstGeom prst="rect">
            <a:avLst/>
          </a:prstGeom>
          <a:noFill/>
        </p:spPr>
        <p:txBody>
          <a:bodyPr wrap="square" rtlCol="0">
            <a:spAutoFit/>
          </a:bodyPr>
          <a:lstStyle/>
          <a:p>
            <a:r>
              <a:rPr lang="ja-JP" altLang="en-US"/>
              <a:t>拡散によって隣接するピクセルに移動する確率</a:t>
            </a:r>
            <a:r>
              <a:rPr lang="en-US" altLang="ja-JP" dirty="0"/>
              <a:t>P</a:t>
            </a:r>
            <a:r>
              <a:rPr lang="ja-JP" altLang="en-US"/>
              <a:t>は</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460500" y="5140124"/>
                <a:ext cx="3573350" cy="1135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num>
                        <m:den>
                          <m:r>
                            <a:rPr kumimoji="1" lang="en-US" altLang="ja-JP" b="0" i="1" smtClean="0">
                              <a:latin typeface="Cambria Math" panose="02040503050406030204" pitchFamily="18" charset="0"/>
                            </a:rPr>
                            <m:t>4</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oMath>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460500" y="5140124"/>
                <a:ext cx="3573350" cy="1135439"/>
              </a:xfrm>
              <a:prstGeom prst="rect">
                <a:avLst/>
              </a:prstGeom>
              <a:blipFill>
                <a:blip r:embed="rId6"/>
                <a:stretch>
                  <a:fillRect l="-2128" t="-2222" r="-709" b="-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348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A0F76-D2BC-1333-D25D-45B69AF50A94}"/>
              </a:ext>
            </a:extLst>
          </p:cNvPr>
          <p:cNvSpPr>
            <a:spLocks noGrp="1"/>
          </p:cNvSpPr>
          <p:nvPr>
            <p:ph type="title"/>
          </p:nvPr>
        </p:nvSpPr>
        <p:spPr/>
        <p:txBody>
          <a:bodyPr/>
          <a:lstStyle/>
          <a:p>
            <a:r>
              <a:rPr kumimoji="1" lang="ja-JP" altLang="en-US"/>
              <a:t>離散化した光拡散方程式の適用条件</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CEF5B5F-96C8-B647-9B0B-DBEE529CE7E9}"/>
                  </a:ext>
                </a:extLst>
              </p:cNvPr>
              <p:cNvSpPr txBox="1"/>
              <p:nvPr/>
            </p:nvSpPr>
            <p:spPr>
              <a:xfrm>
                <a:off x="723263" y="1329468"/>
                <a:ext cx="10012684" cy="660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𝑝</m:t>
                          </m:r>
                        </m:num>
                        <m:den>
                          <m:r>
                            <a:rPr lang="en-US" altLang="ja-JP" b="0" i="1" smtClean="0">
                              <a:latin typeface="Cambria Math" panose="02040503050406030204" pitchFamily="18" charset="0"/>
                            </a:rPr>
                            <m:t>4</m:t>
                          </m:r>
                        </m:den>
                      </m:f>
                      <m:d>
                        <m:dPr>
                          <m:begChr m:val="["/>
                          <m:endChr m:val="]"/>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den>
                          </m:f>
                          <m:sSubSup>
                            <m:sSubSupPr>
                              <m:ctrlPr>
                                <a:rPr lang="ar-AE" altLang="ja-JP" i="1">
                                  <a:latin typeface="Cambria Math" panose="02040503050406030204" pitchFamily="18" charset="0"/>
                                </a:rPr>
                              </m:ctrlPr>
                            </m:sSubSupPr>
                            <m:e>
                              <m:r>
                                <a:rPr lang="en-US" altLang="ja-JP" b="0" i="1" smtClean="0">
                                  <a:latin typeface="Cambria Math" panose="02040503050406030204" pitchFamily="18" charset="0"/>
                                </a:rPr>
                                <m:t>(</m:t>
                              </m:r>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1</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𝑥</m:t>
                              </m:r>
                            </m:num>
                            <m:den>
                              <m:r>
                                <m:rPr>
                                  <m:sty m:val="p"/>
                                </m:rPr>
                                <a:rPr lang="el-GR" altLang="ja-JP" b="0" i="1" smtClean="0">
                                  <a:latin typeface="Cambria Math" panose="02040503050406030204" pitchFamily="18" charset="0"/>
                                  <a:ea typeface="Cambria Math" panose="02040503050406030204" pitchFamily="18" charset="0"/>
                                </a:rPr>
                                <m:t>Δ</m:t>
                              </m:r>
                              <m:r>
                                <a:rPr lang="en-US" altLang="ja-JP" b="0" i="1" smtClean="0">
                                  <a:latin typeface="Cambria Math" panose="02040503050406030204" pitchFamily="18" charset="0"/>
                                  <a:ea typeface="Cambria Math" panose="02040503050406030204" pitchFamily="18" charset="0"/>
                                </a:rPr>
                                <m:t>𝑦</m:t>
                              </m:r>
                            </m:den>
                          </m:f>
                          <m:r>
                            <a:rPr lang="en-US" altLang="ja-JP" b="0" i="1" smtClean="0">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i="1">
                              <a:latin typeface="Cambria Math" panose="02040503050406030204" pitchFamily="18" charset="0"/>
                            </a:rPr>
                            <m:t>+</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𝑡</m:t>
                              </m:r>
                            </m:sup>
                          </m:sSubSup>
                          <m:r>
                            <a:rPr lang="en-US" altLang="ja-JP" b="0" i="1" smtClean="0">
                              <a:latin typeface="Cambria Math" panose="02040503050406030204" pitchFamily="18" charset="0"/>
                            </a:rPr>
                            <m:t>)</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1</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e>
                      </m:d>
                      <m:sSubSup>
                        <m:sSubSupPr>
                          <m:ctrlPr>
                            <a:rPr lang="ar-AE" altLang="ja-JP" i="1" smtClean="0">
                              <a:latin typeface="Cambria Math" panose="02040503050406030204" pitchFamily="18" charset="0"/>
                            </a:rPr>
                          </m:ctrlPr>
                        </m:sSubSupPr>
                        <m:e>
                          <m:r>
                            <a:rPr lang="ar-AE" altLang="ja-JP" i="1">
                              <a:latin typeface="Cambria Math" panose="02040503050406030204" pitchFamily="18" charset="0"/>
                            </a:rPr>
                            <m:t>𝜙</m:t>
                          </m:r>
                        </m:e>
                        <m:sub>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b>
                        <m:sup>
                          <m:r>
                            <a:rPr lang="en-US" altLang="ja-JP" i="1">
                              <a:latin typeface="Cambria Math" panose="02040503050406030204" pitchFamily="18" charset="0"/>
                            </a:rPr>
                            <m:t>𝑡</m:t>
                          </m:r>
                        </m:sup>
                      </m:sSubSup>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8CEF5B5F-96C8-B647-9B0B-DBEE529CE7E9}"/>
                  </a:ext>
                </a:extLst>
              </p:cNvPr>
              <p:cNvSpPr txBox="1">
                <a:spLocks noRot="1" noChangeAspect="1" noMove="1" noResize="1" noEditPoints="1" noAdjustHandles="1" noChangeArrowheads="1" noChangeShapeType="1" noTextEdit="1"/>
              </p:cNvSpPr>
              <p:nvPr/>
            </p:nvSpPr>
            <p:spPr>
              <a:xfrm>
                <a:off x="723263" y="1329468"/>
                <a:ext cx="10012684" cy="660052"/>
              </a:xfrm>
              <a:prstGeom prst="rect">
                <a:avLst/>
              </a:prstGeom>
              <a:blipFill>
                <a:blip r:embed="rId3"/>
                <a:stretch>
                  <a:fillRect b="-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DB5B38-38A4-0946-97A2-2C13E354C725}"/>
                  </a:ext>
                </a:extLst>
              </p:cNvPr>
              <p:cNvSpPr txBox="1"/>
              <p:nvPr/>
            </p:nvSpPr>
            <p:spPr>
              <a:xfrm>
                <a:off x="1155700" y="2106284"/>
                <a:ext cx="210833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69DB5B38-38A4-0946-97A2-2C13E354C725}"/>
                  </a:ext>
                </a:extLst>
              </p:cNvPr>
              <p:cNvSpPr txBox="1">
                <a:spLocks noRot="1" noChangeAspect="1" noMove="1" noResize="1" noEditPoints="1" noAdjustHandles="1" noChangeArrowheads="1" noChangeShapeType="1" noTextEdit="1"/>
              </p:cNvSpPr>
              <p:nvPr/>
            </p:nvSpPr>
            <p:spPr>
              <a:xfrm>
                <a:off x="1155700" y="2106284"/>
                <a:ext cx="2108334" cy="567720"/>
              </a:xfrm>
              <a:prstGeom prst="rect">
                <a:avLst/>
              </a:prstGeom>
              <a:blipFill>
                <a:blip r:embed="rId4"/>
                <a:stretch>
                  <a:fillRect l="-1807" t="-6667" r="-2410" b="-1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8185CA8-1180-CD4A-AF99-3DCAB8AD0053}"/>
              </a:ext>
            </a:extLst>
          </p:cNvPr>
          <p:cNvSpPr txBox="1"/>
          <p:nvPr/>
        </p:nvSpPr>
        <p:spPr>
          <a:xfrm>
            <a:off x="990600" y="2870200"/>
            <a:ext cx="10121900" cy="1200329"/>
          </a:xfrm>
          <a:prstGeom prst="rect">
            <a:avLst/>
          </a:prstGeom>
          <a:noFill/>
        </p:spPr>
        <p:txBody>
          <a:bodyPr wrap="square" rtlCol="0">
            <a:spAutoFit/>
          </a:bodyPr>
          <a:lstStyle/>
          <a:p>
            <a:pPr marL="342900" indent="-342900">
              <a:buAutoNum type="arabicParenBoth"/>
            </a:pPr>
            <a:r>
              <a:rPr lang="ja-JP" altLang="en-US"/>
              <a:t>拡散によって</a:t>
            </a:r>
            <a:r>
              <a:rPr lang="en-US" altLang="ja-JP" dirty="0"/>
              <a:t>x</a:t>
            </a:r>
            <a:r>
              <a:rPr lang="ja-JP" altLang="en-US"/>
              <a:t>方向，</a:t>
            </a:r>
            <a:r>
              <a:rPr lang="en-US" altLang="ja-JP" dirty="0"/>
              <a:t>y</a:t>
            </a:r>
            <a:r>
              <a:rPr lang="ja-JP" altLang="en-US"/>
              <a:t>方向の隣接するピクセルへの移動する確率の総和は</a:t>
            </a:r>
            <a:r>
              <a:rPr lang="en-US" altLang="ja-JP" dirty="0"/>
              <a:t>1</a:t>
            </a:r>
            <a:r>
              <a:rPr lang="ja-JP" altLang="en-US"/>
              <a:t>より小さくなければならない</a:t>
            </a:r>
            <a:endParaRPr lang="en-US" altLang="ja-JP" dirty="0"/>
          </a:p>
          <a:p>
            <a:pPr marL="342900" indent="-342900">
              <a:buAutoNum type="arabicParenBoth"/>
            </a:pPr>
            <a:r>
              <a:rPr kumimoji="1" lang="ja-JP" altLang="en-US"/>
              <a:t>拡散によって隣接するピクセルに移動した後に残る光子から吸収により減る光子を引いた結果が負になってはならない．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05D6E9F-015D-0F4B-A435-584BB39FDE71}"/>
                  </a:ext>
                </a:extLst>
              </p:cNvPr>
              <p:cNvSpPr txBox="1"/>
              <p:nvPr/>
            </p:nvSpPr>
            <p:spPr>
              <a:xfrm>
                <a:off x="1155700" y="4354184"/>
                <a:ext cx="2124108" cy="438646"/>
              </a:xfrm>
              <a:prstGeom prst="rect">
                <a:avLst/>
              </a:prstGeom>
              <a:noFill/>
            </p:spPr>
            <p:txBody>
              <a:bodyPr wrap="none" lIns="0" tIns="0" rIns="0" bIns="0" rtlCol="0">
                <a:spAutoFit/>
              </a:bodyPr>
              <a:lstStyle/>
              <a:p>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𝑦</m:t>
                            </m:r>
                          </m:den>
                        </m:f>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1</m:t>
                    </m:r>
                  </m:oMath>
                </a14:m>
                <a:r>
                  <a:rPr kumimoji="1" lang="en-US" altLang="ja-JP" dirty="0"/>
                  <a:t>…</a:t>
                </a:r>
                <a:r>
                  <a:rPr kumimoji="1" lang="ja-JP" altLang="en-US"/>
                  <a:t>①</a:t>
                </a:r>
              </a:p>
            </p:txBody>
          </p:sp>
        </mc:Choice>
        <mc:Fallback xmlns="">
          <p:sp>
            <p:nvSpPr>
              <p:cNvPr id="16" name="テキスト ボックス 15">
                <a:extLst>
                  <a:ext uri="{FF2B5EF4-FFF2-40B4-BE49-F238E27FC236}">
                    <a16:creationId xmlns:a16="http://schemas.microsoft.com/office/drawing/2014/main" id="{805D6E9F-015D-0F4B-A435-584BB39FDE71}"/>
                  </a:ext>
                </a:extLst>
              </p:cNvPr>
              <p:cNvSpPr txBox="1">
                <a:spLocks noRot="1" noChangeAspect="1" noMove="1" noResize="1" noEditPoints="1" noAdjustHandles="1" noChangeArrowheads="1" noChangeShapeType="1" noTextEdit="1"/>
              </p:cNvSpPr>
              <p:nvPr/>
            </p:nvSpPr>
            <p:spPr>
              <a:xfrm>
                <a:off x="1155700" y="4354184"/>
                <a:ext cx="2124108" cy="438646"/>
              </a:xfrm>
              <a:prstGeom prst="rect">
                <a:avLst/>
              </a:prstGeom>
              <a:blipFill>
                <a:blip r:embed="rId5"/>
                <a:stretch>
                  <a:fillRect l="-2976" r="-5357" b="-13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63ED403-825A-2542-9CC0-2A005AD8796B}"/>
                  </a:ext>
                </a:extLst>
              </p:cNvPr>
              <p:cNvSpPr txBox="1"/>
              <p:nvPr/>
            </p:nvSpPr>
            <p:spPr>
              <a:xfrm>
                <a:off x="1155700" y="4951209"/>
                <a:ext cx="3568797" cy="438646"/>
              </a:xfrm>
              <a:prstGeom prst="rect">
                <a:avLst/>
              </a:prstGeom>
              <a:noFill/>
            </p:spPr>
            <p:txBody>
              <a:bodyPr wrap="none" lIns="0" tIns="0" rIns="0" bIns="0" rtlCol="0">
                <a:spAutoFit/>
              </a:bodyPr>
              <a:lstStyle/>
              <a:p>
                <a14:m>
                  <m:oMath xmlns:m="http://schemas.openxmlformats.org/officeDocument/2006/math">
                    <m:r>
                      <a:rPr lang="en-US" altLang="ja-JP" i="1" smtClean="0">
                        <a:latin typeface="Cambria Math" panose="02040503050406030204" pitchFamily="18" charset="0"/>
                      </a:rPr>
                      <m:t>1</m:t>
                    </m:r>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num>
                          <m:den>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den>
                        </m:f>
                      </m:e>
                    </m:d>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sSubSup>
                      <m:sSubSupPr>
                        <m:ctrlPr>
                          <a:rPr lang="ar-AE" altLang="ja-JP" i="1">
                            <a:latin typeface="Cambria Math" panose="02040503050406030204" pitchFamily="18" charset="0"/>
                          </a:rPr>
                        </m:ctrlPr>
                      </m:sSubSupPr>
                      <m:e>
                        <m:r>
                          <a:rPr lang="ar-AE" altLang="ja-JP" i="1">
                            <a:latin typeface="Cambria Math" panose="02040503050406030204" pitchFamily="18" charset="0"/>
                          </a:rPr>
                          <m:t>𝜇</m:t>
                        </m:r>
                      </m:e>
                      <m:sub>
                        <m:r>
                          <a:rPr lang="en-US" altLang="ja-JP" i="1">
                            <a:latin typeface="Cambria Math" panose="02040503050406030204" pitchFamily="18" charset="0"/>
                          </a:rPr>
                          <m:t>𝑎</m:t>
                        </m:r>
                      </m:sub>
                      <m:sup>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sup>
                    </m:sSubSup>
                    <m:r>
                      <a:rPr lang="en-US" altLang="ja-JP" b="0" i="1" smtClean="0">
                        <a:latin typeface="Cambria Math" panose="02040503050406030204" pitchFamily="18" charset="0"/>
                      </a:rPr>
                      <m:t>&gt;</m:t>
                    </m:r>
                    <m:r>
                      <a:rPr lang="en-US" altLang="ja-JP" b="0" i="1" smtClean="0">
                        <a:latin typeface="Cambria Math" panose="02040503050406030204" pitchFamily="18" charset="0"/>
                      </a:rPr>
                      <m:t>0</m:t>
                    </m:r>
                  </m:oMath>
                </a14:m>
                <a:r>
                  <a:rPr kumimoji="1" lang="en-US" altLang="ja-JP" dirty="0"/>
                  <a:t>…</a:t>
                </a:r>
                <a:r>
                  <a:rPr kumimoji="1" lang="ja-JP" altLang="en-US" dirty="0"/>
                  <a:t>②</a:t>
                </a:r>
                <a:endParaRPr kumimoji="1" lang="ja-JP" altLang="en-US"/>
              </a:p>
            </p:txBody>
          </p:sp>
        </mc:Choice>
        <mc:Fallback xmlns="">
          <p:sp>
            <p:nvSpPr>
              <p:cNvPr id="17" name="テキスト ボックス 16">
                <a:extLst>
                  <a:ext uri="{FF2B5EF4-FFF2-40B4-BE49-F238E27FC236}">
                    <a16:creationId xmlns:a16="http://schemas.microsoft.com/office/drawing/2014/main" id="{963ED403-825A-2542-9CC0-2A005AD8796B}"/>
                  </a:ext>
                </a:extLst>
              </p:cNvPr>
              <p:cNvSpPr txBox="1">
                <a:spLocks noRot="1" noChangeAspect="1" noMove="1" noResize="1" noEditPoints="1" noAdjustHandles="1" noChangeArrowheads="1" noChangeShapeType="1" noTextEdit="1"/>
              </p:cNvSpPr>
              <p:nvPr/>
            </p:nvSpPr>
            <p:spPr>
              <a:xfrm>
                <a:off x="1155700" y="4951209"/>
                <a:ext cx="3568797" cy="438646"/>
              </a:xfrm>
              <a:prstGeom prst="rect">
                <a:avLst/>
              </a:prstGeom>
              <a:blipFill>
                <a:blip r:embed="rId6"/>
                <a:stretch>
                  <a:fillRect l="-2491" r="-3203" b="-1388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15C97B2C-F18F-864F-A025-3B7E175A5D5B}"/>
              </a:ext>
            </a:extLst>
          </p:cNvPr>
          <p:cNvSpPr txBox="1"/>
          <p:nvPr/>
        </p:nvSpPr>
        <p:spPr>
          <a:xfrm>
            <a:off x="990600" y="5624204"/>
            <a:ext cx="10121900" cy="646331"/>
          </a:xfrm>
          <a:prstGeom prst="rect">
            <a:avLst/>
          </a:prstGeom>
          <a:noFill/>
        </p:spPr>
        <p:txBody>
          <a:bodyPr wrap="square" rtlCol="0">
            <a:spAutoFit/>
          </a:bodyPr>
          <a:lstStyle/>
          <a:p>
            <a:r>
              <a:rPr lang="en-US" altLang="ja-JP" dirty="0"/>
              <a:t>①</a:t>
            </a:r>
            <a:r>
              <a:rPr lang="ja-JP" altLang="en-US"/>
              <a:t>は②が満たされれば自動的に満たされる条件なので，式②が満たされるようにパラメータを設定する．</a:t>
            </a:r>
            <a:endParaRPr kumimoji="1" lang="ja-JP" altLang="en-US"/>
          </a:p>
        </p:txBody>
      </p:sp>
    </p:spTree>
    <p:extLst>
      <p:ext uri="{BB962C8B-B14F-4D97-AF65-F5344CB8AC3E}">
        <p14:creationId xmlns:p14="http://schemas.microsoft.com/office/powerpoint/2010/main" val="64480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F5611-645B-BD40-9E08-2140FA60F25E}"/>
              </a:ext>
            </a:extLst>
          </p:cNvPr>
          <p:cNvSpPr>
            <a:spLocks noGrp="1"/>
          </p:cNvSpPr>
          <p:nvPr>
            <p:ph type="title"/>
          </p:nvPr>
        </p:nvSpPr>
        <p:spPr/>
        <p:txBody>
          <a:bodyPr/>
          <a:lstStyle/>
          <a:p>
            <a:r>
              <a:rPr kumimoji="1" lang="ja-JP" altLang="en-US"/>
              <a:t>パラメータの設定</a:t>
            </a:r>
          </a:p>
        </p:txBody>
      </p:sp>
      <p:graphicFrame>
        <p:nvGraphicFramePr>
          <p:cNvPr id="4" name="表 4">
            <a:extLst>
              <a:ext uri="{FF2B5EF4-FFF2-40B4-BE49-F238E27FC236}">
                <a16:creationId xmlns:a16="http://schemas.microsoft.com/office/drawing/2014/main" id="{BDC2D5B0-88B5-9941-A3DB-D5E9E5FE12D0}"/>
              </a:ext>
            </a:extLst>
          </p:cNvPr>
          <p:cNvGraphicFramePr>
            <a:graphicFrameLocks noGrp="1"/>
          </p:cNvGraphicFramePr>
          <p:nvPr>
            <p:extLst>
              <p:ext uri="{D42A27DB-BD31-4B8C-83A1-F6EECF244321}">
                <p14:modId xmlns:p14="http://schemas.microsoft.com/office/powerpoint/2010/main" val="4093020912"/>
              </p:ext>
            </p:extLst>
          </p:nvPr>
        </p:nvGraphicFramePr>
        <p:xfrm>
          <a:off x="1803400" y="1690688"/>
          <a:ext cx="8127999" cy="4414760"/>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1395538209"/>
                    </a:ext>
                  </a:extLst>
                </a:gridCol>
                <a:gridCol w="2709333">
                  <a:extLst>
                    <a:ext uri="{9D8B030D-6E8A-4147-A177-3AD203B41FA5}">
                      <a16:colId xmlns:a16="http://schemas.microsoft.com/office/drawing/2014/main" val="3033817120"/>
                    </a:ext>
                  </a:extLst>
                </a:gridCol>
                <a:gridCol w="2709333">
                  <a:extLst>
                    <a:ext uri="{9D8B030D-6E8A-4147-A177-3AD203B41FA5}">
                      <a16:colId xmlns:a16="http://schemas.microsoft.com/office/drawing/2014/main" val="1711745922"/>
                    </a:ext>
                  </a:extLst>
                </a:gridCol>
              </a:tblGrid>
              <a:tr h="441476">
                <a:tc>
                  <a:txBody>
                    <a:bodyPr/>
                    <a:lstStyle/>
                    <a:p>
                      <a:r>
                        <a:rPr kumimoji="1" lang="ja-JP" altLang="en-US"/>
                        <a:t>対象の大きさ</a:t>
                      </a:r>
                    </a:p>
                  </a:txBody>
                  <a:tcPr/>
                </a:tc>
                <a:tc>
                  <a:txBody>
                    <a:bodyPr/>
                    <a:lstStyle/>
                    <a:p>
                      <a:r>
                        <a:rPr kumimoji="1" lang="en-US" altLang="ja-JP" dirty="0"/>
                        <a:t>mm x mm</a:t>
                      </a:r>
                      <a:endParaRPr kumimoji="1" lang="ja-JP" altLang="en-US"/>
                    </a:p>
                  </a:txBody>
                  <a:tcPr/>
                </a:tc>
                <a:tc>
                  <a:txBody>
                    <a:bodyPr/>
                    <a:lstStyle/>
                    <a:p>
                      <a:r>
                        <a:rPr kumimoji="1" lang="en-US" altLang="ja-JP" dirty="0"/>
                        <a:t>5.00*5.00</a:t>
                      </a:r>
                      <a:endParaRPr kumimoji="1" lang="ja-JP" altLang="en-US"/>
                    </a:p>
                  </a:txBody>
                  <a:tcPr/>
                </a:tc>
                <a:extLst>
                  <a:ext uri="{0D108BD9-81ED-4DB2-BD59-A6C34878D82A}">
                    <a16:rowId xmlns:a16="http://schemas.microsoft.com/office/drawing/2014/main" val="3620679715"/>
                  </a:ext>
                </a:extLst>
              </a:tr>
              <a:tr h="441476">
                <a:tc>
                  <a:txBody>
                    <a:bodyPr/>
                    <a:lstStyle/>
                    <a:p>
                      <a:r>
                        <a:rPr kumimoji="1" lang="en-US" altLang="ja-JP" dirty="0"/>
                        <a:t>x</a:t>
                      </a:r>
                      <a:r>
                        <a:rPr kumimoji="1" lang="ja-JP" altLang="en-US"/>
                        <a:t>方向のピクセルサイズ</a:t>
                      </a:r>
                      <a:endParaRPr kumimoji="1" lang="en-US" altLang="ja-JP" dirty="0"/>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3308469794"/>
                  </a:ext>
                </a:extLst>
              </a:tr>
              <a:tr h="441476">
                <a:tc>
                  <a:txBody>
                    <a:bodyPr/>
                    <a:lstStyle/>
                    <a:p>
                      <a:r>
                        <a:rPr kumimoji="1" lang="en-US" altLang="ja-JP" dirty="0"/>
                        <a:t>y</a:t>
                      </a:r>
                      <a:r>
                        <a:rPr kumimoji="1" lang="ja-JP" altLang="en-US"/>
                        <a:t>方向のピクセルサイズ</a:t>
                      </a:r>
                    </a:p>
                  </a:txBody>
                  <a:tcPr/>
                </a:tc>
                <a:tc>
                  <a:txBody>
                    <a:bodyPr/>
                    <a:lstStyle/>
                    <a:p>
                      <a:r>
                        <a:rPr kumimoji="1" lang="en-US" altLang="ja-JP" dirty="0"/>
                        <a:t>mm</a:t>
                      </a:r>
                      <a:endParaRPr kumimoji="1" lang="ja-JP" altLang="en-US"/>
                    </a:p>
                  </a:txBody>
                  <a:tcPr/>
                </a:tc>
                <a:tc>
                  <a:txBody>
                    <a:bodyPr/>
                    <a:lstStyle/>
                    <a:p>
                      <a:r>
                        <a:rPr kumimoji="1" lang="en-US" altLang="ja-JP" dirty="0"/>
                        <a:t>0.02</a:t>
                      </a:r>
                      <a:endParaRPr kumimoji="1" lang="ja-JP" altLang="en-US"/>
                    </a:p>
                  </a:txBody>
                  <a:tcPr/>
                </a:tc>
                <a:extLst>
                  <a:ext uri="{0D108BD9-81ED-4DB2-BD59-A6C34878D82A}">
                    <a16:rowId xmlns:a16="http://schemas.microsoft.com/office/drawing/2014/main" val="1986350477"/>
                  </a:ext>
                </a:extLst>
              </a:tr>
              <a:tr h="441476">
                <a:tc>
                  <a:txBody>
                    <a:bodyPr/>
                    <a:lstStyle/>
                    <a:p>
                      <a:r>
                        <a:rPr kumimoji="1" lang="ja-JP" altLang="en-US"/>
                        <a:t>散乱係数</a:t>
                      </a:r>
                    </a:p>
                  </a:txBody>
                  <a:tcPr/>
                </a:tc>
                <a:tc>
                  <a:txBody>
                    <a:bodyPr/>
                    <a:lstStyle/>
                    <a:p>
                      <a:r>
                        <a:rPr kumimoji="1" lang="en-US" altLang="ja-JP" dirty="0"/>
                        <a:t>mm^-1</a:t>
                      </a: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605974814"/>
                  </a:ext>
                </a:extLst>
              </a:tr>
              <a:tr h="441476">
                <a:tc>
                  <a:txBody>
                    <a:bodyPr/>
                    <a:lstStyle/>
                    <a:p>
                      <a:r>
                        <a:rPr kumimoji="1" lang="ja-JP" altLang="en-US"/>
                        <a:t>吸収体の吸収係数</a:t>
                      </a:r>
                    </a:p>
                  </a:txBody>
                  <a:tcPr/>
                </a:tc>
                <a:tc>
                  <a:txBody>
                    <a:bodyPr/>
                    <a:lstStyle/>
                    <a:p>
                      <a:r>
                        <a:rPr kumimoji="1" lang="en-US" altLang="ja-JP" dirty="0"/>
                        <a:t>mm^-1</a:t>
                      </a:r>
                      <a:endParaRPr kumimoji="1" lang="ja-JP" altLang="en-US"/>
                    </a:p>
                  </a:txBody>
                  <a:tcPr/>
                </a:tc>
                <a:tc>
                  <a:txBody>
                    <a:bodyPr/>
                    <a:lstStyle/>
                    <a:p>
                      <a:r>
                        <a:rPr kumimoji="1" lang="en-US" altLang="ja-JP" dirty="0"/>
                        <a:t>100</a:t>
                      </a:r>
                      <a:endParaRPr kumimoji="1" lang="ja-JP" altLang="en-US"/>
                    </a:p>
                  </a:txBody>
                  <a:tcPr/>
                </a:tc>
                <a:extLst>
                  <a:ext uri="{0D108BD9-81ED-4DB2-BD59-A6C34878D82A}">
                    <a16:rowId xmlns:a16="http://schemas.microsoft.com/office/drawing/2014/main" val="3770538021"/>
                  </a:ext>
                </a:extLst>
              </a:tr>
              <a:tr h="441476">
                <a:tc>
                  <a:txBody>
                    <a:bodyPr/>
                    <a:lstStyle/>
                    <a:p>
                      <a:r>
                        <a:rPr kumimoji="1" lang="ja-JP" altLang="en-US"/>
                        <a:t>対象の吸収係数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mm^-1</a:t>
                      </a:r>
                      <a:endParaRPr kumimoji="1" lang="ja-JP" altLang="en-US"/>
                    </a:p>
                  </a:txBody>
                  <a:tcPr/>
                </a:tc>
                <a:tc>
                  <a:txBody>
                    <a:bodyPr/>
                    <a:lstStyle/>
                    <a:p>
                      <a:r>
                        <a:rPr kumimoji="1" lang="en-US" altLang="ja-JP" dirty="0"/>
                        <a:t>0.1</a:t>
                      </a:r>
                      <a:endParaRPr kumimoji="1" lang="ja-JP" altLang="en-US"/>
                    </a:p>
                  </a:txBody>
                  <a:tcPr/>
                </a:tc>
                <a:extLst>
                  <a:ext uri="{0D108BD9-81ED-4DB2-BD59-A6C34878D82A}">
                    <a16:rowId xmlns:a16="http://schemas.microsoft.com/office/drawing/2014/main" val="2979204984"/>
                  </a:ext>
                </a:extLst>
              </a:tr>
              <a:tr h="441476">
                <a:tc>
                  <a:txBody>
                    <a:bodyPr/>
                    <a:lstStyle/>
                    <a:p>
                      <a:r>
                        <a:rPr kumimoji="1" lang="ja-JP" altLang="en-US"/>
                        <a:t>時間間隔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ps</a:t>
                      </a:r>
                      <a:endParaRPr kumimoji="1" lang="ja-JP" altLang="en-US"/>
                    </a:p>
                  </a:txBody>
                  <a:tcPr/>
                </a:tc>
                <a:tc>
                  <a:txBody>
                    <a:bodyPr/>
                    <a:lstStyle/>
                    <a:p>
                      <a:r>
                        <a:rPr kumimoji="1" lang="en-US" altLang="ja-JP" dirty="0"/>
                        <a:t>0.002</a:t>
                      </a:r>
                      <a:endParaRPr kumimoji="1" lang="ja-JP" altLang="en-US"/>
                    </a:p>
                  </a:txBody>
                  <a:tcPr/>
                </a:tc>
                <a:extLst>
                  <a:ext uri="{0D108BD9-81ED-4DB2-BD59-A6C34878D82A}">
                    <a16:rowId xmlns:a16="http://schemas.microsoft.com/office/drawing/2014/main" val="1195806979"/>
                  </a:ext>
                </a:extLst>
              </a:tr>
              <a:tr h="441476">
                <a:tc>
                  <a:txBody>
                    <a:bodyPr/>
                    <a:lstStyle/>
                    <a:p>
                      <a:r>
                        <a:rPr kumimoji="1" lang="ja-JP" altLang="en-US"/>
                        <a:t>入力光の強度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10</a:t>
                      </a:r>
                      <a:endParaRPr kumimoji="1" lang="ja-JP" altLang="en-US"/>
                    </a:p>
                  </a:txBody>
                  <a:tcPr/>
                </a:tc>
                <a:extLst>
                  <a:ext uri="{0D108BD9-81ED-4DB2-BD59-A6C34878D82A}">
                    <a16:rowId xmlns:a16="http://schemas.microsoft.com/office/drawing/2014/main" val="285443003"/>
                  </a:ext>
                </a:extLst>
              </a:tr>
              <a:tr h="441476">
                <a:tc>
                  <a:txBody>
                    <a:bodyPr/>
                    <a:lstStyle/>
                    <a:p>
                      <a:r>
                        <a:rPr kumimoji="1" lang="ja-JP" altLang="en-US"/>
                        <a:t>屈折率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r>
                        <a:rPr kumimoji="1" lang="en-US" altLang="ja-JP" dirty="0"/>
                        <a:t>1.33</a:t>
                      </a:r>
                      <a:endParaRPr kumimoji="1" lang="ja-JP" altLang="en-US"/>
                    </a:p>
                  </a:txBody>
                  <a:tcPr/>
                </a:tc>
                <a:extLst>
                  <a:ext uri="{0D108BD9-81ED-4DB2-BD59-A6C34878D82A}">
                    <a16:rowId xmlns:a16="http://schemas.microsoft.com/office/drawing/2014/main" val="2602798998"/>
                  </a:ext>
                </a:extLst>
              </a:tr>
              <a:tr h="441476">
                <a:tc>
                  <a:txBody>
                    <a:bodyPr/>
                    <a:lstStyle/>
                    <a:p>
                      <a:r>
                        <a:rPr kumimoji="1" lang="ja-JP" altLang="en-US"/>
                        <a:t>対象内の光速</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a:t>
                      </a:r>
                      <a:r>
                        <a:rPr kumimoji="1" lang="en-US" altLang="ja-JP" dirty="0" err="1"/>
                        <a:t>ps</a:t>
                      </a:r>
                      <a:endParaRPr kumimoji="1" lang="ja-JP" altLang="en-US"/>
                    </a:p>
                  </a:txBody>
                  <a:tcPr/>
                </a:tc>
                <a:tc>
                  <a:txBody>
                    <a:bodyPr/>
                    <a:lstStyle/>
                    <a:p>
                      <a:r>
                        <a:rPr kumimoji="1" lang="en-US" altLang="ja-JP" dirty="0"/>
                        <a:t>0.2256</a:t>
                      </a:r>
                      <a:endParaRPr kumimoji="1" lang="ja-JP" altLang="en-US"/>
                    </a:p>
                  </a:txBody>
                  <a:tcPr/>
                </a:tc>
                <a:extLst>
                  <a:ext uri="{0D108BD9-81ED-4DB2-BD59-A6C34878D82A}">
                    <a16:rowId xmlns:a16="http://schemas.microsoft.com/office/drawing/2014/main" val="2828300848"/>
                  </a:ext>
                </a:extLst>
              </a:tr>
            </a:tbl>
          </a:graphicData>
        </a:graphic>
      </p:graphicFrame>
    </p:spTree>
    <p:extLst>
      <p:ext uri="{BB962C8B-B14F-4D97-AF65-F5344CB8AC3E}">
        <p14:creationId xmlns:p14="http://schemas.microsoft.com/office/powerpoint/2010/main" val="32105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en-US" altLang="ja-JP" dirty="0"/>
              <a:t>FDTD</a:t>
            </a:r>
            <a:r>
              <a:rPr kumimoji="1" lang="ja-JP" altLang="en-US"/>
              <a:t>を用いたシミュレーション</a:t>
            </a:r>
          </a:p>
        </p:txBody>
      </p:sp>
      <p:pic>
        <p:nvPicPr>
          <p:cNvPr id="3" name="intensity_with_ab">
            <a:hlinkClick r:id="" action="ppaction://media"/>
            <a:extLst>
              <a:ext uri="{FF2B5EF4-FFF2-40B4-BE49-F238E27FC236}">
                <a16:creationId xmlns:a16="http://schemas.microsoft.com/office/drawing/2014/main" id="{3FDA11AA-0C47-08F1-DCC1-CE95054B2B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88270" y="1452055"/>
            <a:ext cx="9610569" cy="5405945"/>
          </a:xfrm>
          <a:prstGeom prst="rect">
            <a:avLst/>
          </a:prstGeom>
        </p:spPr>
      </p:pic>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272210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レーダー チャート, 等高線グラフ&#10;&#10;自動的に生成された説明">
            <a:extLst>
              <a:ext uri="{FF2B5EF4-FFF2-40B4-BE49-F238E27FC236}">
                <a16:creationId xmlns:a16="http://schemas.microsoft.com/office/drawing/2014/main" id="{CE1953DF-ABB0-7941-8F42-F2F6ED4CE636}"/>
              </a:ext>
            </a:extLst>
          </p:cNvPr>
          <p:cNvPicPr>
            <a:picLocks noChangeAspect="1"/>
          </p:cNvPicPr>
          <p:nvPr/>
        </p:nvPicPr>
        <p:blipFill rotWithShape="1">
          <a:blip r:embed="rId2">
            <a:extLst>
              <a:ext uri="{28A0092B-C50C-407E-A947-70E740481C1C}">
                <a14:useLocalDpi xmlns:a14="http://schemas.microsoft.com/office/drawing/2010/main" val="0"/>
              </a:ext>
            </a:extLst>
          </a:blip>
          <a:srcRect t="13978"/>
          <a:stretch/>
        </p:blipFill>
        <p:spPr>
          <a:xfrm>
            <a:off x="197465" y="1278628"/>
            <a:ext cx="11319829" cy="595834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kumimoji="1" lang="ja-JP" altLang="en-US"/>
              <a:t>出力面の強度分布</a:t>
            </a:r>
          </a:p>
        </p:txBody>
      </p:sp>
    </p:spTree>
    <p:extLst>
      <p:ext uri="{BB962C8B-B14F-4D97-AF65-F5344CB8AC3E}">
        <p14:creationId xmlns:p14="http://schemas.microsoft.com/office/powerpoint/2010/main" val="265814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C016C-9BF8-A1BA-99B7-D32CFA1DC3D8}"/>
              </a:ext>
            </a:extLst>
          </p:cNvPr>
          <p:cNvSpPr>
            <a:spLocks noGrp="1"/>
          </p:cNvSpPr>
          <p:nvPr>
            <p:ph type="title"/>
          </p:nvPr>
        </p:nvSpPr>
        <p:spPr>
          <a:xfrm>
            <a:off x="838200" y="365125"/>
            <a:ext cx="10881852" cy="1325563"/>
          </a:xfrm>
        </p:spPr>
        <p:txBody>
          <a:bodyPr/>
          <a:lstStyle/>
          <a:p>
            <a:r>
              <a:rPr kumimoji="1" lang="ja-JP" altLang="en-US" dirty="0"/>
              <a:t>参照媒体と測定媒体における出力光の関係</a:t>
            </a:r>
          </a:p>
        </p:txBody>
      </p:sp>
      <p:sp>
        <p:nvSpPr>
          <p:cNvPr id="3" name="コンテンツ プレースホルダー 2">
            <a:extLst>
              <a:ext uri="{FF2B5EF4-FFF2-40B4-BE49-F238E27FC236}">
                <a16:creationId xmlns:a16="http://schemas.microsoft.com/office/drawing/2014/main" id="{34745218-DC8E-C1FB-0C7F-B9058FCCB40C}"/>
              </a:ext>
            </a:extLst>
          </p:cNvPr>
          <p:cNvSpPr>
            <a:spLocks noGrp="1"/>
          </p:cNvSpPr>
          <p:nvPr>
            <p:ph idx="1"/>
          </p:nvPr>
        </p:nvSpPr>
        <p:spPr>
          <a:xfrm>
            <a:off x="838200" y="1825625"/>
            <a:ext cx="5129981" cy="445627"/>
          </a:xfrm>
        </p:spPr>
        <p:txBody>
          <a:bodyPr>
            <a:normAutofit fontScale="92500" lnSpcReduction="10000"/>
          </a:bodyPr>
          <a:lstStyle/>
          <a:p>
            <a:pPr marL="0" indent="0">
              <a:buNone/>
            </a:pPr>
            <a:r>
              <a:rPr lang="ja-JP" altLang="en-US" dirty="0"/>
              <a:t>インパルス光のとき</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44174F0-6591-7464-2C59-FB80DCE05436}"/>
                  </a:ext>
                </a:extLst>
              </p:cNvPr>
              <p:cNvSpPr txBox="1"/>
              <p:nvPr/>
            </p:nvSpPr>
            <p:spPr>
              <a:xfrm>
                <a:off x="2788060" y="2048438"/>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𝑒𝑥𝑝</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23"/>
                                </m:rP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e>
                          </m:nary>
                        </m:e>
                      </m:d>
                    </m:oMath>
                  </m:oMathPara>
                </a14:m>
                <a:endParaRPr lang="ja-JP" altLang="en-US" dirty="0"/>
              </a:p>
            </p:txBody>
          </p:sp>
        </mc:Choice>
        <mc:Fallback xmlns="">
          <p:sp>
            <p:nvSpPr>
              <p:cNvPr id="6" name="テキスト ボックス 5">
                <a:extLst>
                  <a:ext uri="{FF2B5EF4-FFF2-40B4-BE49-F238E27FC236}">
                    <a16:creationId xmlns:a16="http://schemas.microsoft.com/office/drawing/2014/main" id="{944174F0-6591-7464-2C59-FB80DCE05436}"/>
                  </a:ext>
                </a:extLst>
              </p:cNvPr>
              <p:cNvSpPr txBox="1">
                <a:spLocks noRot="1" noChangeAspect="1" noMove="1" noResize="1" noEditPoints="1" noAdjustHandles="1" noChangeArrowheads="1" noChangeShapeType="1" noTextEdit="1"/>
              </p:cNvSpPr>
              <p:nvPr/>
            </p:nvSpPr>
            <p:spPr>
              <a:xfrm>
                <a:off x="2788060" y="2048438"/>
                <a:ext cx="6096000" cy="97270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196EF58-D5EB-29D8-155D-9BCAFE7C38F3}"/>
                  </a:ext>
                </a:extLst>
              </p:cNvPr>
              <p:cNvSpPr txBox="1"/>
              <p:nvPr/>
            </p:nvSpPr>
            <p:spPr>
              <a:xfrm>
                <a:off x="1053281" y="3048130"/>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lang="ja-JP" altLang="en-US" dirty="0"/>
                  <a:t>：</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に</m:t>
                    </m:r>
                    <m:r>
                      <a:rPr lang="ja-JP" altLang="en-US" i="1" dirty="0" smtClean="0">
                        <a:latin typeface="Cambria Math" panose="02040503050406030204" pitchFamily="18" charset="0"/>
                      </a:rPr>
                      <m:t>入射</m:t>
                    </m:r>
                  </m:oMath>
                </a14:m>
                <a:r>
                  <a:rPr lang="ja-JP" altLang="en-US" dirty="0"/>
                  <a:t>した光のうち，ピクセル</a:t>
                </a:r>
                <a:r>
                  <a:rPr lang="en-US" altLang="ja-JP" dirty="0"/>
                  <a:t>j</a:t>
                </a:r>
                <a:r>
                  <a:rPr lang="ja-JP" altLang="en-US" dirty="0"/>
                  <a:t>を通って時刻</a:t>
                </a:r>
                <a:r>
                  <a:rPr lang="en-US" altLang="ja-JP" dirty="0"/>
                  <a:t>t</a:t>
                </a:r>
                <a:r>
                  <a:rPr lang="ja-JP" altLang="en-US" dirty="0"/>
                  <a:t>に</a:t>
                </a:r>
                <a:r>
                  <a:rPr lang="en-US" altLang="ja-JP" dirty="0"/>
                  <a:t>x</a:t>
                </a:r>
                <a:r>
                  <a:rPr lang="ja-JP" altLang="en-US" dirty="0"/>
                  <a:t>に到達した光エネルギー</a:t>
                </a:r>
              </a:p>
            </p:txBody>
          </p:sp>
        </mc:Choice>
        <mc:Fallback xmlns="">
          <p:sp>
            <p:nvSpPr>
              <p:cNvPr id="7" name="テキスト ボックス 6">
                <a:extLst>
                  <a:ext uri="{FF2B5EF4-FFF2-40B4-BE49-F238E27FC236}">
                    <a16:creationId xmlns:a16="http://schemas.microsoft.com/office/drawing/2014/main" id="{9196EF58-D5EB-29D8-155D-9BCAFE7C38F3}"/>
                  </a:ext>
                </a:extLst>
              </p:cNvPr>
              <p:cNvSpPr txBox="1">
                <a:spLocks noRot="1" noChangeAspect="1" noMove="1" noResize="1" noEditPoints="1" noAdjustHandles="1" noChangeArrowheads="1" noChangeShapeType="1" noTextEdit="1"/>
              </p:cNvSpPr>
              <p:nvPr/>
            </p:nvSpPr>
            <p:spPr>
              <a:xfrm>
                <a:off x="1053281" y="3048130"/>
                <a:ext cx="9565558" cy="391646"/>
              </a:xfrm>
              <a:prstGeom prst="rect">
                <a:avLst/>
              </a:prstGeom>
              <a:blipFill>
                <a:blip r:embed="rId3"/>
                <a:stretch>
                  <a:fillRect t="-4688" b="-21875"/>
                </a:stretch>
              </a:blipFill>
            </p:spPr>
            <p:txBody>
              <a:bodyPr/>
              <a:lstStyle/>
              <a:p>
                <a:r>
                  <a:rPr lang="ja-JP" altLang="en-US">
                    <a:noFill/>
                  </a:rPr>
                  <a:t> </a:t>
                </a:r>
              </a:p>
            </p:txBody>
          </p:sp>
        </mc:Fallback>
      </mc:AlternateContent>
      <p:graphicFrame>
        <p:nvGraphicFramePr>
          <p:cNvPr id="8" name="表 8">
            <a:extLst>
              <a:ext uri="{FF2B5EF4-FFF2-40B4-BE49-F238E27FC236}">
                <a16:creationId xmlns:a16="http://schemas.microsoft.com/office/drawing/2014/main" id="{61138FC4-C708-E5F1-29DD-CBC404F0A2FD}"/>
              </a:ext>
            </a:extLst>
          </p:cNvPr>
          <p:cNvGraphicFramePr>
            <a:graphicFrameLocks noGrp="1"/>
          </p:cNvGraphicFramePr>
          <p:nvPr>
            <p:extLst>
              <p:ext uri="{D42A27DB-BD31-4B8C-83A1-F6EECF244321}">
                <p14:modId xmlns:p14="http://schemas.microsoft.com/office/powerpoint/2010/main" val="847064319"/>
              </p:ext>
            </p:extLst>
          </p:nvPr>
        </p:nvGraphicFramePr>
        <p:xfrm>
          <a:off x="1904181" y="4399695"/>
          <a:ext cx="8128000" cy="1854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300642030"/>
                    </a:ext>
                  </a:extLst>
                </a:gridCol>
                <a:gridCol w="812800">
                  <a:extLst>
                    <a:ext uri="{9D8B030D-6E8A-4147-A177-3AD203B41FA5}">
                      <a16:colId xmlns:a16="http://schemas.microsoft.com/office/drawing/2014/main" val="3237376204"/>
                    </a:ext>
                  </a:extLst>
                </a:gridCol>
                <a:gridCol w="812800">
                  <a:extLst>
                    <a:ext uri="{9D8B030D-6E8A-4147-A177-3AD203B41FA5}">
                      <a16:colId xmlns:a16="http://schemas.microsoft.com/office/drawing/2014/main" val="2536661678"/>
                    </a:ext>
                  </a:extLst>
                </a:gridCol>
                <a:gridCol w="812800">
                  <a:extLst>
                    <a:ext uri="{9D8B030D-6E8A-4147-A177-3AD203B41FA5}">
                      <a16:colId xmlns:a16="http://schemas.microsoft.com/office/drawing/2014/main" val="1492950638"/>
                    </a:ext>
                  </a:extLst>
                </a:gridCol>
                <a:gridCol w="812800">
                  <a:extLst>
                    <a:ext uri="{9D8B030D-6E8A-4147-A177-3AD203B41FA5}">
                      <a16:colId xmlns:a16="http://schemas.microsoft.com/office/drawing/2014/main" val="2290315220"/>
                    </a:ext>
                  </a:extLst>
                </a:gridCol>
                <a:gridCol w="812800">
                  <a:extLst>
                    <a:ext uri="{9D8B030D-6E8A-4147-A177-3AD203B41FA5}">
                      <a16:colId xmlns:a16="http://schemas.microsoft.com/office/drawing/2014/main" val="468250865"/>
                    </a:ext>
                  </a:extLst>
                </a:gridCol>
                <a:gridCol w="812800">
                  <a:extLst>
                    <a:ext uri="{9D8B030D-6E8A-4147-A177-3AD203B41FA5}">
                      <a16:colId xmlns:a16="http://schemas.microsoft.com/office/drawing/2014/main" val="3093295053"/>
                    </a:ext>
                  </a:extLst>
                </a:gridCol>
                <a:gridCol w="812800">
                  <a:extLst>
                    <a:ext uri="{9D8B030D-6E8A-4147-A177-3AD203B41FA5}">
                      <a16:colId xmlns:a16="http://schemas.microsoft.com/office/drawing/2014/main" val="2311182366"/>
                    </a:ext>
                  </a:extLst>
                </a:gridCol>
                <a:gridCol w="812800">
                  <a:extLst>
                    <a:ext uri="{9D8B030D-6E8A-4147-A177-3AD203B41FA5}">
                      <a16:colId xmlns:a16="http://schemas.microsoft.com/office/drawing/2014/main" val="402794420"/>
                    </a:ext>
                  </a:extLst>
                </a:gridCol>
                <a:gridCol w="812800">
                  <a:extLst>
                    <a:ext uri="{9D8B030D-6E8A-4147-A177-3AD203B41FA5}">
                      <a16:colId xmlns:a16="http://schemas.microsoft.com/office/drawing/2014/main" val="4267963421"/>
                    </a:ext>
                  </a:extLst>
                </a:gridCol>
              </a:tblGrid>
              <a:tr h="370840">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728460433"/>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190224964"/>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j</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344464668"/>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623969555"/>
                  </a:ext>
                </a:extLst>
              </a:tr>
              <a:tr h="37084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N</a:t>
                      </a:r>
                      <a:endParaRPr kumimoji="1" lang="ja-JP" altLang="en-US" dirty="0"/>
                    </a:p>
                  </a:txBody>
                  <a:tcPr/>
                </a:tc>
                <a:extLst>
                  <a:ext uri="{0D108BD9-81ED-4DB2-BD59-A6C34878D82A}">
                    <a16:rowId xmlns:a16="http://schemas.microsoft.com/office/drawing/2014/main" val="646596838"/>
                  </a:ext>
                </a:extLst>
              </a:tr>
            </a:tbl>
          </a:graphicData>
        </a:graphic>
      </p:graphicFrame>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A5F988-F5FC-2736-E82D-A7E95BB2D1DD}"/>
                  </a:ext>
                </a:extLst>
              </p:cNvPr>
              <p:cNvSpPr txBox="1"/>
              <p:nvPr/>
            </p:nvSpPr>
            <p:spPr>
              <a:xfrm>
                <a:off x="5531260" y="3998577"/>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DA5F988-F5FC-2736-E82D-A7E95BB2D1DD}"/>
                  </a:ext>
                </a:extLst>
              </p:cNvPr>
              <p:cNvSpPr txBox="1">
                <a:spLocks noRot="1" noChangeAspect="1" noMove="1" noResize="1" noEditPoints="1" noAdjustHandles="1" noChangeArrowheads="1" noChangeShapeType="1" noTextEdit="1"/>
              </p:cNvSpPr>
              <p:nvPr/>
            </p:nvSpPr>
            <p:spPr>
              <a:xfrm>
                <a:off x="5531260" y="3998577"/>
                <a:ext cx="60960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71F2C55-D1E6-1777-B0FA-5C6CA9052DB5}"/>
                  </a:ext>
                </a:extLst>
              </p:cNvPr>
              <p:cNvSpPr txBox="1"/>
              <p:nvPr/>
            </p:nvSpPr>
            <p:spPr>
              <a:xfrm>
                <a:off x="5466736" y="6253895"/>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271F2C55-D1E6-1777-B0FA-5C6CA9052DB5}"/>
                  </a:ext>
                </a:extLst>
              </p:cNvPr>
              <p:cNvSpPr txBox="1">
                <a:spLocks noRot="1" noChangeAspect="1" noMove="1" noResize="1" noEditPoints="1" noAdjustHandles="1" noChangeArrowheads="1" noChangeShapeType="1" noTextEdit="1"/>
              </p:cNvSpPr>
              <p:nvPr/>
            </p:nvSpPr>
            <p:spPr>
              <a:xfrm>
                <a:off x="5466736" y="6253895"/>
                <a:ext cx="609600" cy="369332"/>
              </a:xfrm>
              <a:prstGeom prst="rect">
                <a:avLst/>
              </a:prstGeom>
              <a:blipFill>
                <a:blip r:embed="rId5"/>
                <a:stretch>
                  <a:fillRect b="-1667"/>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E6BDC3C0-CAA9-3C03-C346-E1F174A6806C}"/>
              </a:ext>
            </a:extLst>
          </p:cNvPr>
          <p:cNvSpPr/>
          <p:nvPr/>
        </p:nvSpPr>
        <p:spPr>
          <a:xfrm>
            <a:off x="5466736" y="4021915"/>
            <a:ext cx="265470" cy="34599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E056DEF-7202-41E6-1263-1C40EC901AD4}"/>
              </a:ext>
            </a:extLst>
          </p:cNvPr>
          <p:cNvSpPr/>
          <p:nvPr/>
        </p:nvSpPr>
        <p:spPr>
          <a:xfrm>
            <a:off x="5398525" y="6253895"/>
            <a:ext cx="265470" cy="56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AE342EC7-9408-F0BA-8668-84C40AFCB120}"/>
              </a:ext>
            </a:extLst>
          </p:cNvPr>
          <p:cNvSpPr/>
          <p:nvPr/>
        </p:nvSpPr>
        <p:spPr>
          <a:xfrm>
            <a:off x="4493342" y="4351918"/>
            <a:ext cx="1081548" cy="2084450"/>
          </a:xfrm>
          <a:custGeom>
            <a:avLst/>
            <a:gdLst>
              <a:gd name="connsiteX0" fmla="*/ 1081548 w 1081548"/>
              <a:gd name="connsiteY0" fmla="*/ 0 h 2084450"/>
              <a:gd name="connsiteX1" fmla="*/ 786581 w 1081548"/>
              <a:gd name="connsiteY1" fmla="*/ 98323 h 2084450"/>
              <a:gd name="connsiteX2" fmla="*/ 452284 w 1081548"/>
              <a:gd name="connsiteY2" fmla="*/ 186813 h 2084450"/>
              <a:gd name="connsiteX3" fmla="*/ 235974 w 1081548"/>
              <a:gd name="connsiteY3" fmla="*/ 255639 h 2084450"/>
              <a:gd name="connsiteX4" fmla="*/ 186813 w 1081548"/>
              <a:gd name="connsiteY4" fmla="*/ 294968 h 2084450"/>
              <a:gd name="connsiteX5" fmla="*/ 245806 w 1081548"/>
              <a:gd name="connsiteY5" fmla="*/ 353962 h 2084450"/>
              <a:gd name="connsiteX6" fmla="*/ 412955 w 1081548"/>
              <a:gd name="connsiteY6" fmla="*/ 540775 h 2084450"/>
              <a:gd name="connsiteX7" fmla="*/ 127819 w 1081548"/>
              <a:gd name="connsiteY7" fmla="*/ 580104 h 2084450"/>
              <a:gd name="connsiteX8" fmla="*/ 0 w 1081548"/>
              <a:gd name="connsiteY8" fmla="*/ 609600 h 2084450"/>
              <a:gd name="connsiteX9" fmla="*/ 29497 w 1081548"/>
              <a:gd name="connsiteY9" fmla="*/ 639097 h 2084450"/>
              <a:gd name="connsiteX10" fmla="*/ 157316 w 1081548"/>
              <a:gd name="connsiteY10" fmla="*/ 698091 h 2084450"/>
              <a:gd name="connsiteX11" fmla="*/ 235974 w 1081548"/>
              <a:gd name="connsiteY11" fmla="*/ 747252 h 2084450"/>
              <a:gd name="connsiteX12" fmla="*/ 167148 w 1081548"/>
              <a:gd name="connsiteY12" fmla="*/ 806246 h 2084450"/>
              <a:gd name="connsiteX13" fmla="*/ 127819 w 1081548"/>
              <a:gd name="connsiteY13" fmla="*/ 865239 h 2084450"/>
              <a:gd name="connsiteX14" fmla="*/ 216310 w 1081548"/>
              <a:gd name="connsiteY14" fmla="*/ 963562 h 2084450"/>
              <a:gd name="connsiteX15" fmla="*/ 235974 w 1081548"/>
              <a:gd name="connsiteY15" fmla="*/ 993058 h 2084450"/>
              <a:gd name="connsiteX16" fmla="*/ 393290 w 1081548"/>
              <a:gd name="connsiteY16" fmla="*/ 1022555 h 2084450"/>
              <a:gd name="connsiteX17" fmla="*/ 383458 w 1081548"/>
              <a:gd name="connsiteY17" fmla="*/ 1327355 h 2084450"/>
              <a:gd name="connsiteX18" fmla="*/ 491613 w 1081548"/>
              <a:gd name="connsiteY18" fmla="*/ 1455175 h 2084450"/>
              <a:gd name="connsiteX19" fmla="*/ 609600 w 1081548"/>
              <a:gd name="connsiteY19" fmla="*/ 1543665 h 2084450"/>
              <a:gd name="connsiteX20" fmla="*/ 580103 w 1081548"/>
              <a:gd name="connsiteY20" fmla="*/ 1720646 h 2084450"/>
              <a:gd name="connsiteX21" fmla="*/ 589935 w 1081548"/>
              <a:gd name="connsiteY21" fmla="*/ 1809136 h 2084450"/>
              <a:gd name="connsiteX22" fmla="*/ 668593 w 1081548"/>
              <a:gd name="connsiteY22" fmla="*/ 1868129 h 2084450"/>
              <a:gd name="connsiteX23" fmla="*/ 884903 w 1081548"/>
              <a:gd name="connsiteY23" fmla="*/ 1907458 h 2084450"/>
              <a:gd name="connsiteX24" fmla="*/ 924232 w 1081548"/>
              <a:gd name="connsiteY24" fmla="*/ 1917291 h 2084450"/>
              <a:gd name="connsiteX25" fmla="*/ 963561 w 1081548"/>
              <a:gd name="connsiteY25" fmla="*/ 1966452 h 2084450"/>
              <a:gd name="connsiteX26" fmla="*/ 1002890 w 1081548"/>
              <a:gd name="connsiteY26" fmla="*/ 2005781 h 2084450"/>
              <a:gd name="connsiteX27" fmla="*/ 1061884 w 1081548"/>
              <a:gd name="connsiteY27" fmla="*/ 2084439 h 20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1548" h="2084450">
                <a:moveTo>
                  <a:pt x="1081548" y="0"/>
                </a:moveTo>
                <a:cubicBezTo>
                  <a:pt x="920763" y="32160"/>
                  <a:pt x="1184804" y="-23168"/>
                  <a:pt x="786581" y="98323"/>
                </a:cubicBezTo>
                <a:cubicBezTo>
                  <a:pt x="676328" y="131960"/>
                  <a:pt x="563119" y="155146"/>
                  <a:pt x="452284" y="186813"/>
                </a:cubicBezTo>
                <a:cubicBezTo>
                  <a:pt x="379530" y="207600"/>
                  <a:pt x="308077" y="232697"/>
                  <a:pt x="235974" y="255639"/>
                </a:cubicBezTo>
                <a:cubicBezTo>
                  <a:pt x="219587" y="268749"/>
                  <a:pt x="184725" y="274087"/>
                  <a:pt x="186813" y="294968"/>
                </a:cubicBezTo>
                <a:cubicBezTo>
                  <a:pt x="189580" y="322640"/>
                  <a:pt x="227263" y="333237"/>
                  <a:pt x="245806" y="353962"/>
                </a:cubicBezTo>
                <a:lnTo>
                  <a:pt x="412955" y="540775"/>
                </a:lnTo>
                <a:cubicBezTo>
                  <a:pt x="204759" y="603232"/>
                  <a:pt x="440186" y="541058"/>
                  <a:pt x="127819" y="580104"/>
                </a:cubicBezTo>
                <a:cubicBezTo>
                  <a:pt x="84431" y="585528"/>
                  <a:pt x="42606" y="599768"/>
                  <a:pt x="0" y="609600"/>
                </a:cubicBezTo>
                <a:cubicBezTo>
                  <a:pt x="9832" y="619432"/>
                  <a:pt x="17766" y="631632"/>
                  <a:pt x="29497" y="639097"/>
                </a:cubicBezTo>
                <a:cubicBezTo>
                  <a:pt x="171795" y="729651"/>
                  <a:pt x="52126" y="641450"/>
                  <a:pt x="157316" y="698091"/>
                </a:cubicBezTo>
                <a:cubicBezTo>
                  <a:pt x="184539" y="712750"/>
                  <a:pt x="209755" y="730865"/>
                  <a:pt x="235974" y="747252"/>
                </a:cubicBezTo>
                <a:cubicBezTo>
                  <a:pt x="211344" y="765725"/>
                  <a:pt x="186321" y="781595"/>
                  <a:pt x="167148" y="806246"/>
                </a:cubicBezTo>
                <a:cubicBezTo>
                  <a:pt x="152638" y="824901"/>
                  <a:pt x="140929" y="845575"/>
                  <a:pt x="127819" y="865239"/>
                </a:cubicBezTo>
                <a:cubicBezTo>
                  <a:pt x="253050" y="1040561"/>
                  <a:pt x="115748" y="863000"/>
                  <a:pt x="216310" y="963562"/>
                </a:cubicBezTo>
                <a:cubicBezTo>
                  <a:pt x="224666" y="971918"/>
                  <a:pt x="225066" y="988513"/>
                  <a:pt x="235974" y="993058"/>
                </a:cubicBezTo>
                <a:cubicBezTo>
                  <a:pt x="251693" y="999608"/>
                  <a:pt x="362257" y="1017383"/>
                  <a:pt x="393290" y="1022555"/>
                </a:cubicBezTo>
                <a:cubicBezTo>
                  <a:pt x="390013" y="1124155"/>
                  <a:pt x="360930" y="1228230"/>
                  <a:pt x="383458" y="1327355"/>
                </a:cubicBezTo>
                <a:cubicBezTo>
                  <a:pt x="395827" y="1381780"/>
                  <a:pt x="453228" y="1414658"/>
                  <a:pt x="491613" y="1455175"/>
                </a:cubicBezTo>
                <a:cubicBezTo>
                  <a:pt x="538650" y="1504825"/>
                  <a:pt x="557486" y="1512396"/>
                  <a:pt x="609600" y="1543665"/>
                </a:cubicBezTo>
                <a:cubicBezTo>
                  <a:pt x="592220" y="1613183"/>
                  <a:pt x="580103" y="1645514"/>
                  <a:pt x="580103" y="1720646"/>
                </a:cubicBezTo>
                <a:cubicBezTo>
                  <a:pt x="580103" y="1750324"/>
                  <a:pt x="574666" y="1783687"/>
                  <a:pt x="589935" y="1809136"/>
                </a:cubicBezTo>
                <a:cubicBezTo>
                  <a:pt x="606797" y="1837240"/>
                  <a:pt x="638469" y="1855219"/>
                  <a:pt x="668593" y="1868129"/>
                </a:cubicBezTo>
                <a:cubicBezTo>
                  <a:pt x="727673" y="1893449"/>
                  <a:pt x="819237" y="1900162"/>
                  <a:pt x="884903" y="1907458"/>
                </a:cubicBezTo>
                <a:cubicBezTo>
                  <a:pt x="898013" y="1910736"/>
                  <a:pt x="913421" y="1909183"/>
                  <a:pt x="924232" y="1917291"/>
                </a:cubicBezTo>
                <a:cubicBezTo>
                  <a:pt x="941020" y="1929882"/>
                  <a:pt x="949619" y="1950767"/>
                  <a:pt x="963561" y="1966452"/>
                </a:cubicBezTo>
                <a:cubicBezTo>
                  <a:pt x="975878" y="1980309"/>
                  <a:pt x="991766" y="1990949"/>
                  <a:pt x="1002890" y="2005781"/>
                </a:cubicBezTo>
                <a:cubicBezTo>
                  <a:pt x="1063968" y="2087218"/>
                  <a:pt x="1020054" y="2084439"/>
                  <a:pt x="1061884" y="2084439"/>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22805BB-7D29-96DD-B9D6-6E18718B9782}"/>
              </a:ext>
            </a:extLst>
          </p:cNvPr>
          <p:cNvSpPr/>
          <p:nvPr/>
        </p:nvSpPr>
        <p:spPr>
          <a:xfrm>
            <a:off x="4852718" y="4401080"/>
            <a:ext cx="958147" cy="2153166"/>
          </a:xfrm>
          <a:custGeom>
            <a:avLst/>
            <a:gdLst>
              <a:gd name="connsiteX0" fmla="*/ 761501 w 958147"/>
              <a:gd name="connsiteY0" fmla="*/ 0 h 2153166"/>
              <a:gd name="connsiteX1" fmla="*/ 790998 w 958147"/>
              <a:gd name="connsiteY1" fmla="*/ 49161 h 2153166"/>
              <a:gd name="connsiteX2" fmla="*/ 840159 w 958147"/>
              <a:gd name="connsiteY2" fmla="*/ 108155 h 2153166"/>
              <a:gd name="connsiteX3" fmla="*/ 594353 w 958147"/>
              <a:gd name="connsiteY3" fmla="*/ 157316 h 2153166"/>
              <a:gd name="connsiteX4" fmla="*/ 614017 w 958147"/>
              <a:gd name="connsiteY4" fmla="*/ 245806 h 2153166"/>
              <a:gd name="connsiteX5" fmla="*/ 830327 w 958147"/>
              <a:gd name="connsiteY5" fmla="*/ 412955 h 2153166"/>
              <a:gd name="connsiteX6" fmla="*/ 958147 w 958147"/>
              <a:gd name="connsiteY6" fmla="*/ 501445 h 2153166"/>
              <a:gd name="connsiteX7" fmla="*/ 928650 w 958147"/>
              <a:gd name="connsiteY7" fmla="*/ 550606 h 2153166"/>
              <a:gd name="connsiteX8" fmla="*/ 751669 w 958147"/>
              <a:gd name="connsiteY8" fmla="*/ 599767 h 2153166"/>
              <a:gd name="connsiteX9" fmla="*/ 564856 w 958147"/>
              <a:gd name="connsiteY9" fmla="*/ 609600 h 2153166"/>
              <a:gd name="connsiteX10" fmla="*/ 525527 w 958147"/>
              <a:gd name="connsiteY10" fmla="*/ 658761 h 2153166"/>
              <a:gd name="connsiteX11" fmla="*/ 574688 w 958147"/>
              <a:gd name="connsiteY11" fmla="*/ 963561 h 2153166"/>
              <a:gd name="connsiteX12" fmla="*/ 4417 w 958147"/>
              <a:gd name="connsiteY12" fmla="*/ 1347019 h 2153166"/>
              <a:gd name="connsiteX13" fmla="*/ 14250 w 958147"/>
              <a:gd name="connsiteY13" fmla="*/ 1386348 h 2153166"/>
              <a:gd name="connsiteX14" fmla="*/ 328882 w 958147"/>
              <a:gd name="connsiteY14" fmla="*/ 1337187 h 2153166"/>
              <a:gd name="connsiteX15" fmla="*/ 358379 w 958147"/>
              <a:gd name="connsiteY15" fmla="*/ 1327355 h 2153166"/>
              <a:gd name="connsiteX16" fmla="*/ 456701 w 958147"/>
              <a:gd name="connsiteY16" fmla="*/ 1307690 h 2153166"/>
              <a:gd name="connsiteX17" fmla="*/ 535359 w 958147"/>
              <a:gd name="connsiteY17" fmla="*/ 1337187 h 2153166"/>
              <a:gd name="connsiteX18" fmla="*/ 555024 w 958147"/>
              <a:gd name="connsiteY18" fmla="*/ 1415845 h 2153166"/>
              <a:gd name="connsiteX19" fmla="*/ 633682 w 958147"/>
              <a:gd name="connsiteY19" fmla="*/ 1563329 h 2153166"/>
              <a:gd name="connsiteX20" fmla="*/ 663179 w 958147"/>
              <a:gd name="connsiteY20" fmla="*/ 1602658 h 2153166"/>
              <a:gd name="connsiteX21" fmla="*/ 673011 w 958147"/>
              <a:gd name="connsiteY21" fmla="*/ 1710813 h 2153166"/>
              <a:gd name="connsiteX22" fmla="*/ 633682 w 958147"/>
              <a:gd name="connsiteY22" fmla="*/ 1848464 h 2153166"/>
              <a:gd name="connsiteX23" fmla="*/ 653347 w 958147"/>
              <a:gd name="connsiteY23" fmla="*/ 1946787 h 2153166"/>
              <a:gd name="connsiteX24" fmla="*/ 673011 w 958147"/>
              <a:gd name="connsiteY24" fmla="*/ 2054942 h 2153166"/>
              <a:gd name="connsiteX25" fmla="*/ 692676 w 958147"/>
              <a:gd name="connsiteY25" fmla="*/ 2133600 h 215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58147" h="2153166">
                <a:moveTo>
                  <a:pt x="761501" y="0"/>
                </a:moveTo>
                <a:cubicBezTo>
                  <a:pt x="771333" y="16387"/>
                  <a:pt x="779758" y="33706"/>
                  <a:pt x="790998" y="49161"/>
                </a:cubicBezTo>
                <a:cubicBezTo>
                  <a:pt x="806054" y="69863"/>
                  <a:pt x="849666" y="84388"/>
                  <a:pt x="840159" y="108155"/>
                </a:cubicBezTo>
                <a:cubicBezTo>
                  <a:pt x="818770" y="161629"/>
                  <a:pt x="596512" y="157181"/>
                  <a:pt x="594353" y="157316"/>
                </a:cubicBezTo>
                <a:cubicBezTo>
                  <a:pt x="541353" y="174982"/>
                  <a:pt x="541973" y="164156"/>
                  <a:pt x="614017" y="245806"/>
                </a:cubicBezTo>
                <a:cubicBezTo>
                  <a:pt x="697601" y="340535"/>
                  <a:pt x="729116" y="337046"/>
                  <a:pt x="830327" y="412955"/>
                </a:cubicBezTo>
                <a:cubicBezTo>
                  <a:pt x="955101" y="506536"/>
                  <a:pt x="860004" y="462187"/>
                  <a:pt x="958147" y="501445"/>
                </a:cubicBezTo>
                <a:cubicBezTo>
                  <a:pt x="948315" y="517832"/>
                  <a:pt x="943441" y="538505"/>
                  <a:pt x="928650" y="550606"/>
                </a:cubicBezTo>
                <a:cubicBezTo>
                  <a:pt x="871147" y="597654"/>
                  <a:pt x="822288" y="594897"/>
                  <a:pt x="751669" y="599767"/>
                </a:cubicBezTo>
                <a:cubicBezTo>
                  <a:pt x="689460" y="604057"/>
                  <a:pt x="627127" y="606322"/>
                  <a:pt x="564856" y="609600"/>
                </a:cubicBezTo>
                <a:cubicBezTo>
                  <a:pt x="551746" y="625987"/>
                  <a:pt x="527077" y="637833"/>
                  <a:pt x="525527" y="658761"/>
                </a:cubicBezTo>
                <a:cubicBezTo>
                  <a:pt x="514628" y="805897"/>
                  <a:pt x="536632" y="849389"/>
                  <a:pt x="574688" y="963561"/>
                </a:cubicBezTo>
                <a:cubicBezTo>
                  <a:pt x="-88197" y="975190"/>
                  <a:pt x="4417" y="786875"/>
                  <a:pt x="4417" y="1347019"/>
                </a:cubicBezTo>
                <a:cubicBezTo>
                  <a:pt x="4417" y="1360532"/>
                  <a:pt x="10972" y="1373238"/>
                  <a:pt x="14250" y="1386348"/>
                </a:cubicBezTo>
                <a:cubicBezTo>
                  <a:pt x="168708" y="1367041"/>
                  <a:pt x="175957" y="1369382"/>
                  <a:pt x="328882" y="1337187"/>
                </a:cubicBezTo>
                <a:cubicBezTo>
                  <a:pt x="339024" y="1335052"/>
                  <a:pt x="348414" y="1330202"/>
                  <a:pt x="358379" y="1327355"/>
                </a:cubicBezTo>
                <a:cubicBezTo>
                  <a:pt x="399455" y="1315619"/>
                  <a:pt x="410333" y="1315418"/>
                  <a:pt x="456701" y="1307690"/>
                </a:cubicBezTo>
                <a:cubicBezTo>
                  <a:pt x="482920" y="1317522"/>
                  <a:pt x="516523" y="1316467"/>
                  <a:pt x="535359" y="1337187"/>
                </a:cubicBezTo>
                <a:cubicBezTo>
                  <a:pt x="553539" y="1357185"/>
                  <a:pt x="546477" y="1390206"/>
                  <a:pt x="555024" y="1415845"/>
                </a:cubicBezTo>
                <a:cubicBezTo>
                  <a:pt x="574820" y="1475232"/>
                  <a:pt x="598397" y="1510401"/>
                  <a:pt x="633682" y="1563329"/>
                </a:cubicBezTo>
                <a:cubicBezTo>
                  <a:pt x="642772" y="1576964"/>
                  <a:pt x="653347" y="1589548"/>
                  <a:pt x="663179" y="1602658"/>
                </a:cubicBezTo>
                <a:cubicBezTo>
                  <a:pt x="666456" y="1638710"/>
                  <a:pt x="674914" y="1674663"/>
                  <a:pt x="673011" y="1710813"/>
                </a:cubicBezTo>
                <a:cubicBezTo>
                  <a:pt x="671468" y="1740139"/>
                  <a:pt x="644140" y="1817090"/>
                  <a:pt x="633682" y="1848464"/>
                </a:cubicBezTo>
                <a:cubicBezTo>
                  <a:pt x="640237" y="1881238"/>
                  <a:pt x="647093" y="1913954"/>
                  <a:pt x="653347" y="1946787"/>
                </a:cubicBezTo>
                <a:cubicBezTo>
                  <a:pt x="660203" y="1982783"/>
                  <a:pt x="665825" y="2019011"/>
                  <a:pt x="673011" y="2054942"/>
                </a:cubicBezTo>
                <a:cubicBezTo>
                  <a:pt x="693387" y="2156822"/>
                  <a:pt x="692676" y="2172543"/>
                  <a:pt x="692676" y="2133600"/>
                </a:cubicBezTo>
              </a:path>
            </a:pathLst>
          </a:custGeom>
          <a:ln>
            <a:solidFill>
              <a:srgbClr val="00B05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B483EC39-14A5-EE26-74D1-89599B8F68F9}"/>
              </a:ext>
            </a:extLst>
          </p:cNvPr>
          <p:cNvSpPr/>
          <p:nvPr/>
        </p:nvSpPr>
        <p:spPr>
          <a:xfrm>
            <a:off x="4109884" y="4391247"/>
            <a:ext cx="1474839" cy="1868129"/>
          </a:xfrm>
          <a:custGeom>
            <a:avLst/>
            <a:gdLst>
              <a:gd name="connsiteX0" fmla="*/ 1474839 w 1474839"/>
              <a:gd name="connsiteY0" fmla="*/ 0 h 1868129"/>
              <a:gd name="connsiteX1" fmla="*/ 1160206 w 1474839"/>
              <a:gd name="connsiteY1" fmla="*/ 108155 h 1868129"/>
              <a:gd name="connsiteX2" fmla="*/ 757084 w 1474839"/>
              <a:gd name="connsiteY2" fmla="*/ 206478 h 1868129"/>
              <a:gd name="connsiteX3" fmla="*/ 550606 w 1474839"/>
              <a:gd name="connsiteY3" fmla="*/ 255639 h 1868129"/>
              <a:gd name="connsiteX4" fmla="*/ 304800 w 1474839"/>
              <a:gd name="connsiteY4" fmla="*/ 363794 h 1868129"/>
              <a:gd name="connsiteX5" fmla="*/ 157316 w 1474839"/>
              <a:gd name="connsiteY5" fmla="*/ 432620 h 1868129"/>
              <a:gd name="connsiteX6" fmla="*/ 98322 w 1474839"/>
              <a:gd name="connsiteY6" fmla="*/ 462117 h 1868129"/>
              <a:gd name="connsiteX7" fmla="*/ 49161 w 1474839"/>
              <a:gd name="connsiteY7" fmla="*/ 471949 h 1868129"/>
              <a:gd name="connsiteX8" fmla="*/ 0 w 1474839"/>
              <a:gd name="connsiteY8" fmla="*/ 491613 h 1868129"/>
              <a:gd name="connsiteX9" fmla="*/ 58993 w 1474839"/>
              <a:gd name="connsiteY9" fmla="*/ 589936 h 1868129"/>
              <a:gd name="connsiteX10" fmla="*/ 117987 w 1474839"/>
              <a:gd name="connsiteY10" fmla="*/ 629265 h 1868129"/>
              <a:gd name="connsiteX11" fmla="*/ 147484 w 1474839"/>
              <a:gd name="connsiteY11" fmla="*/ 658762 h 1868129"/>
              <a:gd name="connsiteX12" fmla="*/ 196645 w 1474839"/>
              <a:gd name="connsiteY12" fmla="*/ 717755 h 1868129"/>
              <a:gd name="connsiteX13" fmla="*/ 363793 w 1474839"/>
              <a:gd name="connsiteY13" fmla="*/ 845575 h 1868129"/>
              <a:gd name="connsiteX14" fmla="*/ 412955 w 1474839"/>
              <a:gd name="connsiteY14" fmla="*/ 914400 h 1868129"/>
              <a:gd name="connsiteX15" fmla="*/ 452284 w 1474839"/>
              <a:gd name="connsiteY15" fmla="*/ 943897 h 1868129"/>
              <a:gd name="connsiteX16" fmla="*/ 501445 w 1474839"/>
              <a:gd name="connsiteY16" fmla="*/ 1140542 h 1868129"/>
              <a:gd name="connsiteX17" fmla="*/ 491613 w 1474839"/>
              <a:gd name="connsiteY17" fmla="*/ 1238865 h 1868129"/>
              <a:gd name="connsiteX18" fmla="*/ 481781 w 1474839"/>
              <a:gd name="connsiteY18" fmla="*/ 1278194 h 1868129"/>
              <a:gd name="connsiteX19" fmla="*/ 471948 w 1474839"/>
              <a:gd name="connsiteY19" fmla="*/ 1327355 h 1868129"/>
              <a:gd name="connsiteX20" fmla="*/ 462116 w 1474839"/>
              <a:gd name="connsiteY20" fmla="*/ 1406013 h 1868129"/>
              <a:gd name="connsiteX21" fmla="*/ 471948 w 1474839"/>
              <a:gd name="connsiteY21" fmla="*/ 1543665 h 1868129"/>
              <a:gd name="connsiteX22" fmla="*/ 521110 w 1474839"/>
              <a:gd name="connsiteY22" fmla="*/ 1573162 h 1868129"/>
              <a:gd name="connsiteX23" fmla="*/ 727587 w 1474839"/>
              <a:gd name="connsiteY23" fmla="*/ 1622323 h 1868129"/>
              <a:gd name="connsiteX24" fmla="*/ 865239 w 1474839"/>
              <a:gd name="connsiteY24" fmla="*/ 1651820 h 1868129"/>
              <a:gd name="connsiteX25" fmla="*/ 1061884 w 1474839"/>
              <a:gd name="connsiteY25" fmla="*/ 1681317 h 1868129"/>
              <a:gd name="connsiteX26" fmla="*/ 1297858 w 1474839"/>
              <a:gd name="connsiteY26" fmla="*/ 1730478 h 1868129"/>
              <a:gd name="connsiteX27" fmla="*/ 1356851 w 1474839"/>
              <a:gd name="connsiteY27" fmla="*/ 1740310 h 1868129"/>
              <a:gd name="connsiteX28" fmla="*/ 1376516 w 1474839"/>
              <a:gd name="connsiteY28" fmla="*/ 1769807 h 1868129"/>
              <a:gd name="connsiteX29" fmla="*/ 1396181 w 1474839"/>
              <a:gd name="connsiteY29" fmla="*/ 1838633 h 1868129"/>
              <a:gd name="connsiteX30" fmla="*/ 1406013 w 1474839"/>
              <a:gd name="connsiteY30" fmla="*/ 1868129 h 186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74839" h="1868129">
                <a:moveTo>
                  <a:pt x="1474839" y="0"/>
                </a:moveTo>
                <a:cubicBezTo>
                  <a:pt x="1369664" y="42070"/>
                  <a:pt x="1280743" y="78756"/>
                  <a:pt x="1160206" y="108155"/>
                </a:cubicBezTo>
                <a:lnTo>
                  <a:pt x="757084" y="206478"/>
                </a:lnTo>
                <a:cubicBezTo>
                  <a:pt x="688318" y="223115"/>
                  <a:pt x="615914" y="228428"/>
                  <a:pt x="550606" y="255639"/>
                </a:cubicBezTo>
                <a:cubicBezTo>
                  <a:pt x="475914" y="286761"/>
                  <a:pt x="375913" y="326691"/>
                  <a:pt x="304800" y="363794"/>
                </a:cubicBezTo>
                <a:cubicBezTo>
                  <a:pt x="164746" y="436866"/>
                  <a:pt x="255936" y="412896"/>
                  <a:pt x="157316" y="432620"/>
                </a:cubicBezTo>
                <a:cubicBezTo>
                  <a:pt x="137651" y="442452"/>
                  <a:pt x="118984" y="454604"/>
                  <a:pt x="98322" y="462117"/>
                </a:cubicBezTo>
                <a:cubicBezTo>
                  <a:pt x="82617" y="467828"/>
                  <a:pt x="65168" y="467147"/>
                  <a:pt x="49161" y="471949"/>
                </a:cubicBezTo>
                <a:cubicBezTo>
                  <a:pt x="32256" y="477020"/>
                  <a:pt x="16387" y="485058"/>
                  <a:pt x="0" y="491613"/>
                </a:cubicBezTo>
                <a:cubicBezTo>
                  <a:pt x="19664" y="524387"/>
                  <a:pt x="34119" y="560916"/>
                  <a:pt x="58993" y="589936"/>
                </a:cubicBezTo>
                <a:cubicBezTo>
                  <a:pt x="74374" y="607880"/>
                  <a:pt x="99331" y="614755"/>
                  <a:pt x="117987" y="629265"/>
                </a:cubicBezTo>
                <a:cubicBezTo>
                  <a:pt x="128963" y="637802"/>
                  <a:pt x="138246" y="648369"/>
                  <a:pt x="147484" y="658762"/>
                </a:cubicBezTo>
                <a:cubicBezTo>
                  <a:pt x="164490" y="677894"/>
                  <a:pt x="178545" y="699655"/>
                  <a:pt x="196645" y="717755"/>
                </a:cubicBezTo>
                <a:cubicBezTo>
                  <a:pt x="262481" y="783591"/>
                  <a:pt x="286509" y="794052"/>
                  <a:pt x="363793" y="845575"/>
                </a:cubicBezTo>
                <a:cubicBezTo>
                  <a:pt x="380180" y="868517"/>
                  <a:pt x="394095" y="893444"/>
                  <a:pt x="412955" y="914400"/>
                </a:cubicBezTo>
                <a:cubicBezTo>
                  <a:pt x="423917" y="926580"/>
                  <a:pt x="446313" y="928637"/>
                  <a:pt x="452284" y="943897"/>
                </a:cubicBezTo>
                <a:cubicBezTo>
                  <a:pt x="476905" y="1006817"/>
                  <a:pt x="485058" y="1074994"/>
                  <a:pt x="501445" y="1140542"/>
                </a:cubicBezTo>
                <a:cubicBezTo>
                  <a:pt x="498168" y="1173316"/>
                  <a:pt x="496271" y="1206258"/>
                  <a:pt x="491613" y="1238865"/>
                </a:cubicBezTo>
                <a:cubicBezTo>
                  <a:pt x="489702" y="1252242"/>
                  <a:pt x="484712" y="1265003"/>
                  <a:pt x="481781" y="1278194"/>
                </a:cubicBezTo>
                <a:cubicBezTo>
                  <a:pt x="478156" y="1294508"/>
                  <a:pt x="474489" y="1310838"/>
                  <a:pt x="471948" y="1327355"/>
                </a:cubicBezTo>
                <a:cubicBezTo>
                  <a:pt x="467930" y="1353471"/>
                  <a:pt x="465393" y="1379794"/>
                  <a:pt x="462116" y="1406013"/>
                </a:cubicBezTo>
                <a:cubicBezTo>
                  <a:pt x="465393" y="1451897"/>
                  <a:pt x="456638" y="1500287"/>
                  <a:pt x="471948" y="1543665"/>
                </a:cubicBezTo>
                <a:cubicBezTo>
                  <a:pt x="478308" y="1561686"/>
                  <a:pt x="503544" y="1565634"/>
                  <a:pt x="521110" y="1573162"/>
                </a:cubicBezTo>
                <a:cubicBezTo>
                  <a:pt x="609091" y="1610868"/>
                  <a:pt x="628089" y="1603189"/>
                  <a:pt x="727587" y="1622323"/>
                </a:cubicBezTo>
                <a:cubicBezTo>
                  <a:pt x="773668" y="1631185"/>
                  <a:pt x="819027" y="1643665"/>
                  <a:pt x="865239" y="1651820"/>
                </a:cubicBezTo>
                <a:cubicBezTo>
                  <a:pt x="930512" y="1663339"/>
                  <a:pt x="996671" y="1669460"/>
                  <a:pt x="1061884" y="1681317"/>
                </a:cubicBezTo>
                <a:cubicBezTo>
                  <a:pt x="1140935" y="1695690"/>
                  <a:pt x="1218604" y="1717269"/>
                  <a:pt x="1297858" y="1730478"/>
                </a:cubicBezTo>
                <a:lnTo>
                  <a:pt x="1356851" y="1740310"/>
                </a:lnTo>
                <a:cubicBezTo>
                  <a:pt x="1363406" y="1750142"/>
                  <a:pt x="1372127" y="1758835"/>
                  <a:pt x="1376516" y="1769807"/>
                </a:cubicBezTo>
                <a:cubicBezTo>
                  <a:pt x="1385378" y="1791960"/>
                  <a:pt x="1389325" y="1815779"/>
                  <a:pt x="1396181" y="1838633"/>
                </a:cubicBezTo>
                <a:cubicBezTo>
                  <a:pt x="1399159" y="1848560"/>
                  <a:pt x="1402736" y="1858297"/>
                  <a:pt x="1406013" y="18681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884C9-A515-91A2-B7C0-EB9479905771}"/>
                  </a:ext>
                </a:extLst>
              </p:cNvPr>
              <p:cNvSpPr txBox="1"/>
              <p:nvPr/>
            </p:nvSpPr>
            <p:spPr>
              <a:xfrm>
                <a:off x="1053281" y="3422777"/>
                <a:ext cx="9565558" cy="391646"/>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oMath>
                </a14:m>
                <a:r>
                  <a:rPr lang="ja-JP" altLang="en-US" dirty="0"/>
                  <a:t>：</a:t>
                </a:r>
                <a:r>
                  <a:rPr lang="en-US" altLang="ja-JP" dirty="0"/>
                  <a:t>j</a:t>
                </a:r>
                <a:r>
                  <a:rPr lang="ja-JP" altLang="en-US" dirty="0"/>
                  <a:t>の吸収係数</a:t>
                </a:r>
              </a:p>
            </p:txBody>
          </p:sp>
        </mc:Choice>
        <mc:Fallback xmlns="">
          <p:sp>
            <p:nvSpPr>
              <p:cNvPr id="17" name="テキスト ボックス 16">
                <a:extLst>
                  <a:ext uri="{FF2B5EF4-FFF2-40B4-BE49-F238E27FC236}">
                    <a16:creationId xmlns:a16="http://schemas.microsoft.com/office/drawing/2014/main" id="{2B3884C9-A515-91A2-B7C0-EB9479905771}"/>
                  </a:ext>
                </a:extLst>
              </p:cNvPr>
              <p:cNvSpPr txBox="1">
                <a:spLocks noRot="1" noChangeAspect="1" noMove="1" noResize="1" noEditPoints="1" noAdjustHandles="1" noChangeArrowheads="1" noChangeShapeType="1" noTextEdit="1"/>
              </p:cNvSpPr>
              <p:nvPr/>
            </p:nvSpPr>
            <p:spPr>
              <a:xfrm>
                <a:off x="1053281" y="3422777"/>
                <a:ext cx="9565558" cy="391646"/>
              </a:xfrm>
              <a:prstGeom prst="rect">
                <a:avLst/>
              </a:prstGeom>
              <a:blipFill>
                <a:blip r:embed="rId6"/>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95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AFEA1-48C6-6A2D-D402-6B7F253375B7}"/>
              </a:ext>
            </a:extLst>
          </p:cNvPr>
          <p:cNvSpPr>
            <a:spLocks noGrp="1"/>
          </p:cNvSpPr>
          <p:nvPr>
            <p:ph type="title"/>
          </p:nvPr>
        </p:nvSpPr>
        <p:spPr/>
        <p:txBody>
          <a:bodyPr/>
          <a:lstStyle/>
          <a:p>
            <a:r>
              <a:rPr lang="ja-JP" altLang="en-US" dirty="0"/>
              <a:t>拡散光トモグラフィー</a:t>
            </a:r>
            <a:endParaRPr kumimoji="1" lang="ja-JP" altLang="en-US" dirty="0"/>
          </a:p>
        </p:txBody>
      </p:sp>
      <p:sp>
        <p:nvSpPr>
          <p:cNvPr id="3" name="コンテンツ プレースホルダー 2">
            <a:extLst>
              <a:ext uri="{FF2B5EF4-FFF2-40B4-BE49-F238E27FC236}">
                <a16:creationId xmlns:a16="http://schemas.microsoft.com/office/drawing/2014/main" id="{675CDB9A-24D6-87A9-67DA-5E7372A759E5}"/>
              </a:ext>
            </a:extLst>
          </p:cNvPr>
          <p:cNvSpPr>
            <a:spLocks noGrp="1"/>
          </p:cNvSpPr>
          <p:nvPr>
            <p:ph idx="1"/>
          </p:nvPr>
        </p:nvSpPr>
        <p:spPr>
          <a:xfrm>
            <a:off x="838200" y="1825625"/>
            <a:ext cx="10515600" cy="581244"/>
          </a:xfrm>
        </p:spPr>
        <p:txBody>
          <a:bodyPr/>
          <a:lstStyle/>
          <a:p>
            <a:r>
              <a:rPr kumimoji="1" lang="ja-JP" altLang="en-US" dirty="0"/>
              <a:t>近赤外光を用いて生体組織内部を再構成する手法</a:t>
            </a:r>
          </a:p>
        </p:txBody>
      </p:sp>
      <p:pic>
        <p:nvPicPr>
          <p:cNvPr id="4" name="スクリーンショット 2021-07-13 18.16.37.png">
            <a:extLst>
              <a:ext uri="{FF2B5EF4-FFF2-40B4-BE49-F238E27FC236}">
                <a16:creationId xmlns:a16="http://schemas.microsoft.com/office/drawing/2014/main" id="{F3F3BA9E-F3F7-600E-F4FE-76AB99B91B7C}"/>
              </a:ext>
            </a:extLst>
          </p:cNvPr>
          <p:cNvPicPr>
            <a:picLocks noChangeAspect="1"/>
          </p:cNvPicPr>
          <p:nvPr/>
        </p:nvPicPr>
        <p:blipFill>
          <a:blip r:embed="rId3"/>
          <a:stretch>
            <a:fillRect/>
          </a:stretch>
        </p:blipFill>
        <p:spPr>
          <a:xfrm>
            <a:off x="2540393" y="2406869"/>
            <a:ext cx="7111213" cy="4382830"/>
          </a:xfrm>
          <a:prstGeom prst="rect">
            <a:avLst/>
          </a:prstGeom>
          <a:ln w="12700">
            <a:miter lim="400000"/>
          </a:ln>
        </p:spPr>
      </p:pic>
    </p:spTree>
    <p:extLst>
      <p:ext uri="{BB962C8B-B14F-4D97-AF65-F5344CB8AC3E}">
        <p14:creationId xmlns:p14="http://schemas.microsoft.com/office/powerpoint/2010/main" val="3763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24694-F6E7-9A21-DBDD-8AF562BD38BA}"/>
              </a:ext>
            </a:extLst>
          </p:cNvPr>
          <p:cNvSpPr>
            <a:spLocks noGrp="1"/>
          </p:cNvSpPr>
          <p:nvPr>
            <p:ph type="title"/>
          </p:nvPr>
        </p:nvSpPr>
        <p:spPr/>
        <p:txBody>
          <a:bodyPr/>
          <a:lstStyle/>
          <a:p>
            <a:r>
              <a:rPr kumimoji="1" lang="ja-JP" altLang="en-US"/>
              <a:t>光路長分布の導出</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523C9D6-6276-60AF-F295-3ED32E14E295}"/>
                  </a:ext>
                </a:extLst>
              </p:cNvPr>
              <p:cNvSpPr txBox="1"/>
              <p:nvPr/>
            </p:nvSpPr>
            <p:spPr>
              <a:xfrm>
                <a:off x="838200" y="1485594"/>
                <a:ext cx="9379974" cy="391646"/>
              </a:xfrm>
              <a:prstGeom prst="rect">
                <a:avLst/>
              </a:prstGeom>
              <a:noFill/>
            </p:spPr>
            <p:txBody>
              <a:bodyPr wrap="square" rtlCol="0">
                <a:spAutoFit/>
              </a:bodyPr>
              <a:lstStyle/>
              <a:p>
                <a:r>
                  <a:rPr lang="ja-JP" altLang="en-US"/>
                  <a:t>各ピクセルの光路</a:t>
                </a:r>
                <a:r>
                  <a:rPr kumimoji="1" lang="ja-JP" altLang="en-US"/>
                  <a:t>長を</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𝑗</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oMath>
                </a14:m>
                <a:r>
                  <a:rPr kumimoji="1" lang="ja-JP" altLang="en-US" dirty="0"/>
                  <a:t>とすると</a:t>
                </a:r>
              </a:p>
            </p:txBody>
          </p:sp>
        </mc:Choice>
        <mc:Fallback xmlns="">
          <p:sp>
            <p:nvSpPr>
              <p:cNvPr id="7" name="テキスト ボックス 6">
                <a:extLst>
                  <a:ext uri="{FF2B5EF4-FFF2-40B4-BE49-F238E27FC236}">
                    <a16:creationId xmlns:a16="http://schemas.microsoft.com/office/drawing/2014/main" id="{1523C9D6-6276-60AF-F295-3ED32E14E295}"/>
                  </a:ext>
                </a:extLst>
              </p:cNvPr>
              <p:cNvSpPr txBox="1">
                <a:spLocks noRot="1" noChangeAspect="1" noMove="1" noResize="1" noEditPoints="1" noAdjustHandles="1" noChangeArrowheads="1" noChangeShapeType="1" noTextEdit="1"/>
              </p:cNvSpPr>
              <p:nvPr/>
            </p:nvSpPr>
            <p:spPr>
              <a:xfrm>
                <a:off x="838200" y="1485594"/>
                <a:ext cx="9379974" cy="391646"/>
              </a:xfrm>
              <a:prstGeom prst="rect">
                <a:avLst/>
              </a:prstGeom>
              <a:blipFill>
                <a:blip r:embed="rId3"/>
                <a:stretch>
                  <a:fillRect l="-677" t="-9677"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24F3EC3-4732-4241-B89A-A4E2DE02323B}"/>
                  </a:ext>
                </a:extLst>
              </p:cNvPr>
              <p:cNvSpPr txBox="1"/>
              <p:nvPr/>
            </p:nvSpPr>
            <p:spPr>
              <a:xfrm>
                <a:off x="3174437" y="1974518"/>
                <a:ext cx="5690725" cy="686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nary>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𝑣</m:t>
                          </m:r>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den>
                      </m:f>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224F3EC3-4732-4241-B89A-A4E2DE02323B}"/>
                  </a:ext>
                </a:extLst>
              </p:cNvPr>
              <p:cNvSpPr txBox="1">
                <a:spLocks noRot="1" noChangeAspect="1" noMove="1" noResize="1" noEditPoints="1" noAdjustHandles="1" noChangeArrowheads="1" noChangeShapeType="1" noTextEdit="1"/>
              </p:cNvSpPr>
              <p:nvPr/>
            </p:nvSpPr>
            <p:spPr>
              <a:xfrm>
                <a:off x="3174437" y="1974518"/>
                <a:ext cx="5690725" cy="686791"/>
              </a:xfrm>
              <a:prstGeom prst="rect">
                <a:avLst/>
              </a:prstGeom>
              <a:blipFill>
                <a:blip r:embed="rId4"/>
                <a:stretch>
                  <a:fillRect l="-446" t="-65455" r="-1116" b="-9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7BD5A96-3F03-554B-BD8B-B46F0970405E}"/>
                  </a:ext>
                </a:extLst>
              </p:cNvPr>
              <p:cNvSpPr txBox="1"/>
              <p:nvPr/>
            </p:nvSpPr>
            <p:spPr>
              <a:xfrm>
                <a:off x="3174437" y="3029605"/>
                <a:ext cx="2651367" cy="58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𝑗</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𝑣</m:t>
                          </m:r>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𝑟</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den>
                      </m:f>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57BD5A96-3F03-554B-BD8B-B46F0970405E}"/>
                  </a:ext>
                </a:extLst>
              </p:cNvPr>
              <p:cNvSpPr txBox="1">
                <a:spLocks noRot="1" noChangeAspect="1" noMove="1" noResize="1" noEditPoints="1" noAdjustHandles="1" noChangeArrowheads="1" noChangeShapeType="1" noTextEdit="1"/>
              </p:cNvSpPr>
              <p:nvPr/>
            </p:nvSpPr>
            <p:spPr>
              <a:xfrm>
                <a:off x="3174437" y="3029605"/>
                <a:ext cx="2651367" cy="584712"/>
              </a:xfrm>
              <a:prstGeom prst="rect">
                <a:avLst/>
              </a:prstGeom>
              <a:blipFill>
                <a:blip r:embed="rId5"/>
                <a:stretch>
                  <a:fillRect l="-1435" r="-2392" b="-191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FF361-4A0C-0243-944E-24F518AAF175}"/>
                  </a:ext>
                </a:extLst>
              </p:cNvPr>
              <p:cNvSpPr txBox="1"/>
              <p:nvPr/>
            </p:nvSpPr>
            <p:spPr>
              <a:xfrm>
                <a:off x="3094318" y="5694995"/>
                <a:ext cx="2925481"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𝑡</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nary>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52FF361-4A0C-0243-944E-24F518AAF175}"/>
                  </a:ext>
                </a:extLst>
              </p:cNvPr>
              <p:cNvSpPr txBox="1">
                <a:spLocks noRot="1" noChangeAspect="1" noMove="1" noResize="1" noEditPoints="1" noAdjustHandles="1" noChangeArrowheads="1" noChangeShapeType="1" noTextEdit="1"/>
              </p:cNvSpPr>
              <p:nvPr/>
            </p:nvSpPr>
            <p:spPr>
              <a:xfrm>
                <a:off x="3094318" y="5694995"/>
                <a:ext cx="2925481" cy="619400"/>
              </a:xfrm>
              <a:prstGeom prst="rect">
                <a:avLst/>
              </a:prstGeom>
              <a:blipFill>
                <a:blip r:embed="rId6"/>
                <a:stretch>
                  <a:fillRect t="-180000" b="-26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A68278C-935B-A14E-9496-F4FDE08DC2B3}"/>
                  </a:ext>
                </a:extLst>
              </p:cNvPr>
              <p:cNvSpPr txBox="1"/>
              <p:nvPr/>
            </p:nvSpPr>
            <p:spPr>
              <a:xfrm>
                <a:off x="3120845" y="4317613"/>
                <a:ext cx="3180166"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1A68278C-935B-A14E-9496-F4FDE08DC2B3}"/>
                  </a:ext>
                </a:extLst>
              </p:cNvPr>
              <p:cNvSpPr txBox="1">
                <a:spLocks noRot="1" noChangeAspect="1" noMove="1" noResize="1" noEditPoints="1" noAdjustHandles="1" noChangeArrowheads="1" noChangeShapeType="1" noTextEdit="1"/>
              </p:cNvSpPr>
              <p:nvPr/>
            </p:nvSpPr>
            <p:spPr>
              <a:xfrm>
                <a:off x="3120845" y="4317613"/>
                <a:ext cx="3180166" cy="304186"/>
              </a:xfrm>
              <a:prstGeom prst="rect">
                <a:avLst/>
              </a:prstGeom>
              <a:blipFill>
                <a:blip r:embed="rId7"/>
                <a:stretch>
                  <a:fillRect l="-1190" r="-1984"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D7B116D-5B88-E846-83CE-E418992E7EF5}"/>
                  </a:ext>
                </a:extLst>
              </p:cNvPr>
              <p:cNvSpPr txBox="1"/>
              <p:nvPr/>
            </p:nvSpPr>
            <p:spPr>
              <a:xfrm>
                <a:off x="838200" y="3648968"/>
                <a:ext cx="9379974" cy="668645"/>
              </a:xfrm>
              <a:prstGeom prst="rect">
                <a:avLst/>
              </a:prstGeom>
              <a:noFill/>
            </p:spPr>
            <p:txBody>
              <a:bodyPr wrap="square" rtlCol="0">
                <a:spAutoFit/>
              </a:bodyPr>
              <a:lstStyle/>
              <a:p>
                <a:r>
                  <a:rPr kumimoji="1" lang="ja-JP" altLang="en-US"/>
                  <a:t>時刻</a:t>
                </a:r>
                <a:r>
                  <a:rPr kumimoji="1" lang="en-US" altLang="ja-JP" dirty="0"/>
                  <a:t>t</a:t>
                </a:r>
                <a:r>
                  <a:rPr kumimoji="1" lang="ja-JP" altLang="en-US"/>
                  <a:t>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構成</m:t>
                    </m:r>
                    <m:r>
                      <a:rPr lang="ja-JP" altLang="en-US" i="1" smtClean="0">
                        <a:latin typeface="Cambria Math" panose="02040503050406030204" pitchFamily="18" charset="0"/>
                      </a:rPr>
                      <m:t>する</m:t>
                    </m:r>
                  </m:oMath>
                </a14:m>
                <a:r>
                  <a:rPr kumimoji="1" lang="ja-JP" altLang="en-US"/>
                  <a:t>光子が時刻</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𝑡</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においてピクセル</a:t>
                </a:r>
                <a:r>
                  <a:rPr kumimoji="1" lang="en-US" altLang="ja-JP" dirty="0"/>
                  <a:t>j</a:t>
                </a:r>
                <a:r>
                  <a:rPr kumimoji="1" lang="ja-JP" altLang="en-US"/>
                  <a:t>に存在する確率密度を</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lang="ja-JP" altLang="en-US" i="1">
                        <a:latin typeface="Cambria Math" panose="02040503050406030204" pitchFamily="18" charset="0"/>
                      </a:rPr>
                      <m:t>と</m:t>
                    </m:r>
                    <m:r>
                      <a:rPr lang="ja-JP" altLang="en-US" i="1" smtClean="0">
                        <a:latin typeface="Cambria Math" panose="02040503050406030204" pitchFamily="18" charset="0"/>
                      </a:rPr>
                      <m:t>すると</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CD7B116D-5B88-E846-83CE-E418992E7EF5}"/>
                  </a:ext>
                </a:extLst>
              </p:cNvPr>
              <p:cNvSpPr txBox="1">
                <a:spLocks noRot="1" noChangeAspect="1" noMove="1" noResize="1" noEditPoints="1" noAdjustHandles="1" noChangeArrowheads="1" noChangeShapeType="1" noTextEdit="1"/>
              </p:cNvSpPr>
              <p:nvPr/>
            </p:nvSpPr>
            <p:spPr>
              <a:xfrm>
                <a:off x="838200" y="3648968"/>
                <a:ext cx="9379974" cy="668645"/>
              </a:xfrm>
              <a:prstGeom prst="rect">
                <a:avLst/>
              </a:prstGeom>
              <a:blipFill>
                <a:blip r:embed="rId8"/>
                <a:stretch>
                  <a:fillRect l="-677" t="-3774" b="-132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6CC03898-BE15-C64C-841A-EA44A7770A1C}"/>
              </a:ext>
            </a:extLst>
          </p:cNvPr>
          <p:cNvSpPr/>
          <p:nvPr/>
        </p:nvSpPr>
        <p:spPr>
          <a:xfrm>
            <a:off x="10068448" y="138667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ED2754-9E1B-6047-884B-1B8FA0919587}"/>
                  </a:ext>
                </a:extLst>
              </p:cNvPr>
              <p:cNvSpPr txBox="1"/>
              <p:nvPr/>
            </p:nvSpPr>
            <p:spPr>
              <a:xfrm>
                <a:off x="838200" y="4942528"/>
                <a:ext cx="9379974" cy="6958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oMath>
                </a14:m>
                <a:r>
                  <a:rPr lang="ja-JP" altLang="en-US" dirty="0"/>
                  <a:t>は時刻</a:t>
                </a:r>
                <a:r>
                  <a:rPr lang="en-US" altLang="ja-JP" dirty="0"/>
                  <a:t>t</a:t>
                </a:r>
                <a:r>
                  <a:rPr lang="ja-JP" altLang="en-US" dirty="0"/>
                  <a:t>で</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oMath>
                </a14:m>
                <a:r>
                  <a:rPr kumimoji="1" lang="ja-JP" altLang="en-US" dirty="0"/>
                  <a:t>に入射した</a:t>
                </a:r>
                <a:r>
                  <a:rPr lang="ja-JP" altLang="en-US" dirty="0"/>
                  <a:t>光子が時刻</a:t>
                </a:r>
                <a14:m>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m:t>
                    </m:r>
                  </m:oMath>
                </a14:m>
                <a:r>
                  <a:rPr kumimoji="1" lang="ja-JP" altLang="en-US" dirty="0"/>
                  <a:t>にピクセル</a:t>
                </a:r>
                <a:r>
                  <a:rPr kumimoji="1" lang="en-US" altLang="ja-JP" dirty="0"/>
                  <a:t>j</a:t>
                </a:r>
                <a:r>
                  <a:rPr kumimoji="1" lang="ja-JP" altLang="en-US" dirty="0"/>
                  <a:t>に存在する確率密度，</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oMath>
                </a14:m>
                <a:r>
                  <a:rPr lang="ja-JP" altLang="en-US" dirty="0"/>
                  <a:t>は時刻</a:t>
                </a:r>
                <a:r>
                  <a:rPr lang="en-US" altLang="ja-JP" dirty="0"/>
                  <a:t>t’</a:t>
                </a:r>
                <a:r>
                  <a:rPr lang="ja-JP" altLang="en-US" dirty="0"/>
                  <a:t>でピクセル</a:t>
                </a:r>
                <a:r>
                  <a:rPr lang="en-US" altLang="ja-JP" dirty="0"/>
                  <a:t>j</a:t>
                </a:r>
                <a:r>
                  <a:rPr lang="ja-JP" altLang="en-US" dirty="0"/>
                  <a:t>に入射した光子が時刻</a:t>
                </a:r>
                <a14:m>
                  <m:oMath xmlns:m="http://schemas.openxmlformats.org/officeDocument/2006/math">
                    <m:r>
                      <a:rPr lang="en-US" altLang="ja-JP" i="1">
                        <a:latin typeface="Cambria Math" panose="02040503050406030204" pitchFamily="18" charset="0"/>
                      </a:rPr>
                      <m:t>𝑡</m:t>
                    </m:r>
                  </m:oMath>
                </a14:m>
                <a:r>
                  <a:rPr lang="ja-JP" altLang="en-US" dirty="0"/>
                  <a:t>に</a:t>
                </a:r>
                <a:r>
                  <a:rPr lang="en-US" altLang="ja-JP" dirty="0"/>
                  <a:t>x</a:t>
                </a:r>
                <a:r>
                  <a:rPr lang="ja-JP" altLang="en-US" dirty="0"/>
                  <a:t>に存在する確率密度</a:t>
                </a:r>
                <a:endParaRPr kumimoji="1" lang="en-US" altLang="ja-JP" dirty="0"/>
              </a:p>
            </p:txBody>
          </p:sp>
        </mc:Choice>
        <mc:Fallback xmlns="">
          <p:sp>
            <p:nvSpPr>
              <p:cNvPr id="13" name="テキスト ボックス 12">
                <a:extLst>
                  <a:ext uri="{FF2B5EF4-FFF2-40B4-BE49-F238E27FC236}">
                    <a16:creationId xmlns:a16="http://schemas.microsoft.com/office/drawing/2014/main" id="{ADED2754-9E1B-6047-884B-1B8FA0919587}"/>
                  </a:ext>
                </a:extLst>
              </p:cNvPr>
              <p:cNvSpPr txBox="1">
                <a:spLocks noRot="1" noChangeAspect="1" noMove="1" noResize="1" noEditPoints="1" noAdjustHandles="1" noChangeArrowheads="1" noChangeShapeType="1" noTextEdit="1"/>
              </p:cNvSpPr>
              <p:nvPr/>
            </p:nvSpPr>
            <p:spPr>
              <a:xfrm>
                <a:off x="838200" y="4942528"/>
                <a:ext cx="9379974" cy="695832"/>
              </a:xfrm>
              <a:prstGeom prst="rect">
                <a:avLst/>
              </a:prstGeom>
              <a:blipFill>
                <a:blip r:embed="rId9"/>
                <a:stretch>
                  <a:fillRect t="-5357"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033F19D4-49AB-D349-A31A-B8FE18124D1C}"/>
                  </a:ext>
                </a:extLst>
              </p:cNvPr>
              <p:cNvSpPr/>
              <p:nvPr/>
            </p:nvSpPr>
            <p:spPr>
              <a:xfrm>
                <a:off x="11173767" y="138667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xmlns="">
          <p:sp>
            <p:nvSpPr>
              <p:cNvPr id="14" name="正方形/長方形 13">
                <a:extLst>
                  <a:ext uri="{FF2B5EF4-FFF2-40B4-BE49-F238E27FC236}">
                    <a16:creationId xmlns:a16="http://schemas.microsoft.com/office/drawing/2014/main" id="{033F19D4-49AB-D349-A31A-B8FE18124D1C}"/>
                  </a:ext>
                </a:extLst>
              </p:cNvPr>
              <p:cNvSpPr>
                <a:spLocks noRot="1" noChangeAspect="1" noMove="1" noResize="1" noEditPoints="1" noAdjustHandles="1" noChangeArrowheads="1" noChangeShapeType="1" noTextEdit="1"/>
              </p:cNvSpPr>
              <p:nvPr/>
            </p:nvSpPr>
            <p:spPr>
              <a:xfrm>
                <a:off x="11173767" y="1386673"/>
                <a:ext cx="502418" cy="502418"/>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7E88B016-1D4A-2A43-B6D4-4F19B4844B39}"/>
              </a:ext>
            </a:extLst>
          </p:cNvPr>
          <p:cNvSpPr/>
          <p:nvPr/>
        </p:nvSpPr>
        <p:spPr>
          <a:xfrm>
            <a:off x="10289512" y="266130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469FACF0-0E5A-AB45-8077-37DD3B6A7A84}"/>
              </a:ext>
            </a:extLst>
          </p:cNvPr>
          <p:cNvSpPr/>
          <p:nvPr/>
        </p:nvSpPr>
        <p:spPr>
          <a:xfrm>
            <a:off x="11203911" y="408968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20" name="直線矢印コネクタ 19">
            <a:extLst>
              <a:ext uri="{FF2B5EF4-FFF2-40B4-BE49-F238E27FC236}">
                <a16:creationId xmlns:a16="http://schemas.microsoft.com/office/drawing/2014/main" id="{A6BA1580-A3B6-8442-8BF9-61775056B46B}"/>
              </a:ext>
            </a:extLst>
          </p:cNvPr>
          <p:cNvCxnSpPr/>
          <p:nvPr/>
        </p:nvCxnSpPr>
        <p:spPr>
          <a:xfrm>
            <a:off x="11444235" y="542611"/>
            <a:ext cx="0" cy="8440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A7B81BF9-B15F-0A4B-97F6-90A14FB63B8E}"/>
              </a:ext>
            </a:extLst>
          </p:cNvPr>
          <p:cNvCxnSpPr>
            <a:cxnSpLocks/>
          </p:cNvCxnSpPr>
          <p:nvPr/>
        </p:nvCxnSpPr>
        <p:spPr>
          <a:xfrm flipH="1">
            <a:off x="10791930" y="1889090"/>
            <a:ext cx="391047" cy="7722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矢印コネクタ 22">
            <a:extLst>
              <a:ext uri="{FF2B5EF4-FFF2-40B4-BE49-F238E27FC236}">
                <a16:creationId xmlns:a16="http://schemas.microsoft.com/office/drawing/2014/main" id="{79B0DBB5-9225-9A45-8639-D281212AA4D5}"/>
              </a:ext>
            </a:extLst>
          </p:cNvPr>
          <p:cNvCxnSpPr>
            <a:cxnSpLocks/>
          </p:cNvCxnSpPr>
          <p:nvPr/>
        </p:nvCxnSpPr>
        <p:spPr>
          <a:xfrm>
            <a:off x="10770995" y="3155182"/>
            <a:ext cx="432916" cy="934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D13F571-56A7-8649-B3CA-5F696DCE0418}"/>
                  </a:ext>
                </a:extLst>
              </p:cNvPr>
              <p:cNvSpPr txBox="1"/>
              <p:nvPr/>
            </p:nvSpPr>
            <p:spPr>
              <a:xfrm>
                <a:off x="9606224" y="2645043"/>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endParaRPr kumimoji="1" lang="ja-JP" altLang="en-US"/>
              </a:p>
            </p:txBody>
          </p:sp>
        </mc:Choice>
        <mc:Fallback xmlns="">
          <p:sp>
            <p:nvSpPr>
              <p:cNvPr id="25" name="テキスト ボックス 24">
                <a:extLst>
                  <a:ext uri="{FF2B5EF4-FFF2-40B4-BE49-F238E27FC236}">
                    <a16:creationId xmlns:a16="http://schemas.microsoft.com/office/drawing/2014/main" id="{1D13F571-56A7-8649-B3CA-5F696DCE0418}"/>
                  </a:ext>
                </a:extLst>
              </p:cNvPr>
              <p:cNvSpPr txBox="1">
                <a:spLocks noRot="1" noChangeAspect="1" noMove="1" noResize="1" noEditPoints="1" noAdjustHandles="1" noChangeArrowheads="1" noChangeShapeType="1" noTextEdit="1"/>
              </p:cNvSpPr>
              <p:nvPr/>
            </p:nvSpPr>
            <p:spPr>
              <a:xfrm>
                <a:off x="9606224" y="2645043"/>
                <a:ext cx="1818752" cy="369332"/>
              </a:xfrm>
              <a:prstGeom prst="rect">
                <a:avLst/>
              </a:prstGeom>
              <a:blipFill>
                <a:blip r:embed="rId11"/>
                <a:stretch>
                  <a:fillRect l="-277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F02E490-652B-DD4E-ABAF-1D659D0BABB0}"/>
                  </a:ext>
                </a:extLst>
              </p:cNvPr>
              <p:cNvSpPr txBox="1"/>
              <p:nvPr/>
            </p:nvSpPr>
            <p:spPr>
              <a:xfrm>
                <a:off x="10430189" y="4172392"/>
                <a:ext cx="1818752" cy="369332"/>
              </a:xfrm>
              <a:prstGeom prst="rect">
                <a:avLst/>
              </a:prstGeom>
              <a:noFill/>
            </p:spPr>
            <p:txBody>
              <a:bodyPr wrap="square" rtlCol="0">
                <a:spAutoFit/>
              </a:bodyPr>
              <a:lstStyle/>
              <a:p>
                <a:r>
                  <a:rPr lang="ja-JP" altLang="en-US"/>
                  <a:t>時刻</a:t>
                </a:r>
                <a14:m>
                  <m:oMath xmlns:m="http://schemas.openxmlformats.org/officeDocument/2006/math">
                    <m:r>
                      <a:rPr lang="en-US" altLang="ja-JP" b="0" i="1" smtClean="0">
                        <a:latin typeface="Cambria Math" panose="02040503050406030204" pitchFamily="18" charset="0"/>
                      </a:rPr>
                      <m:t>𝑡</m:t>
                    </m:r>
                  </m:oMath>
                </a14:m>
                <a:endParaRPr kumimoji="1" lang="ja-JP" altLang="en-US"/>
              </a:p>
            </p:txBody>
          </p:sp>
        </mc:Choice>
        <mc:Fallback xmlns="">
          <p:sp>
            <p:nvSpPr>
              <p:cNvPr id="26" name="テキスト ボックス 25">
                <a:extLst>
                  <a:ext uri="{FF2B5EF4-FFF2-40B4-BE49-F238E27FC236}">
                    <a16:creationId xmlns:a16="http://schemas.microsoft.com/office/drawing/2014/main" id="{9F02E490-652B-DD4E-ABAF-1D659D0BABB0}"/>
                  </a:ext>
                </a:extLst>
              </p:cNvPr>
              <p:cNvSpPr txBox="1">
                <a:spLocks noRot="1" noChangeAspect="1" noMove="1" noResize="1" noEditPoints="1" noAdjustHandles="1" noChangeArrowheads="1" noChangeShapeType="1" noTextEdit="1"/>
              </p:cNvSpPr>
              <p:nvPr/>
            </p:nvSpPr>
            <p:spPr>
              <a:xfrm>
                <a:off x="10430189" y="4172392"/>
                <a:ext cx="1818752" cy="369332"/>
              </a:xfrm>
              <a:prstGeom prst="rect">
                <a:avLst/>
              </a:prstGeom>
              <a:blipFill>
                <a:blip r:embed="rId12"/>
                <a:stretch>
                  <a:fillRect l="-2778" t="-6667"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54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0B4B8F-C172-C232-385B-46916598D225}"/>
              </a:ext>
            </a:extLst>
          </p:cNvPr>
          <p:cNvSpPr/>
          <p:nvPr/>
        </p:nvSpPr>
        <p:spPr>
          <a:xfrm>
            <a:off x="1233749" y="212962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0CF84DD8-328C-471B-64D8-C59C3EAC58F9}"/>
                  </a:ext>
                </a:extLst>
              </p:cNvPr>
              <p:cNvSpPr/>
              <p:nvPr/>
            </p:nvSpPr>
            <p:spPr>
              <a:xfrm>
                <a:off x="2339068" y="2129623"/>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p:sp>
            <p:nvSpPr>
              <p:cNvPr id="5" name="正方形/長方形 4">
                <a:extLst>
                  <a:ext uri="{FF2B5EF4-FFF2-40B4-BE49-F238E27FC236}">
                    <a16:creationId xmlns:a16="http://schemas.microsoft.com/office/drawing/2014/main" id="{0CF84DD8-328C-471B-64D8-C59C3EAC58F9}"/>
                  </a:ext>
                </a:extLst>
              </p:cNvPr>
              <p:cNvSpPr>
                <a:spLocks noRot="1" noChangeAspect="1" noMove="1" noResize="1" noEditPoints="1" noAdjustHandles="1" noChangeArrowheads="1" noChangeShapeType="1" noTextEdit="1"/>
              </p:cNvSpPr>
              <p:nvPr/>
            </p:nvSpPr>
            <p:spPr>
              <a:xfrm>
                <a:off x="2339068" y="2129623"/>
                <a:ext cx="502418" cy="502418"/>
              </a:xfrm>
              <a:prstGeom prst="rect">
                <a:avLst/>
              </a:prstGeom>
              <a:blipFill>
                <a:blip r:embed="rId2"/>
                <a:stretch>
                  <a:fillRect/>
                </a:stretch>
              </a:blipFill>
              <a:ln>
                <a:solidFill>
                  <a:schemeClr val="tx1"/>
                </a:solidFill>
              </a:ln>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2ED9C167-7F44-7F20-20A9-3D39E3712AB5}"/>
              </a:ext>
            </a:extLst>
          </p:cNvPr>
          <p:cNvSpPr/>
          <p:nvPr/>
        </p:nvSpPr>
        <p:spPr>
          <a:xfrm>
            <a:off x="1454813"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j</a:t>
            </a:r>
            <a:endParaRPr kumimoji="1" lang="ja-JP" altLang="en-US">
              <a:solidFill>
                <a:schemeClr val="tx1"/>
              </a:solidFill>
            </a:endParaRPr>
          </a:p>
        </p:txBody>
      </p:sp>
      <p:sp>
        <p:nvSpPr>
          <p:cNvPr id="7" name="正方形/長方形 6">
            <a:extLst>
              <a:ext uri="{FF2B5EF4-FFF2-40B4-BE49-F238E27FC236}">
                <a16:creationId xmlns:a16="http://schemas.microsoft.com/office/drawing/2014/main" id="{C1629ED4-3421-A0E1-CD6F-50BFD8150A46}"/>
              </a:ext>
            </a:extLst>
          </p:cNvPr>
          <p:cNvSpPr/>
          <p:nvPr/>
        </p:nvSpPr>
        <p:spPr>
          <a:xfrm>
            <a:off x="2369212" y="483263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p:cxnSp>
        <p:nvCxnSpPr>
          <p:cNvPr id="8" name="直線矢印コネクタ 7">
            <a:extLst>
              <a:ext uri="{FF2B5EF4-FFF2-40B4-BE49-F238E27FC236}">
                <a16:creationId xmlns:a16="http://schemas.microsoft.com/office/drawing/2014/main" id="{3BEFD118-4253-24C4-4E2C-2DD43217EDF8}"/>
              </a:ext>
            </a:extLst>
          </p:cNvPr>
          <p:cNvCxnSpPr>
            <a:cxnSpLocks/>
          </p:cNvCxnSpPr>
          <p:nvPr/>
        </p:nvCxnSpPr>
        <p:spPr>
          <a:xfrm flipH="1">
            <a:off x="2609431" y="1771714"/>
            <a:ext cx="10990" cy="3579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C14CC71A-358A-2A6A-A148-852F865261DC}"/>
                  </a:ext>
                </a:extLst>
              </p:cNvPr>
              <p:cNvSpPr txBox="1"/>
              <p:nvPr/>
            </p:nvSpPr>
            <p:spPr>
              <a:xfrm>
                <a:off x="1344281" y="1340112"/>
                <a:ext cx="18187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0</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C14CC71A-358A-2A6A-A148-852F865261DC}"/>
                  </a:ext>
                </a:extLst>
              </p:cNvPr>
              <p:cNvSpPr txBox="1">
                <a:spLocks noRot="1" noChangeAspect="1" noMove="1" noResize="1" noEditPoints="1" noAdjustHandles="1" noChangeArrowheads="1" noChangeShapeType="1" noTextEdit="1"/>
              </p:cNvSpPr>
              <p:nvPr/>
            </p:nvSpPr>
            <p:spPr>
              <a:xfrm>
                <a:off x="1344281" y="1340112"/>
                <a:ext cx="1818752" cy="369332"/>
              </a:xfrm>
              <a:prstGeom prst="rect">
                <a:avLst/>
              </a:prstGeom>
              <a:blipFill>
                <a:blip r:embed="rId3"/>
                <a:stretch>
                  <a:fillRect/>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333F54B5-3724-29D3-02E6-5A15A4F791B7}"/>
              </a:ext>
            </a:extLst>
          </p:cNvPr>
          <p:cNvSpPr/>
          <p:nvPr/>
        </p:nvSpPr>
        <p:spPr>
          <a:xfrm>
            <a:off x="1957231"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374F0589-055F-CF68-A96D-EA2D7667379D}"/>
              </a:ext>
            </a:extLst>
          </p:cNvPr>
          <p:cNvSpPr/>
          <p:nvPr/>
        </p:nvSpPr>
        <p:spPr>
          <a:xfrm>
            <a:off x="2459649"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796BFDD-F8BB-632C-AD59-EBC40E4D0D22}"/>
                  </a:ext>
                </a:extLst>
              </p:cNvPr>
              <p:cNvSpPr txBox="1"/>
              <p:nvPr/>
            </p:nvSpPr>
            <p:spPr>
              <a:xfrm>
                <a:off x="2118003" y="1698021"/>
                <a:ext cx="50241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100</m:t>
                      </m:r>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E796BFDD-F8BB-632C-AD59-EBC40E4D0D22}"/>
                  </a:ext>
                </a:extLst>
              </p:cNvPr>
              <p:cNvSpPr txBox="1">
                <a:spLocks noRot="1" noChangeAspect="1" noMove="1" noResize="1" noEditPoints="1" noAdjustHandles="1" noChangeArrowheads="1" noChangeShapeType="1" noTextEdit="1"/>
              </p:cNvSpPr>
              <p:nvPr/>
            </p:nvSpPr>
            <p:spPr>
              <a:xfrm>
                <a:off x="2118003" y="1698021"/>
                <a:ext cx="502418" cy="369332"/>
              </a:xfrm>
              <a:prstGeom prst="rect">
                <a:avLst/>
              </a:prstGeom>
              <a:blipFill>
                <a:blip r:embed="rId4"/>
                <a:stretch>
                  <a:fillRect r="-10843"/>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4DAC3099-9647-6CC1-6908-12B7273DF5F2}"/>
              </a:ext>
            </a:extLst>
          </p:cNvPr>
          <p:cNvSpPr/>
          <p:nvPr/>
        </p:nvSpPr>
        <p:spPr>
          <a:xfrm>
            <a:off x="3564968" y="212962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0FB14E54-96E9-3F85-9B0D-0BDE22B5B143}"/>
                  </a:ext>
                </a:extLst>
              </p:cNvPr>
              <p:cNvSpPr/>
              <p:nvPr/>
            </p:nvSpPr>
            <p:spPr>
              <a:xfrm>
                <a:off x="4670287" y="212962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p:sp>
            <p:nvSpPr>
              <p:cNvPr id="17" name="正方形/長方形 16">
                <a:extLst>
                  <a:ext uri="{FF2B5EF4-FFF2-40B4-BE49-F238E27FC236}">
                    <a16:creationId xmlns:a16="http://schemas.microsoft.com/office/drawing/2014/main" id="{0FB14E54-96E9-3F85-9B0D-0BDE22B5B143}"/>
                  </a:ext>
                </a:extLst>
              </p:cNvPr>
              <p:cNvSpPr>
                <a:spLocks noRot="1" noChangeAspect="1" noMove="1" noResize="1" noEditPoints="1" noAdjustHandles="1" noChangeArrowheads="1" noChangeShapeType="1" noTextEdit="1"/>
              </p:cNvSpPr>
              <p:nvPr/>
            </p:nvSpPr>
            <p:spPr>
              <a:xfrm>
                <a:off x="4670287" y="2129623"/>
                <a:ext cx="502418" cy="502418"/>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D101979F-54CD-0454-1B07-C2B05E6F6BC5}"/>
              </a:ext>
            </a:extLst>
          </p:cNvPr>
          <p:cNvSpPr/>
          <p:nvPr/>
        </p:nvSpPr>
        <p:spPr>
          <a:xfrm>
            <a:off x="3786032" y="3404259"/>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j</a:t>
            </a:r>
            <a:endParaRPr kumimoji="1" lang="en-US" altLang="ja-JP" dirty="0">
              <a:solidFill>
                <a:schemeClr val="tx1"/>
              </a:solidFill>
            </a:endParaRPr>
          </a:p>
        </p:txBody>
      </p:sp>
      <p:sp>
        <p:nvSpPr>
          <p:cNvPr id="19" name="正方形/長方形 18">
            <a:extLst>
              <a:ext uri="{FF2B5EF4-FFF2-40B4-BE49-F238E27FC236}">
                <a16:creationId xmlns:a16="http://schemas.microsoft.com/office/drawing/2014/main" id="{D49C16EB-913F-BCE0-485C-F73D907836D3}"/>
              </a:ext>
            </a:extLst>
          </p:cNvPr>
          <p:cNvSpPr/>
          <p:nvPr/>
        </p:nvSpPr>
        <p:spPr>
          <a:xfrm>
            <a:off x="4700431" y="483263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A85BAF99-9356-8342-0BE4-C70121D27C1E}"/>
                  </a:ext>
                </a:extLst>
              </p:cNvPr>
              <p:cNvSpPr txBox="1"/>
              <p:nvPr/>
            </p:nvSpPr>
            <p:spPr>
              <a:xfrm>
                <a:off x="3675500" y="1340112"/>
                <a:ext cx="18187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m:oMathPara>
                </a14:m>
                <a:endParaRPr kumimoji="1" lang="ja-JP" altLang="en-US" dirty="0"/>
              </a:p>
            </p:txBody>
          </p:sp>
        </mc:Choice>
        <mc:Fallback>
          <p:sp>
            <p:nvSpPr>
              <p:cNvPr id="21" name="テキスト ボックス 20">
                <a:extLst>
                  <a:ext uri="{FF2B5EF4-FFF2-40B4-BE49-F238E27FC236}">
                    <a16:creationId xmlns:a16="http://schemas.microsoft.com/office/drawing/2014/main" id="{A85BAF99-9356-8342-0BE4-C70121D27C1E}"/>
                  </a:ext>
                </a:extLst>
              </p:cNvPr>
              <p:cNvSpPr txBox="1">
                <a:spLocks noRot="1" noChangeAspect="1" noMove="1" noResize="1" noEditPoints="1" noAdjustHandles="1" noChangeArrowheads="1" noChangeShapeType="1" noTextEdit="1"/>
              </p:cNvSpPr>
              <p:nvPr/>
            </p:nvSpPr>
            <p:spPr>
              <a:xfrm>
                <a:off x="3675500" y="1340112"/>
                <a:ext cx="1818752" cy="369332"/>
              </a:xfrm>
              <a:prstGeom prst="rect">
                <a:avLst/>
              </a:prstGeom>
              <a:blipFill>
                <a:blip r:embed="rId6"/>
                <a:stretch>
                  <a:fillRect/>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058D0C7C-1914-9E57-AC02-645948C55DA2}"/>
              </a:ext>
            </a:extLst>
          </p:cNvPr>
          <p:cNvCxnSpPr>
            <a:cxnSpLocks/>
          </p:cNvCxnSpPr>
          <p:nvPr/>
        </p:nvCxnSpPr>
        <p:spPr>
          <a:xfrm flipH="1">
            <a:off x="4951640" y="2662473"/>
            <a:ext cx="10990"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正方形/長方形 21">
            <a:extLst>
              <a:ext uri="{FF2B5EF4-FFF2-40B4-BE49-F238E27FC236}">
                <a16:creationId xmlns:a16="http://schemas.microsoft.com/office/drawing/2014/main" id="{83A1CD1E-CF6B-C32D-D27B-66D3748B4198}"/>
              </a:ext>
            </a:extLst>
          </p:cNvPr>
          <p:cNvSpPr/>
          <p:nvPr/>
        </p:nvSpPr>
        <p:spPr>
          <a:xfrm>
            <a:off x="4288450" y="3404259"/>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正方形/長方形 22">
            <a:extLst>
              <a:ext uri="{FF2B5EF4-FFF2-40B4-BE49-F238E27FC236}">
                <a16:creationId xmlns:a16="http://schemas.microsoft.com/office/drawing/2014/main" id="{1D45FFFA-701C-2E94-0C4D-688EF4925D6E}"/>
              </a:ext>
            </a:extLst>
          </p:cNvPr>
          <p:cNvSpPr/>
          <p:nvPr/>
        </p:nvSpPr>
        <p:spPr>
          <a:xfrm>
            <a:off x="4790868" y="3404259"/>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54BA1022-15C5-55C9-BEE1-BE798EDC1A50}"/>
              </a:ext>
            </a:extLst>
          </p:cNvPr>
          <p:cNvCxnSpPr>
            <a:cxnSpLocks/>
          </p:cNvCxnSpPr>
          <p:nvPr/>
        </p:nvCxnSpPr>
        <p:spPr>
          <a:xfrm flipH="1">
            <a:off x="4509619" y="2662473"/>
            <a:ext cx="431503"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直線矢印コネクタ 27">
            <a:extLst>
              <a:ext uri="{FF2B5EF4-FFF2-40B4-BE49-F238E27FC236}">
                <a16:creationId xmlns:a16="http://schemas.microsoft.com/office/drawing/2014/main" id="{0B837103-17E5-1630-4FA6-64151A13FF48}"/>
              </a:ext>
            </a:extLst>
          </p:cNvPr>
          <p:cNvCxnSpPr>
            <a:cxnSpLocks/>
            <a:stCxn id="17" idx="2"/>
          </p:cNvCxnSpPr>
          <p:nvPr/>
        </p:nvCxnSpPr>
        <p:spPr>
          <a:xfrm flipH="1">
            <a:off x="4043761" y="2632041"/>
            <a:ext cx="877735"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正方形/長方形 30">
            <a:extLst>
              <a:ext uri="{FF2B5EF4-FFF2-40B4-BE49-F238E27FC236}">
                <a16:creationId xmlns:a16="http://schemas.microsoft.com/office/drawing/2014/main" id="{5256FAB2-6144-F77A-8871-67C2CE0DF271}"/>
              </a:ext>
            </a:extLst>
          </p:cNvPr>
          <p:cNvSpPr/>
          <p:nvPr/>
        </p:nvSpPr>
        <p:spPr>
          <a:xfrm>
            <a:off x="5820807" y="212962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E907A253-4FFB-BF9D-2BCF-0F318BAAA7B3}"/>
                  </a:ext>
                </a:extLst>
              </p:cNvPr>
              <p:cNvSpPr/>
              <p:nvPr/>
            </p:nvSpPr>
            <p:spPr>
              <a:xfrm>
                <a:off x="6926126" y="212962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p:sp>
            <p:nvSpPr>
              <p:cNvPr id="32" name="正方形/長方形 31">
                <a:extLst>
                  <a:ext uri="{FF2B5EF4-FFF2-40B4-BE49-F238E27FC236}">
                    <a16:creationId xmlns:a16="http://schemas.microsoft.com/office/drawing/2014/main" id="{E907A253-4FFB-BF9D-2BCF-0F318BAAA7B3}"/>
                  </a:ext>
                </a:extLst>
              </p:cNvPr>
              <p:cNvSpPr>
                <a:spLocks noRot="1" noChangeAspect="1" noMove="1" noResize="1" noEditPoints="1" noAdjustHandles="1" noChangeArrowheads="1" noChangeShapeType="1" noTextEdit="1"/>
              </p:cNvSpPr>
              <p:nvPr/>
            </p:nvSpPr>
            <p:spPr>
              <a:xfrm>
                <a:off x="6926126" y="2129623"/>
                <a:ext cx="502418" cy="502418"/>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7CAE96F1-8882-845B-9152-87D3C137EA0C}"/>
              </a:ext>
            </a:extLst>
          </p:cNvPr>
          <p:cNvSpPr/>
          <p:nvPr/>
        </p:nvSpPr>
        <p:spPr>
          <a:xfrm>
            <a:off x="6041871" y="3404259"/>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j</a:t>
            </a:r>
            <a:endParaRPr kumimoji="1" lang="en-US" altLang="ja-JP" dirty="0">
              <a:solidFill>
                <a:schemeClr val="tx1"/>
              </a:solidFill>
            </a:endParaRPr>
          </a:p>
        </p:txBody>
      </p:sp>
      <p:sp>
        <p:nvSpPr>
          <p:cNvPr id="34" name="正方形/長方形 33">
            <a:extLst>
              <a:ext uri="{FF2B5EF4-FFF2-40B4-BE49-F238E27FC236}">
                <a16:creationId xmlns:a16="http://schemas.microsoft.com/office/drawing/2014/main" id="{2834F204-FC96-C7E3-457C-220C0D820A37}"/>
              </a:ext>
            </a:extLst>
          </p:cNvPr>
          <p:cNvSpPr/>
          <p:nvPr/>
        </p:nvSpPr>
        <p:spPr>
          <a:xfrm>
            <a:off x="6956270" y="4832630"/>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24349BFC-7AF8-28F1-582C-CB409700707B}"/>
                  </a:ext>
                </a:extLst>
              </p:cNvPr>
              <p:cNvSpPr txBox="1"/>
              <p:nvPr/>
            </p:nvSpPr>
            <p:spPr>
              <a:xfrm>
                <a:off x="5931339" y="1340112"/>
                <a:ext cx="18187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m:oMathPara>
                </a14:m>
                <a:endParaRPr kumimoji="1" lang="ja-JP" altLang="en-US" dirty="0"/>
              </a:p>
            </p:txBody>
          </p:sp>
        </mc:Choice>
        <mc:Fallback>
          <p:sp>
            <p:nvSpPr>
              <p:cNvPr id="35" name="テキスト ボックス 34">
                <a:extLst>
                  <a:ext uri="{FF2B5EF4-FFF2-40B4-BE49-F238E27FC236}">
                    <a16:creationId xmlns:a16="http://schemas.microsoft.com/office/drawing/2014/main" id="{24349BFC-7AF8-28F1-582C-CB409700707B}"/>
                  </a:ext>
                </a:extLst>
              </p:cNvPr>
              <p:cNvSpPr txBox="1">
                <a:spLocks noRot="1" noChangeAspect="1" noMove="1" noResize="1" noEditPoints="1" noAdjustHandles="1" noChangeArrowheads="1" noChangeShapeType="1" noTextEdit="1"/>
              </p:cNvSpPr>
              <p:nvPr/>
            </p:nvSpPr>
            <p:spPr>
              <a:xfrm>
                <a:off x="5931339" y="1340112"/>
                <a:ext cx="1818752" cy="369332"/>
              </a:xfrm>
              <a:prstGeom prst="rect">
                <a:avLst/>
              </a:prstGeom>
              <a:blipFill>
                <a:blip r:embed="rId8"/>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837537FA-F59A-67F3-51E9-3B0DE5DD8B90}"/>
              </a:ext>
            </a:extLst>
          </p:cNvPr>
          <p:cNvCxnSpPr>
            <a:cxnSpLocks/>
          </p:cNvCxnSpPr>
          <p:nvPr/>
        </p:nvCxnSpPr>
        <p:spPr>
          <a:xfrm flipH="1">
            <a:off x="7207479" y="2662473"/>
            <a:ext cx="10990"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正方形/長方形 36">
            <a:extLst>
              <a:ext uri="{FF2B5EF4-FFF2-40B4-BE49-F238E27FC236}">
                <a16:creationId xmlns:a16="http://schemas.microsoft.com/office/drawing/2014/main" id="{C1DB4BF8-D4E0-244C-37C3-4894823A3FF2}"/>
              </a:ext>
            </a:extLst>
          </p:cNvPr>
          <p:cNvSpPr/>
          <p:nvPr/>
        </p:nvSpPr>
        <p:spPr>
          <a:xfrm>
            <a:off x="6544289"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2BBE3DAA-DCD9-0494-8976-83A118ABF915}"/>
              </a:ext>
            </a:extLst>
          </p:cNvPr>
          <p:cNvSpPr/>
          <p:nvPr/>
        </p:nvSpPr>
        <p:spPr>
          <a:xfrm>
            <a:off x="7046707"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39" name="直線矢印コネクタ 38">
            <a:extLst>
              <a:ext uri="{FF2B5EF4-FFF2-40B4-BE49-F238E27FC236}">
                <a16:creationId xmlns:a16="http://schemas.microsoft.com/office/drawing/2014/main" id="{2B5E63E1-C792-41D4-D871-1992A5F9C0E5}"/>
              </a:ext>
            </a:extLst>
          </p:cNvPr>
          <p:cNvCxnSpPr>
            <a:cxnSpLocks/>
          </p:cNvCxnSpPr>
          <p:nvPr/>
        </p:nvCxnSpPr>
        <p:spPr>
          <a:xfrm flipH="1">
            <a:off x="6765458" y="2662473"/>
            <a:ext cx="431503"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直線矢印コネクタ 39">
            <a:extLst>
              <a:ext uri="{FF2B5EF4-FFF2-40B4-BE49-F238E27FC236}">
                <a16:creationId xmlns:a16="http://schemas.microsoft.com/office/drawing/2014/main" id="{654E876F-C0BA-018E-07CD-61679A6B4876}"/>
              </a:ext>
            </a:extLst>
          </p:cNvPr>
          <p:cNvCxnSpPr>
            <a:cxnSpLocks/>
            <a:stCxn id="32" idx="2"/>
          </p:cNvCxnSpPr>
          <p:nvPr/>
        </p:nvCxnSpPr>
        <p:spPr>
          <a:xfrm flipH="1">
            <a:off x="6299600" y="2632041"/>
            <a:ext cx="877735" cy="741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テキスト ボックス 41">
            <a:extLst>
              <a:ext uri="{FF2B5EF4-FFF2-40B4-BE49-F238E27FC236}">
                <a16:creationId xmlns:a16="http://schemas.microsoft.com/office/drawing/2014/main" id="{FD6AA797-02C1-BF89-9091-3F820BD299AD}"/>
              </a:ext>
            </a:extLst>
          </p:cNvPr>
          <p:cNvSpPr txBox="1"/>
          <p:nvPr/>
        </p:nvSpPr>
        <p:spPr>
          <a:xfrm>
            <a:off x="5683569" y="1645499"/>
            <a:ext cx="2314291" cy="369332"/>
          </a:xfrm>
          <a:prstGeom prst="rect">
            <a:avLst/>
          </a:prstGeom>
          <a:noFill/>
        </p:spPr>
        <p:txBody>
          <a:bodyPr wrap="square" rtlCol="0">
            <a:spAutoFit/>
          </a:bodyPr>
          <a:lstStyle/>
          <a:p>
            <a:r>
              <a:rPr lang="ja-JP" altLang="en-US" dirty="0"/>
              <a:t>ピクセル</a:t>
            </a:r>
            <a:r>
              <a:rPr lang="en-US" altLang="ja-JP" dirty="0"/>
              <a:t>j</a:t>
            </a:r>
            <a:r>
              <a:rPr lang="ja-JP" altLang="en-US" dirty="0"/>
              <a:t>以外を棄却</a:t>
            </a:r>
            <a:endParaRPr kumimoji="1" lang="ja-JP" altLang="en-US" dirty="0"/>
          </a:p>
        </p:txBody>
      </p:sp>
      <p:sp>
        <p:nvSpPr>
          <p:cNvPr id="43" name="正方形/長方形 42">
            <a:extLst>
              <a:ext uri="{FF2B5EF4-FFF2-40B4-BE49-F238E27FC236}">
                <a16:creationId xmlns:a16="http://schemas.microsoft.com/office/drawing/2014/main" id="{67445AB8-C15C-869C-AA26-47503B002C57}"/>
              </a:ext>
            </a:extLst>
          </p:cNvPr>
          <p:cNvSpPr/>
          <p:nvPr/>
        </p:nvSpPr>
        <p:spPr>
          <a:xfrm>
            <a:off x="8521197" y="2129623"/>
            <a:ext cx="2039816" cy="3205425"/>
          </a:xfrm>
          <a:prstGeom prst="rect">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4" name="正方形/長方形 43">
                <a:extLst>
                  <a:ext uri="{FF2B5EF4-FFF2-40B4-BE49-F238E27FC236}">
                    <a16:creationId xmlns:a16="http://schemas.microsoft.com/office/drawing/2014/main" id="{FC8667D3-BC56-A90E-52AA-580432EDA6AF}"/>
                  </a:ext>
                </a:extLst>
              </p:cNvPr>
              <p:cNvSpPr/>
              <p:nvPr/>
            </p:nvSpPr>
            <p:spPr>
              <a:xfrm>
                <a:off x="9626516" y="2129623"/>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𝑥</m:t>
                          </m:r>
                        </m:e>
                        <m:sub>
                          <m:r>
                            <a:rPr kumimoji="1" lang="en-US" altLang="ja-JP" b="0" i="1" smtClean="0">
                              <a:solidFill>
                                <a:schemeClr val="tx1"/>
                              </a:solidFill>
                              <a:latin typeface="Cambria Math" panose="02040503050406030204" pitchFamily="18" charset="0"/>
                            </a:rPr>
                            <m:t>𝑖</m:t>
                          </m:r>
                        </m:sub>
                      </m:sSub>
                    </m:oMath>
                  </m:oMathPara>
                </a14:m>
                <a:endParaRPr kumimoji="1" lang="ja-JP" altLang="en-US"/>
              </a:p>
            </p:txBody>
          </p:sp>
        </mc:Choice>
        <mc:Fallback>
          <p:sp>
            <p:nvSpPr>
              <p:cNvPr id="44" name="正方形/長方形 43">
                <a:extLst>
                  <a:ext uri="{FF2B5EF4-FFF2-40B4-BE49-F238E27FC236}">
                    <a16:creationId xmlns:a16="http://schemas.microsoft.com/office/drawing/2014/main" id="{FC8667D3-BC56-A90E-52AA-580432EDA6AF}"/>
                  </a:ext>
                </a:extLst>
              </p:cNvPr>
              <p:cNvSpPr>
                <a:spLocks noRot="1" noChangeAspect="1" noMove="1" noResize="1" noEditPoints="1" noAdjustHandles="1" noChangeArrowheads="1" noChangeShapeType="1" noTextEdit="1"/>
              </p:cNvSpPr>
              <p:nvPr/>
            </p:nvSpPr>
            <p:spPr>
              <a:xfrm>
                <a:off x="9626516" y="2129623"/>
                <a:ext cx="502418" cy="502418"/>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sp>
        <p:nvSpPr>
          <p:cNvPr id="45" name="正方形/長方形 44">
            <a:extLst>
              <a:ext uri="{FF2B5EF4-FFF2-40B4-BE49-F238E27FC236}">
                <a16:creationId xmlns:a16="http://schemas.microsoft.com/office/drawing/2014/main" id="{8D947907-8821-F83B-C1E0-5E3C8DECF2F4}"/>
              </a:ext>
            </a:extLst>
          </p:cNvPr>
          <p:cNvSpPr/>
          <p:nvPr/>
        </p:nvSpPr>
        <p:spPr>
          <a:xfrm>
            <a:off x="8742261"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j</a:t>
            </a:r>
            <a:endParaRPr kumimoji="1" lang="en-US" altLang="ja-JP" dirty="0">
              <a:solidFill>
                <a:schemeClr val="tx1"/>
              </a:solidFill>
            </a:endParaRPr>
          </a:p>
        </p:txBody>
      </p:sp>
      <p:sp>
        <p:nvSpPr>
          <p:cNvPr id="46" name="正方形/長方形 45">
            <a:extLst>
              <a:ext uri="{FF2B5EF4-FFF2-40B4-BE49-F238E27FC236}">
                <a16:creationId xmlns:a16="http://schemas.microsoft.com/office/drawing/2014/main" id="{09077A7B-BAA3-DABC-AFFE-5A250D82B47D}"/>
              </a:ext>
            </a:extLst>
          </p:cNvPr>
          <p:cNvSpPr/>
          <p:nvPr/>
        </p:nvSpPr>
        <p:spPr>
          <a:xfrm>
            <a:off x="9656660" y="4832630"/>
            <a:ext cx="502418" cy="50241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x</a:t>
            </a: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81FEB3C7-8A80-25D0-50FE-B2D39998F966}"/>
                  </a:ext>
                </a:extLst>
              </p:cNvPr>
              <p:cNvSpPr txBox="1"/>
              <p:nvPr/>
            </p:nvSpPr>
            <p:spPr>
              <a:xfrm>
                <a:off x="8631729" y="1340112"/>
                <a:ext cx="18187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81FEB3C7-8A80-25D0-50FE-B2D39998F966}"/>
                  </a:ext>
                </a:extLst>
              </p:cNvPr>
              <p:cNvSpPr txBox="1">
                <a:spLocks noRot="1" noChangeAspect="1" noMove="1" noResize="1" noEditPoints="1" noAdjustHandles="1" noChangeArrowheads="1" noChangeShapeType="1" noTextEdit="1"/>
              </p:cNvSpPr>
              <p:nvPr/>
            </p:nvSpPr>
            <p:spPr>
              <a:xfrm>
                <a:off x="8631729" y="1340112"/>
                <a:ext cx="1818752" cy="369332"/>
              </a:xfrm>
              <a:prstGeom prst="rect">
                <a:avLst/>
              </a:prstGeom>
              <a:blipFill>
                <a:blip r:embed="rId10"/>
                <a:stretch>
                  <a:fillRect/>
                </a:stretch>
              </a:blipFill>
            </p:spPr>
            <p:txBody>
              <a:bodyPr/>
              <a:lstStyle/>
              <a:p>
                <a:r>
                  <a:rPr lang="ja-JP" altLang="en-US">
                    <a:noFill/>
                  </a:rPr>
                  <a:t> </a:t>
                </a:r>
              </a:p>
            </p:txBody>
          </p:sp>
        </mc:Fallback>
      </mc:AlternateContent>
      <p:sp>
        <p:nvSpPr>
          <p:cNvPr id="49" name="正方形/長方形 48">
            <a:extLst>
              <a:ext uri="{FF2B5EF4-FFF2-40B4-BE49-F238E27FC236}">
                <a16:creationId xmlns:a16="http://schemas.microsoft.com/office/drawing/2014/main" id="{0DC4EABE-D869-5082-3A73-A0B6998D7E15}"/>
              </a:ext>
            </a:extLst>
          </p:cNvPr>
          <p:cNvSpPr/>
          <p:nvPr/>
        </p:nvSpPr>
        <p:spPr>
          <a:xfrm>
            <a:off x="9244679"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8BC832D2-2D2C-0FC9-02E2-AD21CAB1BCBF}"/>
              </a:ext>
            </a:extLst>
          </p:cNvPr>
          <p:cNvSpPr/>
          <p:nvPr/>
        </p:nvSpPr>
        <p:spPr>
          <a:xfrm>
            <a:off x="9747097" y="3404259"/>
            <a:ext cx="502418" cy="50241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52" name="直線矢印コネクタ 51">
            <a:extLst>
              <a:ext uri="{FF2B5EF4-FFF2-40B4-BE49-F238E27FC236}">
                <a16:creationId xmlns:a16="http://schemas.microsoft.com/office/drawing/2014/main" id="{4B15B0A7-464A-907B-0884-5EBC06867759}"/>
              </a:ext>
            </a:extLst>
          </p:cNvPr>
          <p:cNvCxnSpPr>
            <a:cxnSpLocks/>
          </p:cNvCxnSpPr>
          <p:nvPr/>
        </p:nvCxnSpPr>
        <p:spPr>
          <a:xfrm>
            <a:off x="8993470" y="3955963"/>
            <a:ext cx="914399" cy="8766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72EF5052-F41E-6929-7754-49E0D128717C}"/>
                  </a:ext>
                </a:extLst>
              </p:cNvPr>
              <p:cNvSpPr txBox="1"/>
              <p:nvPr/>
            </p:nvSpPr>
            <p:spPr>
              <a:xfrm>
                <a:off x="8483009" y="3024269"/>
                <a:ext cx="76167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ar-AE" altLang="ja-JP" sz="1400" i="1" smtClean="0">
                          <a:latin typeface="Cambria Math" panose="02040503050406030204" pitchFamily="18" charset="0"/>
                        </a:rPr>
                        <m:t>𝜙</m:t>
                      </m:r>
                      <m:r>
                        <a:rPr lang="en-US" altLang="ja-JP" sz="1400" b="0" i="1" smtClean="0">
                          <a:latin typeface="Cambria Math" panose="02040503050406030204" pitchFamily="18" charset="0"/>
                        </a:rPr>
                        <m:t>=</m:t>
                      </m:r>
                      <m:r>
                        <a:rPr lang="en-US" altLang="ja-JP" sz="1400" i="1">
                          <a:latin typeface="Cambria Math" panose="02040503050406030204" pitchFamily="18" charset="0"/>
                        </a:rPr>
                        <m:t>3</m:t>
                      </m:r>
                      <m:r>
                        <a:rPr lang="en-US" altLang="ja-JP" sz="1400" b="0" i="1" smtClean="0">
                          <a:latin typeface="Cambria Math" panose="02040503050406030204" pitchFamily="18" charset="0"/>
                        </a:rPr>
                        <m:t>0</m:t>
                      </m:r>
                    </m:oMath>
                  </m:oMathPara>
                </a14:m>
                <a:endParaRPr kumimoji="1" lang="ja-JP" altLang="en-US" sz="1400" dirty="0"/>
              </a:p>
            </p:txBody>
          </p:sp>
        </mc:Choice>
        <mc:Fallback>
          <p:sp>
            <p:nvSpPr>
              <p:cNvPr id="53" name="テキスト ボックス 52">
                <a:extLst>
                  <a:ext uri="{FF2B5EF4-FFF2-40B4-BE49-F238E27FC236}">
                    <a16:creationId xmlns:a16="http://schemas.microsoft.com/office/drawing/2014/main" id="{72EF5052-F41E-6929-7754-49E0D128717C}"/>
                  </a:ext>
                </a:extLst>
              </p:cNvPr>
              <p:cNvSpPr txBox="1">
                <a:spLocks noRot="1" noChangeAspect="1" noMove="1" noResize="1" noEditPoints="1" noAdjustHandles="1" noChangeArrowheads="1" noChangeShapeType="1" noTextEdit="1"/>
              </p:cNvSpPr>
              <p:nvPr/>
            </p:nvSpPr>
            <p:spPr>
              <a:xfrm>
                <a:off x="8483009" y="3024269"/>
                <a:ext cx="761670" cy="307777"/>
              </a:xfrm>
              <a:prstGeom prst="rect">
                <a:avLst/>
              </a:prstGeom>
              <a:blipFill>
                <a:blip r:embed="rId11"/>
                <a:stretch>
                  <a:fillRect b="-58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24BC2972-E59C-4F63-4F4C-ED1AF62E7AE9}"/>
                  </a:ext>
                </a:extLst>
              </p:cNvPr>
              <p:cNvSpPr txBox="1"/>
              <p:nvPr/>
            </p:nvSpPr>
            <p:spPr>
              <a:xfrm>
                <a:off x="8921876" y="4873536"/>
                <a:ext cx="76167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ar-AE" altLang="ja-JP" sz="1400" i="1" smtClean="0">
                          <a:latin typeface="Cambria Math" panose="02040503050406030204" pitchFamily="18" charset="0"/>
                        </a:rPr>
                        <m:t>𝜙</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10</m:t>
                      </m:r>
                    </m:oMath>
                  </m:oMathPara>
                </a14:m>
                <a:endParaRPr kumimoji="1" lang="ja-JP" altLang="en-US" sz="1400" dirty="0"/>
              </a:p>
            </p:txBody>
          </p:sp>
        </mc:Choice>
        <mc:Fallback>
          <p:sp>
            <p:nvSpPr>
              <p:cNvPr id="56" name="テキスト ボックス 55">
                <a:extLst>
                  <a:ext uri="{FF2B5EF4-FFF2-40B4-BE49-F238E27FC236}">
                    <a16:creationId xmlns:a16="http://schemas.microsoft.com/office/drawing/2014/main" id="{24BC2972-E59C-4F63-4F4C-ED1AF62E7AE9}"/>
                  </a:ext>
                </a:extLst>
              </p:cNvPr>
              <p:cNvSpPr txBox="1">
                <a:spLocks noRot="1" noChangeAspect="1" noMove="1" noResize="1" noEditPoints="1" noAdjustHandles="1" noChangeArrowheads="1" noChangeShapeType="1" noTextEdit="1"/>
              </p:cNvSpPr>
              <p:nvPr/>
            </p:nvSpPr>
            <p:spPr>
              <a:xfrm>
                <a:off x="8921876" y="4873536"/>
                <a:ext cx="761670" cy="307777"/>
              </a:xfrm>
              <a:prstGeom prst="rect">
                <a:avLst/>
              </a:prstGeom>
              <a:blipFill>
                <a:blip r:embed="rId12"/>
                <a:stretch>
                  <a:fillRect b="-58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C0ABCA81-4343-03CF-247E-99AE79443572}"/>
                  </a:ext>
                </a:extLst>
              </p:cNvPr>
              <p:cNvSpPr txBox="1"/>
              <p:nvPr/>
            </p:nvSpPr>
            <p:spPr>
              <a:xfrm>
                <a:off x="5760012" y="3024269"/>
                <a:ext cx="76167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ar-AE" altLang="ja-JP" sz="1400" i="1" smtClean="0">
                          <a:latin typeface="Cambria Math" panose="02040503050406030204" pitchFamily="18" charset="0"/>
                        </a:rPr>
                        <m:t>𝜙</m:t>
                      </m:r>
                      <m:r>
                        <a:rPr lang="en-US" altLang="ja-JP" sz="1400" b="0" i="1" smtClean="0">
                          <a:latin typeface="Cambria Math" panose="02040503050406030204" pitchFamily="18" charset="0"/>
                        </a:rPr>
                        <m:t>=</m:t>
                      </m:r>
                      <m:r>
                        <a:rPr lang="en-US" altLang="ja-JP" sz="1400" i="1">
                          <a:latin typeface="Cambria Math" panose="02040503050406030204" pitchFamily="18" charset="0"/>
                        </a:rPr>
                        <m:t>3</m:t>
                      </m:r>
                      <m:r>
                        <a:rPr lang="en-US" altLang="ja-JP" sz="1400" b="0" i="1" smtClean="0">
                          <a:latin typeface="Cambria Math" panose="02040503050406030204" pitchFamily="18" charset="0"/>
                        </a:rPr>
                        <m:t>0</m:t>
                      </m:r>
                    </m:oMath>
                  </m:oMathPara>
                </a14:m>
                <a:endParaRPr kumimoji="1" lang="ja-JP" altLang="en-US" sz="1400" dirty="0"/>
              </a:p>
            </p:txBody>
          </p:sp>
        </mc:Choice>
        <mc:Fallback>
          <p:sp>
            <p:nvSpPr>
              <p:cNvPr id="57" name="テキスト ボックス 56">
                <a:extLst>
                  <a:ext uri="{FF2B5EF4-FFF2-40B4-BE49-F238E27FC236}">
                    <a16:creationId xmlns:a16="http://schemas.microsoft.com/office/drawing/2014/main" id="{C0ABCA81-4343-03CF-247E-99AE79443572}"/>
                  </a:ext>
                </a:extLst>
              </p:cNvPr>
              <p:cNvSpPr txBox="1">
                <a:spLocks noRot="1" noChangeAspect="1" noMove="1" noResize="1" noEditPoints="1" noAdjustHandles="1" noChangeArrowheads="1" noChangeShapeType="1" noTextEdit="1"/>
              </p:cNvSpPr>
              <p:nvPr/>
            </p:nvSpPr>
            <p:spPr>
              <a:xfrm>
                <a:off x="5760012" y="3024269"/>
                <a:ext cx="761670" cy="307777"/>
              </a:xfrm>
              <a:prstGeom prst="rect">
                <a:avLst/>
              </a:prstGeom>
              <a:blipFill>
                <a:blip r:embed="rId11"/>
                <a:stretch>
                  <a:fillRect b="-58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E98A847F-85E0-AC26-1856-A08FACB05FCA}"/>
                  </a:ext>
                </a:extLst>
              </p:cNvPr>
              <p:cNvSpPr txBox="1"/>
              <p:nvPr/>
            </p:nvSpPr>
            <p:spPr>
              <a:xfrm>
                <a:off x="3436756" y="3002934"/>
                <a:ext cx="761670"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ar-AE" altLang="ja-JP" sz="1400" i="1" smtClean="0">
                          <a:latin typeface="Cambria Math" panose="02040503050406030204" pitchFamily="18" charset="0"/>
                        </a:rPr>
                        <m:t>𝜙</m:t>
                      </m:r>
                      <m:r>
                        <a:rPr lang="en-US" altLang="ja-JP" sz="1400" b="0" i="1" smtClean="0">
                          <a:latin typeface="Cambria Math" panose="02040503050406030204" pitchFamily="18" charset="0"/>
                        </a:rPr>
                        <m:t>=</m:t>
                      </m:r>
                      <m:r>
                        <a:rPr lang="en-US" altLang="ja-JP" sz="1400" i="1">
                          <a:latin typeface="Cambria Math" panose="02040503050406030204" pitchFamily="18" charset="0"/>
                        </a:rPr>
                        <m:t>3</m:t>
                      </m:r>
                      <m:r>
                        <a:rPr lang="en-US" altLang="ja-JP" sz="1400" b="0" i="1" smtClean="0">
                          <a:latin typeface="Cambria Math" panose="02040503050406030204" pitchFamily="18" charset="0"/>
                        </a:rPr>
                        <m:t>0</m:t>
                      </m:r>
                    </m:oMath>
                  </m:oMathPara>
                </a14:m>
                <a:endParaRPr kumimoji="1" lang="ja-JP" altLang="en-US" sz="1400" dirty="0"/>
              </a:p>
            </p:txBody>
          </p:sp>
        </mc:Choice>
        <mc:Fallback>
          <p:sp>
            <p:nvSpPr>
              <p:cNvPr id="58" name="テキスト ボックス 57">
                <a:extLst>
                  <a:ext uri="{FF2B5EF4-FFF2-40B4-BE49-F238E27FC236}">
                    <a16:creationId xmlns:a16="http://schemas.microsoft.com/office/drawing/2014/main" id="{E98A847F-85E0-AC26-1856-A08FACB05FCA}"/>
                  </a:ext>
                </a:extLst>
              </p:cNvPr>
              <p:cNvSpPr txBox="1">
                <a:spLocks noRot="1" noChangeAspect="1" noMove="1" noResize="1" noEditPoints="1" noAdjustHandles="1" noChangeArrowheads="1" noChangeShapeType="1" noTextEdit="1"/>
              </p:cNvSpPr>
              <p:nvPr/>
            </p:nvSpPr>
            <p:spPr>
              <a:xfrm>
                <a:off x="3436756" y="3002934"/>
                <a:ext cx="761670" cy="307777"/>
              </a:xfrm>
              <a:prstGeom prst="rect">
                <a:avLst/>
              </a:prstGeom>
              <a:blipFill>
                <a:blip r:embed="rId13"/>
                <a:stretch>
                  <a:fillRect b="-8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D30EED6A-C337-24E0-9728-46B7BDB20A57}"/>
                  </a:ext>
                </a:extLst>
              </p:cNvPr>
              <p:cNvSpPr txBox="1"/>
              <p:nvPr/>
            </p:nvSpPr>
            <p:spPr>
              <a:xfrm>
                <a:off x="662641" y="287420"/>
                <a:ext cx="6096000" cy="396519"/>
              </a:xfrm>
              <a:prstGeom prst="rect">
                <a:avLst/>
              </a:prstGeom>
              <a:noFill/>
            </p:spPr>
            <p:txBody>
              <a:bodyPr wrap="square">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m:t>
                            </m:r>
                          </m:sup>
                        </m:sSup>
                      </m:e>
                    </m:d>
                    <m:r>
                      <a:rPr kumimoji="1" lang="en-US" altLang="ja-JP" b="0" i="0" smtClean="0">
                        <a:latin typeface="Cambria Math" panose="02040503050406030204" pitchFamily="18" charset="0"/>
                      </a:rPr>
                      <m:t>,</m:t>
                    </m:r>
                  </m:oMath>
                </a14:m>
                <a:r>
                  <a:rPr lang="ja-JP" altLang="en-US"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sub>
                    </m:sSub>
                    <m:r>
                      <a:rPr lang="en-US" altLang="ja-JP" i="1">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m:t>
                    </m:r>
                    <m:r>
                      <a:rPr lang="ja-JP" altLang="en-US" i="1">
                        <a:latin typeface="Cambria Math" panose="02040503050406030204" pitchFamily="18" charset="0"/>
                      </a:rPr>
                      <m:t>の</m:t>
                    </m:r>
                  </m:oMath>
                </a14:m>
                <a:r>
                  <a:rPr lang="ja-JP" altLang="en-US" dirty="0"/>
                  <a:t>導出</a:t>
                </a:r>
              </a:p>
            </p:txBody>
          </p:sp>
        </mc:Choice>
        <mc:Fallback>
          <p:sp>
            <p:nvSpPr>
              <p:cNvPr id="60" name="テキスト ボックス 59">
                <a:extLst>
                  <a:ext uri="{FF2B5EF4-FFF2-40B4-BE49-F238E27FC236}">
                    <a16:creationId xmlns:a16="http://schemas.microsoft.com/office/drawing/2014/main" id="{D30EED6A-C337-24E0-9728-46B7BDB20A57}"/>
                  </a:ext>
                </a:extLst>
              </p:cNvPr>
              <p:cNvSpPr txBox="1">
                <a:spLocks noRot="1" noChangeAspect="1" noMove="1" noResize="1" noEditPoints="1" noAdjustHandles="1" noChangeArrowheads="1" noChangeShapeType="1" noTextEdit="1"/>
              </p:cNvSpPr>
              <p:nvPr/>
            </p:nvSpPr>
            <p:spPr>
              <a:xfrm>
                <a:off x="662641" y="287420"/>
                <a:ext cx="6096000" cy="396519"/>
              </a:xfrm>
              <a:prstGeom prst="rect">
                <a:avLst/>
              </a:prstGeom>
              <a:blipFill>
                <a:blip r:embed="rId14"/>
                <a:stretch>
                  <a:fillRect t="-4615"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820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F497-0230-DFAA-C2CE-DAC3E4D0875B}"/>
              </a:ext>
            </a:extLst>
          </p:cNvPr>
          <p:cNvSpPr>
            <a:spLocks noGrp="1"/>
          </p:cNvSpPr>
          <p:nvPr>
            <p:ph type="title"/>
          </p:nvPr>
        </p:nvSpPr>
        <p:spPr/>
        <p:txBody>
          <a:bodyPr/>
          <a:lstStyle/>
          <a:p>
            <a:r>
              <a:rPr lang="ja-JP" altLang="en-US" dirty="0"/>
              <a:t>強度比分布の抽出</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B51F826-E799-CACD-F449-E229E996A620}"/>
                  </a:ext>
                </a:extLst>
              </p:cNvPr>
              <p:cNvSpPr txBox="1"/>
              <p:nvPr/>
            </p:nvSpPr>
            <p:spPr>
              <a:xfrm>
                <a:off x="2180357" y="1556342"/>
                <a:ext cx="30848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7B51F826-E799-CACD-F449-E229E996A620}"/>
                  </a:ext>
                </a:extLst>
              </p:cNvPr>
              <p:cNvSpPr txBox="1">
                <a:spLocks noRot="1" noChangeAspect="1" noMove="1" noResize="1" noEditPoints="1" noAdjustHandles="1" noChangeArrowheads="1" noChangeShapeType="1" noTextEdit="1"/>
              </p:cNvSpPr>
              <p:nvPr/>
            </p:nvSpPr>
            <p:spPr>
              <a:xfrm>
                <a:off x="2180357" y="1556342"/>
                <a:ext cx="3084819" cy="5186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FFA5D9A-70D4-7BAB-5138-A6444A85D3F3}"/>
                  </a:ext>
                </a:extLst>
              </p:cNvPr>
              <p:cNvSpPr txBox="1"/>
              <p:nvPr/>
            </p:nvSpPr>
            <p:spPr>
              <a:xfrm>
                <a:off x="6194323" y="1556342"/>
                <a:ext cx="295504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𝐴</m:t>
                          </m:r>
                        </m:den>
                      </m:f>
                      <m:sSub>
                        <m:sSubPr>
                          <m:ctrlPr>
                            <a:rPr kumimoji="1" lang="en-US" altLang="ja-JP" b="0" i="1" smtClean="0">
                              <a:latin typeface="Cambria Math" panose="02040503050406030204" pitchFamily="18" charset="0"/>
                            </a:rPr>
                          </m:ctrlPr>
                        </m:sSubPr>
                        <m:e>
                          <m:r>
                            <a:rPr lang="ar-AE" altLang="ja-JP" i="1">
                              <a:latin typeface="Cambria Math" panose="02040503050406030204" pitchFamily="18" charset="0"/>
                            </a:rPr>
                            <m:t>𝜙</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3FFA5D9A-70D4-7BAB-5138-A6444A85D3F3}"/>
                  </a:ext>
                </a:extLst>
              </p:cNvPr>
              <p:cNvSpPr txBox="1">
                <a:spLocks noRot="1" noChangeAspect="1" noMove="1" noResize="1" noEditPoints="1" noAdjustHandles="1" noChangeArrowheads="1" noChangeShapeType="1" noTextEdit="1"/>
              </p:cNvSpPr>
              <p:nvPr/>
            </p:nvSpPr>
            <p:spPr>
              <a:xfrm>
                <a:off x="6194323" y="1556342"/>
                <a:ext cx="2955040" cy="5186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199A0CC-22A2-AAD8-E5F4-DDA5B33F4EC0}"/>
                  </a:ext>
                </a:extLst>
              </p:cNvPr>
              <p:cNvSpPr txBox="1"/>
              <p:nvPr/>
            </p:nvSpPr>
            <p:spPr>
              <a:xfrm>
                <a:off x="1000846" y="2601129"/>
                <a:ext cx="61050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oMath>
                </a14:m>
                <a:r>
                  <a:rPr kumimoji="1"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r>
                      <a:rPr lang="ja-JP" altLang="en-US" i="1" smtClean="0">
                        <a:latin typeface="Cambria Math" panose="02040503050406030204" pitchFamily="18" charset="0"/>
                      </a:rPr>
                      <m:t>を</m:t>
                    </m:r>
                  </m:oMath>
                </a14:m>
                <a:r>
                  <a:rPr kumimoji="1" lang="ja-JP" altLang="en-US" dirty="0"/>
                  <a:t>用いて時間積分された出力強度分布</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i="1">
                            <a:latin typeface="Cambria Math" panose="02040503050406030204" pitchFamily="18" charset="0"/>
                          </a:rPr>
                          <m:t>𝑟</m:t>
                        </m:r>
                      </m:sub>
                    </m:sSub>
                  </m:oMath>
                </a14:m>
                <a:r>
                  <a:rPr kumimoji="1" lang="ja-JP" altLang="en-US" dirty="0"/>
                  <a:t>を求める</a:t>
                </a:r>
              </a:p>
            </p:txBody>
          </p:sp>
        </mc:Choice>
        <mc:Fallback xmlns="">
          <p:sp>
            <p:nvSpPr>
              <p:cNvPr id="6" name="テキスト ボックス 5">
                <a:extLst>
                  <a:ext uri="{FF2B5EF4-FFF2-40B4-BE49-F238E27FC236}">
                    <a16:creationId xmlns:a16="http://schemas.microsoft.com/office/drawing/2014/main" id="{5199A0CC-22A2-AAD8-E5F4-DDA5B33F4EC0}"/>
                  </a:ext>
                </a:extLst>
              </p:cNvPr>
              <p:cNvSpPr txBox="1">
                <a:spLocks noRot="1" noChangeAspect="1" noMove="1" noResize="1" noEditPoints="1" noAdjustHandles="1" noChangeArrowheads="1" noChangeShapeType="1" noTextEdit="1"/>
              </p:cNvSpPr>
              <p:nvPr/>
            </p:nvSpPr>
            <p:spPr>
              <a:xfrm>
                <a:off x="1000846" y="2601129"/>
                <a:ext cx="6105005" cy="276999"/>
              </a:xfrm>
              <a:prstGeom prst="rect">
                <a:avLst/>
              </a:prstGeom>
              <a:blipFill>
                <a:blip r:embed="rId4"/>
                <a:stretch>
                  <a:fillRect l="-1397" t="-26667" r="-7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E5605CC-96FA-D187-4576-2693E1C27718}"/>
                  </a:ext>
                </a:extLst>
              </p:cNvPr>
              <p:cNvSpPr txBox="1"/>
              <p:nvPr/>
            </p:nvSpPr>
            <p:spPr>
              <a:xfrm>
                <a:off x="2180357" y="3167936"/>
                <a:ext cx="3277949"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0E5605CC-96FA-D187-4576-2693E1C27718}"/>
                  </a:ext>
                </a:extLst>
              </p:cNvPr>
              <p:cNvSpPr txBox="1">
                <a:spLocks noRot="1" noChangeAspect="1" noMove="1" noResize="1" noEditPoints="1" noAdjustHandles="1" noChangeArrowheads="1" noChangeShapeType="1" noTextEdit="1"/>
              </p:cNvSpPr>
              <p:nvPr/>
            </p:nvSpPr>
            <p:spPr>
              <a:xfrm>
                <a:off x="2180357" y="3167936"/>
                <a:ext cx="3277949" cy="61940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B9DC31B-9703-6575-1C91-53FB688DC5E4}"/>
                  </a:ext>
                </a:extLst>
              </p:cNvPr>
              <p:cNvSpPr txBox="1"/>
              <p:nvPr/>
            </p:nvSpPr>
            <p:spPr>
              <a:xfrm>
                <a:off x="6194323" y="3216139"/>
                <a:ext cx="3148170"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𝑟</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0</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r>
                                <a:rPr lang="ja-JP" altLang="en-US" i="1" smtClean="0">
                                  <a:latin typeface="Cambria Math" panose="02040503050406030204" pitchFamily="18" charset="0"/>
                                </a:rPr>
                                <m:t>𝜏</m:t>
                              </m:r>
                              <m:r>
                                <a:rPr lang="en-US" altLang="ja-JP" i="1" smtClean="0">
                                  <a:latin typeface="Cambria Math" panose="02040503050406030204" pitchFamily="18" charset="0"/>
                                </a:rPr>
                                <m:t> </m:t>
                              </m:r>
                            </m:e>
                          </m:d>
                          <m:r>
                            <a:rPr lang="en-US" altLang="ja-JP" b="0" i="1" smtClean="0">
                              <a:latin typeface="Cambria Math" panose="02040503050406030204" pitchFamily="18" charset="0"/>
                            </a:rPr>
                            <m:t>𝑑</m:t>
                          </m:r>
                          <m:r>
                            <a:rPr lang="ja-JP" altLang="en-US" b="0" i="1" smtClean="0">
                              <a:latin typeface="Cambria Math" panose="02040503050406030204" pitchFamily="18" charset="0"/>
                            </a:rPr>
                            <m:t>𝜏</m:t>
                          </m:r>
                        </m:e>
                      </m:nary>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6B9DC31B-9703-6575-1C91-53FB688DC5E4}"/>
                  </a:ext>
                </a:extLst>
              </p:cNvPr>
              <p:cNvSpPr txBox="1">
                <a:spLocks noRot="1" noChangeAspect="1" noMove="1" noResize="1" noEditPoints="1" noAdjustHandles="1" noChangeArrowheads="1" noChangeShapeType="1" noTextEdit="1"/>
              </p:cNvSpPr>
              <p:nvPr/>
            </p:nvSpPr>
            <p:spPr>
              <a:xfrm>
                <a:off x="6194323" y="3216139"/>
                <a:ext cx="3148170" cy="6194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2947491-605E-2CF5-B097-7040E7817600}"/>
              </a:ext>
            </a:extLst>
          </p:cNvPr>
          <p:cNvSpPr txBox="1"/>
          <p:nvPr/>
        </p:nvSpPr>
        <p:spPr>
          <a:xfrm>
            <a:off x="1000846" y="4000710"/>
            <a:ext cx="2077492" cy="276999"/>
          </a:xfrm>
          <a:prstGeom prst="rect">
            <a:avLst/>
          </a:prstGeom>
          <a:noFill/>
        </p:spPr>
        <p:txBody>
          <a:bodyPr wrap="none" lIns="0" tIns="0" rIns="0" bIns="0" rtlCol="0">
            <a:spAutoFit/>
          </a:bodyPr>
          <a:lstStyle/>
          <a:p>
            <a:r>
              <a:rPr kumimoji="1" lang="ja-JP" altLang="en-US" dirty="0"/>
              <a:t>強度比分布を求める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1035D8-99B7-1372-0E73-A5DA65CDE828}"/>
                  </a:ext>
                </a:extLst>
              </p:cNvPr>
              <p:cNvSpPr txBox="1"/>
              <p:nvPr/>
            </p:nvSpPr>
            <p:spPr>
              <a:xfrm>
                <a:off x="3563138" y="4337192"/>
                <a:ext cx="3790335" cy="5848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81035D8-99B7-1372-0E73-A5DA65CDE828}"/>
                  </a:ext>
                </a:extLst>
              </p:cNvPr>
              <p:cNvSpPr txBox="1">
                <a:spLocks noRot="1" noChangeAspect="1" noMove="1" noResize="1" noEditPoints="1" noAdjustHandles="1" noChangeArrowheads="1" noChangeShapeType="1" noTextEdit="1"/>
              </p:cNvSpPr>
              <p:nvPr/>
            </p:nvSpPr>
            <p:spPr>
              <a:xfrm>
                <a:off x="3563138" y="4337192"/>
                <a:ext cx="3790335" cy="584840"/>
              </a:xfrm>
              <a:prstGeom prst="rect">
                <a:avLst/>
              </a:prstGeom>
              <a:blipFill>
                <a:blip r:embed="rId7"/>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BFA58E96-700E-0683-FD1A-0B3C939A1DA6}"/>
              </a:ext>
            </a:extLst>
          </p:cNvPr>
          <p:cNvSpPr txBox="1"/>
          <p:nvPr/>
        </p:nvSpPr>
        <p:spPr>
          <a:xfrm>
            <a:off x="1015631" y="5107900"/>
            <a:ext cx="2769989" cy="276999"/>
          </a:xfrm>
          <a:prstGeom prst="rect">
            <a:avLst/>
          </a:prstGeom>
          <a:noFill/>
        </p:spPr>
        <p:txBody>
          <a:bodyPr wrap="none" lIns="0" tIns="0" rIns="0" bIns="0" rtlCol="0">
            <a:spAutoFit/>
          </a:bodyPr>
          <a:lstStyle/>
          <a:p>
            <a:r>
              <a:rPr lang="ja-JP" altLang="en-US" dirty="0"/>
              <a:t>散乱媒体内部の強度比分布</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B33459B-8097-526D-7AFF-D762A00B710C}"/>
                  </a:ext>
                </a:extLst>
              </p:cNvPr>
              <p:cNvSpPr txBox="1"/>
              <p:nvPr/>
            </p:nvSpPr>
            <p:spPr>
              <a:xfrm>
                <a:off x="3563138" y="5622027"/>
                <a:ext cx="3790335" cy="5915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num>
                            <m:den>
                              <m:sSub>
                                <m:sSubPr>
                                  <m:ctrlPr>
                                    <a:rPr lang="en-US" altLang="ja-JP" i="1">
                                      <a:latin typeface="Cambria Math" panose="02040503050406030204" pitchFamily="18" charset="0"/>
                                    </a:rPr>
                                  </m:ctrlPr>
                                </m:sSubPr>
                                <m:e>
                                  <m:r>
                                    <a:rPr lang="ar-AE" altLang="ja-JP" i="1">
                                      <a:latin typeface="Cambria Math" panose="02040503050406030204" pitchFamily="18" charset="0"/>
                                    </a:rPr>
                                    <m:t>𝜙</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den>
                          </m:f>
                        </m:e>
                      </m:func>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B33459B-8097-526D-7AFF-D762A00B710C}"/>
                  </a:ext>
                </a:extLst>
              </p:cNvPr>
              <p:cNvSpPr txBox="1">
                <a:spLocks noRot="1" noChangeAspect="1" noMove="1" noResize="1" noEditPoints="1" noAdjustHandles="1" noChangeArrowheads="1" noChangeShapeType="1" noTextEdit="1"/>
              </p:cNvSpPr>
              <p:nvPr/>
            </p:nvSpPr>
            <p:spPr>
              <a:xfrm>
                <a:off x="3563138" y="5622027"/>
                <a:ext cx="3790335" cy="591572"/>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11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ntensity_ratio_log">
            <a:hlinkClick r:id="" action="ppaction://media"/>
            <a:extLst>
              <a:ext uri="{FF2B5EF4-FFF2-40B4-BE49-F238E27FC236}">
                <a16:creationId xmlns:a16="http://schemas.microsoft.com/office/drawing/2014/main" id="{90EF5C05-AD73-B0D5-7BC3-9E2B04CFD96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672839" y="1515681"/>
            <a:ext cx="9497454" cy="5342318"/>
          </a:xfrm>
          <a:prstGeom prst="rect">
            <a:avLst/>
          </a:prstGeom>
        </p:spPr>
      </p:pic>
      <p:sp>
        <p:nvSpPr>
          <p:cNvPr id="2" name="タイトル 1">
            <a:extLst>
              <a:ext uri="{FF2B5EF4-FFF2-40B4-BE49-F238E27FC236}">
                <a16:creationId xmlns:a16="http://schemas.microsoft.com/office/drawing/2014/main" id="{656E1F11-C5BB-AD4B-BB8D-3CB4A43E2C90}"/>
              </a:ext>
            </a:extLst>
          </p:cNvPr>
          <p:cNvSpPr>
            <a:spLocks noGrp="1"/>
          </p:cNvSpPr>
          <p:nvPr>
            <p:ph type="title"/>
          </p:nvPr>
        </p:nvSpPr>
        <p:spPr/>
        <p:txBody>
          <a:bodyPr/>
          <a:lstStyle/>
          <a:p>
            <a:r>
              <a:rPr lang="ja-JP" altLang="en-US" dirty="0"/>
              <a:t>散乱体内部の強度比分布</a:t>
            </a:r>
            <a:endParaRPr kumimoji="1" lang="ja-JP" altLang="en-US" dirty="0"/>
          </a:p>
        </p:txBody>
      </p:sp>
      <p:pic>
        <p:nvPicPr>
          <p:cNvPr id="6" name="図 5">
            <a:extLst>
              <a:ext uri="{FF2B5EF4-FFF2-40B4-BE49-F238E27FC236}">
                <a16:creationId xmlns:a16="http://schemas.microsoft.com/office/drawing/2014/main" id="{153925C8-6824-E844-8554-C87FDD1C42CF}"/>
              </a:ext>
            </a:extLst>
          </p:cNvPr>
          <p:cNvPicPr>
            <a:picLocks noChangeAspect="1"/>
          </p:cNvPicPr>
          <p:nvPr/>
        </p:nvPicPr>
        <p:blipFill rotWithShape="1">
          <a:blip r:embed="rId5">
            <a:extLst>
              <a:ext uri="{28A0092B-C50C-407E-A947-70E740481C1C}">
                <a14:useLocalDpi xmlns:a14="http://schemas.microsoft.com/office/drawing/2010/main" val="0"/>
              </a:ext>
            </a:extLst>
          </a:blip>
          <a:srcRect l="25097" t="10883" r="14015"/>
          <a:stretch/>
        </p:blipFill>
        <p:spPr>
          <a:xfrm>
            <a:off x="339211" y="2045604"/>
            <a:ext cx="5845277" cy="4812395"/>
          </a:xfrm>
          <a:prstGeom prst="rect">
            <a:avLst/>
          </a:prstGeom>
        </p:spPr>
      </p:pic>
    </p:spTree>
    <p:extLst>
      <p:ext uri="{BB962C8B-B14F-4D97-AF65-F5344CB8AC3E}">
        <p14:creationId xmlns:p14="http://schemas.microsoft.com/office/powerpoint/2010/main" val="41225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6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E01F-8331-9148-9CC0-DEF22F77CC0F}"/>
              </a:ext>
            </a:extLst>
          </p:cNvPr>
          <p:cNvSpPr>
            <a:spLocks noGrp="1"/>
          </p:cNvSpPr>
          <p:nvPr>
            <p:ph type="title"/>
          </p:nvPr>
        </p:nvSpPr>
        <p:spPr/>
        <p:txBody>
          <a:bodyPr/>
          <a:lstStyle/>
          <a:p>
            <a:r>
              <a:rPr kumimoji="1" lang="ja-JP" altLang="en-US"/>
              <a:t>入力光をパルス光に変更</a:t>
            </a:r>
          </a:p>
        </p:txBody>
      </p:sp>
      <p:pic>
        <p:nvPicPr>
          <p:cNvPr id="5" name="図 4">
            <a:extLst>
              <a:ext uri="{FF2B5EF4-FFF2-40B4-BE49-F238E27FC236}">
                <a16:creationId xmlns:a16="http://schemas.microsoft.com/office/drawing/2014/main" id="{60FB8EF6-24E6-0148-91CF-DE8FEB2C4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74" y="1690688"/>
            <a:ext cx="7315200" cy="41148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461E9F0-5006-0547-B803-0CBC7EDB202F}"/>
                  </a:ext>
                </a:extLst>
              </p:cNvPr>
              <p:cNvSpPr txBox="1"/>
              <p:nvPr/>
            </p:nvSpPr>
            <p:spPr>
              <a:xfrm>
                <a:off x="7416800" y="1955466"/>
                <a:ext cx="3238500" cy="15513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altLang="ja-JP"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exp</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2</m:t>
                                      </m:r>
                                    </m:sup>
                                  </m:sSup>
                                </m:num>
                                <m:den>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e>
                                    <m:sup>
                                      <m:r>
                                        <a:rPr lang="en-US" altLang="ja-JP" b="0" i="1" smtClean="0">
                                          <a:latin typeface="Cambria Math" panose="02040503050406030204" pitchFamily="18" charset="0"/>
                                        </a:rPr>
                                        <m:t>2</m:t>
                                      </m:r>
                                    </m:sup>
                                  </m:sSup>
                                </m:den>
                              </m:f>
                            </m:e>
                          </m:d>
                        </m:e>
                      </m:func>
                    </m:oMath>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ja-JP" altLang="en-US" i="1">
                          <a:latin typeface="Cambria Math" panose="02040503050406030204" pitchFamily="18" charset="0"/>
                        </a:rPr>
                        <m:t>振幅</m:t>
                      </m:r>
                      <m:r>
                        <a:rPr lang="en-US" altLang="ja-JP" b="0" i="1" smtClean="0">
                          <a:latin typeface="Cambria Math" panose="02040503050406030204" pitchFamily="18" charset="0"/>
                        </a:rPr>
                        <m:t>(</m:t>
                      </m:r>
                      <m:r>
                        <a:rPr lang="en-US" altLang="ja-JP" b="0" i="1" smtClean="0">
                          <a:latin typeface="Cambria Math" panose="02040503050406030204" pitchFamily="18" charset="0"/>
                        </a:rPr>
                        <m:t>10</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時間的</m:t>
                      </m:r>
                      <m:r>
                        <a:rPr lang="ja-JP" altLang="en-US" i="1">
                          <a:latin typeface="Cambria Math" panose="02040503050406030204" pitchFamily="18" charset="0"/>
                        </a:rPr>
                        <m:t>なピーク</m:t>
                      </m:r>
                      <m:r>
                        <a:rPr lang="ja-JP" altLang="en-US" i="1" smtClean="0">
                          <a:latin typeface="Cambria Math" panose="02040503050406030204" pitchFamily="18" charset="0"/>
                        </a:rPr>
                        <m:t>位置</m:t>
                      </m:r>
                      <m:r>
                        <a:rPr lang="en-US" altLang="ja-JP" b="0" i="1" smtClean="0">
                          <a:latin typeface="Cambria Math" panose="02040503050406030204" pitchFamily="18" charset="0"/>
                        </a:rPr>
                        <m:t>(</m:t>
                      </m:r>
                      <m:r>
                        <a:rPr lang="en-US" altLang="ja-JP" b="0" i="1" smtClean="0">
                          <a:latin typeface="Cambria Math" panose="02040503050406030204" pitchFamily="18" charset="0"/>
                        </a:rPr>
                        <m:t>15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ja-JP" altLang="en-US" i="1">
                          <a:latin typeface="Cambria Math" panose="02040503050406030204" pitchFamily="18" charset="0"/>
                        </a:rPr>
                        <m:t>パルス</m:t>
                      </m:r>
                      <m:r>
                        <a:rPr lang="ja-JP" altLang="en-US" i="1" smtClean="0">
                          <a:latin typeface="Cambria Math" panose="02040503050406030204" pitchFamily="18" charset="0"/>
                        </a:rPr>
                        <m:t>幅</m:t>
                      </m:r>
                      <m:r>
                        <a:rPr lang="en-US" altLang="ja-JP" b="0" i="1" smtClean="0">
                          <a:latin typeface="Cambria Math" panose="02040503050406030204" pitchFamily="18" charset="0"/>
                        </a:rPr>
                        <m:t>(</m:t>
                      </m:r>
                      <m:r>
                        <a:rPr lang="en-US" altLang="ja-JP" b="0" i="1" smtClean="0">
                          <a:latin typeface="Cambria Math" panose="02040503050406030204" pitchFamily="18" charset="0"/>
                        </a:rPr>
                        <m:t>5</m:t>
                      </m:r>
                      <m:r>
                        <a:rPr lang="en-US" altLang="ja-JP" b="0" i="1" smtClean="0">
                          <a:latin typeface="Cambria Math" panose="02040503050406030204" pitchFamily="18" charset="0"/>
                        </a:rPr>
                        <m:t>𝑝𝑠</m:t>
                      </m:r>
                      <m:r>
                        <a:rPr lang="en-US" altLang="ja-JP" b="0" i="1" smtClean="0">
                          <a:latin typeface="Cambria Math" panose="02040503050406030204" pitchFamily="18" charset="0"/>
                        </a:rPr>
                        <m:t>)</m:t>
                      </m:r>
                    </m:oMath>
                  </m:oMathPara>
                </a14:m>
                <a:endParaRPr lang="ja-JP" altLang="en-US"/>
              </a:p>
            </p:txBody>
          </p:sp>
        </mc:Choice>
        <mc:Fallback xmlns="">
          <p:sp>
            <p:nvSpPr>
              <p:cNvPr id="8" name="テキスト ボックス 7">
                <a:extLst>
                  <a:ext uri="{FF2B5EF4-FFF2-40B4-BE49-F238E27FC236}">
                    <a16:creationId xmlns:a16="http://schemas.microsoft.com/office/drawing/2014/main" id="{0461E9F0-5006-0547-B803-0CBC7EDB202F}"/>
                  </a:ext>
                </a:extLst>
              </p:cNvPr>
              <p:cNvSpPr txBox="1">
                <a:spLocks noRot="1" noChangeAspect="1" noMove="1" noResize="1" noEditPoints="1" noAdjustHandles="1" noChangeArrowheads="1" noChangeShapeType="1" noTextEdit="1"/>
              </p:cNvSpPr>
              <p:nvPr/>
            </p:nvSpPr>
            <p:spPr>
              <a:xfrm>
                <a:off x="7416800" y="1955466"/>
                <a:ext cx="3238500" cy="1551322"/>
              </a:xfrm>
              <a:prstGeom prst="rect">
                <a:avLst/>
              </a:prstGeom>
              <a:blipFill>
                <a:blip r:embed="rId3"/>
                <a:stretch>
                  <a:fillRect b="-32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8259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9686E1E-A6C2-37BE-DC51-7282C9363288}"/>
              </a:ext>
            </a:extLst>
          </p:cNvPr>
          <p:cNvPicPr>
            <a:picLocks noChangeAspect="1"/>
          </p:cNvPicPr>
          <p:nvPr/>
        </p:nvPicPr>
        <p:blipFill>
          <a:blip r:embed="rId3"/>
          <a:stretch>
            <a:fillRect/>
          </a:stretch>
        </p:blipFill>
        <p:spPr>
          <a:xfrm>
            <a:off x="1307326" y="2353469"/>
            <a:ext cx="8534577" cy="4203059"/>
          </a:xfrm>
          <a:prstGeom prst="rect">
            <a:avLst/>
          </a:prstGeom>
        </p:spPr>
      </p:pic>
      <p:pic>
        <p:nvPicPr>
          <p:cNvPr id="5" name="スクリーンショット 2021-07-13 18.17.37.png">
            <a:extLst>
              <a:ext uri="{FF2B5EF4-FFF2-40B4-BE49-F238E27FC236}">
                <a16:creationId xmlns:a16="http://schemas.microsoft.com/office/drawing/2014/main" id="{5022A06D-1E71-1C0D-4AC9-0AFE6BBBDE56}"/>
              </a:ext>
            </a:extLst>
          </p:cNvPr>
          <p:cNvPicPr>
            <a:picLocks noChangeAspect="1"/>
          </p:cNvPicPr>
          <p:nvPr/>
        </p:nvPicPr>
        <p:blipFill>
          <a:blip r:embed="rId4"/>
          <a:stretch>
            <a:fillRect/>
          </a:stretch>
        </p:blipFill>
        <p:spPr>
          <a:xfrm>
            <a:off x="2628452" y="1027906"/>
            <a:ext cx="6935095" cy="3302427"/>
          </a:xfrm>
          <a:prstGeom prst="rect">
            <a:avLst/>
          </a:prstGeom>
          <a:ln w="12700">
            <a:miter lim="400000"/>
          </a:ln>
        </p:spPr>
      </p:pic>
      <p:sp>
        <p:nvSpPr>
          <p:cNvPr id="8" name="使用する光">
            <a:extLst>
              <a:ext uri="{FF2B5EF4-FFF2-40B4-BE49-F238E27FC236}">
                <a16:creationId xmlns:a16="http://schemas.microsoft.com/office/drawing/2014/main" id="{D2E42A26-0B8A-075F-3DBE-753BDAABB01B}"/>
              </a:ext>
            </a:extLst>
          </p:cNvPr>
          <p:cNvSpPr txBox="1"/>
          <p:nvPr/>
        </p:nvSpPr>
        <p:spPr>
          <a:xfrm>
            <a:off x="440876" y="4775602"/>
            <a:ext cx="21875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使用する光</a:t>
            </a:r>
            <a:endParaRPr dirty="0"/>
          </a:p>
        </p:txBody>
      </p:sp>
      <p:sp>
        <p:nvSpPr>
          <p:cNvPr id="9" name="X線">
            <a:extLst>
              <a:ext uri="{FF2B5EF4-FFF2-40B4-BE49-F238E27FC236}">
                <a16:creationId xmlns:a16="http://schemas.microsoft.com/office/drawing/2014/main" id="{52765557-E53C-46C5-8341-F4E713D97D2F}"/>
              </a:ext>
            </a:extLst>
          </p:cNvPr>
          <p:cNvSpPr txBox="1"/>
          <p:nvPr/>
        </p:nvSpPr>
        <p:spPr>
          <a:xfrm>
            <a:off x="4107024" y="4775602"/>
            <a:ext cx="891567"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X線</a:t>
            </a:r>
            <a:endParaRPr dirty="0"/>
          </a:p>
        </p:txBody>
      </p:sp>
      <p:sp>
        <p:nvSpPr>
          <p:cNvPr id="10" name="近赤外光">
            <a:extLst>
              <a:ext uri="{FF2B5EF4-FFF2-40B4-BE49-F238E27FC236}">
                <a16:creationId xmlns:a16="http://schemas.microsoft.com/office/drawing/2014/main" id="{1B186E3C-6114-4C8F-6CC6-C4ECE4F16F68}"/>
              </a:ext>
            </a:extLst>
          </p:cNvPr>
          <p:cNvSpPr txBox="1"/>
          <p:nvPr/>
        </p:nvSpPr>
        <p:spPr>
          <a:xfrm>
            <a:off x="7193411" y="4805919"/>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近赤外光</a:t>
            </a:r>
            <a:endParaRPr dirty="0"/>
          </a:p>
        </p:txBody>
      </p:sp>
      <p:sp>
        <p:nvSpPr>
          <p:cNvPr id="11" name="得られる画像">
            <a:extLst>
              <a:ext uri="{FF2B5EF4-FFF2-40B4-BE49-F238E27FC236}">
                <a16:creationId xmlns:a16="http://schemas.microsoft.com/office/drawing/2014/main" id="{249E162F-44EE-4B75-D2D0-66E55F2C6563}"/>
              </a:ext>
            </a:extLst>
          </p:cNvPr>
          <p:cNvSpPr txBox="1"/>
          <p:nvPr/>
        </p:nvSpPr>
        <p:spPr>
          <a:xfrm>
            <a:off x="237676" y="5830780"/>
            <a:ext cx="25939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得られる画像</a:t>
            </a:r>
            <a:endParaRPr dirty="0"/>
          </a:p>
        </p:txBody>
      </p:sp>
      <p:sp>
        <p:nvSpPr>
          <p:cNvPr id="12" name="形態画像">
            <a:extLst>
              <a:ext uri="{FF2B5EF4-FFF2-40B4-BE49-F238E27FC236}">
                <a16:creationId xmlns:a16="http://schemas.microsoft.com/office/drawing/2014/main" id="{3FB5EF81-2B81-E043-617B-9346F2C544CE}"/>
              </a:ext>
            </a:extLst>
          </p:cNvPr>
          <p:cNvSpPr txBox="1"/>
          <p:nvPr/>
        </p:nvSpPr>
        <p:spPr>
          <a:xfrm>
            <a:off x="3698102" y="5830780"/>
            <a:ext cx="1781176" cy="54927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形態画像</a:t>
            </a:r>
            <a:endParaRPr dirty="0"/>
          </a:p>
        </p:txBody>
      </p:sp>
      <p:sp>
        <p:nvSpPr>
          <p:cNvPr id="13" name="機能画像">
            <a:extLst>
              <a:ext uri="{FF2B5EF4-FFF2-40B4-BE49-F238E27FC236}">
                <a16:creationId xmlns:a16="http://schemas.microsoft.com/office/drawing/2014/main" id="{0BC0B37A-6800-7D47-5170-4CD5F0B90B73}"/>
              </a:ext>
            </a:extLst>
          </p:cNvPr>
          <p:cNvSpPr txBox="1"/>
          <p:nvPr/>
        </p:nvSpPr>
        <p:spPr>
          <a:xfrm>
            <a:off x="7193411" y="5830094"/>
            <a:ext cx="1781176" cy="54927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r>
              <a:rPr dirty="0" err="1"/>
              <a:t>機能画像</a:t>
            </a:r>
            <a:endParaRPr dirty="0"/>
          </a:p>
        </p:txBody>
      </p:sp>
      <p:sp>
        <p:nvSpPr>
          <p:cNvPr id="2" name="タイトル 1">
            <a:extLst>
              <a:ext uri="{FF2B5EF4-FFF2-40B4-BE49-F238E27FC236}">
                <a16:creationId xmlns:a16="http://schemas.microsoft.com/office/drawing/2014/main" id="{57218AFD-AE9F-FFE6-C93D-D289C8EFC8E8}"/>
              </a:ext>
            </a:extLst>
          </p:cNvPr>
          <p:cNvSpPr>
            <a:spLocks noGrp="1"/>
          </p:cNvSpPr>
          <p:nvPr>
            <p:ph type="title"/>
          </p:nvPr>
        </p:nvSpPr>
        <p:spPr/>
        <p:txBody>
          <a:bodyPr/>
          <a:lstStyle/>
          <a:p>
            <a:r>
              <a:rPr kumimoji="1" lang="ja-JP" altLang="en-US" dirty="0"/>
              <a:t>従来の</a:t>
            </a:r>
            <a:r>
              <a:rPr kumimoji="1" lang="en-US" altLang="ja-JP" dirty="0"/>
              <a:t>CT</a:t>
            </a:r>
            <a:r>
              <a:rPr kumimoji="1" lang="ja-JP" altLang="en-US" dirty="0"/>
              <a:t>との比較</a:t>
            </a:r>
          </a:p>
        </p:txBody>
      </p:sp>
    </p:spTree>
    <p:extLst>
      <p:ext uri="{BB962C8B-B14F-4D97-AF65-F5344CB8AC3E}">
        <p14:creationId xmlns:p14="http://schemas.microsoft.com/office/powerpoint/2010/main" val="78539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スクリーンショット 2021-07-13 18.17.37.png">
            <a:extLst>
              <a:ext uri="{FF2B5EF4-FFF2-40B4-BE49-F238E27FC236}">
                <a16:creationId xmlns:a16="http://schemas.microsoft.com/office/drawing/2014/main" id="{59D6441F-D7A6-B22A-1E14-78B63806E8D7}"/>
              </a:ext>
            </a:extLst>
          </p:cNvPr>
          <p:cNvPicPr>
            <a:picLocks noChangeAspect="1"/>
          </p:cNvPicPr>
          <p:nvPr/>
        </p:nvPicPr>
        <p:blipFill>
          <a:blip r:embed="rId2"/>
          <a:stretch>
            <a:fillRect/>
          </a:stretch>
        </p:blipFill>
        <p:spPr>
          <a:xfrm>
            <a:off x="2628452" y="1027906"/>
            <a:ext cx="6935095" cy="3302427"/>
          </a:xfrm>
          <a:prstGeom prst="rect">
            <a:avLst/>
          </a:prstGeom>
          <a:ln w="12700">
            <a:miter lim="400000"/>
          </a:ln>
        </p:spPr>
      </p:pic>
      <p:sp>
        <p:nvSpPr>
          <p:cNvPr id="2" name="タイトル 1">
            <a:extLst>
              <a:ext uri="{FF2B5EF4-FFF2-40B4-BE49-F238E27FC236}">
                <a16:creationId xmlns:a16="http://schemas.microsoft.com/office/drawing/2014/main" id="{C3C2B316-2527-6822-E389-91EB0171B389}"/>
              </a:ext>
            </a:extLst>
          </p:cNvPr>
          <p:cNvSpPr>
            <a:spLocks noGrp="1"/>
          </p:cNvSpPr>
          <p:nvPr>
            <p:ph type="title"/>
          </p:nvPr>
        </p:nvSpPr>
        <p:spPr/>
        <p:txBody>
          <a:bodyPr/>
          <a:lstStyle/>
          <a:p>
            <a:r>
              <a:rPr kumimoji="1" lang="ja-JP" altLang="en-US" dirty="0"/>
              <a:t>拡散光</a:t>
            </a:r>
            <a:r>
              <a:rPr kumimoji="1" lang="en-US" altLang="ja-JP" dirty="0"/>
              <a:t>CT</a:t>
            </a:r>
            <a:r>
              <a:rPr kumimoji="1" lang="ja-JP" altLang="en-US" dirty="0"/>
              <a:t>の問題</a:t>
            </a:r>
          </a:p>
        </p:txBody>
      </p:sp>
      <p:sp>
        <p:nvSpPr>
          <p:cNvPr id="5" name="テキスト ボックス 4">
            <a:extLst>
              <a:ext uri="{FF2B5EF4-FFF2-40B4-BE49-F238E27FC236}">
                <a16:creationId xmlns:a16="http://schemas.microsoft.com/office/drawing/2014/main" id="{00089116-9F0C-F288-89A2-74E1F1F9DAC6}"/>
              </a:ext>
            </a:extLst>
          </p:cNvPr>
          <p:cNvSpPr txBox="1"/>
          <p:nvPr/>
        </p:nvSpPr>
        <p:spPr>
          <a:xfrm>
            <a:off x="676405" y="4865590"/>
            <a:ext cx="11273425" cy="954107"/>
          </a:xfrm>
          <a:prstGeom prst="rect">
            <a:avLst/>
          </a:prstGeom>
          <a:noFill/>
        </p:spPr>
        <p:txBody>
          <a:bodyPr wrap="square" rtlCol="0">
            <a:spAutoFit/>
          </a:bodyPr>
          <a:lstStyle/>
          <a:p>
            <a:r>
              <a:rPr kumimoji="1" lang="en-US" altLang="ja-JP" sz="2800" dirty="0"/>
              <a:t>1.</a:t>
            </a:r>
            <a:r>
              <a:rPr kumimoji="1" lang="ja-JP" altLang="en-US" sz="2800" b="1" dirty="0"/>
              <a:t>光の時間変化</a:t>
            </a:r>
            <a:r>
              <a:rPr kumimoji="1" lang="ja-JP" altLang="en-US" sz="2800" dirty="0"/>
              <a:t>．散乱・吸収によって光エネルギーが変化する．</a:t>
            </a:r>
            <a:endParaRPr kumimoji="1" lang="en-US" altLang="ja-JP" sz="2800" dirty="0"/>
          </a:p>
          <a:p>
            <a:r>
              <a:rPr lang="en-US" altLang="ja-JP" sz="2800" dirty="0"/>
              <a:t>2.</a:t>
            </a:r>
            <a:r>
              <a:rPr lang="ja-JP" altLang="en-US" sz="2800" b="1" dirty="0"/>
              <a:t>どういう経路を通るのか</a:t>
            </a:r>
            <a:r>
              <a:rPr lang="ja-JP" altLang="en-US" sz="2800" dirty="0"/>
              <a:t>．直進光</a:t>
            </a:r>
            <a:r>
              <a:rPr lang="en-US" altLang="ja-JP" sz="2800" dirty="0"/>
              <a:t>CT</a:t>
            </a:r>
            <a:r>
              <a:rPr lang="ja-JP" altLang="en-US" sz="2800" dirty="0"/>
              <a:t>とは異なり，光の経路が不明</a:t>
            </a:r>
            <a:endParaRPr kumimoji="1" lang="ja-JP" altLang="en-US" sz="2800" dirty="0"/>
          </a:p>
        </p:txBody>
      </p:sp>
    </p:spTree>
    <p:extLst>
      <p:ext uri="{BB962C8B-B14F-4D97-AF65-F5344CB8AC3E}">
        <p14:creationId xmlns:p14="http://schemas.microsoft.com/office/powerpoint/2010/main" val="319772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1F102-B03D-EE9E-BD0F-BBC1AF1F511A}"/>
              </a:ext>
            </a:extLst>
          </p:cNvPr>
          <p:cNvSpPr>
            <a:spLocks noGrp="1"/>
          </p:cNvSpPr>
          <p:nvPr>
            <p:ph type="title"/>
          </p:nvPr>
        </p:nvSpPr>
        <p:spPr/>
        <p:txBody>
          <a:bodyPr/>
          <a:lstStyle/>
          <a:p>
            <a:r>
              <a:rPr kumimoji="1" lang="ja-JP" altLang="en-US" dirty="0"/>
              <a:t>光輸送方程式</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6FD4DD21-99F6-40BF-7B38-EFDAE349F7D6}"/>
                  </a:ext>
                </a:extLst>
              </p:cNvPr>
              <p:cNvSpPr txBox="1"/>
              <p:nvPr/>
            </p:nvSpPr>
            <p:spPr>
              <a:xfrm>
                <a:off x="212683" y="1503124"/>
                <a:ext cx="11766633" cy="643894"/>
              </a:xfrm>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1</m:t>
                          </m:r>
                        </m:num>
                        <m:den>
                          <m:r>
                            <a:rPr sz="2200" i="1">
                              <a:solidFill>
                                <a:srgbClr val="000000"/>
                              </a:solidFill>
                              <a:latin typeface="Cambria Math" panose="02040503050406030204" pitchFamily="18" charset="0"/>
                            </a:rPr>
                            <m:t>𝑐</m:t>
                          </m:r>
                        </m:den>
                      </m:f>
                      <m:f>
                        <m:fPr>
                          <m:ctrlPr>
                            <a:rPr sz="2200" i="1">
                              <a:solidFill>
                                <a:srgbClr val="000000"/>
                              </a:solidFill>
                              <a:latin typeface="Cambria Math" panose="02040503050406030204" pitchFamily="18" charset="0"/>
                            </a:rPr>
                          </m:ctrlPr>
                        </m:fPr>
                        <m:num>
                          <m:r>
                            <a:rPr sz="2200" i="1">
                              <a:solidFill>
                                <a:srgbClr val="000000"/>
                              </a:solidFill>
                              <a:latin typeface="Cambria Math" panose="02040503050406030204" pitchFamily="18" charset="0"/>
                            </a:rPr>
                            <m:t>𝜕</m:t>
                          </m:r>
                        </m:num>
                        <m:den>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den>
                      </m:f>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𝑎</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𝜇</m:t>
                          </m:r>
                        </m:e>
                        <m:sub>
                          <m:r>
                            <a:rPr sz="2200" i="1">
                              <a:solidFill>
                                <a:srgbClr val="000000"/>
                              </a:solidFill>
                              <a:latin typeface="Cambria Math" panose="02040503050406030204" pitchFamily="18" charset="0"/>
                            </a:rPr>
                            <m:t>𝑠</m:t>
                          </m:r>
                        </m:sub>
                      </m:sSub>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sSub>
                        <m:sSubPr>
                          <m:ctrlPr>
                            <a:rPr sz="2200" i="1">
                              <a:solidFill>
                                <a:srgbClr val="000000"/>
                              </a:solidFill>
                              <a:latin typeface="Cambria Math" panose="02040503050406030204" pitchFamily="18" charset="0"/>
                            </a:rPr>
                          </m:ctrlPr>
                        </m:sSubPr>
                        <m:e>
                          <m:r>
                            <a:rPr sz="2200" i="1">
                              <a:solidFill>
                                <a:srgbClr val="000000"/>
                              </a:solidFill>
                              <a:latin typeface="Cambria Math" panose="02040503050406030204" pitchFamily="18" charset="0"/>
                            </a:rPr>
                            <m:t>∫</m:t>
                          </m:r>
                        </m:e>
                        <m:sub>
                          <m:r>
                            <a:rPr sz="2200" i="1">
                              <a:solidFill>
                                <a:srgbClr val="000000"/>
                              </a:solidFill>
                              <a:latin typeface="Cambria Math" panose="02040503050406030204" pitchFamily="18" charset="0"/>
                            </a:rPr>
                            <m:t>4</m:t>
                          </m:r>
                          <m:r>
                            <a:rPr sz="2200" i="1">
                              <a:solidFill>
                                <a:srgbClr val="000000"/>
                              </a:solidFill>
                              <a:latin typeface="Cambria Math" panose="02040503050406030204" pitchFamily="18" charset="0"/>
                            </a:rPr>
                            <m:t>𝜋</m:t>
                          </m:r>
                        </m:sub>
                      </m:sSub>
                      <m:r>
                        <a:rPr sz="2200" i="1">
                          <a:solidFill>
                            <a:srgbClr val="000000"/>
                          </a:solidFill>
                          <a:latin typeface="Cambria Math" panose="02040503050406030204" pitchFamily="18" charset="0"/>
                        </a:rPr>
                        <m:t>𝑝</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𝐼</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𝑑</m:t>
                      </m:r>
                      <m:limUpp>
                        <m:limUppPr>
                          <m:ctrlPr>
                            <a:rPr sz="2200" i="1">
                              <a:solidFill>
                                <a:srgbClr val="000000"/>
                              </a:solidFill>
                              <a:latin typeface="Cambria Math" panose="02040503050406030204" pitchFamily="18" charset="0"/>
                            </a:rPr>
                          </m:ctrlPr>
                        </m:limUppPr>
                        <m:e>
                          <m:sSup>
                            <m:sSupPr>
                              <m:ctrlPr>
                                <a:rPr sz="2200" i="1">
                                  <a:solidFill>
                                    <a:srgbClr val="000000"/>
                                  </a:solidFill>
                                  <a:latin typeface="Cambria Math" panose="02040503050406030204" pitchFamily="18" charset="0"/>
                                </a:rPr>
                              </m:ctrlPr>
                            </m:sSupPr>
                            <m:e>
                              <m:r>
                                <a:rPr sz="2200" i="1">
                                  <a:solidFill>
                                    <a:srgbClr val="000000"/>
                                  </a:solidFill>
                                  <a:latin typeface="Cambria Math" panose="02040503050406030204" pitchFamily="18" charset="0"/>
                                </a:rPr>
                                <m:t>𝑠</m:t>
                              </m:r>
                            </m:e>
                            <m:sup>
                              <m:r>
                                <a:rPr sz="2200" i="1">
                                  <a:solidFill>
                                    <a:srgbClr val="000000"/>
                                  </a:solidFill>
                                  <a:latin typeface="Cambria Math" panose="02040503050406030204" pitchFamily="18" charset="0"/>
                                </a:rPr>
                                <m:t>′</m:t>
                              </m:r>
                            </m:sup>
                          </m:sSup>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𝑞</m:t>
                      </m:r>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𝑟</m:t>
                      </m:r>
                      <m:r>
                        <a:rPr sz="2200" i="1">
                          <a:solidFill>
                            <a:srgbClr val="000000"/>
                          </a:solidFill>
                          <a:latin typeface="Cambria Math" panose="02040503050406030204" pitchFamily="18" charset="0"/>
                        </a:rPr>
                        <m:t>,</m:t>
                      </m:r>
                      <m:limUpp>
                        <m:limUppPr>
                          <m:ctrlPr>
                            <a:rPr sz="2200" i="1">
                              <a:solidFill>
                                <a:srgbClr val="000000"/>
                              </a:solidFill>
                              <a:latin typeface="Cambria Math" panose="02040503050406030204" pitchFamily="18" charset="0"/>
                            </a:rPr>
                          </m:ctrlPr>
                        </m:limUppPr>
                        <m:e>
                          <m:r>
                            <a:rPr sz="2200" i="1">
                              <a:solidFill>
                                <a:srgbClr val="000000"/>
                              </a:solidFill>
                              <a:latin typeface="Cambria Math" panose="02040503050406030204" pitchFamily="18" charset="0"/>
                            </a:rPr>
                            <m:t>𝑠</m:t>
                          </m:r>
                        </m:e>
                        <m:lim>
                          <m:r>
                            <a:rPr sz="2200" i="1">
                              <a:solidFill>
                                <a:srgbClr val="000000"/>
                              </a:solidFill>
                              <a:latin typeface="Cambria Math" panose="02040503050406030204" pitchFamily="18" charset="0"/>
                            </a:rPr>
                            <m:t>̂</m:t>
                          </m:r>
                        </m:lim>
                      </m:limUpp>
                      <m:r>
                        <a:rPr sz="2200" i="1">
                          <a:solidFill>
                            <a:srgbClr val="000000"/>
                          </a:solidFill>
                          <a:latin typeface="Cambria Math" panose="02040503050406030204" pitchFamily="18" charset="0"/>
                        </a:rPr>
                        <m:t>,</m:t>
                      </m:r>
                      <m:r>
                        <a:rPr sz="2200" i="1">
                          <a:solidFill>
                            <a:srgbClr val="000000"/>
                          </a:solidFill>
                          <a:latin typeface="Cambria Math" panose="02040503050406030204" pitchFamily="18" charset="0"/>
                        </a:rPr>
                        <m:t>𝑡</m:t>
                      </m:r>
                      <m:r>
                        <a:rPr sz="2200" i="1">
                          <a:solidFill>
                            <a:srgbClr val="000000"/>
                          </a:solidFill>
                          <a:latin typeface="Cambria Math" panose="02040503050406030204" pitchFamily="18" charset="0"/>
                        </a:rPr>
                        <m:t>)</m:t>
                      </m:r>
                    </m:oMath>
                  </m:oMathPara>
                </a14:m>
                <a:endParaRPr sz="2200" dirty="0"/>
              </a:p>
            </p:txBody>
          </p:sp>
        </mc:Choice>
        <mc:Fallback xmlns="">
          <p:sp>
            <p:nvSpPr>
              <p:cNvPr id="4" name="方程式">
                <a:extLst>
                  <a:ext uri="{FF2B5EF4-FFF2-40B4-BE49-F238E27FC236}">
                    <a16:creationId xmlns:a16="http://schemas.microsoft.com/office/drawing/2014/main" id="{6FD4DD21-99F6-40BF-7B38-EFDAE349F7D6}"/>
                  </a:ext>
                </a:extLst>
              </p:cNvPr>
              <p:cNvSpPr txBox="1">
                <a:spLocks noRot="1" noChangeAspect="1" noMove="1" noResize="1" noEditPoints="1" noAdjustHandles="1" noChangeArrowheads="1" noChangeShapeType="1" noTextEdit="1"/>
              </p:cNvSpPr>
              <p:nvPr/>
            </p:nvSpPr>
            <p:spPr>
              <a:xfrm>
                <a:off x="212683" y="1503124"/>
                <a:ext cx="11766633" cy="643894"/>
              </a:xfrm>
              <a:prstGeom prst="rect">
                <a:avLst/>
              </a:prstGeom>
              <a:blipFill>
                <a:blip r:embed="rId2"/>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7F20208-B5CF-6265-E294-1CB49D851217}"/>
              </a:ext>
            </a:extLst>
          </p:cNvPr>
          <p:cNvSpPr txBox="1"/>
          <p:nvPr/>
        </p:nvSpPr>
        <p:spPr>
          <a:xfrm>
            <a:off x="212683" y="2336270"/>
            <a:ext cx="1821485" cy="338554"/>
          </a:xfrm>
          <a:prstGeom prst="rect">
            <a:avLst/>
          </a:prstGeom>
          <a:noFill/>
        </p:spPr>
        <p:txBody>
          <a:bodyPr wrap="square" rtlCol="0">
            <a:spAutoFit/>
          </a:bodyPr>
          <a:lstStyle/>
          <a:p>
            <a:r>
              <a:rPr kumimoji="1" lang="ja-JP" altLang="en-US" sz="1600" dirty="0"/>
              <a:t>光強度の時間変化</a:t>
            </a:r>
          </a:p>
        </p:txBody>
      </p:sp>
      <p:sp>
        <p:nvSpPr>
          <p:cNvPr id="6" name="テキスト ボックス 5">
            <a:extLst>
              <a:ext uri="{FF2B5EF4-FFF2-40B4-BE49-F238E27FC236}">
                <a16:creationId xmlns:a16="http://schemas.microsoft.com/office/drawing/2014/main" id="{D9294000-54E2-5082-1BCF-1561646C14B6}"/>
              </a:ext>
            </a:extLst>
          </p:cNvPr>
          <p:cNvSpPr txBox="1"/>
          <p:nvPr/>
        </p:nvSpPr>
        <p:spPr>
          <a:xfrm>
            <a:off x="2034168" y="2336270"/>
            <a:ext cx="2034428" cy="338554"/>
          </a:xfrm>
          <a:prstGeom prst="rect">
            <a:avLst/>
          </a:prstGeom>
          <a:noFill/>
        </p:spPr>
        <p:txBody>
          <a:bodyPr wrap="square" rtlCol="0">
            <a:spAutoFit/>
          </a:bodyPr>
          <a:lstStyle/>
          <a:p>
            <a:r>
              <a:rPr kumimoji="1" lang="ja-JP" altLang="en-US" sz="1600" dirty="0"/>
              <a:t>光の発散による減少</a:t>
            </a:r>
          </a:p>
        </p:txBody>
      </p:sp>
      <p:sp>
        <p:nvSpPr>
          <p:cNvPr id="7" name="テキスト ボックス 6">
            <a:extLst>
              <a:ext uri="{FF2B5EF4-FFF2-40B4-BE49-F238E27FC236}">
                <a16:creationId xmlns:a16="http://schemas.microsoft.com/office/drawing/2014/main" id="{A706229A-22F5-59D9-9386-B6AE46D8B4BF}"/>
              </a:ext>
            </a:extLst>
          </p:cNvPr>
          <p:cNvSpPr txBox="1"/>
          <p:nvPr/>
        </p:nvSpPr>
        <p:spPr>
          <a:xfrm>
            <a:off x="4276327" y="2336270"/>
            <a:ext cx="2663092" cy="338554"/>
          </a:xfrm>
          <a:prstGeom prst="rect">
            <a:avLst/>
          </a:prstGeom>
          <a:noFill/>
        </p:spPr>
        <p:txBody>
          <a:bodyPr wrap="square" rtlCol="0">
            <a:spAutoFit/>
          </a:bodyPr>
          <a:lstStyle/>
          <a:p>
            <a:r>
              <a:rPr kumimoji="1" lang="ja-JP" altLang="en-US" sz="1600" dirty="0"/>
              <a:t>光の吸収・散乱による減少</a:t>
            </a:r>
          </a:p>
        </p:txBody>
      </p:sp>
      <p:sp>
        <p:nvSpPr>
          <p:cNvPr id="8" name="テキスト ボックス 7">
            <a:extLst>
              <a:ext uri="{FF2B5EF4-FFF2-40B4-BE49-F238E27FC236}">
                <a16:creationId xmlns:a16="http://schemas.microsoft.com/office/drawing/2014/main" id="{F95B039A-8834-ED1A-4C06-FD069EE50FD0}"/>
              </a:ext>
            </a:extLst>
          </p:cNvPr>
          <p:cNvSpPr txBox="1"/>
          <p:nvPr/>
        </p:nvSpPr>
        <p:spPr>
          <a:xfrm>
            <a:off x="7494740" y="2336270"/>
            <a:ext cx="2501030" cy="584775"/>
          </a:xfrm>
          <a:prstGeom prst="rect">
            <a:avLst/>
          </a:prstGeom>
          <a:noFill/>
        </p:spPr>
        <p:txBody>
          <a:bodyPr wrap="square" rtlCol="0">
            <a:spAutoFit/>
          </a:bodyPr>
          <a:lstStyle/>
          <a:p>
            <a:r>
              <a:rPr lang="en-US" altLang="ja-JP" sz="1600" dirty="0"/>
              <a:t>r</a:t>
            </a:r>
            <a:r>
              <a:rPr lang="ja-JP" altLang="en-US" sz="1600" dirty="0"/>
              <a:t>の周辺から散乱によって伝わってくる増加</a:t>
            </a:r>
            <a:endParaRPr kumimoji="1" lang="ja-JP" altLang="en-US" sz="1600" dirty="0"/>
          </a:p>
        </p:txBody>
      </p:sp>
      <p:sp>
        <p:nvSpPr>
          <p:cNvPr id="9" name="テキスト ボックス 8">
            <a:extLst>
              <a:ext uri="{FF2B5EF4-FFF2-40B4-BE49-F238E27FC236}">
                <a16:creationId xmlns:a16="http://schemas.microsoft.com/office/drawing/2014/main" id="{0A611B3D-6729-45D8-B8FF-4CB0FCEDECE6}"/>
              </a:ext>
            </a:extLst>
          </p:cNvPr>
          <p:cNvSpPr txBox="1"/>
          <p:nvPr/>
        </p:nvSpPr>
        <p:spPr>
          <a:xfrm>
            <a:off x="10551091" y="2359261"/>
            <a:ext cx="1681594" cy="584775"/>
          </a:xfrm>
          <a:prstGeom prst="rect">
            <a:avLst/>
          </a:prstGeom>
          <a:noFill/>
        </p:spPr>
        <p:txBody>
          <a:bodyPr wrap="square" rtlCol="0">
            <a:spAutoFit/>
          </a:bodyPr>
          <a:lstStyle/>
          <a:p>
            <a:r>
              <a:rPr kumimoji="1" lang="ja-JP" altLang="en-US" sz="1600" dirty="0"/>
              <a:t>組織内の光源による</a:t>
            </a:r>
            <a:r>
              <a:rPr lang="ja-JP" altLang="en-US" sz="1600" dirty="0"/>
              <a:t>増加</a:t>
            </a:r>
            <a:endParaRPr kumimoji="1" lang="en-US" altLang="ja-JP" sz="1600" dirty="0"/>
          </a:p>
        </p:txBody>
      </p:sp>
      <p:cxnSp>
        <p:nvCxnSpPr>
          <p:cNvPr id="11" name="直線コネクタ 10">
            <a:extLst>
              <a:ext uri="{FF2B5EF4-FFF2-40B4-BE49-F238E27FC236}">
                <a16:creationId xmlns:a16="http://schemas.microsoft.com/office/drawing/2014/main" id="{07B4410D-9D45-3432-710F-166226B17B03}"/>
              </a:ext>
            </a:extLst>
          </p:cNvPr>
          <p:cNvCxnSpPr/>
          <p:nvPr/>
        </p:nvCxnSpPr>
        <p:spPr>
          <a:xfrm>
            <a:off x="2199612" y="2153447"/>
            <a:ext cx="1703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8175D60-BDAB-3784-2704-E0A67E003F8F}"/>
              </a:ext>
            </a:extLst>
          </p:cNvPr>
          <p:cNvCxnSpPr>
            <a:cxnSpLocks/>
          </p:cNvCxnSpPr>
          <p:nvPr/>
        </p:nvCxnSpPr>
        <p:spPr>
          <a:xfrm>
            <a:off x="4276327" y="2147018"/>
            <a:ext cx="2663092" cy="64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93F9AF-5BDE-88EC-C141-41D25A628F48}"/>
              </a:ext>
            </a:extLst>
          </p:cNvPr>
          <p:cNvCxnSpPr>
            <a:cxnSpLocks/>
          </p:cNvCxnSpPr>
          <p:nvPr/>
        </p:nvCxnSpPr>
        <p:spPr>
          <a:xfrm>
            <a:off x="7312595" y="2147018"/>
            <a:ext cx="3238496" cy="64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6CCC12F-879C-44F4-4706-20ECD775829B}"/>
              </a:ext>
            </a:extLst>
          </p:cNvPr>
          <p:cNvCxnSpPr>
            <a:cxnSpLocks/>
          </p:cNvCxnSpPr>
          <p:nvPr/>
        </p:nvCxnSpPr>
        <p:spPr>
          <a:xfrm>
            <a:off x="10837886" y="2153447"/>
            <a:ext cx="114143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8" name="スクリーンショット 2021-07-13 23.16.15.png">
            <a:extLst>
              <a:ext uri="{FF2B5EF4-FFF2-40B4-BE49-F238E27FC236}">
                <a16:creationId xmlns:a16="http://schemas.microsoft.com/office/drawing/2014/main" id="{1189998A-29AD-89C5-4BDE-BE3D041C76ED}"/>
              </a:ext>
            </a:extLst>
          </p:cNvPr>
          <p:cNvPicPr>
            <a:picLocks noChangeAspect="1"/>
          </p:cNvPicPr>
          <p:nvPr/>
        </p:nvPicPr>
        <p:blipFill>
          <a:blip r:embed="rId3"/>
          <a:stretch>
            <a:fillRect/>
          </a:stretch>
        </p:blipFill>
        <p:spPr>
          <a:xfrm>
            <a:off x="838200" y="3192514"/>
            <a:ext cx="10868829" cy="2894803"/>
          </a:xfrm>
          <a:prstGeom prst="rect">
            <a:avLst/>
          </a:prstGeom>
          <a:ln w="12700">
            <a:miter lim="400000"/>
          </a:ln>
        </p:spPr>
      </p:pic>
    </p:spTree>
    <p:extLst>
      <p:ext uri="{BB962C8B-B14F-4D97-AF65-F5344CB8AC3E}">
        <p14:creationId xmlns:p14="http://schemas.microsoft.com/office/powerpoint/2010/main" val="227026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9B322-7AFA-0894-1C02-FBE5114C5422}"/>
              </a:ext>
            </a:extLst>
          </p:cNvPr>
          <p:cNvSpPr>
            <a:spLocks noGrp="1"/>
          </p:cNvSpPr>
          <p:nvPr>
            <p:ph type="title"/>
          </p:nvPr>
        </p:nvSpPr>
        <p:spPr/>
        <p:txBody>
          <a:bodyPr/>
          <a:lstStyle/>
          <a:p>
            <a:r>
              <a:rPr kumimoji="1" lang="ja-JP" altLang="en-US" dirty="0"/>
              <a:t>等方散乱性を導入して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8A5AC33A-3533-5044-8C95-3CDA95EC2C11}"/>
                  </a:ext>
                </a:extLst>
              </p:cNvPr>
              <p:cNvSpPr txBox="1"/>
              <p:nvPr/>
            </p:nvSpPr>
            <p:spPr>
              <a:xfrm>
                <a:off x="567820" y="1590600"/>
                <a:ext cx="9992351" cy="105541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f>
                        <m:fPr>
                          <m:ctrlPr>
                            <a:rPr lang="ar-AE" sz="3600" i="1" smtClean="0">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1</m:t>
                          </m:r>
                        </m:num>
                        <m:den>
                          <m:r>
                            <a:rPr lang="ar-AE" sz="3600" i="1">
                              <a:solidFill>
                                <a:srgbClr val="000000"/>
                              </a:solidFill>
                              <a:latin typeface="Cambria Math" panose="02040503050406030204" pitchFamily="18" charset="0"/>
                            </a:rPr>
                            <m:t>𝑐</m:t>
                          </m:r>
                        </m:den>
                      </m:f>
                      <m:f>
                        <m:fPr>
                          <m:ctrlPr>
                            <a:rPr lang="ar-AE" sz="3600" i="1">
                              <a:solidFill>
                                <a:srgbClr val="000000"/>
                              </a:solidFill>
                              <a:latin typeface="Cambria Math" panose="02040503050406030204" pitchFamily="18" charset="0"/>
                            </a:rPr>
                          </m:ctrlPr>
                        </m:fPr>
                        <m:num>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num>
                        <m:den>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den>
                      </m:f>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𝐷</m:t>
                      </m:r>
                      <m:r>
                        <m:rPr>
                          <m:sty m:val="p"/>
                        </m:rPr>
                        <a:rPr lang="ja-JP" altLang="en-US" sz="3600" i="1">
                          <a:latin typeface="Cambria Math" panose="02040503050406030204" pitchFamily="18" charset="0"/>
                        </a:rPr>
                        <m:t>∇</m:t>
                      </m:r>
                      <m:r>
                        <a:rPr lang="ar-AE" altLang="ja-JP" sz="3600" i="1">
                          <a:latin typeface="Cambria Math" panose="02040503050406030204" pitchFamily="18" charset="0"/>
                        </a:rPr>
                        <m:t>𝜙</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e>
                      </m:d>
                      <m:r>
                        <a:rPr lang="en-US" altLang="ja-JP" sz="3600" b="0" i="1" smtClean="0">
                          <a:latin typeface="Cambria Math" panose="02040503050406030204" pitchFamily="18" charset="0"/>
                        </a:rPr>
                        <m:t>]</m:t>
                      </m:r>
                      <m:r>
                        <a:rPr lang="ar-AE" sz="3600" i="1">
                          <a:solidFill>
                            <a:srgbClr val="000000"/>
                          </a:solidFill>
                          <a:latin typeface="Cambria Math" panose="02040503050406030204" pitchFamily="18" charset="0"/>
                        </a:rPr>
                        <m:t>−</m:t>
                      </m:r>
                      <m:sSub>
                        <m:sSubPr>
                          <m:ctrlPr>
                            <a:rPr lang="ar-AE" sz="3600" i="1">
                              <a:solidFill>
                                <a:srgbClr val="000000"/>
                              </a:solidFill>
                              <a:latin typeface="Cambria Math" panose="02040503050406030204" pitchFamily="18" charset="0"/>
                            </a:rPr>
                          </m:ctrlPr>
                        </m:sSubPr>
                        <m:e>
                          <m:r>
                            <a:rPr lang="ar-AE" sz="3600" i="1">
                              <a:solidFill>
                                <a:srgbClr val="000000"/>
                              </a:solidFill>
                              <a:latin typeface="Cambria Math" panose="02040503050406030204" pitchFamily="18" charset="0"/>
                            </a:rPr>
                            <m:t>𝜇</m:t>
                          </m:r>
                        </m:e>
                        <m:sub>
                          <m:r>
                            <a:rPr lang="ar-AE" sz="3600" i="1">
                              <a:solidFill>
                                <a:srgbClr val="000000"/>
                              </a:solidFill>
                              <a:latin typeface="Cambria Math" panose="02040503050406030204" pitchFamily="18" charset="0"/>
                            </a:rPr>
                            <m:t>𝑎</m:t>
                          </m:r>
                        </m:sub>
                      </m:sSub>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en-US" sz="3600" b="0" i="1" smtClean="0">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𝜙</m:t>
                      </m:r>
                      <m:r>
                        <a:rPr lang="ar-AE" sz="3600" i="1">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𝑥</m:t>
                      </m:r>
                      <m:r>
                        <a:rPr lang="en-US" sz="3600" b="0" i="1" smtClean="0">
                          <a:solidFill>
                            <a:srgbClr val="000000"/>
                          </a:solidFill>
                          <a:latin typeface="Cambria Math" panose="02040503050406030204" pitchFamily="18" charset="0"/>
                        </a:rPr>
                        <m:t>,</m:t>
                      </m:r>
                      <m:r>
                        <a:rPr lang="en-US" sz="3600" b="0" i="1" smtClean="0">
                          <a:solidFill>
                            <a:srgbClr val="000000"/>
                          </a:solidFill>
                          <a:latin typeface="Cambria Math" panose="02040503050406030204" pitchFamily="18" charset="0"/>
                        </a:rPr>
                        <m:t>𝑦</m:t>
                      </m:r>
                      <m:r>
                        <a:rPr lang="ar-AE" sz="3600" i="1">
                          <a:solidFill>
                            <a:srgbClr val="000000"/>
                          </a:solidFill>
                          <a:latin typeface="Cambria Math" panose="02040503050406030204" pitchFamily="18" charset="0"/>
                        </a:rPr>
                        <m:t>,</m:t>
                      </m:r>
                      <m:r>
                        <a:rPr lang="ar-AE" sz="3600" i="1">
                          <a:solidFill>
                            <a:srgbClr val="000000"/>
                          </a:solidFill>
                          <a:latin typeface="Cambria Math" panose="02040503050406030204" pitchFamily="18" charset="0"/>
                        </a:rPr>
                        <m:t>𝑡</m:t>
                      </m:r>
                      <m:r>
                        <a:rPr lang="ar-AE" sz="3600" i="1">
                          <a:solidFill>
                            <a:srgbClr val="000000"/>
                          </a:solidFill>
                          <a:latin typeface="Cambria Math" panose="02040503050406030204" pitchFamily="18" charset="0"/>
                        </a:rPr>
                        <m:t>)</m:t>
                      </m:r>
                    </m:oMath>
                  </m:oMathPara>
                </a14:m>
                <a:endParaRPr sz="3600" dirty="0"/>
              </a:p>
            </p:txBody>
          </p:sp>
        </mc:Choice>
        <mc:Fallback xmlns="">
          <p:sp>
            <p:nvSpPr>
              <p:cNvPr id="4" name="方程式">
                <a:extLst>
                  <a:ext uri="{FF2B5EF4-FFF2-40B4-BE49-F238E27FC236}">
                    <a16:creationId xmlns:a16="http://schemas.microsoft.com/office/drawing/2014/main" id="{8A5AC33A-3533-5044-8C95-3CDA95EC2C11}"/>
                  </a:ext>
                </a:extLst>
              </p:cNvPr>
              <p:cNvSpPr txBox="1">
                <a:spLocks noRot="1" noChangeAspect="1" noMove="1" noResize="1" noEditPoints="1" noAdjustHandles="1" noChangeArrowheads="1" noChangeShapeType="1" noTextEdit="1"/>
              </p:cNvSpPr>
              <p:nvPr/>
            </p:nvSpPr>
            <p:spPr>
              <a:xfrm>
                <a:off x="567820" y="1590600"/>
                <a:ext cx="9992351" cy="1055417"/>
              </a:xfrm>
              <a:prstGeom prst="rect">
                <a:avLst/>
              </a:prstGeom>
              <a:blipFill>
                <a:blip r:embed="rId3"/>
                <a:stretch>
                  <a:fillRect/>
                </a:stretch>
              </a:blipFill>
              <a:ln w="12700">
                <a:miter lim="400000"/>
              </a:ln>
            </p:spPr>
            <p:txBody>
              <a:bodyPr/>
              <a:lstStyle/>
              <a:p>
                <a:r>
                  <a:rPr lang="ja-JP" altLang="en-US">
                    <a:noFill/>
                  </a:rPr>
                  <a:t> </a:t>
                </a:r>
              </a:p>
            </p:txBody>
          </p:sp>
        </mc:Fallback>
      </mc:AlternateContent>
      <p:pic>
        <p:nvPicPr>
          <p:cNvPr id="5" name="スクリーンショット 2021-07-13 23.59.24.png">
            <a:extLst>
              <a:ext uri="{FF2B5EF4-FFF2-40B4-BE49-F238E27FC236}">
                <a16:creationId xmlns:a16="http://schemas.microsoft.com/office/drawing/2014/main" id="{4D27BE89-BB4C-2BFF-AEFE-BFF21204FF1A}"/>
              </a:ext>
            </a:extLst>
          </p:cNvPr>
          <p:cNvPicPr>
            <a:picLocks noChangeAspect="1"/>
          </p:cNvPicPr>
          <p:nvPr/>
        </p:nvPicPr>
        <p:blipFill>
          <a:blip r:embed="rId4"/>
          <a:stretch>
            <a:fillRect/>
          </a:stretch>
        </p:blipFill>
        <p:spPr>
          <a:xfrm>
            <a:off x="7878871" y="2989653"/>
            <a:ext cx="4313129" cy="3754881"/>
          </a:xfrm>
          <a:prstGeom prst="rect">
            <a:avLst/>
          </a:prstGeom>
          <a:ln w="12700">
            <a:miter lim="400000"/>
          </a:ln>
        </p:spPr>
      </p:pic>
      <p:pic>
        <p:nvPicPr>
          <p:cNvPr id="6" name="スクリーンショット 2021-07-13 23.33.05.png">
            <a:extLst>
              <a:ext uri="{FF2B5EF4-FFF2-40B4-BE49-F238E27FC236}">
                <a16:creationId xmlns:a16="http://schemas.microsoft.com/office/drawing/2014/main" id="{FD628146-D8DC-6C49-70CD-D38D5D087B65}"/>
              </a:ext>
            </a:extLst>
          </p:cNvPr>
          <p:cNvPicPr>
            <a:picLocks noChangeAspect="1"/>
          </p:cNvPicPr>
          <p:nvPr/>
        </p:nvPicPr>
        <p:blipFill>
          <a:blip r:embed="rId5"/>
          <a:stretch>
            <a:fillRect/>
          </a:stretch>
        </p:blipFill>
        <p:spPr>
          <a:xfrm>
            <a:off x="104098" y="3001459"/>
            <a:ext cx="8937943" cy="1669134"/>
          </a:xfrm>
          <a:prstGeom prst="rect">
            <a:avLst/>
          </a:prstGeom>
          <a:ln w="12700">
            <a:miter lim="400000"/>
          </a:ln>
        </p:spPr>
      </p:pic>
      <p:sp>
        <p:nvSpPr>
          <p:cNvPr id="3" name="テキスト ボックス 2">
            <a:extLst>
              <a:ext uri="{FF2B5EF4-FFF2-40B4-BE49-F238E27FC236}">
                <a16:creationId xmlns:a16="http://schemas.microsoft.com/office/drawing/2014/main" id="{3E61786F-B5A2-22C3-B316-171EEECBB7E5}"/>
              </a:ext>
            </a:extLst>
          </p:cNvPr>
          <p:cNvSpPr txBox="1"/>
          <p:nvPr/>
        </p:nvSpPr>
        <p:spPr>
          <a:xfrm>
            <a:off x="9666515" y="2448503"/>
            <a:ext cx="1611085" cy="369332"/>
          </a:xfrm>
          <a:prstGeom prst="rect">
            <a:avLst/>
          </a:prstGeom>
          <a:noFill/>
        </p:spPr>
        <p:txBody>
          <a:bodyPr wrap="square" rtlCol="0">
            <a:spAutoFit/>
          </a:bodyPr>
          <a:lstStyle/>
          <a:p>
            <a:r>
              <a:rPr lang="ja-JP" altLang="en-US" dirty="0"/>
              <a:t>光拡散方程式</a:t>
            </a:r>
            <a:endParaRPr kumimoji="1" lang="ja-JP" altLang="en-US" dirty="0"/>
          </a:p>
        </p:txBody>
      </p:sp>
    </p:spTree>
    <p:extLst>
      <p:ext uri="{BB962C8B-B14F-4D97-AF65-F5344CB8AC3E}">
        <p14:creationId xmlns:p14="http://schemas.microsoft.com/office/powerpoint/2010/main" val="304860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5938B-F702-3705-8B8D-B0EA5697358D}"/>
              </a:ext>
            </a:extLst>
          </p:cNvPr>
          <p:cNvSpPr>
            <a:spLocks noGrp="1"/>
          </p:cNvSpPr>
          <p:nvPr>
            <p:ph type="title"/>
          </p:nvPr>
        </p:nvSpPr>
        <p:spPr/>
        <p:txBody>
          <a:bodyPr/>
          <a:lstStyle/>
          <a:p>
            <a:r>
              <a:rPr kumimoji="1" lang="ja-JP" altLang="en-US" dirty="0"/>
              <a:t>境界条件</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014C9A78-302C-A2CC-0858-C1D5C7CA2DD7}"/>
                  </a:ext>
                </a:extLst>
              </p:cNvPr>
              <p:cNvSpPr txBox="1"/>
              <p:nvPr/>
            </p:nvSpPr>
            <p:spPr>
              <a:xfrm>
                <a:off x="1827755" y="2078995"/>
                <a:ext cx="6160853" cy="765915"/>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m:t>
                          </m:r>
                          <m:r>
                            <a:rPr lang="en-US"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4</m:t>
                          </m:r>
                        </m:num>
                        <m:den>
                          <m:r>
                            <a:rPr lang="ar-AE" sz="2400" i="1">
                              <a:solidFill>
                                <a:srgbClr val="000000"/>
                              </a:solidFill>
                              <a:latin typeface="Cambria Math" panose="02040503050406030204" pitchFamily="18" charset="0"/>
                            </a:rPr>
                            <m:t>1</m:t>
                          </m:r>
                          <m:r>
                            <a:rPr lang="ar-AE" sz="2400" i="1">
                              <a:solidFill>
                                <a:srgbClr val="000000"/>
                              </a:solidFill>
                              <a:latin typeface="Cambria Math" panose="02040503050406030204" pitchFamily="18" charset="0"/>
                            </a:rPr>
                            <m:t>−</m:t>
                          </m:r>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i="1">
                                  <a:solidFill>
                                    <a:srgbClr val="000000"/>
                                  </a:solidFill>
                                  <a:latin typeface="Cambria Math" panose="02040503050406030204" pitchFamily="18" charset="0"/>
                                </a:rPr>
                                <m:t>𝑑</m:t>
                              </m:r>
                            </m:sub>
                          </m:sSub>
                        </m:den>
                      </m:f>
                      <m:r>
                        <a:rPr lang="ar-AE" sz="2400" i="1">
                          <a:solidFill>
                            <a:srgbClr val="000000"/>
                          </a:solidFill>
                          <a:latin typeface="Cambria Math" panose="02040503050406030204" pitchFamily="18" charset="0"/>
                        </a:rPr>
                        <m:t>𝐼</m:t>
                      </m:r>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𝑥</m:t>
                      </m:r>
                      <m:r>
                        <a:rPr lang="ar-AE" sz="2400" i="1">
                          <a:solidFill>
                            <a:srgbClr val="000000"/>
                          </a:solidFill>
                          <a:latin typeface="Cambria Math" panose="02040503050406030204" pitchFamily="18" charset="0"/>
                        </a:rPr>
                        <m:t>,</m:t>
                      </m:r>
                      <m:limUpp>
                        <m:limUppPr>
                          <m:ctrlPr>
                            <a:rPr lang="ar-AE" sz="2400" i="1">
                              <a:solidFill>
                                <a:srgbClr val="000000"/>
                              </a:solidFill>
                              <a:latin typeface="Cambria Math" panose="02040503050406030204" pitchFamily="18" charset="0"/>
                            </a:rPr>
                          </m:ctrlPr>
                        </m:limUppPr>
                        <m:e>
                          <m:r>
                            <a:rPr lang="en-US" sz="2400" b="0" i="1" smtClean="0">
                              <a:solidFill>
                                <a:srgbClr val="000000"/>
                              </a:solidFill>
                              <a:latin typeface="Cambria Math" panose="02040503050406030204" pitchFamily="18" charset="0"/>
                            </a:rPr>
                            <m:t>0</m:t>
                          </m:r>
                        </m:e>
                        <m:lim>
                          <m:r>
                            <a:rPr lang="ar-AE" sz="2400" i="1">
                              <a:solidFill>
                                <a:srgbClr val="000000"/>
                              </a:solidFill>
                              <a:latin typeface="Cambria Math" panose="02040503050406030204" pitchFamily="18" charset="0"/>
                            </a:rPr>
                            <m:t>̂</m:t>
                          </m:r>
                        </m:lim>
                      </m:limUpp>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014C9A78-302C-A2CC-0858-C1D5C7CA2DD7}"/>
                  </a:ext>
                </a:extLst>
              </p:cNvPr>
              <p:cNvSpPr txBox="1">
                <a:spLocks noRot="1" noChangeAspect="1" noMove="1" noResize="1" noEditPoints="1" noAdjustHandles="1" noChangeArrowheads="1" noChangeShapeType="1" noTextEdit="1"/>
              </p:cNvSpPr>
              <p:nvPr/>
            </p:nvSpPr>
            <p:spPr>
              <a:xfrm>
                <a:off x="1827755" y="2078995"/>
                <a:ext cx="6160853" cy="765915"/>
              </a:xfrm>
              <a:prstGeom prst="rect">
                <a:avLst/>
              </a:prstGeom>
              <a:blipFill>
                <a:blip r:embed="rId3"/>
                <a:stretch>
                  <a:fillRect/>
                </a:stretch>
              </a:blipFill>
              <a:ln w="12700">
                <a:miter lim="400000"/>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6151020-3EB3-EE48-7788-C84E2B8D124B}"/>
              </a:ext>
            </a:extLst>
          </p:cNvPr>
          <p:cNvSpPr txBox="1"/>
          <p:nvPr/>
        </p:nvSpPr>
        <p:spPr>
          <a:xfrm>
            <a:off x="475989" y="2279737"/>
            <a:ext cx="1351767" cy="369332"/>
          </a:xfrm>
          <a:prstGeom prst="rect">
            <a:avLst/>
          </a:prstGeom>
          <a:noFill/>
        </p:spPr>
        <p:txBody>
          <a:bodyPr wrap="square" rtlCol="0">
            <a:spAutoFit/>
          </a:bodyPr>
          <a:lstStyle/>
          <a:p>
            <a:r>
              <a:rPr lang="ja-JP" altLang="en-US" dirty="0"/>
              <a:t>入力面</a:t>
            </a:r>
            <a:endParaRPr kumimoji="1" lang="ja-JP" altLang="en-US" dirty="0"/>
          </a:p>
        </p:txBody>
      </p:sp>
      <p:sp>
        <p:nvSpPr>
          <p:cNvPr id="6" name="テキスト ボックス 5">
            <a:extLst>
              <a:ext uri="{FF2B5EF4-FFF2-40B4-BE49-F238E27FC236}">
                <a16:creationId xmlns:a16="http://schemas.microsoft.com/office/drawing/2014/main" id="{9C697AFD-EA1C-2268-6472-1E889EBAD962}"/>
              </a:ext>
            </a:extLst>
          </p:cNvPr>
          <p:cNvSpPr txBox="1"/>
          <p:nvPr/>
        </p:nvSpPr>
        <p:spPr>
          <a:xfrm>
            <a:off x="475988" y="3632641"/>
            <a:ext cx="1351767" cy="369332"/>
          </a:xfrm>
          <a:prstGeom prst="rect">
            <a:avLst/>
          </a:prstGeom>
          <a:noFill/>
        </p:spPr>
        <p:txBody>
          <a:bodyPr wrap="square" rtlCol="0">
            <a:spAutoFit/>
          </a:bodyPr>
          <a:lstStyle/>
          <a:p>
            <a:r>
              <a:rPr lang="ja-JP" altLang="en-US" dirty="0"/>
              <a:t>出力面</a:t>
            </a:r>
            <a:endParaRPr kumimoji="1" lang="ja-JP" altLang="en-US" dirty="0"/>
          </a:p>
        </p:txBody>
      </p:sp>
      <mc:AlternateContent xmlns:mc="http://schemas.openxmlformats.org/markup-compatibility/2006" xmlns:a14="http://schemas.microsoft.com/office/drawing/2010/main">
        <mc:Choice Requires="a14">
          <p:sp>
            <p:nvSpPr>
              <p:cNvPr id="7" name="方程式">
                <a:extLst>
                  <a:ext uri="{FF2B5EF4-FFF2-40B4-BE49-F238E27FC236}">
                    <a16:creationId xmlns:a16="http://schemas.microsoft.com/office/drawing/2014/main" id="{3CF0025F-0920-0D93-17F7-F699B0489735}"/>
                  </a:ext>
                </a:extLst>
              </p:cNvPr>
              <p:cNvSpPr txBox="1"/>
              <p:nvPr/>
            </p:nvSpPr>
            <p:spPr>
              <a:xfrm>
                <a:off x="1827755" y="3429000"/>
                <a:ext cx="4118179" cy="703526"/>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2</m:t>
                      </m:r>
                      <m:r>
                        <a:rPr lang="ar-AE" sz="2400" i="1">
                          <a:solidFill>
                            <a:srgbClr val="000000"/>
                          </a:solidFill>
                          <a:latin typeface="Cambria Math" panose="02040503050406030204" pitchFamily="18" charset="0"/>
                        </a:rPr>
                        <m:t>𝐷𝐴</m:t>
                      </m:r>
                      <m:f>
                        <m:fPr>
                          <m:ctrlPr>
                            <a:rPr lang="ar-AE" sz="2400" i="1">
                              <a:solidFill>
                                <a:srgbClr val="000000"/>
                              </a:solidFill>
                              <a:latin typeface="Cambria Math" panose="02040503050406030204" pitchFamily="18" charset="0"/>
                            </a:rPr>
                          </m:ctrlPr>
                        </m:fPr>
                        <m:num>
                          <m:r>
                            <a:rPr lang="ar-AE" sz="2400" i="1">
                              <a:solidFill>
                                <a:srgbClr val="000000"/>
                              </a:solidFill>
                              <a:latin typeface="Cambria Math" panose="02040503050406030204" pitchFamily="18" charset="0"/>
                            </a:rPr>
                            <m:t>𝜕𝜙</m:t>
                          </m:r>
                          <m:r>
                            <a:rPr lang="ar-AE" sz="2400" i="1">
                              <a:solidFill>
                                <a:srgbClr val="000000"/>
                              </a:solidFill>
                              <a:latin typeface="Cambria Math" panose="02040503050406030204" pitchFamily="18" charset="0"/>
                            </a:rPr>
                            <m:t>(</m:t>
                          </m:r>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num>
                        <m:den>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𝑛</m:t>
                          </m:r>
                        </m:den>
                      </m:f>
                    </m:oMath>
                  </m:oMathPara>
                </a14:m>
                <a:endParaRPr sz="2400" dirty="0"/>
              </a:p>
            </p:txBody>
          </p:sp>
        </mc:Choice>
        <mc:Fallback xmlns="">
          <p:sp>
            <p:nvSpPr>
              <p:cNvPr id="7" name="方程式">
                <a:extLst>
                  <a:ext uri="{FF2B5EF4-FFF2-40B4-BE49-F238E27FC236}">
                    <a16:creationId xmlns:a16="http://schemas.microsoft.com/office/drawing/2014/main" id="{3CF0025F-0920-0D93-17F7-F699B0489735}"/>
                  </a:ext>
                </a:extLst>
              </p:cNvPr>
              <p:cNvSpPr txBox="1">
                <a:spLocks noRot="1" noChangeAspect="1" noMove="1" noResize="1" noEditPoints="1" noAdjustHandles="1" noChangeArrowheads="1" noChangeShapeType="1" noTextEdit="1"/>
              </p:cNvSpPr>
              <p:nvPr/>
            </p:nvSpPr>
            <p:spPr>
              <a:xfrm>
                <a:off x="1827755" y="3429000"/>
                <a:ext cx="4118179" cy="703526"/>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A163A30-4BA1-3A7A-420E-A772EA0DB61E}"/>
              </a:ext>
            </a:extLst>
          </p:cNvPr>
          <p:cNvSpPr txBox="1"/>
          <p:nvPr/>
        </p:nvSpPr>
        <p:spPr>
          <a:xfrm>
            <a:off x="475986" y="1671155"/>
            <a:ext cx="6989523" cy="369332"/>
          </a:xfrm>
          <a:prstGeom prst="rect">
            <a:avLst/>
          </a:prstGeom>
          <a:noFill/>
        </p:spPr>
        <p:txBody>
          <a:bodyPr wrap="square" rtlCol="0">
            <a:spAutoFit/>
          </a:bodyPr>
          <a:lstStyle/>
          <a:p>
            <a:r>
              <a:rPr lang="ja-JP" altLang="en-US" dirty="0"/>
              <a:t>入力面の座標</a:t>
            </a:r>
            <a:r>
              <a:rPr lang="en-US" altLang="ja-JP" dirty="0"/>
              <a:t>y=0,</a:t>
            </a:r>
            <a:r>
              <a:rPr lang="ja-JP" altLang="en-US" dirty="0"/>
              <a:t>出力面の座標</a:t>
            </a:r>
            <a:r>
              <a:rPr lang="en-US" altLang="ja-JP" dirty="0"/>
              <a:t>y=y0</a:t>
            </a:r>
            <a:endParaRPr kumimoji="1" lang="ja-JP" altLang="en-US" dirty="0"/>
          </a:p>
        </p:txBody>
      </p:sp>
      <mc:AlternateContent xmlns:mc="http://schemas.openxmlformats.org/markup-compatibility/2006" xmlns:a14="http://schemas.microsoft.com/office/drawing/2010/main">
        <mc:Choice Requires="a14">
          <p:sp>
            <p:nvSpPr>
              <p:cNvPr id="9" name="方程式">
                <a:extLst>
                  <a:ext uri="{FF2B5EF4-FFF2-40B4-BE49-F238E27FC236}">
                    <a16:creationId xmlns:a16="http://schemas.microsoft.com/office/drawing/2014/main" id="{E254E91E-6BD6-23AA-EE56-221D55C09C67}"/>
                  </a:ext>
                </a:extLst>
              </p:cNvPr>
              <p:cNvSpPr txBox="1"/>
              <p:nvPr/>
            </p:nvSpPr>
            <p:spPr>
              <a:xfrm>
                <a:off x="1827755" y="4716616"/>
                <a:ext cx="1522661" cy="756297"/>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𝐴</m:t>
                      </m:r>
                      <m:r>
                        <a:rPr sz="2400" i="1">
                          <a:solidFill>
                            <a:srgbClr val="000000"/>
                          </a:solidFill>
                          <a:latin typeface="Cambria Math" panose="02040503050406030204" pitchFamily="18" charset="0"/>
                        </a:rPr>
                        <m:t>=</m:t>
                      </m:r>
                      <m:f>
                        <m:fPr>
                          <m:ctrlPr>
                            <a:rPr sz="2400" i="1">
                              <a:solidFill>
                                <a:srgbClr val="000000"/>
                              </a:solidFill>
                              <a:latin typeface="Cambria Math" panose="02040503050406030204" pitchFamily="18" charset="0"/>
                            </a:rPr>
                          </m:ctrlPr>
                        </m:fPr>
                        <m:num>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num>
                        <m:den>
                          <m:r>
                            <a:rPr sz="2400" i="1">
                              <a:solidFill>
                                <a:srgbClr val="000000"/>
                              </a:solidFill>
                              <a:latin typeface="Cambria Math" panose="02040503050406030204" pitchFamily="18" charset="0"/>
                            </a:rPr>
                            <m:t>1</m:t>
                          </m:r>
                          <m:r>
                            <a:rPr sz="2400" i="1">
                              <a:solidFill>
                                <a:srgbClr val="000000"/>
                              </a:solidFill>
                              <a:latin typeface="Cambria Math" panose="02040503050406030204" pitchFamily="18" charset="0"/>
                            </a:rPr>
                            <m:t>−</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𝑟</m:t>
                              </m:r>
                            </m:e>
                            <m:sub>
                              <m:r>
                                <a:rPr sz="2400" i="1">
                                  <a:solidFill>
                                    <a:srgbClr val="000000"/>
                                  </a:solidFill>
                                  <a:latin typeface="Cambria Math" panose="02040503050406030204" pitchFamily="18" charset="0"/>
                                </a:rPr>
                                <m:t>𝑑</m:t>
                              </m:r>
                            </m:sub>
                          </m:sSub>
                        </m:den>
                      </m:f>
                    </m:oMath>
                  </m:oMathPara>
                </a14:m>
                <a:endParaRPr sz="2400" dirty="0"/>
              </a:p>
            </p:txBody>
          </p:sp>
        </mc:Choice>
        <mc:Fallback xmlns="">
          <p:sp>
            <p:nvSpPr>
              <p:cNvPr id="9" name="方程式">
                <a:extLst>
                  <a:ext uri="{FF2B5EF4-FFF2-40B4-BE49-F238E27FC236}">
                    <a16:creationId xmlns:a16="http://schemas.microsoft.com/office/drawing/2014/main" id="{E254E91E-6BD6-23AA-EE56-221D55C09C67}"/>
                  </a:ext>
                </a:extLst>
              </p:cNvPr>
              <p:cNvSpPr txBox="1">
                <a:spLocks noRot="1" noChangeAspect="1" noMove="1" noResize="1" noEditPoints="1" noAdjustHandles="1" noChangeArrowheads="1" noChangeShapeType="1" noTextEdit="1"/>
              </p:cNvSpPr>
              <p:nvPr/>
            </p:nvSpPr>
            <p:spPr>
              <a:xfrm>
                <a:off x="1827755" y="4716616"/>
                <a:ext cx="1522661" cy="756297"/>
              </a:xfrm>
              <a:prstGeom prst="rect">
                <a:avLst/>
              </a:prstGeom>
              <a:blipFill>
                <a:blip r:embed="rId5"/>
                <a:stretch>
                  <a:fillRect/>
                </a:stretch>
              </a:blipFill>
              <a:ln w="12700">
                <a:miter lim="400000"/>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FD77800-9189-E1A5-EC48-BA6F99B2D892}"/>
              </a:ext>
            </a:extLst>
          </p:cNvPr>
          <p:cNvSpPr txBox="1"/>
          <p:nvPr/>
        </p:nvSpPr>
        <p:spPr>
          <a:xfrm>
            <a:off x="475986" y="4209543"/>
            <a:ext cx="9482205" cy="369332"/>
          </a:xfrm>
          <a:prstGeom prst="rect">
            <a:avLst/>
          </a:prstGeom>
          <a:noFill/>
        </p:spPr>
        <p:txBody>
          <a:bodyPr wrap="square" rtlCol="0">
            <a:spAutoFit/>
          </a:bodyPr>
          <a:lstStyle/>
          <a:p>
            <a:r>
              <a:rPr kumimoji="1" lang="ja-JP" altLang="en-US" dirty="0"/>
              <a:t>散乱媒体内部の屈折率は一定という仮定から，内部反射率は入力面，出力面で等しい</a:t>
            </a:r>
          </a:p>
        </p:txBody>
      </p:sp>
      <mc:AlternateContent xmlns:mc="http://schemas.openxmlformats.org/markup-compatibility/2006" xmlns:a14="http://schemas.microsoft.com/office/drawing/2010/main">
        <mc:Choice Requires="a14">
          <p:sp>
            <p:nvSpPr>
              <p:cNvPr id="11" name="方程式">
                <a:extLst>
                  <a:ext uri="{FF2B5EF4-FFF2-40B4-BE49-F238E27FC236}">
                    <a16:creationId xmlns:a16="http://schemas.microsoft.com/office/drawing/2014/main" id="{920E120A-A9BD-5BF7-B408-C8F0D314398E}"/>
                  </a:ext>
                </a:extLst>
              </p:cNvPr>
              <p:cNvSpPr txBox="1"/>
              <p:nvPr/>
            </p:nvSpPr>
            <p:spPr>
              <a:xfrm>
                <a:off x="1827755" y="5693000"/>
                <a:ext cx="6744667" cy="38395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𝑟</m:t>
                          </m:r>
                        </m:e>
                        <m:sub>
                          <m:r>
                            <a:rPr lang="ar-AE" sz="2400" b="0" i="1" smtClean="0">
                              <a:solidFill>
                                <a:srgbClr val="000000"/>
                              </a:solidFill>
                              <a:latin typeface="Cambria Math" panose="02040503050406030204" pitchFamily="18" charset="0"/>
                            </a:rPr>
                            <m:t>𝑑</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440</m:t>
                      </m:r>
                      <m:sSubSup>
                        <m:sSubSupPr>
                          <m:ctrlPr>
                            <a:rPr lang="en-US" altLang="ja-JP" sz="2400" b="0" i="1" smtClean="0">
                              <a:solidFill>
                                <a:srgbClr val="000000"/>
                              </a:solidFill>
                              <a:latin typeface="Cambria Math" panose="02040503050406030204" pitchFamily="18" charset="0"/>
                            </a:rPr>
                          </m:ctrlPr>
                        </m:sSubSupPr>
                        <m:e>
                          <m:r>
                            <a:rPr lang="en-US" altLang="ja-JP" sz="2400" b="0" i="1" smtClean="0">
                              <a:solidFill>
                                <a:srgbClr val="000000"/>
                              </a:solidFill>
                              <a:latin typeface="Cambria Math" panose="02040503050406030204" pitchFamily="18" charset="0"/>
                            </a:rPr>
                            <m:t>𝑛</m:t>
                          </m:r>
                        </m:e>
                        <m:sub>
                          <m:r>
                            <a:rPr lang="en-US" altLang="ja-JP" sz="2400" b="0" i="1" smtClean="0">
                              <a:solidFill>
                                <a:srgbClr val="000000"/>
                              </a:solidFill>
                              <a:latin typeface="Cambria Math" panose="02040503050406030204" pitchFamily="18" charset="0"/>
                            </a:rPr>
                            <m:t>𝑟𝑒𝑙</m:t>
                          </m:r>
                        </m:sub>
                        <m: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2</m:t>
                          </m:r>
                        </m:sup>
                      </m:sSubSup>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0</m:t>
                      </m:r>
                      <m:r>
                        <a:rPr lang="en-US" altLang="ja-JP" sz="2400" b="0" i="1" smtClean="0">
                          <a:solidFill>
                            <a:srgbClr val="000000"/>
                          </a:solidFill>
                          <a:latin typeface="Cambria Math" panose="02040503050406030204" pitchFamily="18" charset="0"/>
                        </a:rPr>
                        <m:t>.</m:t>
                      </m:r>
                      <m:r>
                        <a:rPr lang="en-US" altLang="ja-JP" sz="2400" b="0" i="1" smtClean="0">
                          <a:solidFill>
                            <a:srgbClr val="000000"/>
                          </a:solidFill>
                          <a:latin typeface="Cambria Math" panose="02040503050406030204" pitchFamily="18" charset="0"/>
                        </a:rPr>
                        <m:t>710</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𝑟𝑒𝑙</m:t>
                          </m:r>
                        </m:sub>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668</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0636</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oMath>
                  </m:oMathPara>
                </a14:m>
                <a:endParaRPr sz="2400" dirty="0"/>
              </a:p>
            </p:txBody>
          </p:sp>
        </mc:Choice>
        <mc:Fallback xmlns="">
          <p:sp>
            <p:nvSpPr>
              <p:cNvPr id="11" name="方程式">
                <a:extLst>
                  <a:ext uri="{FF2B5EF4-FFF2-40B4-BE49-F238E27FC236}">
                    <a16:creationId xmlns:a16="http://schemas.microsoft.com/office/drawing/2014/main" id="{920E120A-A9BD-5BF7-B408-C8F0D314398E}"/>
                  </a:ext>
                </a:extLst>
              </p:cNvPr>
              <p:cNvSpPr txBox="1">
                <a:spLocks noRot="1" noChangeAspect="1" noMove="1" noResize="1" noEditPoints="1" noAdjustHandles="1" noChangeArrowheads="1" noChangeShapeType="1" noTextEdit="1"/>
              </p:cNvSpPr>
              <p:nvPr/>
            </p:nvSpPr>
            <p:spPr>
              <a:xfrm>
                <a:off x="1827755" y="5693000"/>
                <a:ext cx="6744667" cy="383951"/>
              </a:xfrm>
              <a:prstGeom prst="rect">
                <a:avLst/>
              </a:prstGeom>
              <a:blipFill>
                <a:blip r:embed="rId6"/>
                <a:stretch>
                  <a:fillRect l="-271" r="-90" b="-17460"/>
                </a:stretch>
              </a:blipFill>
              <a:ln w="12700">
                <a:miter lim="400000"/>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037298B-AE9C-E597-C750-AA22C6FD9D04}"/>
              </a:ext>
            </a:extLst>
          </p:cNvPr>
          <p:cNvSpPr txBox="1"/>
          <p:nvPr/>
        </p:nvSpPr>
        <p:spPr>
          <a:xfrm>
            <a:off x="475988" y="5725169"/>
            <a:ext cx="1351767" cy="646331"/>
          </a:xfrm>
          <a:prstGeom prst="rect">
            <a:avLst/>
          </a:prstGeom>
          <a:noFill/>
        </p:spPr>
        <p:txBody>
          <a:bodyPr wrap="square" rtlCol="0">
            <a:spAutoFit/>
          </a:bodyPr>
          <a:lstStyle/>
          <a:p>
            <a:r>
              <a:rPr kumimoji="1" lang="ja-JP" altLang="en-US" dirty="0"/>
              <a:t>界面での内部反射率</a:t>
            </a:r>
          </a:p>
        </p:txBody>
      </p:sp>
      <mc:AlternateContent xmlns:mc="http://schemas.openxmlformats.org/markup-compatibility/2006" xmlns:a14="http://schemas.microsoft.com/office/drawing/2010/main">
        <mc:Choice Requires="a14">
          <p:sp>
            <p:nvSpPr>
              <p:cNvPr id="13" name="方程式">
                <a:extLst>
                  <a:ext uri="{FF2B5EF4-FFF2-40B4-BE49-F238E27FC236}">
                    <a16:creationId xmlns:a16="http://schemas.microsoft.com/office/drawing/2014/main" id="{8DD604E2-6D03-201E-A165-E6237A769401}"/>
                  </a:ext>
                </a:extLst>
              </p:cNvPr>
              <p:cNvSpPr txBox="1"/>
              <p:nvPr/>
            </p:nvSpPr>
            <p:spPr>
              <a:xfrm>
                <a:off x="1832179" y="6297038"/>
                <a:ext cx="2054665"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𝑛</m:t>
                        </m:r>
                      </m:e>
                      <m:sub>
                        <m:r>
                          <a:rPr lang="en-US" altLang="ja-JP" sz="2400" b="0" i="1" smtClean="0">
                            <a:latin typeface="Cambria Math" panose="02040503050406030204" pitchFamily="18" charset="0"/>
                          </a:rPr>
                          <m:t>𝑟𝑒𝑙</m:t>
                        </m:r>
                      </m:sub>
                    </m:sSub>
                    <m:r>
                      <a:rPr lang="ja-JP" altLang="en-US" sz="2400" i="1">
                        <a:latin typeface="Cambria Math" panose="02040503050406030204" pitchFamily="18" charset="0"/>
                      </a:rPr>
                      <m:t>は</m:t>
                    </m:r>
                  </m:oMath>
                </a14:m>
                <a:r>
                  <a:rPr lang="ja-JP" altLang="en-US" sz="2400" dirty="0"/>
                  <a:t>屈折率比</a:t>
                </a:r>
                <a:endParaRPr lang="en-US" sz="2400" dirty="0"/>
              </a:p>
            </p:txBody>
          </p:sp>
        </mc:Choice>
        <mc:Fallback xmlns="">
          <p:sp>
            <p:nvSpPr>
              <p:cNvPr id="13" name="方程式">
                <a:extLst>
                  <a:ext uri="{FF2B5EF4-FFF2-40B4-BE49-F238E27FC236}">
                    <a16:creationId xmlns:a16="http://schemas.microsoft.com/office/drawing/2014/main" id="{8DD604E2-6D03-201E-A165-E6237A769401}"/>
                  </a:ext>
                </a:extLst>
              </p:cNvPr>
              <p:cNvSpPr txBox="1">
                <a:spLocks noRot="1" noChangeAspect="1" noMove="1" noResize="1" noEditPoints="1" noAdjustHandles="1" noChangeArrowheads="1" noChangeShapeType="1" noTextEdit="1"/>
              </p:cNvSpPr>
              <p:nvPr/>
            </p:nvSpPr>
            <p:spPr>
              <a:xfrm>
                <a:off x="1832179" y="6297038"/>
                <a:ext cx="2054665" cy="369332"/>
              </a:xfrm>
              <a:prstGeom prst="rect">
                <a:avLst/>
              </a:prstGeom>
              <a:blipFill>
                <a:blip r:embed="rId7"/>
                <a:stretch>
                  <a:fillRect l="-3858" t="-32787" r="-8012" b="-40984"/>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235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FC5E-DC23-ECAA-2517-F6413D320507}"/>
              </a:ext>
            </a:extLst>
          </p:cNvPr>
          <p:cNvSpPr>
            <a:spLocks noGrp="1"/>
          </p:cNvSpPr>
          <p:nvPr>
            <p:ph type="title"/>
          </p:nvPr>
        </p:nvSpPr>
        <p:spPr/>
        <p:txBody>
          <a:bodyPr/>
          <a:lstStyle/>
          <a:p>
            <a:r>
              <a:rPr kumimoji="1" lang="ja-JP" altLang="en-US" dirty="0"/>
              <a:t>出力面で観測される光強度</a:t>
            </a:r>
          </a:p>
        </p:txBody>
      </p:sp>
      <mc:AlternateContent xmlns:mc="http://schemas.openxmlformats.org/markup-compatibility/2006" xmlns:a14="http://schemas.microsoft.com/office/drawing/2010/main">
        <mc:Choice Requires="a14">
          <p:sp>
            <p:nvSpPr>
              <p:cNvPr id="4" name="方程式">
                <a:extLst>
                  <a:ext uri="{FF2B5EF4-FFF2-40B4-BE49-F238E27FC236}">
                    <a16:creationId xmlns:a16="http://schemas.microsoft.com/office/drawing/2014/main" id="{9478075F-E9C0-0607-81F4-540758E5A436}"/>
                  </a:ext>
                </a:extLst>
              </p:cNvPr>
              <p:cNvSpPr txBox="1"/>
              <p:nvPr/>
            </p:nvSpPr>
            <p:spPr>
              <a:xfrm>
                <a:off x="838200" y="2202310"/>
                <a:ext cx="4032771"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altLang="ja-JP" sz="2400" i="1">
                          <a:latin typeface="Cambria Math" panose="02040503050406030204" pitchFamily="18" charset="0"/>
                        </a:rPr>
                        <m:t>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sz="2400" dirty="0"/>
              </a:p>
            </p:txBody>
          </p:sp>
        </mc:Choice>
        <mc:Fallback xmlns="">
          <p:sp>
            <p:nvSpPr>
              <p:cNvPr id="4" name="方程式">
                <a:extLst>
                  <a:ext uri="{FF2B5EF4-FFF2-40B4-BE49-F238E27FC236}">
                    <a16:creationId xmlns:a16="http://schemas.microsoft.com/office/drawing/2014/main" id="{9478075F-E9C0-0607-81F4-540758E5A436}"/>
                  </a:ext>
                </a:extLst>
              </p:cNvPr>
              <p:cNvSpPr txBox="1">
                <a:spLocks noRot="1" noChangeAspect="1" noMove="1" noResize="1" noEditPoints="1" noAdjustHandles="1" noChangeArrowheads="1" noChangeShapeType="1" noTextEdit="1"/>
              </p:cNvSpPr>
              <p:nvPr/>
            </p:nvSpPr>
            <p:spPr>
              <a:xfrm>
                <a:off x="838200" y="2202310"/>
                <a:ext cx="4032771" cy="369332"/>
              </a:xfrm>
              <a:prstGeom prst="rect">
                <a:avLst/>
              </a:prstGeom>
              <a:blipFill>
                <a:blip r:embed="rId3"/>
                <a:stretch>
                  <a:fillRect l="-1362" r="-2269" b="-34426"/>
                </a:stretch>
              </a:blipFill>
              <a:ln w="12700">
                <a:miter lim="400000"/>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方程式">
                <a:extLst>
                  <a:ext uri="{FF2B5EF4-FFF2-40B4-BE49-F238E27FC236}">
                    <a16:creationId xmlns:a16="http://schemas.microsoft.com/office/drawing/2014/main" id="{A6289DF2-BC41-2380-7ED2-7783F1C30E98}"/>
                  </a:ext>
                </a:extLst>
              </p:cNvPr>
              <p:cNvSpPr txBox="1"/>
              <p:nvPr/>
            </p:nvSpPr>
            <p:spPr>
              <a:xfrm>
                <a:off x="752792" y="3083264"/>
                <a:ext cx="4543423"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𝐷</m:t>
                      </m:r>
                      <m:r>
                        <m:rPr>
                          <m:sty m:val="p"/>
                        </m:rPr>
                        <a:rPr lang="en-US" sz="2400" b="0" i="1" smtClean="0">
                          <a:solidFill>
                            <a:srgbClr val="000000"/>
                          </a:solidFill>
                          <a:latin typeface="Cambria Math" panose="02040503050406030204" pitchFamily="18" charset="0"/>
                          <a:ea typeface="Cambria Math" panose="02040503050406030204" pitchFamily="18" charset="0"/>
                        </a:rPr>
                        <m:t>∇</m:t>
                      </m:r>
                      <m:r>
                        <a:rPr lang="ar-AE" sz="2400" i="1" smtClean="0">
                          <a:solidFill>
                            <a:srgbClr val="000000"/>
                          </a:solidFill>
                          <a:latin typeface="Cambria Math" panose="02040503050406030204" pitchFamily="18" charset="0"/>
                        </a:rPr>
                        <m:t>𝜙</m:t>
                      </m:r>
                      <m:r>
                        <a:rPr lang="ar-AE" sz="240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r>
                        <a:rPr lang="ar-AE" sz="2400" i="1">
                          <a:solidFill>
                            <a:srgbClr val="000000"/>
                          </a:solidFill>
                          <a:latin typeface="Cambria Math" panose="02040503050406030204" pitchFamily="18" charset="0"/>
                        </a:rPr>
                        <m:t>)=</m:t>
                      </m:r>
                      <m:f>
                        <m:fPr>
                          <m:ctrlPr>
                            <a:rPr lang="ar-AE"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b="0" i="1" smtClean="0">
                              <a:solidFill>
                                <a:srgbClr val="000000"/>
                              </a:solidFill>
                              <a:latin typeface="Cambria Math" panose="02040503050406030204" pitchFamily="18" charset="0"/>
                            </a:rPr>
                            <m:t>2</m:t>
                          </m:r>
                          <m:r>
                            <a:rPr lang="en-US" sz="2400" b="0" i="1" smtClean="0">
                              <a:solidFill>
                                <a:srgbClr val="000000"/>
                              </a:solidFill>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5" name="方程式">
                <a:extLst>
                  <a:ext uri="{FF2B5EF4-FFF2-40B4-BE49-F238E27FC236}">
                    <a16:creationId xmlns:a16="http://schemas.microsoft.com/office/drawing/2014/main" id="{A6289DF2-BC41-2380-7ED2-7783F1C30E98}"/>
                  </a:ext>
                </a:extLst>
              </p:cNvPr>
              <p:cNvSpPr txBox="1">
                <a:spLocks noRot="1" noChangeAspect="1" noMove="1" noResize="1" noEditPoints="1" noAdjustHandles="1" noChangeArrowheads="1" noChangeShapeType="1" noTextEdit="1"/>
              </p:cNvSpPr>
              <p:nvPr/>
            </p:nvSpPr>
            <p:spPr>
              <a:xfrm>
                <a:off x="752792" y="3083264"/>
                <a:ext cx="4543423" cy="691471"/>
              </a:xfrm>
              <a:prstGeom prst="rect">
                <a:avLst/>
              </a:prstGeom>
              <a:blipFill>
                <a:blip r:embed="rId4"/>
                <a:stretch>
                  <a:fillRect/>
                </a:stretch>
              </a:blipFill>
              <a:ln w="12700">
                <a:miter lim="400000"/>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CCC4E0-63C9-AFC8-1521-5A858EE6BDF7}"/>
              </a:ext>
            </a:extLst>
          </p:cNvPr>
          <p:cNvSpPr txBox="1"/>
          <p:nvPr/>
        </p:nvSpPr>
        <p:spPr>
          <a:xfrm>
            <a:off x="752792" y="1761833"/>
            <a:ext cx="6250488" cy="369332"/>
          </a:xfrm>
          <a:prstGeom prst="rect">
            <a:avLst/>
          </a:prstGeom>
          <a:noFill/>
        </p:spPr>
        <p:txBody>
          <a:bodyPr wrap="square" rtlCol="0">
            <a:spAutoFit/>
          </a:bodyPr>
          <a:lstStyle/>
          <a:p>
            <a:r>
              <a:rPr kumimoji="1" lang="ja-JP" altLang="en-US" dirty="0"/>
              <a:t>観測される光強度</a:t>
            </a:r>
          </a:p>
        </p:txBody>
      </p:sp>
      <p:sp>
        <p:nvSpPr>
          <p:cNvPr id="7" name="テキスト ボックス 6">
            <a:extLst>
              <a:ext uri="{FF2B5EF4-FFF2-40B4-BE49-F238E27FC236}">
                <a16:creationId xmlns:a16="http://schemas.microsoft.com/office/drawing/2014/main" id="{7BAC5324-F85C-1CCD-01F3-573767A1DCE2}"/>
              </a:ext>
            </a:extLst>
          </p:cNvPr>
          <p:cNvSpPr txBox="1"/>
          <p:nvPr/>
        </p:nvSpPr>
        <p:spPr>
          <a:xfrm>
            <a:off x="752792" y="2898598"/>
            <a:ext cx="6250488" cy="369332"/>
          </a:xfrm>
          <a:prstGeom prst="rect">
            <a:avLst/>
          </a:prstGeom>
          <a:noFill/>
        </p:spPr>
        <p:txBody>
          <a:bodyPr wrap="square" rtlCol="0">
            <a:spAutoFit/>
          </a:bodyPr>
          <a:lstStyle/>
          <a:p>
            <a:r>
              <a:rPr kumimoji="1" lang="ja-JP" altLang="en-US" dirty="0"/>
              <a:t>出力面の境界条件を変形</a:t>
            </a:r>
          </a:p>
        </p:txBody>
      </p:sp>
      <p:sp>
        <p:nvSpPr>
          <p:cNvPr id="8" name="テキスト ボックス 7">
            <a:extLst>
              <a:ext uri="{FF2B5EF4-FFF2-40B4-BE49-F238E27FC236}">
                <a16:creationId xmlns:a16="http://schemas.microsoft.com/office/drawing/2014/main" id="{D18B8215-7AD7-0B45-1B60-FF8624FC007E}"/>
              </a:ext>
            </a:extLst>
          </p:cNvPr>
          <p:cNvSpPr txBox="1"/>
          <p:nvPr/>
        </p:nvSpPr>
        <p:spPr>
          <a:xfrm>
            <a:off x="752792" y="3964487"/>
            <a:ext cx="6250488" cy="369332"/>
          </a:xfrm>
          <a:prstGeom prst="rect">
            <a:avLst/>
          </a:prstGeom>
          <a:noFill/>
        </p:spPr>
        <p:txBody>
          <a:bodyPr wrap="square" rtlCol="0">
            <a:spAutoFit/>
          </a:bodyPr>
          <a:lstStyle/>
          <a:p>
            <a:r>
              <a:rPr kumimoji="1" lang="ja-JP" altLang="en-US" dirty="0"/>
              <a:t>出力面の境界条件を変形</a:t>
            </a:r>
          </a:p>
        </p:txBody>
      </p:sp>
      <mc:AlternateContent xmlns:mc="http://schemas.openxmlformats.org/markup-compatibility/2006" xmlns:a14="http://schemas.microsoft.com/office/drawing/2010/main">
        <mc:Choice Requires="a14">
          <p:sp>
            <p:nvSpPr>
              <p:cNvPr id="10" name="方程式">
                <a:extLst>
                  <a:ext uri="{FF2B5EF4-FFF2-40B4-BE49-F238E27FC236}">
                    <a16:creationId xmlns:a16="http://schemas.microsoft.com/office/drawing/2014/main" id="{45BAA474-E59C-4204-C4B0-7F3E458E8A3B}"/>
                  </a:ext>
                </a:extLst>
              </p:cNvPr>
              <p:cNvSpPr txBox="1"/>
              <p:nvPr/>
            </p:nvSpPr>
            <p:spPr>
              <a:xfrm>
                <a:off x="838200" y="4523571"/>
                <a:ext cx="3413370" cy="69147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a:lstStyle>
              <a:p>
                <a:pPr algn="l" defTabSz="914400" latinLnBrk="1">
                  <a:defRPr sz="18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𝐼</m:t>
                      </m:r>
                      <m:d>
                        <m:dPr>
                          <m:ctrlPr>
                            <a:rPr lang="ar-AE"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sSub>
                            <m:sSubPr>
                              <m:ctrlPr>
                                <a:rPr lang="en-US" altLang="ja-JP" sz="2400" b="0" i="1" smtClean="0">
                                  <a:solidFill>
                                    <a:srgbClr val="000000"/>
                                  </a:solidFill>
                                  <a:latin typeface="Cambria Math" panose="02040503050406030204" pitchFamily="18" charset="0"/>
                                </a:rPr>
                              </m:ctrlPr>
                            </m:sSubPr>
                            <m:e>
                              <m:r>
                                <a:rPr lang="en-US" altLang="ja-JP" sz="2400" b="0" i="1" smtClean="0">
                                  <a:solidFill>
                                    <a:srgbClr val="000000"/>
                                  </a:solidFill>
                                  <a:latin typeface="Cambria Math" panose="02040503050406030204" pitchFamily="18" charset="0"/>
                                </a:rPr>
                                <m:t>𝑦</m:t>
                              </m:r>
                            </m:e>
                            <m:sub>
                              <m:r>
                                <a:rPr lang="en-US" altLang="ja-JP" sz="2400" b="0" i="1" smtClean="0">
                                  <a:solidFill>
                                    <a:srgbClr val="000000"/>
                                  </a:solidFill>
                                  <a:latin typeface="Cambria Math" panose="02040503050406030204" pitchFamily="18" charset="0"/>
                                </a:rPr>
                                <m:t>0</m:t>
                              </m:r>
                            </m:sub>
                          </m:sSub>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𝑡</m:t>
                          </m:r>
                        </m:e>
                      </m:d>
                      <m:r>
                        <a:rPr lang="ar-AE" sz="2400" i="1">
                          <a:solidFill>
                            <a:srgbClr val="000000"/>
                          </a:solidFill>
                          <a:latin typeface="Cambria Math" panose="02040503050406030204" pitchFamily="18" charset="0"/>
                        </a:rPr>
                        <m:t>=</m:t>
                      </m:r>
                      <m:f>
                        <m:fPr>
                          <m:ctrlPr>
                            <a:rPr lang="ar-AE"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r>
                            <a:rPr lang="en-US" altLang="ja-JP" sz="2400" i="1">
                              <a:latin typeface="Cambria Math" panose="02040503050406030204" pitchFamily="18" charset="0"/>
                            </a:rPr>
                            <m:t>𝐴</m:t>
                          </m:r>
                        </m:den>
                      </m:f>
                      <m:r>
                        <a:rPr lang="ar-AE" altLang="ja-JP" sz="2400" i="1">
                          <a:latin typeface="Cambria Math" panose="02040503050406030204" pitchFamily="18" charset="0"/>
                        </a:rPr>
                        <m:t>𝜙</m:t>
                      </m:r>
                      <m:r>
                        <a:rPr lang="ar-AE" altLang="ja-JP" sz="2400" i="1">
                          <a:latin typeface="Cambria Math" panose="02040503050406030204" pitchFamily="18" charset="0"/>
                        </a:rPr>
                        <m:t>(</m:t>
                      </m:r>
                      <m:sSub>
                        <m:sSubPr>
                          <m:ctrlPr>
                            <a:rPr lang="ar-AE" altLang="ja-JP" sz="2400" i="1">
                              <a:latin typeface="Cambria Math" panose="02040503050406030204" pitchFamily="18" charset="0"/>
                            </a:rPr>
                          </m:ctrlPr>
                        </m:sSub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sub>
                          <m:r>
                            <a:rPr lang="en-US" altLang="ja-JP" sz="2400" i="1">
                              <a:latin typeface="Cambria Math" panose="02040503050406030204" pitchFamily="18" charset="0"/>
                            </a:rPr>
                            <m:t>0</m:t>
                          </m:r>
                        </m:sub>
                      </m:sSub>
                      <m:r>
                        <a:rPr lang="ar-AE" altLang="ja-JP" sz="2400" i="1">
                          <a:latin typeface="Cambria Math" panose="02040503050406030204" pitchFamily="18" charset="0"/>
                        </a:rPr>
                        <m:t>,</m:t>
                      </m:r>
                      <m:r>
                        <a:rPr lang="ar-AE" altLang="ja-JP" sz="2400" i="1">
                          <a:latin typeface="Cambria Math" panose="02040503050406030204" pitchFamily="18" charset="0"/>
                        </a:rPr>
                        <m:t>𝑡</m:t>
                      </m:r>
                      <m:r>
                        <a:rPr lang="ar-AE" altLang="ja-JP" sz="2400" i="1">
                          <a:latin typeface="Cambria Math" panose="02040503050406030204" pitchFamily="18" charset="0"/>
                        </a:rPr>
                        <m:t>)</m:t>
                      </m:r>
                    </m:oMath>
                  </m:oMathPara>
                </a14:m>
                <a:endParaRPr sz="2400" dirty="0"/>
              </a:p>
            </p:txBody>
          </p:sp>
        </mc:Choice>
        <mc:Fallback xmlns="">
          <p:sp>
            <p:nvSpPr>
              <p:cNvPr id="10" name="方程式">
                <a:extLst>
                  <a:ext uri="{FF2B5EF4-FFF2-40B4-BE49-F238E27FC236}">
                    <a16:creationId xmlns:a16="http://schemas.microsoft.com/office/drawing/2014/main" id="{45BAA474-E59C-4204-C4B0-7F3E458E8A3B}"/>
                  </a:ext>
                </a:extLst>
              </p:cNvPr>
              <p:cNvSpPr txBox="1">
                <a:spLocks noRot="1" noChangeAspect="1" noMove="1" noResize="1" noEditPoints="1" noAdjustHandles="1" noChangeArrowheads="1" noChangeShapeType="1" noTextEdit="1"/>
              </p:cNvSpPr>
              <p:nvPr/>
            </p:nvSpPr>
            <p:spPr>
              <a:xfrm>
                <a:off x="838200" y="4523571"/>
                <a:ext cx="3413370" cy="691471"/>
              </a:xfrm>
              <a:prstGeom prst="rect">
                <a:avLst/>
              </a:prstGeom>
              <a:blipFill>
                <a:blip r:embed="rId5"/>
                <a:stretch>
                  <a:fillRect/>
                </a:stretch>
              </a:blipFill>
              <a:ln w="12700">
                <a:miter lim="400000"/>
              </a:ln>
            </p:spPr>
            <p:txBody>
              <a:bodyPr/>
              <a:lstStyle/>
              <a:p>
                <a:r>
                  <a:rPr lang="ja-JP" altLang="en-US">
                    <a:noFill/>
                  </a:rPr>
                  <a:t> </a:t>
                </a:r>
              </a:p>
            </p:txBody>
          </p:sp>
        </mc:Fallback>
      </mc:AlternateContent>
    </p:spTree>
    <p:extLst>
      <p:ext uri="{BB962C8B-B14F-4D97-AF65-F5344CB8AC3E}">
        <p14:creationId xmlns:p14="http://schemas.microsoft.com/office/powerpoint/2010/main" val="477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9427-BE2F-DE5E-CB23-1CB0689AC3AF}"/>
              </a:ext>
            </a:extLst>
          </p:cNvPr>
          <p:cNvSpPr>
            <a:spLocks noGrp="1"/>
          </p:cNvSpPr>
          <p:nvPr>
            <p:ph type="title"/>
          </p:nvPr>
        </p:nvSpPr>
        <p:spPr/>
        <p:txBody>
          <a:bodyPr/>
          <a:lstStyle/>
          <a:p>
            <a:r>
              <a:rPr lang="en-US" altLang="ja-JP" dirty="0"/>
              <a:t>FDTD</a:t>
            </a:r>
            <a:r>
              <a:rPr lang="ja-JP" altLang="en-US" dirty="0"/>
              <a:t>法</a:t>
            </a:r>
            <a:endParaRPr kumimoji="1" lang="ja-JP" altLang="en-US" dirty="0"/>
          </a:p>
        </p:txBody>
      </p:sp>
      <p:sp>
        <p:nvSpPr>
          <p:cNvPr id="3" name="コンテンツ プレースホルダー 2">
            <a:extLst>
              <a:ext uri="{FF2B5EF4-FFF2-40B4-BE49-F238E27FC236}">
                <a16:creationId xmlns:a16="http://schemas.microsoft.com/office/drawing/2014/main" id="{C7218AC0-5E57-C53D-049D-F05B13D15037}"/>
              </a:ext>
            </a:extLst>
          </p:cNvPr>
          <p:cNvSpPr>
            <a:spLocks noGrp="1"/>
          </p:cNvSpPr>
          <p:nvPr>
            <p:ph idx="1"/>
          </p:nvPr>
        </p:nvSpPr>
        <p:spPr/>
        <p:txBody>
          <a:bodyPr/>
          <a:lstStyle/>
          <a:p>
            <a:r>
              <a:rPr kumimoji="1" lang="ja-JP" altLang="en-US" dirty="0"/>
              <a:t>有限差分時間領域法</a:t>
            </a:r>
            <a:r>
              <a:rPr kumimoji="1" lang="en-US" altLang="ja-JP" dirty="0"/>
              <a:t>(</a:t>
            </a:r>
            <a:r>
              <a:rPr lang="en-US" altLang="ja-JP" b="1" i="0" dirty="0">
                <a:solidFill>
                  <a:srgbClr val="333333"/>
                </a:solidFill>
                <a:effectLst/>
                <a:latin typeface="YakuHanJPs"/>
              </a:rPr>
              <a:t>F</a:t>
            </a:r>
            <a:r>
              <a:rPr lang="en-US" altLang="ja-JP" i="0" dirty="0">
                <a:solidFill>
                  <a:srgbClr val="333333"/>
                </a:solidFill>
                <a:effectLst/>
                <a:latin typeface="YakuHanJPs"/>
              </a:rPr>
              <a:t>inite</a:t>
            </a:r>
            <a:r>
              <a:rPr lang="en-US" altLang="ja-JP" b="1" i="0" dirty="0">
                <a:solidFill>
                  <a:srgbClr val="333333"/>
                </a:solidFill>
                <a:effectLst/>
                <a:latin typeface="YakuHanJPs"/>
              </a:rPr>
              <a:t> D</a:t>
            </a:r>
            <a:r>
              <a:rPr lang="en-US" altLang="ja-JP" i="0" dirty="0">
                <a:solidFill>
                  <a:srgbClr val="333333"/>
                </a:solidFill>
                <a:effectLst/>
                <a:latin typeface="YakuHanJPs"/>
              </a:rPr>
              <a:t>ifference</a:t>
            </a:r>
            <a:r>
              <a:rPr lang="en-US" altLang="ja-JP" b="1" i="0" dirty="0">
                <a:solidFill>
                  <a:srgbClr val="333333"/>
                </a:solidFill>
                <a:effectLst/>
                <a:latin typeface="YakuHanJPs"/>
              </a:rPr>
              <a:t> T</a:t>
            </a:r>
            <a:r>
              <a:rPr lang="en-US" altLang="ja-JP" i="0" dirty="0">
                <a:solidFill>
                  <a:srgbClr val="333333"/>
                </a:solidFill>
                <a:effectLst/>
                <a:latin typeface="YakuHanJPs"/>
              </a:rPr>
              <a:t>ime</a:t>
            </a:r>
            <a:r>
              <a:rPr lang="en-US" altLang="ja-JP" b="1" i="0" dirty="0">
                <a:solidFill>
                  <a:srgbClr val="333333"/>
                </a:solidFill>
                <a:effectLst/>
                <a:latin typeface="YakuHanJPs"/>
              </a:rPr>
              <a:t> D</a:t>
            </a:r>
            <a:r>
              <a:rPr lang="en-US" altLang="ja-JP" i="0" dirty="0">
                <a:solidFill>
                  <a:srgbClr val="333333"/>
                </a:solidFill>
                <a:effectLst/>
                <a:latin typeface="YakuHanJPs"/>
              </a:rPr>
              <a:t>omain</a:t>
            </a:r>
            <a:r>
              <a:rPr lang="en-US" altLang="ja-JP" b="1" i="0" dirty="0">
                <a:solidFill>
                  <a:srgbClr val="333333"/>
                </a:solidFill>
                <a:effectLst/>
                <a:latin typeface="YakuHanJPs"/>
              </a:rPr>
              <a:t> </a:t>
            </a:r>
            <a:r>
              <a:rPr lang="en-US" altLang="ja-JP" i="0" dirty="0">
                <a:solidFill>
                  <a:srgbClr val="333333"/>
                </a:solidFill>
                <a:effectLst/>
                <a:latin typeface="YakuHanJPs"/>
              </a:rPr>
              <a:t>Method</a:t>
            </a:r>
            <a:r>
              <a:rPr kumimoji="1" lang="en-US" altLang="ja-JP" dirty="0"/>
              <a:t>)</a:t>
            </a:r>
          </a:p>
          <a:p>
            <a:r>
              <a:rPr lang="ja-JP" altLang="en-US" dirty="0"/>
              <a:t>偏微分方程式を解く方法の一つで，時間変化を計算できる</a:t>
            </a:r>
            <a:endParaRPr kumimoji="1" lang="ja-JP" altLang="en-US" dirty="0"/>
          </a:p>
        </p:txBody>
      </p:sp>
      <p:pic>
        <p:nvPicPr>
          <p:cNvPr id="5" name="図 4">
            <a:extLst>
              <a:ext uri="{FF2B5EF4-FFF2-40B4-BE49-F238E27FC236}">
                <a16:creationId xmlns:a16="http://schemas.microsoft.com/office/drawing/2014/main" id="{DE128B24-0984-E718-846E-F41206D198A4}"/>
              </a:ext>
            </a:extLst>
          </p:cNvPr>
          <p:cNvPicPr>
            <a:picLocks noChangeAspect="1"/>
          </p:cNvPicPr>
          <p:nvPr/>
        </p:nvPicPr>
        <p:blipFill>
          <a:blip r:embed="rId3"/>
          <a:stretch>
            <a:fillRect/>
          </a:stretch>
        </p:blipFill>
        <p:spPr>
          <a:xfrm>
            <a:off x="2814944" y="2893216"/>
            <a:ext cx="6562111" cy="3599659"/>
          </a:xfrm>
          <a:prstGeom prst="rect">
            <a:avLst/>
          </a:prstGeom>
        </p:spPr>
      </p:pic>
    </p:spTree>
    <p:extLst>
      <p:ext uri="{BB962C8B-B14F-4D97-AF65-F5344CB8AC3E}">
        <p14:creationId xmlns:p14="http://schemas.microsoft.com/office/powerpoint/2010/main" val="144742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3035</TotalTime>
  <Words>2045</Words>
  <Application>Microsoft Office PowerPoint</Application>
  <PresentationFormat>ワイド画面</PresentationFormat>
  <Paragraphs>225</Paragraphs>
  <Slides>24</Slides>
  <Notes>14</Notes>
  <HiddenSlides>0</HiddenSlides>
  <MMClips>3</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YakuHanJPs</vt:lpstr>
      <vt:lpstr>ヒラギノ角ゴ ProN W6</vt:lpstr>
      <vt:lpstr>游ゴシック</vt:lpstr>
      <vt:lpstr>游ゴシック Light</vt:lpstr>
      <vt:lpstr>Arial</vt:lpstr>
      <vt:lpstr>Cambria Math</vt:lpstr>
      <vt:lpstr>Office テーマ</vt:lpstr>
      <vt:lpstr>0519 ゼミ発表</vt:lpstr>
      <vt:lpstr>拡散光トモグラフィー</vt:lpstr>
      <vt:lpstr>従来のCTとの比較</vt:lpstr>
      <vt:lpstr>拡散光CTの問題</vt:lpstr>
      <vt:lpstr>光輸送方程式</vt:lpstr>
      <vt:lpstr>等方散乱性を導入して</vt:lpstr>
      <vt:lpstr>境界条件</vt:lpstr>
      <vt:lpstr>出力面で観測される光強度</vt:lpstr>
      <vt:lpstr>FDTD法</vt:lpstr>
      <vt:lpstr>光拡散方程式の離散化</vt:lpstr>
      <vt:lpstr>FDTDプログラムの実装</vt:lpstr>
      <vt:lpstr>入力面での境界条件の離散化</vt:lpstr>
      <vt:lpstr>出力面での境界条件の離散化</vt:lpstr>
      <vt:lpstr>離散化した光拡散方程式の適用条件</vt:lpstr>
      <vt:lpstr>離散化した光拡散方程式の適用条件</vt:lpstr>
      <vt:lpstr>パラメータの設定</vt:lpstr>
      <vt:lpstr>FDTDを用いたシミュレーション</vt:lpstr>
      <vt:lpstr>出力面の強度分布</vt:lpstr>
      <vt:lpstr>参照媒体と測定媒体における出力光の関係</vt:lpstr>
      <vt:lpstr>光路長分布の導出</vt:lpstr>
      <vt:lpstr>PowerPoint プレゼンテーション</vt:lpstr>
      <vt:lpstr>強度比分布の抽出</vt:lpstr>
      <vt:lpstr>散乱体内部の強度比分布</vt:lpstr>
      <vt:lpstr>入力光をパルス光に変更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0519 ゼミ発表</dc:title>
  <dc:creator>Yuta Itoh</dc:creator>
  <cp:lastModifiedBy>優太 伊藤</cp:lastModifiedBy>
  <cp:revision>26</cp:revision>
  <dcterms:created xsi:type="dcterms:W3CDTF">2022-05-18T16:57:04Z</dcterms:created>
  <dcterms:modified xsi:type="dcterms:W3CDTF">2022-08-07T09:36:58Z</dcterms:modified>
</cp:coreProperties>
</file>