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88" r:id="rId22"/>
    <p:sldId id="279" r:id="rId23"/>
    <p:sldId id="280" r:id="rId24"/>
    <p:sldId id="276" r:id="rId25"/>
    <p:sldId id="277" r:id="rId26"/>
    <p:sldId id="278" r:id="rId27"/>
    <p:sldId id="282" r:id="rId28"/>
    <p:sldId id="281" r:id="rId29"/>
    <p:sldId id="301" r:id="rId30"/>
    <p:sldId id="284" r:id="rId31"/>
    <p:sldId id="283" r:id="rId32"/>
    <p:sldId id="285" r:id="rId33"/>
    <p:sldId id="286" r:id="rId34"/>
    <p:sldId id="289" r:id="rId35"/>
    <p:sldId id="287" r:id="rId36"/>
    <p:sldId id="290" r:id="rId37"/>
    <p:sldId id="291" r:id="rId38"/>
    <p:sldId id="292" r:id="rId39"/>
    <p:sldId id="293" r:id="rId40"/>
    <p:sldId id="298" r:id="rId41"/>
    <p:sldId id="299" r:id="rId42"/>
    <p:sldId id="300" r:id="rId43"/>
    <p:sldId id="294" r:id="rId44"/>
    <p:sldId id="295" r:id="rId45"/>
    <p:sldId id="296" r:id="rId46"/>
    <p:sldId id="297"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6" autoAdjust="0"/>
    <p:restoredTop sz="84515" autoAdjust="0"/>
  </p:normalViewPr>
  <p:slideViewPr>
    <p:cSldViewPr snapToGrid="0">
      <p:cViewPr varScale="1">
        <p:scale>
          <a:sx n="96" d="100"/>
          <a:sy n="96"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22</a:t>
            </a:fld>
            <a:endParaRPr kumimoji="1" lang="ja-JP" altLang="en-US"/>
          </a:p>
        </p:txBody>
      </p:sp>
    </p:spTree>
    <p:extLst>
      <p:ext uri="{BB962C8B-B14F-4D97-AF65-F5344CB8AC3E}">
        <p14:creationId xmlns:p14="http://schemas.microsoft.com/office/powerpoint/2010/main" val="170256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31</a:t>
            </a:fld>
            <a:endParaRPr kumimoji="1" lang="ja-JP" altLang="en-US"/>
          </a:p>
        </p:txBody>
      </p:sp>
    </p:spTree>
    <p:extLst>
      <p:ext uri="{BB962C8B-B14F-4D97-AF65-F5344CB8AC3E}">
        <p14:creationId xmlns:p14="http://schemas.microsoft.com/office/powerpoint/2010/main" val="281477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333333"/>
                </a:solidFill>
                <a:effectLst/>
                <a:latin typeface="YakuHanJPs"/>
              </a:rPr>
              <a:t>この問題を解決しようというのが</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です。</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とは、画像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YakuHanJPs"/>
              </a:rPr>
              <a:t>x</a:t>
            </a:r>
            <a:r>
              <a:rPr lang="ja-JP" altLang="en-US" b="0" i="0" dirty="0">
                <a:solidFill>
                  <a:srgbClr val="333333"/>
                </a:solidFill>
                <a:effectLst/>
                <a:latin typeface="YakuHanJPs"/>
              </a:rPr>
              <a:t>をニューラルネットワークで生成する事で、ニューラルネットワーク自体が自然な画像を生成できる能力を持っている為に、陰的に先ほどの制約を満たす画像が生成される、というものです。簡単に言うと、</a:t>
            </a:r>
            <a:r>
              <a:rPr lang="ja-JP" altLang="en-US" b="1" i="0" dirty="0">
                <a:solidFill>
                  <a:srgbClr val="333333"/>
                </a:solidFill>
                <a:effectLst/>
                <a:latin typeface="YakuHanJPs"/>
              </a:rPr>
              <a:t>ニューラルネットワークで画像生成してみたら、何も考えなくても綺麗な画像が生成されちゃった</a:t>
            </a:r>
            <a:r>
              <a:rPr lang="ja-JP" altLang="en-US" b="0" i="0" dirty="0">
                <a:solidFill>
                  <a:srgbClr val="333333"/>
                </a:solidFill>
                <a:effectLst/>
                <a:latin typeface="YakuHanJPs"/>
              </a:rPr>
              <a:t>、という中々驚きの手法なのです。</a:t>
            </a:r>
          </a:p>
          <a:p>
            <a:pPr algn="l"/>
            <a:r>
              <a:rPr lang="ja-JP" altLang="en-US" b="0" i="0" dirty="0">
                <a:solidFill>
                  <a:srgbClr val="333333"/>
                </a:solidFill>
                <a:effectLst/>
                <a:latin typeface="YakuHanJPs"/>
              </a:rPr>
              <a:t>具体的には、綺麗にしたい画像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と、入力として与えるノイズ画像</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を用意し、</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から</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に変換するネットワークパラメータ</a:t>
            </a:r>
            <a:r>
              <a:rPr lang="en-US" altLang="ja-JP" b="0" i="0" u="none" strike="noStrike" dirty="0" err="1">
                <a:solidFill>
                  <a:srgbClr val="333333"/>
                </a:solidFill>
                <a:effectLst/>
                <a:latin typeface="MathJax_Math-italic"/>
              </a:rPr>
              <a:t>θ</a:t>
            </a:r>
            <a:r>
              <a:rPr lang="en-US" altLang="ja-JP" b="0" i="0" u="none" strike="noStrike" dirty="0" err="1">
                <a:solidFill>
                  <a:srgbClr val="333333"/>
                </a:solidFill>
                <a:effectLst/>
                <a:latin typeface="YakuHanJPs"/>
              </a:rPr>
              <a:t>θ</a:t>
            </a:r>
            <a:r>
              <a:rPr lang="ja-JP" altLang="en-US" b="0" i="0" dirty="0">
                <a:solidFill>
                  <a:srgbClr val="333333"/>
                </a:solidFill>
                <a:effectLst/>
                <a:latin typeface="YakuHanJPs"/>
              </a:rPr>
              <a:t>を求めます。</a:t>
            </a:r>
            <a:r>
              <a:rPr lang="en-US" altLang="ja-JP" b="0" i="0" u="none" strike="noStrike" dirty="0">
                <a:solidFill>
                  <a:srgbClr val="333333"/>
                </a:solidFill>
                <a:effectLst/>
                <a:latin typeface="MathJax_Math-italic"/>
              </a:rPr>
              <a:t>f</a:t>
            </a:r>
            <a:r>
              <a:rPr lang="en-US" altLang="ja-JP" b="0" i="0" u="none" strike="noStrike" dirty="0">
                <a:solidFill>
                  <a:srgbClr val="333333"/>
                </a:solidFill>
                <a:effectLst/>
                <a:latin typeface="YakuHanJPs"/>
              </a:rPr>
              <a:t>f</a:t>
            </a:r>
            <a:r>
              <a:rPr lang="ja-JP" altLang="en-US" b="0" i="0" dirty="0">
                <a:solidFill>
                  <a:srgbClr val="333333"/>
                </a:solidFill>
                <a:effectLst/>
                <a:latin typeface="YakuHanJPs"/>
              </a:rPr>
              <a:t>はニューラルネットワークとします。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33</a:t>
            </a:fld>
            <a:endParaRPr kumimoji="1" lang="ja-JP" altLang="en-US"/>
          </a:p>
        </p:txBody>
      </p:sp>
    </p:spTree>
    <p:extLst>
      <p:ext uri="{BB962C8B-B14F-4D97-AF65-F5344CB8AC3E}">
        <p14:creationId xmlns:p14="http://schemas.microsoft.com/office/powerpoint/2010/main" val="2845441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逐次近似再構成に</a:t>
            </a:r>
            <a:r>
              <a:rPr kumimoji="1" lang="en-US" altLang="ja-JP" dirty="0"/>
              <a:t>CNN</a:t>
            </a:r>
            <a:r>
              <a:rPr kumimoji="1" lang="ja-JP" altLang="en-US" dirty="0"/>
              <a:t>を組み込む</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35</a:t>
            </a:fld>
            <a:endParaRPr kumimoji="1" lang="ja-JP" altLang="en-US"/>
          </a:p>
        </p:txBody>
      </p:sp>
    </p:spTree>
    <p:extLst>
      <p:ext uri="{BB962C8B-B14F-4D97-AF65-F5344CB8AC3E}">
        <p14:creationId xmlns:p14="http://schemas.microsoft.com/office/powerpoint/2010/main" val="71438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1.png"/><Relationship Id="rId7"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a14:m>
                <a:r>
                  <a:rPr lang="ja-JP" altLang="en-US" dirty="0"/>
                  <a:t>は時刻</a:t>
                </a:r>
                <a:r>
                  <a:rPr lang="en-US" altLang="ja-JP" dirty="0"/>
                  <a:t>t</a:t>
                </a:r>
                <a:r>
                  <a:rPr lang="ja-JP" altLang="en-US" dirty="0"/>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dirty="0"/>
                  <a:t>に入射した</a:t>
                </a:r>
                <a:r>
                  <a:rPr lang="ja-JP" altLang="en-US" dirty="0"/>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dirty="0"/>
                  <a:t>にピクセル</a:t>
                </a:r>
                <a:r>
                  <a:rPr kumimoji="1" lang="en-US" altLang="ja-JP" dirty="0"/>
                  <a:t>j</a:t>
                </a:r>
                <a:r>
                  <a:rPr kumimoji="1" lang="ja-JP" altLang="en-US" dirty="0"/>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oMath>
                </a14:m>
                <a:r>
                  <a:rPr lang="ja-JP" altLang="en-US" dirty="0"/>
                  <a:t>は時刻</a:t>
                </a:r>
                <a:r>
                  <a:rPr lang="en-US" altLang="ja-JP" dirty="0"/>
                  <a:t>t’</a:t>
                </a:r>
                <a:r>
                  <a:rPr lang="ja-JP" altLang="en-US" dirty="0"/>
                  <a:t>でピクセル</a:t>
                </a:r>
                <a:r>
                  <a:rPr lang="en-US" altLang="ja-JP" dirty="0"/>
                  <a:t>j</a:t>
                </a:r>
                <a:r>
                  <a:rPr lang="ja-JP" altLang="en-US" dirty="0"/>
                  <a:t>に入射した光子が時刻</a:t>
                </a:r>
                <a14:m>
                  <m:oMath xmlns:m="http://schemas.openxmlformats.org/officeDocument/2006/math">
                    <m:r>
                      <a:rPr lang="en-US" altLang="ja-JP" i="1">
                        <a:latin typeface="Cambria Math" panose="02040503050406030204" pitchFamily="18" charset="0"/>
                      </a:rPr>
                      <m:t>𝑡</m:t>
                    </m:r>
                  </m:oMath>
                </a14:m>
                <a:r>
                  <a:rPr lang="ja-JP" altLang="en-US" dirty="0"/>
                  <a:t>に</a:t>
                </a:r>
                <a:r>
                  <a:rPr lang="en-US" altLang="ja-JP" dirty="0"/>
                  <a:t>x</a:t>
                </a:r>
                <a:r>
                  <a:rPr lang="ja-JP" altLang="en-US" dirty="0"/>
                  <a:t>に存在する確率密度</a:t>
                </a:r>
                <a:endParaRPr kumimoji="1" lang="en-US" altLang="ja-JP" dirty="0"/>
              </a:p>
            </p:txBody>
          </p:sp>
        </mc:Choice>
        <mc:Fallback xmlns="">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xmlns="">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xmlns="">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xmlns="">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C4754-1123-48F8-99A9-9126CCF43F50}"/>
              </a:ext>
            </a:extLst>
          </p:cNvPr>
          <p:cNvSpPr>
            <a:spLocks noGrp="1"/>
          </p:cNvSpPr>
          <p:nvPr>
            <p:ph type="title"/>
          </p:nvPr>
        </p:nvSpPr>
        <p:spPr/>
        <p:txBody>
          <a:bodyPr/>
          <a:lstStyle/>
          <a:p>
            <a:r>
              <a:rPr lang="ja-JP" altLang="en-US" dirty="0"/>
              <a:t>確率密度分布の求め方</a:t>
            </a:r>
            <a:endParaRPr kumimoji="1" lang="ja-JP" altLang="en-US" dirty="0"/>
          </a:p>
        </p:txBody>
      </p:sp>
      <p:pic>
        <p:nvPicPr>
          <p:cNvPr id="5" name="図 4" descr="グラフィカル ユーザー インターフェイス&#10;&#10;自動的に生成された説明">
            <a:extLst>
              <a:ext uri="{FF2B5EF4-FFF2-40B4-BE49-F238E27FC236}">
                <a16:creationId xmlns:a16="http://schemas.microsoft.com/office/drawing/2014/main" id="{A1D3FFBE-E65B-BA7F-1F15-391B735C696B}"/>
              </a:ext>
            </a:extLst>
          </p:cNvPr>
          <p:cNvPicPr>
            <a:picLocks noChangeAspect="1"/>
          </p:cNvPicPr>
          <p:nvPr/>
        </p:nvPicPr>
        <p:blipFill rotWithShape="1">
          <a:blip r:embed="rId2">
            <a:extLst>
              <a:ext uri="{28A0092B-C50C-407E-A947-70E740481C1C}">
                <a14:useLocalDpi xmlns:a14="http://schemas.microsoft.com/office/drawing/2010/main" val="0"/>
              </a:ext>
            </a:extLst>
          </a:blip>
          <a:srcRect t="20153"/>
          <a:stretch/>
        </p:blipFill>
        <p:spPr>
          <a:xfrm>
            <a:off x="0" y="1399821"/>
            <a:ext cx="12192000" cy="5428505"/>
          </a:xfrm>
          <a:prstGeom prst="rect">
            <a:avLst/>
          </a:prstGeom>
        </p:spPr>
      </p:pic>
    </p:spTree>
    <p:extLst>
      <p:ext uri="{BB962C8B-B14F-4D97-AF65-F5344CB8AC3E}">
        <p14:creationId xmlns:p14="http://schemas.microsoft.com/office/powerpoint/2010/main" val="303095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dirty="0"/>
              <a:t>拡散トモグラフィーの線形方程式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014BD3B-BBD7-9097-C390-37A8E83816DB}"/>
                  </a:ext>
                </a:extLst>
              </p:cNvPr>
              <p:cNvSpPr txBox="1"/>
              <p:nvPr/>
            </p:nvSpPr>
            <p:spPr>
              <a:xfrm>
                <a:off x="2368447" y="2294162"/>
                <a:ext cx="3284874"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A014BD3B-BBD7-9097-C390-37A8E83816DB}"/>
                  </a:ext>
                </a:extLst>
              </p:cNvPr>
              <p:cNvSpPr txBox="1">
                <a:spLocks noRot="1" noChangeAspect="1" noMove="1" noResize="1" noEditPoints="1" noAdjustHandles="1" noChangeArrowheads="1" noChangeShapeType="1" noTextEdit="1"/>
              </p:cNvSpPr>
              <p:nvPr/>
            </p:nvSpPr>
            <p:spPr>
              <a:xfrm>
                <a:off x="2368447" y="2294162"/>
                <a:ext cx="3284874"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CE0E5B-DB3D-0E09-B15D-9ABED64032C1}"/>
                  </a:ext>
                </a:extLst>
              </p:cNvPr>
              <p:cNvSpPr txBox="1"/>
              <p:nvPr/>
            </p:nvSpPr>
            <p:spPr>
              <a:xfrm>
                <a:off x="6161655" y="2341287"/>
                <a:ext cx="3036536"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F1CE0E5B-DB3D-0E09-B15D-9ABED64032C1}"/>
                  </a:ext>
                </a:extLst>
              </p:cNvPr>
              <p:cNvSpPr txBox="1">
                <a:spLocks noRot="1" noChangeAspect="1" noMove="1" noResize="1" noEditPoints="1" noAdjustHandles="1" noChangeArrowheads="1" noChangeShapeType="1" noTextEdit="1"/>
              </p:cNvSpPr>
              <p:nvPr/>
            </p:nvSpPr>
            <p:spPr>
              <a:xfrm>
                <a:off x="6161655" y="2341287"/>
                <a:ext cx="3036536" cy="8102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BFBB749-7977-5DD7-6C4E-FD943DEE30F0}"/>
                  </a:ext>
                </a:extLst>
              </p:cNvPr>
              <p:cNvSpPr txBox="1"/>
              <p:nvPr/>
            </p:nvSpPr>
            <p:spPr>
              <a:xfrm>
                <a:off x="1108919" y="1530504"/>
                <a:ext cx="8643668" cy="697563"/>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もともとの</m:t>
                    </m:r>
                    <m:r>
                      <a:rPr lang="ja-JP" altLang="en-US" i="1" smtClean="0">
                        <a:latin typeface="Cambria Math" panose="02040503050406030204" pitchFamily="18" charset="0"/>
                      </a:rPr>
                      <m:t>照射強度</m:t>
                    </m:r>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0</m:t>
                        </m:r>
                      </m:sub>
                    </m:sSub>
                    <m:r>
                      <a:rPr lang="ja-JP" altLang="en-US" i="1" smtClean="0">
                        <a:latin typeface="Cambria Math" panose="02040503050406030204" pitchFamily="18" charset="0"/>
                      </a:rPr>
                      <m:t>、</m:t>
                    </m:r>
                    <m:r>
                      <a:rPr kumimoji="1" lang="ja-JP" altLang="en-US" b="0" i="1" smtClean="0">
                        <a:latin typeface="Cambria Math" panose="02040503050406030204" pitchFamily="18" charset="0"/>
                      </a:rPr>
                      <m:t>リファレンス</m:t>
                    </m:r>
                    <m:r>
                      <a:rPr lang="ja-JP" altLang="en-US" i="1">
                        <a:latin typeface="Cambria Math" panose="02040503050406030204" pitchFamily="18" charset="0"/>
                      </a:rPr>
                      <m:t>物体</m:t>
                    </m:r>
                    <m:r>
                      <a:rPr lang="ja-JP" altLang="en-US" i="1">
                        <a:latin typeface="Cambria Math" panose="02040503050406030204" pitchFamily="18" charset="0"/>
                      </a:rPr>
                      <m:t>の</m:t>
                    </m:r>
                    <m:r>
                      <a:rPr lang="ja-JP" altLang="en-US" i="1" smtClean="0">
                        <a:latin typeface="Cambria Math" panose="02040503050406030204" pitchFamily="18" charset="0"/>
                      </a:rPr>
                      <m:t>既知</m:t>
                    </m:r>
                    <m:r>
                      <a:rPr lang="ja-JP" altLang="en-US" i="1">
                        <a:latin typeface="Cambria Math" panose="02040503050406030204" pitchFamily="18" charset="0"/>
                      </a:rPr>
                      <m:t>の</m:t>
                    </m:r>
                    <m:r>
                      <a:rPr lang="ja-JP" altLang="en-US" i="1" smtClean="0">
                        <a:latin typeface="Cambria Math" panose="02040503050406030204" pitchFamily="18" charset="0"/>
                      </a:rPr>
                      <m:t>吸収</m:t>
                    </m:r>
                    <m:r>
                      <a:rPr lang="ja-JP" altLang="en-US" i="1">
                        <a:latin typeface="Cambria Math" panose="02040503050406030204" pitchFamily="18" charset="0"/>
                      </a:rPr>
                      <m:t>係数</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oMath>
                </a14:m>
                <a:r>
                  <a:rPr kumimoji="1" lang="ja-JP" altLang="en-US" dirty="0"/>
                  <a:t>、吸収係数未知の物体の吸収係数</a:t>
                </a:r>
                <a14:m>
                  <m:oMath xmlns:m="http://schemas.openxmlformats.org/officeDocument/2006/math">
                    <m:r>
                      <a:rPr lang="en-US" altLang="ja-JP" b="0" i="1" smtClean="0">
                        <a:latin typeface="Cambria Math" panose="02040503050406030204" pitchFamily="18" charset="0"/>
                      </a:rPr>
                      <m:t>𝑥</m:t>
                    </m:r>
                  </m:oMath>
                </a14:m>
                <a:endParaRPr kumimoji="1" lang="ja-JP" altLang="en-US" dirty="0"/>
              </a:p>
            </p:txBody>
          </p:sp>
        </mc:Choice>
        <mc:Fallback xmlns="">
          <p:sp>
            <p:nvSpPr>
              <p:cNvPr id="9" name="テキスト ボックス 8">
                <a:extLst>
                  <a:ext uri="{FF2B5EF4-FFF2-40B4-BE49-F238E27FC236}">
                    <a16:creationId xmlns:a16="http://schemas.microsoft.com/office/drawing/2014/main" id="{ABFBB749-7977-5DD7-6C4E-FD943DEE30F0}"/>
                  </a:ext>
                </a:extLst>
              </p:cNvPr>
              <p:cNvSpPr txBox="1">
                <a:spLocks noRot="1" noChangeAspect="1" noMove="1" noResize="1" noEditPoints="1" noAdjustHandles="1" noChangeArrowheads="1" noChangeShapeType="1" noTextEdit="1"/>
              </p:cNvSpPr>
              <p:nvPr/>
            </p:nvSpPr>
            <p:spPr>
              <a:xfrm>
                <a:off x="1108919" y="1530504"/>
                <a:ext cx="8643668" cy="697563"/>
              </a:xfrm>
              <a:prstGeom prst="rect">
                <a:avLst/>
              </a:prstGeom>
              <a:blipFill>
                <a:blip r:embed="rId5"/>
                <a:stretch>
                  <a:fillRect l="-635" t="-1754" r="-423"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6AFA4FC-4A01-EC9A-747B-68F6D745B978}"/>
                  </a:ext>
                </a:extLst>
              </p:cNvPr>
              <p:cNvSpPr txBox="1"/>
              <p:nvPr/>
            </p:nvSpPr>
            <p:spPr>
              <a:xfrm>
                <a:off x="4091515" y="3348506"/>
                <a:ext cx="3123612"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den>
                          </m:f>
                        </m:e>
                      </m:fun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E6AFA4FC-4A01-EC9A-747B-68F6D745B978}"/>
                  </a:ext>
                </a:extLst>
              </p:cNvPr>
              <p:cNvSpPr txBox="1">
                <a:spLocks noRot="1" noChangeAspect="1" noMove="1" noResize="1" noEditPoints="1" noAdjustHandles="1" noChangeArrowheads="1" noChangeShapeType="1" noTextEdit="1"/>
              </p:cNvSpPr>
              <p:nvPr/>
            </p:nvSpPr>
            <p:spPr>
              <a:xfrm>
                <a:off x="4091515" y="3348506"/>
                <a:ext cx="3123612" cy="810222"/>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E585375-4688-42AF-8A2C-469602FC456F}"/>
              </a:ext>
            </a:extLst>
          </p:cNvPr>
          <p:cNvSpPr txBox="1"/>
          <p:nvPr/>
        </p:nvSpPr>
        <p:spPr>
          <a:xfrm>
            <a:off x="1108919" y="3066862"/>
            <a:ext cx="8643668" cy="369332"/>
          </a:xfrm>
          <a:prstGeom prst="rect">
            <a:avLst/>
          </a:prstGeom>
          <a:noFill/>
        </p:spPr>
        <p:txBody>
          <a:bodyPr wrap="square" rtlCol="0">
            <a:spAutoFit/>
          </a:bodyPr>
          <a:lstStyle/>
          <a:p>
            <a:r>
              <a:rPr lang="ja-JP" altLang="en-US" dirty="0"/>
              <a:t>上記の式を変形して</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11060FD-1D74-F881-BB75-AAA12EA20572}"/>
                  </a:ext>
                </a:extLst>
              </p:cNvPr>
              <p:cNvSpPr txBox="1"/>
              <p:nvPr/>
            </p:nvSpPr>
            <p:spPr>
              <a:xfrm>
                <a:off x="1108918" y="4187328"/>
                <a:ext cx="9863881" cy="933269"/>
              </a:xfrm>
              <a:prstGeom prst="rect">
                <a:avLst/>
              </a:prstGeom>
              <a:noFill/>
            </p:spPr>
            <p:txBody>
              <a:bodyPr wrap="square" rtlCol="0">
                <a:spAutoFit/>
              </a:bodyPr>
              <a:lstStyle/>
              <a:p>
                <a:r>
                  <a:rPr lang="ja-JP" altLang="en-US" dirty="0"/>
                  <a:t>各時刻ｔと各検出器の測定データについて同様に成り立つから、全ての測定データを</a:t>
                </a:r>
                <a14:m>
                  <m:oMath xmlns:m="http://schemas.openxmlformats.org/officeDocument/2006/math">
                    <m:r>
                      <a:rPr lang="en-US" altLang="ja-JP" b="0" i="1" smtClean="0">
                        <a:latin typeface="Cambria Math" panose="02040503050406030204" pitchFamily="18" charset="0"/>
                      </a:rPr>
                      <m:t>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𝐼</m:t>
                                </m:r>
                              </m:sub>
                            </m:sSub>
                          </m:e>
                        </m:d>
                      </m:e>
                    </m:d>
                  </m:oMath>
                </a14:m>
                <a:r>
                  <a:rPr lang="en-US" altLang="ja-JP" dirty="0"/>
                  <a:t>, </a:t>
                </a:r>
                <a14:m>
                  <m:oMath xmlns:m="http://schemas.openxmlformats.org/officeDocument/2006/math">
                    <m:r>
                      <m:rPr>
                        <m:sty m:val="p"/>
                      </m:rPr>
                      <a:rPr lang="en-US" altLang="ja-JP" b="0" i="0" smtClean="0">
                        <a:latin typeface="Cambria Math" panose="02040503050406030204" pitchFamily="18" charset="0"/>
                      </a:rPr>
                      <m:t>B</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𝐼</m:t>
                                </m:r>
                              </m:sub>
                            </m:sSub>
                          </m:e>
                        </m:d>
                      </m:e>
                    </m:d>
                    <m:r>
                      <a:rPr lang="ja-JP" altLang="en-US" i="1" dirty="0" smtClean="0">
                        <a:latin typeface="Cambria Math" panose="02040503050406030204" pitchFamily="18" charset="0"/>
                      </a:rPr>
                      <m:t>とした</m:t>
                    </m:r>
                  </m:oMath>
                </a14:m>
                <a:r>
                  <a:rPr lang="ja-JP" altLang="en-US" dirty="0"/>
                  <a:t>とき、</a:t>
                </a:r>
                <a:r>
                  <a:rPr lang="en-US" altLang="ja-JP" dirty="0"/>
                  <a:t> </a:t>
                </a:r>
                <a14:m>
                  <m:oMath xmlns:m="http://schemas.openxmlformats.org/officeDocument/2006/math">
                    <m:r>
                      <m:rPr>
                        <m:sty m:val="p"/>
                      </m:rPr>
                      <a:rPr lang="en-US" altLang="ja-JP" b="0" i="0" smtClean="0">
                        <a:latin typeface="Cambria Math" panose="02040503050406030204" pitchFamily="18" charset="0"/>
                      </a:rPr>
                      <m:t>y</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𝐼</m:t>
                                </m:r>
                              </m:sub>
                            </m:sSub>
                          </m:e>
                        </m:d>
                      </m:e>
                    </m:d>
                  </m:oMath>
                </a14:m>
                <a:r>
                  <a:rPr lang="ja-JP" altLang="en-US" dirty="0"/>
                  <a:t>とすると</a:t>
                </a:r>
                <a:r>
                  <a:rPr lang="en-US" altLang="ja-JP" dirty="0"/>
                  <a:t>(</a:t>
                </a:r>
                <a14:m>
                  <m:oMath xmlns:m="http://schemas.openxmlformats.org/officeDocument/2006/math">
                    <m:r>
                      <a:rPr lang="en-US" altLang="ja-JP" b="0" i="1" smtClean="0">
                        <a:latin typeface="Cambria Math" panose="02040503050406030204" pitchFamily="18" charset="0"/>
                      </a:rPr>
                      <m:t>𝐼</m:t>
                    </m:r>
                    <m:r>
                      <a:rPr lang="en-US" altLang="ja-JP" i="1">
                        <a:latin typeface="Cambria Math" panose="02040503050406030204" pitchFamily="18" charset="0"/>
                      </a:rPr>
                      <m:t>=</m:t>
                    </m:r>
                    <m:r>
                      <a:rPr lang="ja-JP" altLang="en-US" i="1" dirty="0" smtClean="0">
                        <a:latin typeface="Cambria Math" panose="02040503050406030204" pitchFamily="18" charset="0"/>
                      </a:rPr>
                      <m:t>光源</m:t>
                    </m:r>
                  </m:oMath>
                </a14:m>
                <a:r>
                  <a:rPr lang="ja-JP" altLang="en-US" dirty="0"/>
                  <a:t>数</a:t>
                </a:r>
                <a:r>
                  <a:rPr lang="en-US" altLang="ja-JP" dirty="0"/>
                  <a:t>x</a:t>
                </a:r>
                <a:r>
                  <a:rPr lang="ja-JP" altLang="en-US" dirty="0"/>
                  <a:t>検出器</a:t>
                </a:r>
                <a:r>
                  <a:rPr lang="en-US" altLang="ja-JP" dirty="0"/>
                  <a:t>x</a:t>
                </a:r>
                <a:r>
                  <a:rPr lang="ja-JP" altLang="en-US" dirty="0"/>
                  <a:t>測定時刻</a:t>
                </a:r>
                <a:r>
                  <a:rPr lang="en-US" altLang="ja-JP" dirty="0"/>
                  <a:t>)</a:t>
                </a:r>
                <a:r>
                  <a:rPr lang="ja-JP" altLang="en-US" dirty="0"/>
                  <a:t>、</a:t>
                </a:r>
              </a:p>
            </p:txBody>
          </p:sp>
        </mc:Choice>
        <mc:Fallback xmlns="">
          <p:sp>
            <p:nvSpPr>
              <p:cNvPr id="24" name="テキスト ボックス 23">
                <a:extLst>
                  <a:ext uri="{FF2B5EF4-FFF2-40B4-BE49-F238E27FC236}">
                    <a16:creationId xmlns:a16="http://schemas.microsoft.com/office/drawing/2014/main" id="{611060FD-1D74-F881-BB75-AAA12EA20572}"/>
                  </a:ext>
                </a:extLst>
              </p:cNvPr>
              <p:cNvSpPr txBox="1">
                <a:spLocks noRot="1" noChangeAspect="1" noMove="1" noResize="1" noEditPoints="1" noAdjustHandles="1" noChangeArrowheads="1" noChangeShapeType="1" noTextEdit="1"/>
              </p:cNvSpPr>
              <p:nvPr/>
            </p:nvSpPr>
            <p:spPr>
              <a:xfrm>
                <a:off x="1108918" y="4187328"/>
                <a:ext cx="9863881" cy="933269"/>
              </a:xfrm>
              <a:prstGeom prst="rect">
                <a:avLst/>
              </a:prstGeom>
              <a:blipFill>
                <a:blip r:embed="rId7"/>
                <a:stretch>
                  <a:fillRect l="-556" t="-3922" b="-91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43B436-5849-997C-6F1F-42C651BE7241}"/>
                  </a:ext>
                </a:extLst>
              </p:cNvPr>
              <p:cNvSpPr txBox="1"/>
              <p:nvPr/>
            </p:nvSpPr>
            <p:spPr>
              <a:xfrm>
                <a:off x="2606040" y="4928588"/>
                <a:ext cx="6094562"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𝑙𝑜𝑔</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𝑖</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𝑖</m:t>
                              </m:r>
                            </m:sub>
                          </m:sSub>
                        </m:den>
                      </m:f>
                    </m:oMath>
                  </m:oMathPara>
                </a14:m>
                <a:endParaRPr lang="ja-JP" altLang="en-US" dirty="0"/>
              </a:p>
            </p:txBody>
          </p:sp>
        </mc:Choice>
        <mc:Fallback xmlns="">
          <p:sp>
            <p:nvSpPr>
              <p:cNvPr id="29" name="テキスト ボックス 28">
                <a:extLst>
                  <a:ext uri="{FF2B5EF4-FFF2-40B4-BE49-F238E27FC236}">
                    <a16:creationId xmlns:a16="http://schemas.microsoft.com/office/drawing/2014/main" id="{8643B436-5849-997C-6F1F-42C651BE7241}"/>
                  </a:ext>
                </a:extLst>
              </p:cNvPr>
              <p:cNvSpPr txBox="1">
                <a:spLocks noRot="1" noChangeAspect="1" noMove="1" noResize="1" noEditPoints="1" noAdjustHandles="1" noChangeArrowheads="1" noChangeShapeType="1" noTextEdit="1"/>
              </p:cNvSpPr>
              <p:nvPr/>
            </p:nvSpPr>
            <p:spPr>
              <a:xfrm>
                <a:off x="2606040" y="4928588"/>
                <a:ext cx="6094562" cy="656205"/>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6103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5E90A6F-C46A-A8E8-BBA8-BCC6CE04803F}"/>
                  </a:ext>
                </a:extLst>
              </p:cNvPr>
              <p:cNvSpPr txBox="1"/>
              <p:nvPr/>
            </p:nvSpPr>
            <p:spPr>
              <a:xfrm>
                <a:off x="1108918" y="532929"/>
                <a:ext cx="9863881" cy="408510"/>
              </a:xfrm>
              <a:prstGeom prst="rect">
                <a:avLst/>
              </a:prstGeom>
              <a:noFill/>
            </p:spPr>
            <p:txBody>
              <a:bodyPr wrap="square" rtlCol="0">
                <a:spAutoFit/>
              </a:bodyPr>
              <a:lstStyle/>
              <a:p>
                <a:r>
                  <a:rPr lang="ja-JP" altLang="en-US" dirty="0"/>
                  <a:t>また吸収係数の差分を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𝐽</m:t>
                            </m:r>
                          </m:sub>
                        </m:sSub>
                      </m:e>
                    </m:d>
                  </m:oMath>
                </a14:m>
                <a:r>
                  <a:rPr lang="en-US" altLang="ja-JP" dirty="0"/>
                  <a:t>, </a:t>
                </a:r>
                <a:r>
                  <a:rPr lang="ja-JP" altLang="en-US" dirty="0"/>
                  <a:t>とすると</a:t>
                </a:r>
              </a:p>
            </p:txBody>
          </p:sp>
        </mc:Choice>
        <mc:Fallback xmlns="">
          <p:sp>
            <p:nvSpPr>
              <p:cNvPr id="4" name="テキスト ボックス 3">
                <a:extLst>
                  <a:ext uri="{FF2B5EF4-FFF2-40B4-BE49-F238E27FC236}">
                    <a16:creationId xmlns:a16="http://schemas.microsoft.com/office/drawing/2014/main" id="{15E90A6F-C46A-A8E8-BBA8-BCC6CE04803F}"/>
                  </a:ext>
                </a:extLst>
              </p:cNvPr>
              <p:cNvSpPr txBox="1">
                <a:spLocks noRot="1" noChangeAspect="1" noMove="1" noResize="1" noEditPoints="1" noAdjustHandles="1" noChangeArrowheads="1" noChangeShapeType="1" noTextEdit="1"/>
              </p:cNvSpPr>
              <p:nvPr/>
            </p:nvSpPr>
            <p:spPr>
              <a:xfrm>
                <a:off x="1108918" y="532929"/>
                <a:ext cx="9863881" cy="408510"/>
              </a:xfrm>
              <a:prstGeom prst="rect">
                <a:avLst/>
              </a:prstGeom>
              <a:blipFill>
                <a:blip r:embed="rId2"/>
                <a:stretch>
                  <a:fillRect l="-556"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BC315E-F5AE-F4FF-9467-C3065A4CBD1A}"/>
                  </a:ext>
                </a:extLst>
              </p:cNvPr>
              <p:cNvSpPr txBox="1"/>
              <p:nvPr/>
            </p:nvSpPr>
            <p:spPr>
              <a:xfrm>
                <a:off x="3048719" y="1043566"/>
                <a:ext cx="609456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𝑟𝑒𝑓</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C7BC315E-F5AE-F4FF-9467-C3065A4CBD1A}"/>
                  </a:ext>
                </a:extLst>
              </p:cNvPr>
              <p:cNvSpPr txBox="1">
                <a:spLocks noRot="1" noChangeAspect="1" noMove="1" noResize="1" noEditPoints="1" noAdjustHandles="1" noChangeArrowheads="1" noChangeShapeType="1" noTextEdit="1"/>
              </p:cNvSpPr>
              <p:nvPr/>
            </p:nvSpPr>
            <p:spPr>
              <a:xfrm>
                <a:off x="3048719" y="1043566"/>
                <a:ext cx="6094562" cy="391646"/>
              </a:xfrm>
              <a:prstGeom prst="rect">
                <a:avLst/>
              </a:prstGeom>
              <a:blipFill>
                <a:blip r:embed="rId3"/>
                <a:stretch>
                  <a:fillRect b="-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B25F7A6-CCE2-E6BA-EE98-A7FE05155968}"/>
                  </a:ext>
                </a:extLst>
              </p:cNvPr>
              <p:cNvSpPr txBox="1"/>
              <p:nvPr/>
            </p:nvSpPr>
            <p:spPr>
              <a:xfrm>
                <a:off x="1108918" y="1537340"/>
                <a:ext cx="9863881" cy="391646"/>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𝑖</m:t>
                    </m:r>
                    <m:r>
                      <a:rPr lang="ja-JP" altLang="en-US" i="1">
                        <a:latin typeface="Cambria Math" panose="02040503050406030204" pitchFamily="18" charset="0"/>
                      </a:rPr>
                      <m:t>番目</m:t>
                    </m:r>
                    <m:r>
                      <a:rPr lang="ja-JP" altLang="en-US" i="1">
                        <a:latin typeface="Cambria Math" panose="02040503050406030204" pitchFamily="18" charset="0"/>
                      </a:rPr>
                      <m:t>の</m:t>
                    </m:r>
                  </m:oMath>
                </a14:m>
                <a:r>
                  <a:rPr lang="ja-JP" altLang="en-US" dirty="0"/>
                  <a:t>測定データにおける各画素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𝑗</m:t>
                    </m:r>
                  </m:oMath>
                </a14:m>
                <a:r>
                  <a:rPr lang="ja-JP" altLang="en-US" dirty="0"/>
                  <a:t>における光路長分布を行列</a:t>
                </a:r>
                <a:r>
                  <a:rPr lang="en-US" altLang="ja-JP" dirty="0"/>
                  <a:t>L</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ja-JP" altLang="en-US" i="1">
                        <a:latin typeface="Cambria Math" panose="02040503050406030204" pitchFamily="18" charset="0"/>
                      </a:rPr>
                      <m:t>とすると</m:t>
                    </m:r>
                    <m:r>
                      <a:rPr lang="ja-JP" altLang="en-US" i="1" smtClean="0">
                        <a:latin typeface="Cambria Math" panose="02040503050406030204" pitchFamily="18" charset="0"/>
                      </a:rPr>
                      <m:t>、</m:t>
                    </m:r>
                  </m:oMath>
                </a14:m>
                <a:endParaRPr lang="ja-JP" altLang="en-US" dirty="0"/>
              </a:p>
            </p:txBody>
          </p:sp>
        </mc:Choice>
        <mc:Fallback xmlns="">
          <p:sp>
            <p:nvSpPr>
              <p:cNvPr id="8" name="テキスト ボックス 7">
                <a:extLst>
                  <a:ext uri="{FF2B5EF4-FFF2-40B4-BE49-F238E27FC236}">
                    <a16:creationId xmlns:a16="http://schemas.microsoft.com/office/drawing/2014/main" id="{9B25F7A6-CCE2-E6BA-EE98-A7FE05155968}"/>
                  </a:ext>
                </a:extLst>
              </p:cNvPr>
              <p:cNvSpPr txBox="1">
                <a:spLocks noRot="1" noChangeAspect="1" noMove="1" noResize="1" noEditPoints="1" noAdjustHandles="1" noChangeArrowheads="1" noChangeShapeType="1" noTextEdit="1"/>
              </p:cNvSpPr>
              <p:nvPr/>
            </p:nvSpPr>
            <p:spPr>
              <a:xfrm>
                <a:off x="1108918" y="1537340"/>
                <a:ext cx="9863881" cy="391646"/>
              </a:xfrm>
              <a:prstGeom prst="rect">
                <a:avLst/>
              </a:prstGeom>
              <a:blipFill>
                <a:blip r:embed="rId4"/>
                <a:stretch>
                  <a:fillRect t="-4688" b="-2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7B36AE1-0F2A-1976-16E6-B98EF9FEF9B9}"/>
                  </a:ext>
                </a:extLst>
              </p:cNvPr>
              <p:cNvSpPr txBox="1"/>
              <p:nvPr/>
            </p:nvSpPr>
            <p:spPr>
              <a:xfrm>
                <a:off x="5647319" y="2066026"/>
                <a:ext cx="897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7B36AE1-0F2A-1976-16E6-B98EF9FEF9B9}"/>
                  </a:ext>
                </a:extLst>
              </p:cNvPr>
              <p:cNvSpPr txBox="1">
                <a:spLocks noRot="1" noChangeAspect="1" noMove="1" noResize="1" noEditPoints="1" noAdjustHandles="1" noChangeArrowheads="1" noChangeShapeType="1" noTextEdit="1"/>
              </p:cNvSpPr>
              <p:nvPr/>
            </p:nvSpPr>
            <p:spPr>
              <a:xfrm>
                <a:off x="5647319" y="2066026"/>
                <a:ext cx="897362" cy="276999"/>
              </a:xfrm>
              <a:prstGeom prst="rect">
                <a:avLst/>
              </a:prstGeom>
              <a:blipFill>
                <a:blip r:embed="rId5"/>
                <a:stretch>
                  <a:fillRect l="-5405" r="-202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3E105-D9E9-44DD-6DED-4B4C13F7A712}"/>
                  </a:ext>
                </a:extLst>
              </p:cNvPr>
              <p:cNvSpPr txBox="1"/>
              <p:nvPr/>
            </p:nvSpPr>
            <p:spPr>
              <a:xfrm>
                <a:off x="4007180" y="2739003"/>
                <a:ext cx="4067355" cy="1379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smtClean="0">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e>
                            </m:mr>
                            <m:mr>
                              <m:e>
                                <m:m>
                                  <m:mPr>
                                    <m:mcs>
                                      <m:mc>
                                        <m:mcPr>
                                          <m:count m:val="1"/>
                                          <m:mcJc m:val="center"/>
                                        </m:mcPr>
                                      </m:mc>
                                    </m:mcs>
                                    <m:ctrlPr>
                                      <a:rPr kumimoji="1" lang="en-US" altLang="ja-JP" i="1" smtClean="0">
                                        <a:latin typeface="Cambria Math" panose="02040503050406030204" pitchFamily="18" charset="0"/>
                                      </a:rPr>
                                    </m:ctrlPr>
                                  </m:mPr>
                                  <m:mr>
                                    <m:e>
                                      <m:r>
                                        <m:rPr>
                                          <m:brk m:alnAt="7"/>
                                        </m:rPr>
                                        <a:rPr kumimoji="1" lang="en-US" altLang="ja-JP" i="1" smtClean="0">
                                          <a:latin typeface="Cambria Math" panose="02040503050406030204" pitchFamily="18" charset="0"/>
                                        </a:rPr>
                                        <m:t>⋮</m:t>
                                      </m:r>
                                    </m:e>
                                  </m:mr>
                                  <m:mr>
                                    <m:e>
                                      <m:r>
                                        <a:rPr kumimoji="1" lang="en-US" altLang="ja-JP" i="1" smtClean="0">
                                          <a:latin typeface="Cambria Math" panose="02040503050406030204" pitchFamily="18" charset="0"/>
                                        </a:rPr>
                                        <m:t>⋮</m:t>
                                      </m:r>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𝐼</m:t>
                                          </m:r>
                                        </m:sub>
                                      </m:sSub>
                                    </m:e>
                                  </m:mr>
                                </m:m>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11</m:t>
                                    </m:r>
                                  </m:sub>
                                </m:sSub>
                              </m:e>
                              <m:e>
                                <m:m>
                                  <m:mPr>
                                    <m:mcs>
                                      <m:mc>
                                        <m:mcPr>
                                          <m:count m:val="3"/>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m:t>
                                      </m:r>
                                    </m:e>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𝐽</m:t>
                                                </m:r>
                                              </m:sub>
                                            </m:sSub>
                                          </m:e>
                                        </m:mr>
                                      </m:m>
                                    </m:e>
                                  </m:mr>
                                </m:m>
                              </m:e>
                            </m:m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i="1">
                                                    <a:latin typeface="Cambria Math" panose="02040503050406030204" pitchFamily="18" charset="0"/>
                                                  </a:rPr>
                                                  <m:t>1</m:t>
                                                </m:r>
                                              </m:sub>
                                            </m:sSub>
                                          </m:e>
                                        </m:mr>
                                      </m:m>
                                    </m:e>
                                  </m:mr>
                                </m:m>
                              </m:e>
                              <m:e>
                                <m:m>
                                  <m:mPr>
                                    <m:mcs>
                                      <m:mc>
                                        <m:mcPr>
                                          <m:count m:val="3"/>
                                          <m:mcJc m:val="center"/>
                                        </m:mcPr>
                                      </m:mc>
                                    </m:mcs>
                                    <m:ctrlPr>
                                      <a:rPr kumimoji="1" lang="en-US" altLang="ja-JP" b="0" i="1" smtClean="0">
                                        <a:latin typeface="Cambria Math" panose="02040503050406030204" pitchFamily="18" charset="0"/>
                                      </a:rPr>
                                    </m:ctrlPr>
                                  </m:mP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22</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b="0" i="1" smtClean="0">
                                                          <a:latin typeface="Cambria Math" panose="02040503050406030204" pitchFamily="18" charset="0"/>
                                                        </a:rPr>
                                                        <m:t>2</m:t>
                                                      </m:r>
                                                    </m:sub>
                                                  </m:sSub>
                                                </m:e>
                                              </m:mr>
                                            </m:m>
                                          </m:e>
                                        </m:mr>
                                      </m:m>
                                    </m:e>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mr>
                                              <m:mr>
                                                <m:e>
                                                  <m:r>
                                                    <a:rPr kumimoji="1" lang="en-US" altLang="ja-JP" b="0" i="1" smtClean="0">
                                                      <a:latin typeface="Cambria Math" panose="02040503050406030204" pitchFamily="18" charset="0"/>
                                                    </a:rPr>
                                                    <m:t>…</m:t>
                                                  </m:r>
                                                </m:e>
                                              </m:mr>
                                            </m:m>
                                          </m:e>
                                        </m:mr>
                                      </m:m>
                                    </m:e>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𝐽</m:t>
                                                      </m:r>
                                                    </m:sub>
                                                  </m:sSub>
                                                </m:e>
                                              </m:mr>
                                            </m:m>
                                          </m:e>
                                        </m:mr>
                                        <m:mr>
                                          <m:e>
                                            <m:m>
                                              <m:mPr>
                                                <m:mcs>
                                                  <m:mc>
                                                    <m:mcPr>
                                                      <m:count m:val="2"/>
                                                      <m:mcJc m:val="center"/>
                                                    </m:mcPr>
                                                  </m:mc>
                                                </m:mcs>
                                                <m:ctrlPr>
                                                  <a:rPr kumimoji="1" lang="en-US" altLang="ja-JP" b="0" i="1" smtClean="0">
                                                    <a:latin typeface="Cambria Math" panose="02040503050406030204" pitchFamily="18" charset="0"/>
                                                  </a:rPr>
                                                </m:ctrlPr>
                                              </m:mPr>
                                              <m:mr>
                                                <m:e/>
                                                <m:e>
                                                  <m:r>
                                                    <a:rPr lang="en-US" altLang="ja-JP" i="1">
                                                      <a:latin typeface="Cambria Math" panose="02040503050406030204" pitchFamily="18" charset="0"/>
                                                    </a:rPr>
                                                    <m:t>⋮</m:t>
                                                  </m:r>
                                                </m:e>
                                              </m:mr>
                                            </m:m>
                                          </m:e>
                                        </m:mr>
                                        <m:mr>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r>
                                                          <a:rPr lang="en-US" altLang="ja-JP" i="1">
                                                            <a:latin typeface="Cambria Math" panose="02040503050406030204" pitchFamily="18" charset="0"/>
                                                          </a:rPr>
                                                          <m:t>⋮</m:t>
                                                        </m:r>
                                                      </m:e>
                                                    </m:mr>
                                                  </m:m>
                                                </m:e>
                                              </m:m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𝐼𝐽</m:t>
                                                            </m:r>
                                                          </m:sub>
                                                        </m:sSub>
                                                      </m:e>
                                                    </m:mr>
                                                  </m:m>
                                                </m:e>
                                              </m:mr>
                                            </m:m>
                                          </m:e>
                                        </m:mr>
                                      </m:m>
                                    </m:e>
                                  </m:mr>
                                </m:m>
                              </m:e>
                            </m:mr>
                          </m:m>
                        </m:e>
                      </m:d>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𝐽</m:t>
                                                </m:r>
                                              </m:sub>
                                            </m:sSub>
                                          </m:e>
                                        </m:mr>
                                      </m:m>
                                    </m:e>
                                  </m:mr>
                                </m:m>
                              </m:e>
                            </m:mr>
                          </m:m>
                        </m:e>
                      </m:d>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1913E105-D9E9-44DD-6DED-4B4C13F7A712}"/>
                  </a:ext>
                </a:extLst>
              </p:cNvPr>
              <p:cNvSpPr txBox="1">
                <a:spLocks noRot="1" noChangeAspect="1" noMove="1" noResize="1" noEditPoints="1" noAdjustHandles="1" noChangeArrowheads="1" noChangeShapeType="1" noTextEdit="1"/>
              </p:cNvSpPr>
              <p:nvPr/>
            </p:nvSpPr>
            <p:spPr>
              <a:xfrm>
                <a:off x="4007180" y="2739003"/>
                <a:ext cx="4067355" cy="13799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5077E1-E161-4E0F-2C88-3A53853E998E}"/>
                  </a:ext>
                </a:extLst>
              </p:cNvPr>
              <p:cNvSpPr txBox="1"/>
              <p:nvPr/>
            </p:nvSpPr>
            <p:spPr>
              <a:xfrm>
                <a:off x="1108918" y="4282682"/>
                <a:ext cx="6704671" cy="646331"/>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r>
                      <a:rPr lang="ja-JP" altLang="en-US" i="1">
                        <a:latin typeface="Cambria Math" panose="02040503050406030204" pitchFamily="18" charset="0"/>
                      </a:rPr>
                      <m:t>は</m:t>
                    </m:r>
                  </m:oMath>
                </a14:m>
                <a:r>
                  <a:rPr lang="ja-JP" altLang="en-US" dirty="0"/>
                  <a:t>ピクセル数、</a:t>
                </a:r>
                <a:r>
                  <a:rPr lang="en-US" altLang="ja-JP" dirty="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oMath>
                </a14:m>
                <a:r>
                  <a:rPr lang="ja-JP" altLang="en-US" dirty="0"/>
                  <a:t>は光源の数 </a:t>
                </a:r>
                <a:r>
                  <a:rPr lang="en-US" altLang="ja-JP" dirty="0"/>
                  <a:t>x </a:t>
                </a:r>
                <a:r>
                  <a:rPr lang="ja-JP" altLang="en-US" dirty="0"/>
                  <a:t>検出器の数 </a:t>
                </a:r>
                <a:r>
                  <a:rPr lang="en-US" altLang="ja-JP" dirty="0"/>
                  <a:t>x </a:t>
                </a:r>
                <a:r>
                  <a:rPr lang="ja-JP" altLang="en-US" dirty="0"/>
                  <a:t>サンプリング数</a:t>
                </a:r>
                <a:endParaRPr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r>
                      <a:rPr lang="ja-JP" altLang="en-US" i="1">
                        <a:latin typeface="Cambria Math" panose="02040503050406030204" pitchFamily="18" charset="0"/>
                      </a:rPr>
                      <m:t>は</m:t>
                    </m:r>
                  </m:oMath>
                </a14:m>
                <a:r>
                  <a:rPr lang="ja-JP" altLang="en-US" dirty="0"/>
                  <a:t>ピクセル数</a:t>
                </a:r>
                <a14:m>
                  <m:oMath xmlns:m="http://schemas.openxmlformats.org/officeDocument/2006/math">
                    <m:r>
                      <a:rPr lang="en-US" altLang="ja-JP" i="1">
                        <a:latin typeface="Cambria Math" panose="02040503050406030204" pitchFamily="18" charset="0"/>
                        <a:ea typeface="Cambria Math" panose="02040503050406030204" pitchFamily="18" charset="0"/>
                      </a:rPr>
                      <m:t>𝐽</m:t>
                    </m:r>
                    <m:r>
                      <a:rPr lang="ja-JP" altLang="en-US" i="1" dirty="0" smtClean="0">
                        <a:latin typeface="Cambria Math" panose="02040503050406030204" pitchFamily="18" charset="0"/>
                      </a:rPr>
                      <m:t>より</m:t>
                    </m:r>
                  </m:oMath>
                </a14:m>
                <a:r>
                  <a:rPr lang="ja-JP" altLang="en-US" dirty="0"/>
                  <a:t>大きくなくてはいけない。</a:t>
                </a:r>
              </a:p>
            </p:txBody>
          </p:sp>
        </mc:Choice>
        <mc:Fallback xmlns="">
          <p:sp>
            <p:nvSpPr>
              <p:cNvPr id="12" name="テキスト ボックス 11">
                <a:extLst>
                  <a:ext uri="{FF2B5EF4-FFF2-40B4-BE49-F238E27FC236}">
                    <a16:creationId xmlns:a16="http://schemas.microsoft.com/office/drawing/2014/main" id="{6E5077E1-E161-4E0F-2C88-3A53853E998E}"/>
                  </a:ext>
                </a:extLst>
              </p:cNvPr>
              <p:cNvSpPr txBox="1">
                <a:spLocks noRot="1" noChangeAspect="1" noMove="1" noResize="1" noEditPoints="1" noAdjustHandles="1" noChangeArrowheads="1" noChangeShapeType="1" noTextEdit="1"/>
              </p:cNvSpPr>
              <p:nvPr/>
            </p:nvSpPr>
            <p:spPr>
              <a:xfrm>
                <a:off x="1108918" y="4282682"/>
                <a:ext cx="6704671" cy="646331"/>
              </a:xfrm>
              <a:prstGeom prst="rect">
                <a:avLst/>
              </a:prstGeom>
              <a:blipFill>
                <a:blip r:embed="rId7"/>
                <a:stretch>
                  <a:fillRect l="-182"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938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r="-188" b="-2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3E518-4EA8-B6EE-2EFF-58A812B9B309}"/>
              </a:ext>
            </a:extLst>
          </p:cNvPr>
          <p:cNvSpPr>
            <a:spLocks noGrp="1"/>
          </p:cNvSpPr>
          <p:nvPr>
            <p:ph type="title"/>
          </p:nvPr>
        </p:nvSpPr>
        <p:spPr/>
        <p:txBody>
          <a:bodyPr/>
          <a:lstStyle/>
          <a:p>
            <a:r>
              <a:rPr kumimoji="1" lang="ja-JP" altLang="en-US" dirty="0"/>
              <a:t>共役勾配法</a:t>
            </a:r>
          </a:p>
        </p:txBody>
      </p:sp>
      <p:sp>
        <p:nvSpPr>
          <p:cNvPr id="3" name="コンテンツ プレースホルダー 2">
            <a:extLst>
              <a:ext uri="{FF2B5EF4-FFF2-40B4-BE49-F238E27FC236}">
                <a16:creationId xmlns:a16="http://schemas.microsoft.com/office/drawing/2014/main" id="{1E643A58-C580-5C6C-B989-06189E23F0A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020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EE9C4-83E1-89D4-E092-D206682B7058}"/>
              </a:ext>
            </a:extLst>
          </p:cNvPr>
          <p:cNvSpPr>
            <a:spLocks noGrp="1"/>
          </p:cNvSpPr>
          <p:nvPr>
            <p:ph type="title"/>
          </p:nvPr>
        </p:nvSpPr>
        <p:spPr/>
        <p:txBody>
          <a:bodyPr/>
          <a:lstStyle/>
          <a:p>
            <a:r>
              <a:rPr kumimoji="1" lang="ja-JP" altLang="en-US" dirty="0"/>
              <a:t>再構成画像</a:t>
            </a:r>
          </a:p>
        </p:txBody>
      </p:sp>
      <p:pic>
        <p:nvPicPr>
          <p:cNvPr id="13" name="図 12" descr="パソコンの画面&#10;&#10;自動的に生成された説明">
            <a:extLst>
              <a:ext uri="{FF2B5EF4-FFF2-40B4-BE49-F238E27FC236}">
                <a16:creationId xmlns:a16="http://schemas.microsoft.com/office/drawing/2014/main" id="{282C99CE-6F97-80F8-D48C-5E0B89872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0" y="1690688"/>
            <a:ext cx="7315215" cy="4114808"/>
          </a:xfrm>
          <a:prstGeom prst="rect">
            <a:avLst/>
          </a:prstGeom>
        </p:spPr>
      </p:pic>
      <p:pic>
        <p:nvPicPr>
          <p:cNvPr id="4" name="図 3" descr="グラフィカル ユーザー インターフェイス が含まれている画像&#10;&#10;自動的に生成された説明">
            <a:extLst>
              <a:ext uri="{FF2B5EF4-FFF2-40B4-BE49-F238E27FC236}">
                <a16:creationId xmlns:a16="http://schemas.microsoft.com/office/drawing/2014/main" id="{4C623660-0F86-48CA-3B1B-3E48AEA2EEF6}"/>
              </a:ext>
            </a:extLst>
          </p:cNvPr>
          <p:cNvPicPr>
            <a:picLocks noChangeAspect="1"/>
          </p:cNvPicPr>
          <p:nvPr/>
        </p:nvPicPr>
        <p:blipFill rotWithShape="1">
          <a:blip r:embed="rId3">
            <a:extLst>
              <a:ext uri="{28A0092B-C50C-407E-A947-70E740481C1C}">
                <a14:useLocalDpi xmlns:a14="http://schemas.microsoft.com/office/drawing/2010/main" val="0"/>
              </a:ext>
            </a:extLst>
          </a:blip>
          <a:srcRect l="25108"/>
          <a:stretch/>
        </p:blipFill>
        <p:spPr>
          <a:xfrm>
            <a:off x="6096000" y="1690688"/>
            <a:ext cx="5478461" cy="4114808"/>
          </a:xfrm>
          <a:prstGeom prst="rect">
            <a:avLst/>
          </a:prstGeom>
        </p:spPr>
      </p:pic>
      <p:sp>
        <p:nvSpPr>
          <p:cNvPr id="5" name="正方形/長方形 4">
            <a:extLst>
              <a:ext uri="{FF2B5EF4-FFF2-40B4-BE49-F238E27FC236}">
                <a16:creationId xmlns:a16="http://schemas.microsoft.com/office/drawing/2014/main" id="{A6AC1BC1-7A93-51A8-C6C8-A72530F64F84}"/>
              </a:ext>
            </a:extLst>
          </p:cNvPr>
          <p:cNvSpPr/>
          <p:nvPr/>
        </p:nvSpPr>
        <p:spPr>
          <a:xfrm>
            <a:off x="1107534" y="2405270"/>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47864E3-BD27-58FF-BAEF-A2CF338BACBD}"/>
              </a:ext>
            </a:extLst>
          </p:cNvPr>
          <p:cNvSpPr/>
          <p:nvPr/>
        </p:nvSpPr>
        <p:spPr>
          <a:xfrm>
            <a:off x="1107534" y="2857224"/>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2F080D-FD63-620F-9CBA-23B501A2AB66}"/>
              </a:ext>
            </a:extLst>
          </p:cNvPr>
          <p:cNvSpPr/>
          <p:nvPr/>
        </p:nvSpPr>
        <p:spPr>
          <a:xfrm>
            <a:off x="1049220" y="3309178"/>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900A072-7185-CA17-97A0-AC66983506FE}"/>
              </a:ext>
            </a:extLst>
          </p:cNvPr>
          <p:cNvSpPr/>
          <p:nvPr/>
        </p:nvSpPr>
        <p:spPr>
          <a:xfrm>
            <a:off x="1174138" y="3946356"/>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02C459-E460-759C-5D3B-01233CE76839}"/>
              </a:ext>
            </a:extLst>
          </p:cNvPr>
          <p:cNvSpPr/>
          <p:nvPr/>
        </p:nvSpPr>
        <p:spPr>
          <a:xfrm>
            <a:off x="1116794" y="4532211"/>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451E183-EA21-7CCB-738E-D1683C563820}"/>
              </a:ext>
            </a:extLst>
          </p:cNvPr>
          <p:cNvSpPr/>
          <p:nvPr/>
        </p:nvSpPr>
        <p:spPr>
          <a:xfrm>
            <a:off x="1116794" y="4959039"/>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2B0409-F9AA-159D-89DD-0490A95D0190}"/>
              </a:ext>
            </a:extLst>
          </p:cNvPr>
          <p:cNvSpPr/>
          <p:nvPr/>
        </p:nvSpPr>
        <p:spPr>
          <a:xfrm>
            <a:off x="4853907" y="222577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688C4C8-B6ED-F912-33B8-DC3C00E0A5E7}"/>
              </a:ext>
            </a:extLst>
          </p:cNvPr>
          <p:cNvSpPr/>
          <p:nvPr/>
        </p:nvSpPr>
        <p:spPr>
          <a:xfrm>
            <a:off x="4853906" y="299112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276ECE-983B-DE31-9060-49ADBFCE611C}"/>
              </a:ext>
            </a:extLst>
          </p:cNvPr>
          <p:cNvSpPr/>
          <p:nvPr/>
        </p:nvSpPr>
        <p:spPr>
          <a:xfrm>
            <a:off x="4832668" y="359744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8327DD1-C16B-5652-7486-0AE95F6EE1B8}"/>
              </a:ext>
            </a:extLst>
          </p:cNvPr>
          <p:cNvSpPr/>
          <p:nvPr/>
        </p:nvSpPr>
        <p:spPr>
          <a:xfrm>
            <a:off x="4832667" y="411285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061EDA-5545-ED58-88BA-478641BC1962}"/>
              </a:ext>
            </a:extLst>
          </p:cNvPr>
          <p:cNvSpPr/>
          <p:nvPr/>
        </p:nvSpPr>
        <p:spPr>
          <a:xfrm>
            <a:off x="4832666" y="492353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DE5364D-85B4-D8C7-4167-CD01AD0CD75F}"/>
              </a:ext>
            </a:extLst>
          </p:cNvPr>
          <p:cNvSpPr/>
          <p:nvPr/>
        </p:nvSpPr>
        <p:spPr>
          <a:xfrm>
            <a:off x="2176460" y="190713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3A102B4-E666-6464-6056-447DA84BD9CB}"/>
              </a:ext>
            </a:extLst>
          </p:cNvPr>
          <p:cNvSpPr/>
          <p:nvPr/>
        </p:nvSpPr>
        <p:spPr>
          <a:xfrm>
            <a:off x="3601767" y="1863827"/>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DC3BAF6-86A4-C971-9C0C-050F0717A0F3}"/>
              </a:ext>
            </a:extLst>
          </p:cNvPr>
          <p:cNvSpPr/>
          <p:nvPr/>
        </p:nvSpPr>
        <p:spPr>
          <a:xfrm>
            <a:off x="2181220" y="544710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F6960C0-70AC-28D0-E1D8-34AD1E16B7C3}"/>
              </a:ext>
            </a:extLst>
          </p:cNvPr>
          <p:cNvSpPr/>
          <p:nvPr/>
        </p:nvSpPr>
        <p:spPr>
          <a:xfrm>
            <a:off x="3684065" y="548744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71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0802E-D193-FCDE-6EC8-474817A3ECA1}"/>
              </a:ext>
            </a:extLst>
          </p:cNvPr>
          <p:cNvSpPr>
            <a:spLocks noGrp="1"/>
          </p:cNvSpPr>
          <p:nvPr>
            <p:ph type="title"/>
          </p:nvPr>
        </p:nvSpPr>
        <p:spPr/>
        <p:txBody>
          <a:bodyPr/>
          <a:lstStyle/>
          <a:p>
            <a:r>
              <a:rPr kumimoji="1" lang="ja-JP" altLang="en-US" dirty="0"/>
              <a:t>再構成プログラムの問題点</a:t>
            </a:r>
          </a:p>
        </p:txBody>
      </p:sp>
      <p:sp>
        <p:nvSpPr>
          <p:cNvPr id="3" name="コンテンツ プレースホルダー 2">
            <a:extLst>
              <a:ext uri="{FF2B5EF4-FFF2-40B4-BE49-F238E27FC236}">
                <a16:creationId xmlns:a16="http://schemas.microsoft.com/office/drawing/2014/main" id="{F81709AC-D898-AC37-CAB8-48F3D1BEE87A}"/>
              </a:ext>
            </a:extLst>
          </p:cNvPr>
          <p:cNvSpPr>
            <a:spLocks noGrp="1"/>
          </p:cNvSpPr>
          <p:nvPr>
            <p:ph idx="1"/>
          </p:nvPr>
        </p:nvSpPr>
        <p:spPr/>
        <p:txBody>
          <a:bodyPr>
            <a:normAutofit fontScale="92500" lnSpcReduction="10000"/>
          </a:bodyPr>
          <a:lstStyle/>
          <a:p>
            <a:r>
              <a:rPr kumimoji="1" lang="ja-JP" altLang="en-US" dirty="0"/>
              <a:t>光路長分布を求めるのに時間がかかる</a:t>
            </a:r>
            <a:endParaRPr kumimoji="1" lang="en-US" altLang="ja-JP" dirty="0"/>
          </a:p>
          <a:p>
            <a:pPr lvl="1"/>
            <a:r>
              <a:rPr lang="ja-JP" altLang="en-US" dirty="0"/>
              <a:t>光源数</a:t>
            </a:r>
            <a:r>
              <a:rPr lang="en-US" altLang="ja-JP" dirty="0"/>
              <a:t>x</a:t>
            </a:r>
            <a:r>
              <a:rPr lang="ja-JP" altLang="en-US" dirty="0"/>
              <a:t>検出機数</a:t>
            </a:r>
            <a:r>
              <a:rPr lang="en-US" altLang="ja-JP" dirty="0"/>
              <a:t>x</a:t>
            </a:r>
            <a:r>
              <a:rPr lang="ja-JP" altLang="en-US" dirty="0"/>
              <a:t>検出間隔がピクセル数以上でないといけない</a:t>
            </a:r>
            <a:endParaRPr lang="en-US" altLang="ja-JP" dirty="0"/>
          </a:p>
          <a:p>
            <a:pPr lvl="1"/>
            <a:r>
              <a:rPr lang="ja-JP" altLang="en-US" dirty="0"/>
              <a:t>検出間隔を細く設定した時の再構成画像が不明瞭</a:t>
            </a:r>
            <a:endParaRPr lang="en-US" altLang="ja-JP" dirty="0"/>
          </a:p>
          <a:p>
            <a:pPr lvl="2"/>
            <a:r>
              <a:rPr lang="ja-JP" altLang="en-US" dirty="0"/>
              <a:t>総検出時間を</a:t>
            </a:r>
            <a:r>
              <a:rPr lang="en-US" altLang="ja-JP" dirty="0"/>
              <a:t>400</a:t>
            </a:r>
            <a:r>
              <a:rPr lang="ja-JP" altLang="en-US" dirty="0"/>
              <a:t>（</a:t>
            </a:r>
            <a:r>
              <a:rPr lang="en-US" altLang="ja-JP" dirty="0"/>
              <a:t>1.6ps</a:t>
            </a:r>
            <a:r>
              <a:rPr lang="ja-JP" altLang="en-US" dirty="0"/>
              <a:t>→</a:t>
            </a:r>
            <a:r>
              <a:rPr lang="en-US" altLang="ja-JP" dirty="0"/>
              <a:t>80ps</a:t>
            </a:r>
            <a:r>
              <a:rPr lang="ja-JP" altLang="en-US" dirty="0"/>
              <a:t>くらいにしたほうがよさそう）とし、</a:t>
            </a:r>
            <a:r>
              <a:rPr lang="en-US" altLang="ja-JP" dirty="0"/>
              <a:t>50</a:t>
            </a:r>
            <a:r>
              <a:rPr lang="ja-JP" altLang="en-US" dirty="0"/>
              <a:t>ごとに検出した時の画像</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marL="914400" lvl="2" indent="0">
              <a:buNone/>
            </a:pPr>
            <a:endParaRPr lang="en-US" altLang="ja-JP" dirty="0"/>
          </a:p>
          <a:p>
            <a:pPr lvl="1"/>
            <a:r>
              <a:rPr kumimoji="1" lang="ja-JP" altLang="en-US" dirty="0"/>
              <a:t>光源数</a:t>
            </a:r>
            <a:r>
              <a:rPr kumimoji="1" lang="en-US" altLang="ja-JP" dirty="0"/>
              <a:t>x</a:t>
            </a:r>
            <a:r>
              <a:rPr kumimoji="1" lang="ja-JP" altLang="en-US" dirty="0"/>
              <a:t>検出機数 </a:t>
            </a:r>
            <a:r>
              <a:rPr kumimoji="1" lang="en-US" altLang="ja-JP" dirty="0"/>
              <a:t>&gt;</a:t>
            </a:r>
            <a:r>
              <a:rPr kumimoji="1" lang="ja-JP" altLang="en-US" dirty="0"/>
              <a:t>ピクセル数となるようにやっている</a:t>
            </a:r>
            <a:endParaRPr kumimoji="1" lang="en-US" altLang="ja-JP" dirty="0"/>
          </a:p>
          <a:p>
            <a:pPr lvl="1"/>
            <a:r>
              <a:rPr kumimoji="1" lang="en-US" altLang="ja-JP" dirty="0"/>
              <a:t>20x20</a:t>
            </a:r>
            <a:r>
              <a:rPr lang="ja-JP" altLang="en-US" dirty="0"/>
              <a:t>の光路長分布を求めようとしたところ</a:t>
            </a:r>
            <a:r>
              <a:rPr lang="en-US" altLang="ja-JP" dirty="0"/>
              <a:t>600</a:t>
            </a:r>
            <a:r>
              <a:rPr lang="ja-JP" altLang="en-US" dirty="0"/>
              <a:t>時間</a:t>
            </a:r>
            <a:endParaRPr kumimoji="1" lang="ja-JP" altLang="en-US" dirty="0"/>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47F55B70-7BB5-9D18-0921-78C763C47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96" y="3320455"/>
            <a:ext cx="3647372" cy="2051646"/>
          </a:xfrm>
          <a:prstGeom prst="rect">
            <a:avLst/>
          </a:prstGeom>
        </p:spPr>
      </p:pic>
      <p:pic>
        <p:nvPicPr>
          <p:cNvPr id="7" name="図 6" descr="グラフィカル ユーザー インターフェイス&#10;&#10;中程度の精度で自動的に生成された説明">
            <a:extLst>
              <a:ext uri="{FF2B5EF4-FFF2-40B4-BE49-F238E27FC236}">
                <a16:creationId xmlns:a16="http://schemas.microsoft.com/office/drawing/2014/main" id="{442938AA-E94E-EDDF-81BF-4122DCF3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368" y="3320455"/>
            <a:ext cx="3647372" cy="2051647"/>
          </a:xfrm>
          <a:prstGeom prst="rect">
            <a:avLst/>
          </a:prstGeom>
        </p:spPr>
      </p:pic>
    </p:spTree>
    <p:extLst>
      <p:ext uri="{BB962C8B-B14F-4D97-AF65-F5344CB8AC3E}">
        <p14:creationId xmlns:p14="http://schemas.microsoft.com/office/powerpoint/2010/main" val="229363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E8AEA-67F3-5D13-3BB8-922FD641BD64}"/>
              </a:ext>
            </a:extLst>
          </p:cNvPr>
          <p:cNvSpPr>
            <a:spLocks noGrp="1"/>
          </p:cNvSpPr>
          <p:nvPr>
            <p:ph type="title"/>
          </p:nvPr>
        </p:nvSpPr>
        <p:spPr/>
        <p:txBody>
          <a:bodyPr/>
          <a:lstStyle/>
          <a:p>
            <a:r>
              <a:rPr kumimoji="1" lang="ja-JP" altLang="en-US" dirty="0"/>
              <a:t>強度比による画像再構成</a:t>
            </a:r>
          </a:p>
        </p:txBody>
      </p:sp>
      <p:sp>
        <p:nvSpPr>
          <p:cNvPr id="3" name="コンテンツ プレースホルダー 2">
            <a:extLst>
              <a:ext uri="{FF2B5EF4-FFF2-40B4-BE49-F238E27FC236}">
                <a16:creationId xmlns:a16="http://schemas.microsoft.com/office/drawing/2014/main" id="{70599235-6CD0-8D39-5C02-7E7A133D131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7162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F4DF8-E3B3-4E89-145E-1A0F21A80124}"/>
              </a:ext>
            </a:extLst>
          </p:cNvPr>
          <p:cNvSpPr>
            <a:spLocks noGrp="1"/>
          </p:cNvSpPr>
          <p:nvPr>
            <p:ph type="title"/>
          </p:nvPr>
        </p:nvSpPr>
        <p:spPr/>
        <p:txBody>
          <a:bodyPr/>
          <a:lstStyle/>
          <a:p>
            <a:r>
              <a:rPr kumimoji="1" lang="ja-JP" altLang="en-US" dirty="0"/>
              <a:t>強度比による再構成画像</a:t>
            </a:r>
          </a:p>
        </p:txBody>
      </p:sp>
      <p:pic>
        <p:nvPicPr>
          <p:cNvPr id="5" name="図 4" descr="グラフ&#10;&#10;自動的に生成された説明">
            <a:extLst>
              <a:ext uri="{FF2B5EF4-FFF2-40B4-BE49-F238E27FC236}">
                <a16:creationId xmlns:a16="http://schemas.microsoft.com/office/drawing/2014/main" id="{3BFA34D3-3C90-780C-9604-211E1365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647" y="1292574"/>
            <a:ext cx="9041153" cy="5085648"/>
          </a:xfrm>
          <a:prstGeom prst="rect">
            <a:avLst/>
          </a:prstGeom>
        </p:spPr>
      </p:pic>
      <p:pic>
        <p:nvPicPr>
          <p:cNvPr id="7" name="図 6" descr="グラフ, 散布図&#10;&#10;自動的に生成された説明">
            <a:extLst>
              <a:ext uri="{FF2B5EF4-FFF2-40B4-BE49-F238E27FC236}">
                <a16:creationId xmlns:a16="http://schemas.microsoft.com/office/drawing/2014/main" id="{C108530B-218A-4227-2952-A742C8E2DC51}"/>
              </a:ext>
            </a:extLst>
          </p:cNvPr>
          <p:cNvPicPr>
            <a:picLocks noChangeAspect="1"/>
          </p:cNvPicPr>
          <p:nvPr/>
        </p:nvPicPr>
        <p:blipFill rotWithShape="1">
          <a:blip r:embed="rId4">
            <a:extLst>
              <a:ext uri="{28A0092B-C50C-407E-A947-70E740481C1C}">
                <a14:useLocalDpi xmlns:a14="http://schemas.microsoft.com/office/drawing/2010/main" val="0"/>
              </a:ext>
            </a:extLst>
          </a:blip>
          <a:srcRect l="36366"/>
          <a:stretch/>
        </p:blipFill>
        <p:spPr>
          <a:xfrm>
            <a:off x="838200" y="1292574"/>
            <a:ext cx="5753249" cy="5085648"/>
          </a:xfrm>
          <a:prstGeom prst="rect">
            <a:avLst/>
          </a:prstGeom>
        </p:spPr>
      </p:pic>
    </p:spTree>
    <p:extLst>
      <p:ext uri="{BB962C8B-B14F-4D97-AF65-F5344CB8AC3E}">
        <p14:creationId xmlns:p14="http://schemas.microsoft.com/office/powerpoint/2010/main" val="226951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22FBB-3DD0-BEF9-4658-C5877BDD611E}"/>
              </a:ext>
            </a:extLst>
          </p:cNvPr>
          <p:cNvSpPr>
            <a:spLocks noGrp="1"/>
          </p:cNvSpPr>
          <p:nvPr>
            <p:ph type="title"/>
          </p:nvPr>
        </p:nvSpPr>
        <p:spPr/>
        <p:txBody>
          <a:bodyPr/>
          <a:lstStyle/>
          <a:p>
            <a:r>
              <a:rPr lang="ja-JP" altLang="en-US" dirty="0"/>
              <a:t>画像復元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C49A6-4CD1-4555-EA82-C517917B9D61}"/>
                  </a:ext>
                </a:extLst>
              </p:cNvPr>
              <p:cNvSpPr>
                <a:spLocks noGrp="1"/>
              </p:cNvSpPr>
              <p:nvPr>
                <p:ph idx="1"/>
              </p:nvPr>
            </p:nvSpPr>
            <p:spPr/>
            <p:txBody>
              <a:bodyPr/>
              <a:lstStyle/>
              <a:p>
                <a:pPr marL="0" indent="0">
                  <a:buNone/>
                </a:pPr>
                <a:r>
                  <a:rPr kumimoji="1" lang="ja-JP" altLang="en-US" dirty="0"/>
                  <a:t>画像復元</a:t>
                </a:r>
                <a:r>
                  <a:rPr lang="ja-JP" altLang="en-US" dirty="0"/>
                  <a:t>は以下の式を最小化することで行われる</a:t>
                </a: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en-US" altLang="ja-JP" b="0" i="1" smtClean="0">
                                  <a:latin typeface="Cambria Math" panose="02040503050406030204" pitchFamily="18" charset="0"/>
                                </a:rPr>
                                <m:t>𝑥</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func>
                    </m:oMath>
                  </m:oMathPara>
                </a14:m>
                <a:endParaRPr kumimoji="1"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𝑥</m:t>
                    </m:r>
                  </m:oMath>
                </a14:m>
                <a:r>
                  <a:rPr kumimoji="1" lang="en-US" altLang="ja-JP" dirty="0"/>
                  <a:t>:</a:t>
                </a:r>
                <a:r>
                  <a:rPr kumimoji="1" lang="ja-JP" altLang="en-US" dirty="0"/>
                  <a:t>生成画像</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𝐸</m:t>
                    </m:r>
                  </m:oMath>
                </a14:m>
                <a:r>
                  <a:rPr kumimoji="1" lang="en-US" altLang="ja-JP" dirty="0"/>
                  <a:t>:</a:t>
                </a:r>
                <a:r>
                  <a:rPr kumimoji="1" lang="ja-JP" altLang="en-US" dirty="0"/>
                  <a:t>元画像と処理後の生成画像の一致度</a:t>
                </a:r>
                <a14:m>
                  <m:oMath xmlns:m="http://schemas.openxmlformats.org/officeDocument/2006/math">
                    <m:sSup>
                      <m:sSupPr>
                        <m:ctrlPr>
                          <a:rPr lang="en-US" altLang="ja-JP" i="1" smtClean="0">
                            <a:latin typeface="Cambria Math" panose="02040503050406030204" pitchFamily="18" charset="0"/>
                          </a:rPr>
                        </m:ctrlPr>
                      </m:sSupPr>
                      <m:e>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0</m:t>
                                </m:r>
                              </m:sub>
                            </m:sSub>
                          </m:e>
                        </m:d>
                      </m:e>
                      <m:sup>
                        <m:r>
                          <a:rPr lang="en-US" altLang="ja-JP" b="0" i="1" smtClean="0">
                            <a:latin typeface="Cambria Math" panose="02040503050406030204" pitchFamily="18" charset="0"/>
                          </a:rPr>
                          <m:t>2</m:t>
                        </m:r>
                      </m:sup>
                    </m:sSup>
                  </m:oMath>
                </a14:m>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𝑅</m:t>
                    </m:r>
                  </m:oMath>
                </a14:m>
                <a:r>
                  <a:rPr kumimoji="1" lang="en-US" altLang="ja-JP" dirty="0"/>
                  <a:t>:</a:t>
                </a:r>
                <a:r>
                  <a:rPr kumimoji="1" lang="ja-JP" altLang="en-US" dirty="0"/>
                  <a:t>画像が自然か否か（手法によって異なる）</a:t>
                </a: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F65C49A6-4CD1-4555-EA82-C517917B9D6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8193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E5D90-54A3-B70C-8A13-F3C9E2F51C9A}"/>
              </a:ext>
            </a:extLst>
          </p:cNvPr>
          <p:cNvSpPr>
            <a:spLocks noGrp="1"/>
          </p:cNvSpPr>
          <p:nvPr>
            <p:ph type="title"/>
          </p:nvPr>
        </p:nvSpPr>
        <p:spPr/>
        <p:txBody>
          <a:bodyPr/>
          <a:lstStyle/>
          <a:p>
            <a:r>
              <a:rPr kumimoji="1" lang="en-US" altLang="ja-JP" dirty="0"/>
              <a:t>Deep image prior</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B784E87-8E73-B896-A33A-A220466B2BA2}"/>
                  </a:ext>
                </a:extLst>
              </p:cNvPr>
              <p:cNvSpPr>
                <a:spLocks noGrp="1"/>
              </p:cNvSpPr>
              <p:nvPr>
                <p:ph idx="1"/>
              </p:nvPr>
            </p:nvSpPr>
            <p:spPr/>
            <p:txBody>
              <a:bodyPr/>
              <a:lstStyle/>
              <a:p>
                <a:pPr marL="0" indent="0">
                  <a:buNone/>
                </a:pPr>
                <a:r>
                  <a:rPr lang="ja-JP" altLang="en-US" dirty="0"/>
                  <a:t>教師データを必要としない画像復元手法</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ja-JP" altLang="en-US" b="0" i="1" smtClean="0">
                                  <a:latin typeface="Cambria Math" panose="02040503050406030204" pitchFamily="18" charset="0"/>
                                </a:rPr>
                                <m:t>𝜃</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ja-JP" altLang="en-US" b="0" i="1" smtClean="0">
                                      <a:latin typeface="Cambria Math" panose="02040503050406030204" pitchFamily="18" charset="0"/>
                                    </a:rPr>
                                    <m:t>𝜃</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e>
                      </m:func>
                    </m:oMath>
                  </m:oMathPara>
                </a14:m>
                <a:endParaRPr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a:t>
                </a:r>
                <a:r>
                  <a:rPr kumimoji="1" lang="ja-JP" altLang="en-US" dirty="0"/>
                  <a:t>ニューラルネット</a:t>
                </a:r>
                <a:r>
                  <a:rPr lang="ja-JP" altLang="en-US" dirty="0"/>
                  <a:t>ワーク</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𝑧</m:t>
                    </m:r>
                  </m:oMath>
                </a14:m>
                <a:r>
                  <a:rPr kumimoji="1" lang="en-US" altLang="ja-JP" dirty="0"/>
                  <a:t>:</a:t>
                </a:r>
                <a:r>
                  <a:rPr kumimoji="1" lang="ja-JP" altLang="en-US" dirty="0"/>
                  <a:t>ノイズ画像</a:t>
                </a:r>
              </a:p>
            </p:txBody>
          </p:sp>
        </mc:Choice>
        <mc:Fallback xmlns="">
          <p:sp>
            <p:nvSpPr>
              <p:cNvPr id="3" name="コンテンツ プレースホルダー 2">
                <a:extLst>
                  <a:ext uri="{FF2B5EF4-FFF2-40B4-BE49-F238E27FC236}">
                    <a16:creationId xmlns:a16="http://schemas.microsoft.com/office/drawing/2014/main" id="{9B784E87-8E73-B896-A33A-A220466B2BA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A980F289-915A-0CDC-9AF6-CD43B0122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869711"/>
            <a:ext cx="7934325" cy="284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24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5DCB-6C65-53FA-8044-5FC189ECF421}"/>
              </a:ext>
            </a:extLst>
          </p:cNvPr>
          <p:cNvSpPr>
            <a:spLocks noGrp="1"/>
          </p:cNvSpPr>
          <p:nvPr>
            <p:ph type="title"/>
          </p:nvPr>
        </p:nvSpPr>
        <p:spPr/>
        <p:txBody>
          <a:bodyPr/>
          <a:lstStyle/>
          <a:p>
            <a:r>
              <a:rPr lang="ja-JP" altLang="en-US" dirty="0"/>
              <a:t>ノイズ除去の仕組み</a:t>
            </a:r>
            <a:endParaRPr kumimoji="1" lang="ja-JP" altLang="en-US" dirty="0"/>
          </a:p>
        </p:txBody>
      </p:sp>
      <p:pic>
        <p:nvPicPr>
          <p:cNvPr id="7" name="図 6">
            <a:extLst>
              <a:ext uri="{FF2B5EF4-FFF2-40B4-BE49-F238E27FC236}">
                <a16:creationId xmlns:a16="http://schemas.microsoft.com/office/drawing/2014/main" id="{5F108C9C-D7E7-D059-FAC1-AAB3498A9F69}"/>
              </a:ext>
            </a:extLst>
          </p:cNvPr>
          <p:cNvPicPr>
            <a:picLocks noChangeAspect="1"/>
          </p:cNvPicPr>
          <p:nvPr/>
        </p:nvPicPr>
        <p:blipFill>
          <a:blip r:embed="rId2"/>
          <a:stretch>
            <a:fillRect/>
          </a:stretch>
        </p:blipFill>
        <p:spPr>
          <a:xfrm>
            <a:off x="305937" y="1690688"/>
            <a:ext cx="5887127" cy="4636904"/>
          </a:xfrm>
          <a:prstGeom prst="rect">
            <a:avLst/>
          </a:prstGeom>
        </p:spPr>
      </p:pic>
      <p:sp>
        <p:nvSpPr>
          <p:cNvPr id="8" name="テキスト ボックス 7">
            <a:extLst>
              <a:ext uri="{FF2B5EF4-FFF2-40B4-BE49-F238E27FC236}">
                <a16:creationId xmlns:a16="http://schemas.microsoft.com/office/drawing/2014/main" id="{E7E787CE-4C88-BD0F-2C89-CE2470E872DA}"/>
              </a:ext>
            </a:extLst>
          </p:cNvPr>
          <p:cNvSpPr txBox="1"/>
          <p:nvPr/>
        </p:nvSpPr>
        <p:spPr>
          <a:xfrm>
            <a:off x="6438724" y="1690688"/>
            <a:ext cx="4915076" cy="1231106"/>
          </a:xfrm>
          <a:prstGeom prst="rect">
            <a:avLst/>
          </a:prstGeom>
          <a:noFill/>
        </p:spPr>
        <p:txBody>
          <a:bodyPr wrap="square" rtlCol="0">
            <a:spAutoFit/>
          </a:bodyPr>
          <a:lstStyle/>
          <a:p>
            <a:r>
              <a:rPr kumimoji="1" lang="ja-JP" altLang="en-US" dirty="0"/>
              <a:t>評価関数が下がるタイミングに差がある</a:t>
            </a:r>
            <a:endParaRPr kumimoji="1" lang="en-US" altLang="ja-JP" dirty="0"/>
          </a:p>
          <a:p>
            <a:r>
              <a:rPr lang="ja-JP" altLang="en-US" dirty="0"/>
              <a:t>→意味のある画像のほうが早く</a:t>
            </a:r>
            <a:r>
              <a:rPr lang="ja-JP" altLang="en-US" sz="2000" dirty="0"/>
              <a:t>復元</a:t>
            </a:r>
            <a:r>
              <a:rPr lang="ja-JP" altLang="en-US" dirty="0"/>
              <a:t>される</a:t>
            </a:r>
            <a:endParaRPr lang="en-US" altLang="ja-JP" dirty="0"/>
          </a:p>
          <a:p>
            <a:endParaRPr kumimoji="1" lang="en-US" altLang="ja-JP" dirty="0"/>
          </a:p>
          <a:p>
            <a:endParaRPr kumimoji="1" lang="ja-JP" altLang="en-US" dirty="0"/>
          </a:p>
        </p:txBody>
      </p:sp>
      <p:pic>
        <p:nvPicPr>
          <p:cNvPr id="10" name="図 9" descr="ダイアグラム&#10;&#10;自動的に生成された説明">
            <a:extLst>
              <a:ext uri="{FF2B5EF4-FFF2-40B4-BE49-F238E27FC236}">
                <a16:creationId xmlns:a16="http://schemas.microsoft.com/office/drawing/2014/main" id="{43EB4169-1B0B-2ECB-4BF8-4EECF1475295}"/>
              </a:ext>
            </a:extLst>
          </p:cNvPr>
          <p:cNvPicPr>
            <a:picLocks noChangeAspect="1"/>
          </p:cNvPicPr>
          <p:nvPr/>
        </p:nvPicPr>
        <p:blipFill rotWithShape="1">
          <a:blip r:embed="rId3">
            <a:extLst>
              <a:ext uri="{28A0092B-C50C-407E-A947-70E740481C1C}">
                <a14:useLocalDpi xmlns:a14="http://schemas.microsoft.com/office/drawing/2010/main" val="0"/>
              </a:ext>
            </a:extLst>
          </a:blip>
          <a:srcRect t="24652"/>
          <a:stretch/>
        </p:blipFill>
        <p:spPr>
          <a:xfrm>
            <a:off x="5891326" y="2771691"/>
            <a:ext cx="6768944" cy="3820178"/>
          </a:xfrm>
          <a:prstGeom prst="rect">
            <a:avLst/>
          </a:prstGeom>
        </p:spPr>
      </p:pic>
      <p:sp>
        <p:nvSpPr>
          <p:cNvPr id="11" name="正方形/長方形 10">
            <a:extLst>
              <a:ext uri="{FF2B5EF4-FFF2-40B4-BE49-F238E27FC236}">
                <a16:creationId xmlns:a16="http://schemas.microsoft.com/office/drawing/2014/main" id="{EFD8BE34-AF95-73C1-4FCC-131AE6323868}"/>
              </a:ext>
            </a:extLst>
          </p:cNvPr>
          <p:cNvSpPr/>
          <p:nvPr/>
        </p:nvSpPr>
        <p:spPr>
          <a:xfrm>
            <a:off x="8434316" y="3016251"/>
            <a:ext cx="832514" cy="300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861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F92A3-BF8C-91FA-DF95-684852FA5229}"/>
              </a:ext>
            </a:extLst>
          </p:cNvPr>
          <p:cNvSpPr>
            <a:spLocks noGrp="1"/>
          </p:cNvSpPr>
          <p:nvPr>
            <p:ph type="title"/>
          </p:nvPr>
        </p:nvSpPr>
        <p:spPr/>
        <p:txBody>
          <a:bodyPr/>
          <a:lstStyle/>
          <a:p>
            <a:r>
              <a:rPr kumimoji="1" lang="en-US" altLang="ja-JP" dirty="0"/>
              <a:t>CT</a:t>
            </a:r>
            <a:r>
              <a:rPr kumimoji="1" lang="ja-JP" altLang="en-US" dirty="0"/>
              <a:t>での</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5208A224-C761-4E7E-7A37-52103BBB2C5E}"/>
              </a:ext>
            </a:extLst>
          </p:cNvPr>
          <p:cNvSpPr>
            <a:spLocks noGrp="1"/>
          </p:cNvSpPr>
          <p:nvPr>
            <p:ph idx="1"/>
          </p:nvPr>
        </p:nvSpPr>
        <p:spPr>
          <a:xfrm>
            <a:off x="838200" y="1848774"/>
            <a:ext cx="10515600" cy="1325563"/>
          </a:xfrm>
        </p:spPr>
        <p:txBody>
          <a:bodyPr/>
          <a:lstStyle/>
          <a:p>
            <a:r>
              <a:rPr kumimoji="1" lang="en-US" altLang="ja-JP" dirty="0"/>
              <a:t>Computed tomography reconstruction using deep image prior and learned reconstruction methods. </a:t>
            </a:r>
            <a:r>
              <a:rPr lang="en-US" altLang="ja-JP" dirty="0"/>
              <a:t>Inverse Problems 36(2020).</a:t>
            </a:r>
            <a:endParaRPr kumimoji="1" lang="ja-JP" altLang="en-US" dirty="0"/>
          </a:p>
        </p:txBody>
      </p:sp>
      <p:pic>
        <p:nvPicPr>
          <p:cNvPr id="5" name="図 4">
            <a:extLst>
              <a:ext uri="{FF2B5EF4-FFF2-40B4-BE49-F238E27FC236}">
                <a16:creationId xmlns:a16="http://schemas.microsoft.com/office/drawing/2014/main" id="{EFE4DF01-AA80-190E-545A-6BD0A963A694}"/>
              </a:ext>
            </a:extLst>
          </p:cNvPr>
          <p:cNvPicPr>
            <a:picLocks noChangeAspect="1"/>
          </p:cNvPicPr>
          <p:nvPr/>
        </p:nvPicPr>
        <p:blipFill>
          <a:blip r:embed="rId3"/>
          <a:stretch>
            <a:fillRect/>
          </a:stretch>
        </p:blipFill>
        <p:spPr>
          <a:xfrm>
            <a:off x="2684141" y="2905246"/>
            <a:ext cx="7397407" cy="3809943"/>
          </a:xfrm>
          <a:prstGeom prst="rect">
            <a:avLst/>
          </a:prstGeom>
        </p:spPr>
      </p:pic>
    </p:spTree>
    <p:extLst>
      <p:ext uri="{BB962C8B-B14F-4D97-AF65-F5344CB8AC3E}">
        <p14:creationId xmlns:p14="http://schemas.microsoft.com/office/powerpoint/2010/main" val="3532778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15A6A-E105-F8E1-3EF4-43DEE1B36E42}"/>
              </a:ext>
            </a:extLst>
          </p:cNvPr>
          <p:cNvSpPr>
            <a:spLocks noGrp="1"/>
          </p:cNvSpPr>
          <p:nvPr>
            <p:ph type="title"/>
          </p:nvPr>
        </p:nvSpPr>
        <p:spPr/>
        <p:txBody>
          <a:bodyPr/>
          <a:lstStyle/>
          <a:p>
            <a:r>
              <a:rPr kumimoji="1" lang="en-US" altLang="ja-JP" dirty="0"/>
              <a:t>CT</a:t>
            </a:r>
            <a:r>
              <a:rPr kumimoji="1" lang="ja-JP" altLang="en-US" dirty="0"/>
              <a:t>画像再構成でテスト</a:t>
            </a:r>
          </a:p>
        </p:txBody>
      </p:sp>
      <p:pic>
        <p:nvPicPr>
          <p:cNvPr id="5" name="図 4" descr="座る, 写真, 帽子, 暗い が含まれている画像&#10;&#10;自動的に生成された説明">
            <a:extLst>
              <a:ext uri="{FF2B5EF4-FFF2-40B4-BE49-F238E27FC236}">
                <a16:creationId xmlns:a16="http://schemas.microsoft.com/office/drawing/2014/main" id="{E1FF171D-5E0D-B14C-91B9-C84B80D3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701" y="2240129"/>
            <a:ext cx="3399693" cy="3399693"/>
          </a:xfrm>
          <a:prstGeom prst="rect">
            <a:avLst/>
          </a:prstGeom>
        </p:spPr>
      </p:pic>
      <p:pic>
        <p:nvPicPr>
          <p:cNvPr id="7" name="図 6" descr="建物, 家具, 敷物, 座る が含まれている画像&#10;&#10;自動的に生成された説明">
            <a:extLst>
              <a:ext uri="{FF2B5EF4-FFF2-40B4-BE49-F238E27FC236}">
                <a16:creationId xmlns:a16="http://schemas.microsoft.com/office/drawing/2014/main" id="{DBB4B249-E9F1-F1D9-AAD7-EE663E6D9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018" y="1690688"/>
            <a:ext cx="2438400" cy="2438400"/>
          </a:xfrm>
          <a:prstGeom prst="rect">
            <a:avLst/>
          </a:prstGeom>
        </p:spPr>
      </p:pic>
      <p:pic>
        <p:nvPicPr>
          <p:cNvPr id="9" name="図 8" descr="屋内, 座る, テーブル, 小さい が含まれている画像&#10;&#10;自動的に生成された説明">
            <a:extLst>
              <a:ext uri="{FF2B5EF4-FFF2-40B4-BE49-F238E27FC236}">
                <a16:creationId xmlns:a16="http://schemas.microsoft.com/office/drawing/2014/main" id="{8400423F-A847-A8FB-9DF4-C3891FBB5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264" y="1690688"/>
            <a:ext cx="2438400" cy="2438400"/>
          </a:xfrm>
          <a:prstGeom prst="rect">
            <a:avLst/>
          </a:prstGeom>
        </p:spPr>
      </p:pic>
      <p:pic>
        <p:nvPicPr>
          <p:cNvPr id="11" name="図 10" descr="動物, 小さい, 座る, テーブル が含まれている画像&#10;&#10;自動的に生成された説明">
            <a:extLst>
              <a:ext uri="{FF2B5EF4-FFF2-40B4-BE49-F238E27FC236}">
                <a16:creationId xmlns:a16="http://schemas.microsoft.com/office/drawing/2014/main" id="{02F6C86E-D19E-C44B-A9FD-E4EBAA3150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018" y="4419600"/>
            <a:ext cx="2438400" cy="2438400"/>
          </a:xfrm>
          <a:prstGeom prst="rect">
            <a:avLst/>
          </a:prstGeom>
        </p:spPr>
      </p:pic>
      <p:pic>
        <p:nvPicPr>
          <p:cNvPr id="13" name="図 12" descr="座る, 暗い, ペア, テーブル が含まれている画像&#10;&#10;自動的に生成された説明">
            <a:extLst>
              <a:ext uri="{FF2B5EF4-FFF2-40B4-BE49-F238E27FC236}">
                <a16:creationId xmlns:a16="http://schemas.microsoft.com/office/drawing/2014/main" id="{5CF88BF2-15D2-15DB-41FC-0F3C83B74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1264" y="4419600"/>
            <a:ext cx="2438400" cy="2438400"/>
          </a:xfrm>
          <a:prstGeom prst="rect">
            <a:avLst/>
          </a:prstGeom>
        </p:spPr>
      </p:pic>
      <p:sp>
        <p:nvSpPr>
          <p:cNvPr id="14" name="テキスト ボックス 13">
            <a:extLst>
              <a:ext uri="{FF2B5EF4-FFF2-40B4-BE49-F238E27FC236}">
                <a16:creationId xmlns:a16="http://schemas.microsoft.com/office/drawing/2014/main" id="{EE6AB6CA-691A-D746-B100-0B2FA6600A9E}"/>
              </a:ext>
            </a:extLst>
          </p:cNvPr>
          <p:cNvSpPr txBox="1"/>
          <p:nvPr/>
        </p:nvSpPr>
        <p:spPr>
          <a:xfrm>
            <a:off x="1668070" y="1360766"/>
            <a:ext cx="1636295" cy="369332"/>
          </a:xfrm>
          <a:prstGeom prst="rect">
            <a:avLst/>
          </a:prstGeom>
          <a:noFill/>
        </p:spPr>
        <p:txBody>
          <a:bodyPr wrap="square" rtlCol="0">
            <a:spAutoFit/>
          </a:bodyPr>
          <a:lstStyle/>
          <a:p>
            <a:pPr algn="ctr"/>
            <a:r>
              <a:rPr kumimoji="1" lang="en-US" altLang="ja-JP" dirty="0"/>
              <a:t>0 </a:t>
            </a:r>
            <a:r>
              <a:rPr kumimoji="1" lang="en-US" altLang="ja-JP" dirty="0" err="1"/>
              <a:t>iter</a:t>
            </a:r>
            <a:endParaRPr kumimoji="1" lang="ja-JP" altLang="en-US" dirty="0"/>
          </a:p>
        </p:txBody>
      </p:sp>
      <p:sp>
        <p:nvSpPr>
          <p:cNvPr id="15" name="テキスト ボックス 14">
            <a:extLst>
              <a:ext uri="{FF2B5EF4-FFF2-40B4-BE49-F238E27FC236}">
                <a16:creationId xmlns:a16="http://schemas.microsoft.com/office/drawing/2014/main" id="{B0445E3F-BF10-807C-68B1-289A4460A0D4}"/>
              </a:ext>
            </a:extLst>
          </p:cNvPr>
          <p:cNvSpPr txBox="1"/>
          <p:nvPr/>
        </p:nvSpPr>
        <p:spPr>
          <a:xfrm>
            <a:off x="4282316" y="1321356"/>
            <a:ext cx="1636295" cy="369332"/>
          </a:xfrm>
          <a:prstGeom prst="rect">
            <a:avLst/>
          </a:prstGeom>
          <a:noFill/>
        </p:spPr>
        <p:txBody>
          <a:bodyPr wrap="square" rtlCol="0">
            <a:spAutoFit/>
          </a:bodyPr>
          <a:lstStyle/>
          <a:p>
            <a:pPr algn="ctr"/>
            <a:r>
              <a:rPr lang="en-US" altLang="ja-JP" dirty="0"/>
              <a:t>500</a:t>
            </a:r>
            <a:r>
              <a:rPr kumimoji="1" lang="en-US" altLang="ja-JP" dirty="0"/>
              <a:t> </a:t>
            </a:r>
            <a:r>
              <a:rPr kumimoji="1" lang="en-US" altLang="ja-JP" dirty="0" err="1"/>
              <a:t>iter</a:t>
            </a:r>
            <a:endParaRPr kumimoji="1" lang="ja-JP" altLang="en-US" dirty="0"/>
          </a:p>
        </p:txBody>
      </p:sp>
      <p:sp>
        <p:nvSpPr>
          <p:cNvPr id="16" name="テキスト ボックス 15">
            <a:extLst>
              <a:ext uri="{FF2B5EF4-FFF2-40B4-BE49-F238E27FC236}">
                <a16:creationId xmlns:a16="http://schemas.microsoft.com/office/drawing/2014/main" id="{55EAD490-6FBD-9EAA-0EE2-830A0D5D82D6}"/>
              </a:ext>
            </a:extLst>
          </p:cNvPr>
          <p:cNvSpPr txBox="1"/>
          <p:nvPr/>
        </p:nvSpPr>
        <p:spPr>
          <a:xfrm>
            <a:off x="1668069" y="4089678"/>
            <a:ext cx="1636295" cy="369332"/>
          </a:xfrm>
          <a:prstGeom prst="rect">
            <a:avLst/>
          </a:prstGeom>
          <a:noFill/>
        </p:spPr>
        <p:txBody>
          <a:bodyPr wrap="square" rtlCol="0">
            <a:spAutoFit/>
          </a:bodyPr>
          <a:lstStyle/>
          <a:p>
            <a:pPr algn="ctr"/>
            <a:r>
              <a:rPr kumimoji="1" lang="en-US" altLang="ja-JP" dirty="0"/>
              <a:t>1000 </a:t>
            </a:r>
            <a:r>
              <a:rPr kumimoji="1" lang="en-US" altLang="ja-JP" dirty="0" err="1"/>
              <a:t>iter</a:t>
            </a:r>
            <a:endParaRPr kumimoji="1" lang="ja-JP" altLang="en-US" dirty="0"/>
          </a:p>
        </p:txBody>
      </p:sp>
      <p:sp>
        <p:nvSpPr>
          <p:cNvPr id="17" name="テキスト ボックス 16">
            <a:extLst>
              <a:ext uri="{FF2B5EF4-FFF2-40B4-BE49-F238E27FC236}">
                <a16:creationId xmlns:a16="http://schemas.microsoft.com/office/drawing/2014/main" id="{7E46961F-02AB-7102-F4F4-DF0D200BBDB6}"/>
              </a:ext>
            </a:extLst>
          </p:cNvPr>
          <p:cNvSpPr txBox="1"/>
          <p:nvPr/>
        </p:nvSpPr>
        <p:spPr>
          <a:xfrm>
            <a:off x="4185136" y="4089678"/>
            <a:ext cx="1636295" cy="369332"/>
          </a:xfrm>
          <a:prstGeom prst="rect">
            <a:avLst/>
          </a:prstGeom>
          <a:noFill/>
        </p:spPr>
        <p:txBody>
          <a:bodyPr wrap="square" rtlCol="0">
            <a:spAutoFit/>
          </a:bodyPr>
          <a:lstStyle/>
          <a:p>
            <a:pPr algn="ctr"/>
            <a:r>
              <a:rPr kumimoji="1" lang="en-US" altLang="ja-JP" dirty="0"/>
              <a:t>1500 </a:t>
            </a:r>
            <a:r>
              <a:rPr kumimoji="1" lang="en-US" altLang="ja-JP" dirty="0" err="1"/>
              <a:t>iter</a:t>
            </a:r>
            <a:endParaRPr kumimoji="1" lang="ja-JP" altLang="en-US" dirty="0"/>
          </a:p>
        </p:txBody>
      </p:sp>
      <p:sp>
        <p:nvSpPr>
          <p:cNvPr id="18" name="テキスト ボックス 17">
            <a:extLst>
              <a:ext uri="{FF2B5EF4-FFF2-40B4-BE49-F238E27FC236}">
                <a16:creationId xmlns:a16="http://schemas.microsoft.com/office/drawing/2014/main" id="{20977DD5-9D8A-3FB0-EBF7-4CDEE0D5B005}"/>
              </a:ext>
            </a:extLst>
          </p:cNvPr>
          <p:cNvSpPr txBox="1"/>
          <p:nvPr/>
        </p:nvSpPr>
        <p:spPr>
          <a:xfrm>
            <a:off x="8162347" y="1870797"/>
            <a:ext cx="2438400" cy="369332"/>
          </a:xfrm>
          <a:prstGeom prst="rect">
            <a:avLst/>
          </a:prstGeom>
          <a:noFill/>
        </p:spPr>
        <p:txBody>
          <a:bodyPr wrap="square" rtlCol="0">
            <a:spAutoFit/>
          </a:bodyPr>
          <a:lstStyle/>
          <a:p>
            <a:pPr algn="ctr"/>
            <a:r>
              <a:rPr kumimoji="1" lang="ja-JP" altLang="en-US" dirty="0"/>
              <a:t>ノイズを加えた画像</a:t>
            </a:r>
          </a:p>
        </p:txBody>
      </p:sp>
    </p:spTree>
    <p:extLst>
      <p:ext uri="{BB962C8B-B14F-4D97-AF65-F5344CB8AC3E}">
        <p14:creationId xmlns:p14="http://schemas.microsoft.com/office/powerpoint/2010/main" val="3907131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0A2BA-5046-D723-0703-6ECFEDBCEE76}"/>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の場合</a:t>
            </a:r>
            <a:r>
              <a:rPr kumimoji="1" lang="en-US" altLang="ja-JP" dirty="0"/>
              <a:t>(</a:t>
            </a:r>
            <a:r>
              <a:rPr kumimoji="1" lang="ja-JP" altLang="en-US" dirty="0"/>
              <a:t>検討中</a:t>
            </a:r>
            <a:r>
              <a:rPr kumimoji="1" lang="en-US" altLang="ja-JP" dirty="0"/>
              <a:t>)</a:t>
            </a:r>
            <a:endParaRPr kumimoji="1" lang="ja-JP" altLang="en-US" dirty="0"/>
          </a:p>
        </p:txBody>
      </p:sp>
      <p:pic>
        <p:nvPicPr>
          <p:cNvPr id="4" name="コンテンツ プレースホルダー 3">
            <a:extLst>
              <a:ext uri="{FF2B5EF4-FFF2-40B4-BE49-F238E27FC236}">
                <a16:creationId xmlns:a16="http://schemas.microsoft.com/office/drawing/2014/main" id="{C2BE96EA-1D7F-A8DD-43D6-530157F3C882}"/>
              </a:ext>
            </a:extLst>
          </p:cNvPr>
          <p:cNvPicPr>
            <a:picLocks noGrp="1" noChangeAspect="1"/>
          </p:cNvPicPr>
          <p:nvPr>
            <p:ph idx="1"/>
          </p:nvPr>
        </p:nvPicPr>
        <p:blipFill>
          <a:blip r:embed="rId2"/>
          <a:stretch>
            <a:fillRect/>
          </a:stretch>
        </p:blipFill>
        <p:spPr>
          <a:xfrm>
            <a:off x="0" y="1690688"/>
            <a:ext cx="7748954" cy="3991003"/>
          </a:xfrm>
          <a:prstGeom prst="rect">
            <a:avLst/>
          </a:prstGeom>
        </p:spPr>
      </p:pic>
      <p:sp>
        <p:nvSpPr>
          <p:cNvPr id="5" name="テキスト ボックス 4">
            <a:extLst>
              <a:ext uri="{FF2B5EF4-FFF2-40B4-BE49-F238E27FC236}">
                <a16:creationId xmlns:a16="http://schemas.microsoft.com/office/drawing/2014/main" id="{BCB7DB21-FEE3-9258-3DA1-244B06DBAEA6}"/>
              </a:ext>
            </a:extLst>
          </p:cNvPr>
          <p:cNvSpPr txBox="1"/>
          <p:nvPr/>
        </p:nvSpPr>
        <p:spPr>
          <a:xfrm>
            <a:off x="6096000" y="4032738"/>
            <a:ext cx="410308"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6" name="テキスト ボックス 5">
            <a:extLst>
              <a:ext uri="{FF2B5EF4-FFF2-40B4-BE49-F238E27FC236}">
                <a16:creationId xmlns:a16="http://schemas.microsoft.com/office/drawing/2014/main" id="{161C3AA9-EFD3-162F-8637-B4F8656D973B}"/>
              </a:ext>
            </a:extLst>
          </p:cNvPr>
          <p:cNvSpPr txBox="1"/>
          <p:nvPr/>
        </p:nvSpPr>
        <p:spPr>
          <a:xfrm>
            <a:off x="7115909" y="4299914"/>
            <a:ext cx="351692" cy="369332"/>
          </a:xfrm>
          <a:prstGeom prst="rect">
            <a:avLst/>
          </a:prstGeom>
          <a:noFill/>
        </p:spPr>
        <p:txBody>
          <a:bodyPr wrap="square" rtlCol="0">
            <a:spAutoFit/>
          </a:bodyPr>
          <a:lstStyle/>
          <a:p>
            <a:r>
              <a:rPr lang="en-US" altLang="ja-JP" dirty="0"/>
              <a:t>B</a:t>
            </a:r>
            <a:endParaRPr kumimoji="1" lang="ja-JP" altLang="en-US" dirty="0"/>
          </a:p>
        </p:txBody>
      </p:sp>
      <p:sp>
        <p:nvSpPr>
          <p:cNvPr id="7" name="テキスト ボックス 6">
            <a:extLst>
              <a:ext uri="{FF2B5EF4-FFF2-40B4-BE49-F238E27FC236}">
                <a16:creationId xmlns:a16="http://schemas.microsoft.com/office/drawing/2014/main" id="{75F0162E-4856-65D1-5794-8A957969C9C1}"/>
              </a:ext>
            </a:extLst>
          </p:cNvPr>
          <p:cNvSpPr txBox="1"/>
          <p:nvPr/>
        </p:nvSpPr>
        <p:spPr>
          <a:xfrm>
            <a:off x="7901354" y="1852246"/>
            <a:ext cx="410308"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11" name="テキスト ボックス 10">
            <a:extLst>
              <a:ext uri="{FF2B5EF4-FFF2-40B4-BE49-F238E27FC236}">
                <a16:creationId xmlns:a16="http://schemas.microsoft.com/office/drawing/2014/main" id="{78965B6F-30E7-78BD-DA6B-1117E74B178E}"/>
              </a:ext>
            </a:extLst>
          </p:cNvPr>
          <p:cNvSpPr txBox="1"/>
          <p:nvPr/>
        </p:nvSpPr>
        <p:spPr>
          <a:xfrm>
            <a:off x="8311662" y="1852246"/>
            <a:ext cx="3364523" cy="923330"/>
          </a:xfrm>
          <a:prstGeom prst="rect">
            <a:avLst/>
          </a:prstGeom>
          <a:noFill/>
        </p:spPr>
        <p:txBody>
          <a:bodyPr wrap="square" rtlCol="0">
            <a:spAutoFit/>
          </a:bodyPr>
          <a:lstStyle/>
          <a:p>
            <a:r>
              <a:rPr lang="ja-JP" altLang="en-US" dirty="0"/>
              <a:t>再構成された吸収率分布に対し、光拡散方程式を解いて出力面の分布を得る</a:t>
            </a:r>
            <a:endParaRPr kumimoji="1" lang="ja-JP" altLang="en-US" dirty="0"/>
          </a:p>
        </p:txBody>
      </p:sp>
      <p:graphicFrame>
        <p:nvGraphicFramePr>
          <p:cNvPr id="13" name="表 13">
            <a:extLst>
              <a:ext uri="{FF2B5EF4-FFF2-40B4-BE49-F238E27FC236}">
                <a16:creationId xmlns:a16="http://schemas.microsoft.com/office/drawing/2014/main" id="{47464F01-6E8A-7332-EEBE-1941BE979D41}"/>
              </a:ext>
            </a:extLst>
          </p:cNvPr>
          <p:cNvGraphicFramePr>
            <a:graphicFrameLocks noGrp="1"/>
          </p:cNvGraphicFramePr>
          <p:nvPr>
            <p:extLst>
              <p:ext uri="{D42A27DB-BD31-4B8C-83A1-F6EECF244321}">
                <p14:modId xmlns:p14="http://schemas.microsoft.com/office/powerpoint/2010/main" val="2635832813"/>
              </p:ext>
            </p:extLst>
          </p:nvPr>
        </p:nvGraphicFramePr>
        <p:xfrm>
          <a:off x="8499667" y="3870855"/>
          <a:ext cx="2988512" cy="2694545"/>
        </p:xfrm>
        <a:graphic>
          <a:graphicData uri="http://schemas.openxmlformats.org/drawingml/2006/table">
            <a:tbl>
              <a:tblPr>
                <a:tableStyleId>{5C22544A-7EE6-4342-B048-85BDC9FD1C3A}</a:tableStyleId>
              </a:tblPr>
              <a:tblGrid>
                <a:gridCol w="373564">
                  <a:extLst>
                    <a:ext uri="{9D8B030D-6E8A-4147-A177-3AD203B41FA5}">
                      <a16:colId xmlns:a16="http://schemas.microsoft.com/office/drawing/2014/main" val="964796016"/>
                    </a:ext>
                  </a:extLst>
                </a:gridCol>
                <a:gridCol w="373564">
                  <a:extLst>
                    <a:ext uri="{9D8B030D-6E8A-4147-A177-3AD203B41FA5}">
                      <a16:colId xmlns:a16="http://schemas.microsoft.com/office/drawing/2014/main" val="3081637604"/>
                    </a:ext>
                  </a:extLst>
                </a:gridCol>
                <a:gridCol w="373564">
                  <a:extLst>
                    <a:ext uri="{9D8B030D-6E8A-4147-A177-3AD203B41FA5}">
                      <a16:colId xmlns:a16="http://schemas.microsoft.com/office/drawing/2014/main" val="4080716870"/>
                    </a:ext>
                  </a:extLst>
                </a:gridCol>
                <a:gridCol w="373564">
                  <a:extLst>
                    <a:ext uri="{9D8B030D-6E8A-4147-A177-3AD203B41FA5}">
                      <a16:colId xmlns:a16="http://schemas.microsoft.com/office/drawing/2014/main" val="1761908643"/>
                    </a:ext>
                  </a:extLst>
                </a:gridCol>
                <a:gridCol w="373564">
                  <a:extLst>
                    <a:ext uri="{9D8B030D-6E8A-4147-A177-3AD203B41FA5}">
                      <a16:colId xmlns:a16="http://schemas.microsoft.com/office/drawing/2014/main" val="1805880708"/>
                    </a:ext>
                  </a:extLst>
                </a:gridCol>
                <a:gridCol w="373564">
                  <a:extLst>
                    <a:ext uri="{9D8B030D-6E8A-4147-A177-3AD203B41FA5}">
                      <a16:colId xmlns:a16="http://schemas.microsoft.com/office/drawing/2014/main" val="3495976022"/>
                    </a:ext>
                  </a:extLst>
                </a:gridCol>
                <a:gridCol w="373564">
                  <a:extLst>
                    <a:ext uri="{9D8B030D-6E8A-4147-A177-3AD203B41FA5}">
                      <a16:colId xmlns:a16="http://schemas.microsoft.com/office/drawing/2014/main" val="881470863"/>
                    </a:ext>
                  </a:extLst>
                </a:gridCol>
                <a:gridCol w="373564">
                  <a:extLst>
                    <a:ext uri="{9D8B030D-6E8A-4147-A177-3AD203B41FA5}">
                      <a16:colId xmlns:a16="http://schemas.microsoft.com/office/drawing/2014/main" val="1628296284"/>
                    </a:ext>
                  </a:extLst>
                </a:gridCol>
              </a:tblGrid>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268413688"/>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08691796"/>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015052089"/>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5904727"/>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2983229"/>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85832878"/>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02902249"/>
                  </a:ext>
                </a:extLst>
              </a:tr>
            </a:tbl>
          </a:graphicData>
        </a:graphic>
      </p:graphicFrame>
      <p:sp>
        <p:nvSpPr>
          <p:cNvPr id="14" name="テキスト ボックス 13">
            <a:extLst>
              <a:ext uri="{FF2B5EF4-FFF2-40B4-BE49-F238E27FC236}">
                <a16:creationId xmlns:a16="http://schemas.microsoft.com/office/drawing/2014/main" id="{DEBF4143-EFEA-6428-7301-D3E80A2B4CF4}"/>
              </a:ext>
            </a:extLst>
          </p:cNvPr>
          <p:cNvSpPr txBox="1"/>
          <p:nvPr/>
        </p:nvSpPr>
        <p:spPr>
          <a:xfrm>
            <a:off x="7925588" y="3501523"/>
            <a:ext cx="351692" cy="369332"/>
          </a:xfrm>
          <a:prstGeom prst="rect">
            <a:avLst/>
          </a:prstGeom>
          <a:noFill/>
        </p:spPr>
        <p:txBody>
          <a:bodyPr wrap="square" rtlCol="0">
            <a:spAutoFit/>
          </a:bodyPr>
          <a:lstStyle/>
          <a:p>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BAC482DE-86B9-D3AF-1152-C3027465A5B9}"/>
              </a:ext>
            </a:extLst>
          </p:cNvPr>
          <p:cNvSpPr txBox="1"/>
          <p:nvPr/>
        </p:nvSpPr>
        <p:spPr>
          <a:xfrm>
            <a:off x="8311662" y="3501523"/>
            <a:ext cx="2756847" cy="369332"/>
          </a:xfrm>
          <a:prstGeom prst="rect">
            <a:avLst/>
          </a:prstGeom>
          <a:noFill/>
        </p:spPr>
        <p:txBody>
          <a:bodyPr wrap="square" rtlCol="0">
            <a:spAutoFit/>
          </a:bodyPr>
          <a:lstStyle/>
          <a:p>
            <a:r>
              <a:rPr kumimoji="1" lang="ja-JP" altLang="en-US" dirty="0"/>
              <a:t>出力面の時間分布</a:t>
            </a:r>
          </a:p>
        </p:txBody>
      </p:sp>
    </p:spTree>
    <p:extLst>
      <p:ext uri="{BB962C8B-B14F-4D97-AF65-F5344CB8AC3E}">
        <p14:creationId xmlns:p14="http://schemas.microsoft.com/office/powerpoint/2010/main" val="1010467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1AE11-1824-B70E-08B5-61E4187F0C82}"/>
              </a:ext>
            </a:extLst>
          </p:cNvPr>
          <p:cNvSpPr>
            <a:spLocks noGrp="1"/>
          </p:cNvSpPr>
          <p:nvPr>
            <p:ph type="title"/>
          </p:nvPr>
        </p:nvSpPr>
        <p:spPr/>
        <p:txBody>
          <a:bodyPr/>
          <a:lstStyle/>
          <a:p>
            <a:r>
              <a:rPr kumimoji="1" lang="ja-JP" altLang="en-US" dirty="0"/>
              <a:t>修論の状況</a:t>
            </a:r>
          </a:p>
        </p:txBody>
      </p:sp>
      <p:sp>
        <p:nvSpPr>
          <p:cNvPr id="3" name="コンテンツ プレースホルダー 2">
            <a:extLst>
              <a:ext uri="{FF2B5EF4-FFF2-40B4-BE49-F238E27FC236}">
                <a16:creationId xmlns:a16="http://schemas.microsoft.com/office/drawing/2014/main" id="{8E3FB9C6-4224-CEE2-372D-BFB130D4B1EF}"/>
              </a:ext>
            </a:extLst>
          </p:cNvPr>
          <p:cNvSpPr>
            <a:spLocks noGrp="1"/>
          </p:cNvSpPr>
          <p:nvPr>
            <p:ph idx="1"/>
          </p:nvPr>
        </p:nvSpPr>
        <p:spPr/>
        <p:txBody>
          <a:bodyPr>
            <a:normAutofit/>
          </a:bodyPr>
          <a:lstStyle/>
          <a:p>
            <a:r>
              <a:rPr lang="ja-JP" altLang="en-US" b="1" dirty="0">
                <a:solidFill>
                  <a:schemeClr val="accent1"/>
                </a:solidFill>
              </a:rPr>
              <a:t>アブスト、イントロ</a:t>
            </a:r>
            <a:endParaRPr lang="en-US" altLang="ja-JP" b="1" dirty="0">
              <a:solidFill>
                <a:schemeClr val="accent1"/>
              </a:solidFill>
            </a:endParaRPr>
          </a:p>
          <a:p>
            <a:r>
              <a:rPr lang="ja-JP" altLang="en-US" dirty="0"/>
              <a:t>前提知識 </a:t>
            </a:r>
            <a:r>
              <a:rPr lang="en-US" altLang="ja-JP" dirty="0"/>
              <a:t>– </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の画像再構成</a:t>
            </a:r>
            <a:r>
              <a:rPr lang="en-US" altLang="ja-JP" b="1" dirty="0">
                <a:solidFill>
                  <a:schemeClr val="accent1"/>
                </a:solidFill>
              </a:rPr>
              <a:t> </a:t>
            </a:r>
            <a:r>
              <a:rPr lang="ja-JP" altLang="en-US" b="1" dirty="0">
                <a:solidFill>
                  <a:schemeClr val="accent1"/>
                </a:solidFill>
              </a:rPr>
              <a:t>（共役勾配法など）、</a:t>
            </a:r>
            <a:r>
              <a:rPr lang="en-US" altLang="ja-JP" dirty="0"/>
              <a:t>DIP</a:t>
            </a:r>
            <a:r>
              <a:rPr lang="ja-JP" altLang="en-US" b="1" dirty="0">
                <a:solidFill>
                  <a:schemeClr val="accent1"/>
                </a:solidFill>
              </a:rPr>
              <a:t> </a:t>
            </a:r>
            <a:endParaRPr lang="en-US" altLang="ja-JP" b="1" dirty="0">
              <a:solidFill>
                <a:schemeClr val="accent1"/>
              </a:solidFill>
            </a:endParaRPr>
          </a:p>
          <a:p>
            <a:r>
              <a:rPr kumimoji="1" lang="ja-JP" altLang="en-US" b="1" dirty="0">
                <a:solidFill>
                  <a:schemeClr val="accent1"/>
                </a:solidFill>
              </a:rPr>
              <a:t>関連研究 </a:t>
            </a:r>
            <a:r>
              <a:rPr lang="en-US" altLang="ja-JP" b="1" dirty="0">
                <a:solidFill>
                  <a:schemeClr val="accent1"/>
                </a:solidFill>
              </a:rPr>
              <a:t>-</a:t>
            </a:r>
            <a:r>
              <a:rPr kumimoji="1" lang="en-US" altLang="ja-JP" b="1" dirty="0">
                <a:solidFill>
                  <a:schemeClr val="accent1"/>
                </a:solidFill>
              </a:rPr>
              <a:t> </a:t>
            </a:r>
            <a:r>
              <a:rPr kumimoji="1" lang="ja-JP" altLang="en-US" b="1" dirty="0">
                <a:solidFill>
                  <a:schemeClr val="accent1"/>
                </a:solidFill>
              </a:rPr>
              <a:t>内部再構成、</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a:t>
            </a:r>
            <a:r>
              <a:rPr lang="en-US" altLang="ja-JP" dirty="0"/>
              <a:t>Deep image prior</a:t>
            </a:r>
            <a:r>
              <a:rPr lang="ja-JP" altLang="en-US" b="1" dirty="0">
                <a:solidFill>
                  <a:schemeClr val="accent1"/>
                </a:solidFill>
              </a:rPr>
              <a:t>、医用画像での</a:t>
            </a:r>
            <a:r>
              <a:rPr lang="en-US" altLang="ja-JP" b="1" dirty="0">
                <a:solidFill>
                  <a:schemeClr val="accent1"/>
                </a:solidFill>
              </a:rPr>
              <a:t>DIP</a:t>
            </a:r>
          </a:p>
          <a:p>
            <a:r>
              <a:rPr lang="ja-JP" altLang="en-US" dirty="0"/>
              <a:t>手法</a:t>
            </a:r>
            <a:endParaRPr lang="en-US" altLang="ja-JP" dirty="0"/>
          </a:p>
          <a:p>
            <a:r>
              <a:rPr lang="ja-JP" altLang="en-US" dirty="0"/>
              <a:t>実験</a:t>
            </a:r>
            <a:endParaRPr lang="en-US" altLang="ja-JP" dirty="0"/>
          </a:p>
          <a:p>
            <a:r>
              <a:rPr lang="ja-JP" altLang="en-US" dirty="0"/>
              <a:t>議論</a:t>
            </a:r>
            <a:endParaRPr lang="en-US" altLang="ja-JP" dirty="0"/>
          </a:p>
          <a:p>
            <a:r>
              <a:rPr lang="ja-JP" altLang="en-US" dirty="0"/>
              <a:t>まとめ</a:t>
            </a:r>
            <a:endParaRPr lang="en-US" altLang="ja-JP" dirty="0"/>
          </a:p>
          <a:p>
            <a:endParaRPr kumimoji="1" lang="en-US" altLang="ja-JP" dirty="0"/>
          </a:p>
        </p:txBody>
      </p:sp>
    </p:spTree>
    <p:extLst>
      <p:ext uri="{BB962C8B-B14F-4D97-AF65-F5344CB8AC3E}">
        <p14:creationId xmlns:p14="http://schemas.microsoft.com/office/powerpoint/2010/main" val="159545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F15F1-98B2-0743-A64C-C252056AAFAD}"/>
              </a:ext>
            </a:extLst>
          </p:cNvPr>
          <p:cNvSpPr>
            <a:spLocks noGrp="1"/>
          </p:cNvSpPr>
          <p:nvPr>
            <p:ph type="title"/>
          </p:nvPr>
        </p:nvSpPr>
        <p:spPr/>
        <p:txBody>
          <a:bodyPr/>
          <a:lstStyle/>
          <a:p>
            <a:r>
              <a:rPr kumimoji="1" lang="ja-JP" altLang="en-US" dirty="0"/>
              <a:t>イントロ</a:t>
            </a:r>
          </a:p>
        </p:txBody>
      </p:sp>
      <p:sp>
        <p:nvSpPr>
          <p:cNvPr id="3" name="コンテンツ プレースホルダー 2">
            <a:extLst>
              <a:ext uri="{FF2B5EF4-FFF2-40B4-BE49-F238E27FC236}">
                <a16:creationId xmlns:a16="http://schemas.microsoft.com/office/drawing/2014/main" id="{6EB0DE6A-6AB0-F8BD-1032-DEE1FF2B6996}"/>
              </a:ext>
            </a:extLst>
          </p:cNvPr>
          <p:cNvSpPr>
            <a:spLocks noGrp="1"/>
          </p:cNvSpPr>
          <p:nvPr>
            <p:ph idx="1"/>
          </p:nvPr>
        </p:nvSpPr>
        <p:spPr/>
        <p:txBody>
          <a:bodyPr>
            <a:normAutofit fontScale="77500" lnSpcReduction="20000"/>
          </a:bodyPr>
          <a:lstStyle/>
          <a:p>
            <a:r>
              <a:rPr kumimoji="1" lang="ja-JP" altLang="en-US" dirty="0"/>
              <a:t>いろいろな生体イメージングあるよね</a:t>
            </a:r>
            <a:endParaRPr kumimoji="1" lang="en-US" altLang="ja-JP" dirty="0"/>
          </a:p>
          <a:p>
            <a:r>
              <a:rPr lang="en-US" altLang="ja-JP" dirty="0"/>
              <a:t>CT,MRI,PET</a:t>
            </a:r>
          </a:p>
          <a:p>
            <a:r>
              <a:rPr kumimoji="1" lang="ja-JP" altLang="en-US" dirty="0"/>
              <a:t>でも被爆したり、装置が大きかったり</a:t>
            </a:r>
            <a:endParaRPr kumimoji="1" lang="en-US" altLang="ja-JP" dirty="0"/>
          </a:p>
          <a:p>
            <a:r>
              <a:rPr lang="ja-JP" altLang="en-US" dirty="0"/>
              <a:t>拡散光</a:t>
            </a:r>
            <a:r>
              <a:rPr lang="en-US" altLang="ja-JP" dirty="0"/>
              <a:t>CT</a:t>
            </a:r>
            <a:r>
              <a:rPr lang="ja-JP" altLang="en-US" dirty="0"/>
              <a:t>はそれを解決する</a:t>
            </a:r>
            <a:endParaRPr lang="en-US" altLang="ja-JP" dirty="0"/>
          </a:p>
          <a:p>
            <a:r>
              <a:rPr kumimoji="1" lang="ja-JP" altLang="en-US" dirty="0"/>
              <a:t>拡散光</a:t>
            </a:r>
            <a:r>
              <a:rPr kumimoji="1" lang="en-US" altLang="ja-JP" dirty="0"/>
              <a:t>CT</a:t>
            </a:r>
            <a:r>
              <a:rPr kumimoji="1" lang="ja-JP" altLang="en-US" dirty="0"/>
              <a:t>は</a:t>
            </a:r>
            <a:r>
              <a:rPr kumimoji="1" lang="en-US" altLang="ja-JP" dirty="0"/>
              <a:t>700 – 1200</a:t>
            </a:r>
            <a:r>
              <a:rPr kumimoji="1" lang="ja-JP" altLang="en-US" dirty="0"/>
              <a:t>くらいの波長を使ったイメージング</a:t>
            </a:r>
            <a:endParaRPr kumimoji="1" lang="en-US" altLang="ja-JP" dirty="0"/>
          </a:p>
          <a:p>
            <a:r>
              <a:rPr lang="ja-JP" altLang="en-US" dirty="0"/>
              <a:t>直進する光を検出する</a:t>
            </a:r>
            <a:r>
              <a:rPr lang="en-US" altLang="ja-JP" dirty="0"/>
              <a:t>X</a:t>
            </a:r>
            <a:r>
              <a:rPr lang="ja-JP" altLang="en-US" dirty="0"/>
              <a:t>線</a:t>
            </a:r>
            <a:r>
              <a:rPr lang="en-US" altLang="ja-JP" dirty="0"/>
              <a:t>CT</a:t>
            </a:r>
            <a:r>
              <a:rPr lang="ja-JP" altLang="en-US" dirty="0"/>
              <a:t>とは違って、近赤外線は人体で強く散乱する</a:t>
            </a:r>
            <a:endParaRPr lang="en-US" altLang="ja-JP" dirty="0"/>
          </a:p>
          <a:p>
            <a:r>
              <a:rPr kumimoji="1" lang="ja-JP" altLang="en-US" dirty="0"/>
              <a:t>その散乱光を元に再構成するとヘモグロビンの濃度など機能画像が取れる</a:t>
            </a:r>
            <a:endParaRPr kumimoji="1" lang="en-US" altLang="ja-JP" dirty="0"/>
          </a:p>
          <a:p>
            <a:r>
              <a:rPr lang="ja-JP" altLang="en-US" dirty="0"/>
              <a:t>ただ解像度が低いのが欠点</a:t>
            </a:r>
            <a:endParaRPr lang="en-US" altLang="ja-JP" dirty="0"/>
          </a:p>
          <a:p>
            <a:r>
              <a:rPr kumimoji="1" lang="ja-JP" altLang="en-US" dirty="0"/>
              <a:t>機械学習の医用画像への応用は目覚ましい</a:t>
            </a:r>
            <a:endParaRPr kumimoji="1" lang="en-US" altLang="ja-JP" dirty="0"/>
          </a:p>
          <a:p>
            <a:r>
              <a:rPr lang="en-US" altLang="ja-JP" dirty="0"/>
              <a:t>DIP</a:t>
            </a:r>
            <a:r>
              <a:rPr lang="ja-JP" altLang="en-US" dirty="0"/>
              <a:t>はその技術の一つ。技術の説明</a:t>
            </a:r>
            <a:endParaRPr lang="en-US" altLang="ja-JP" dirty="0"/>
          </a:p>
          <a:p>
            <a:r>
              <a:rPr kumimoji="1" lang="en-US" altLang="ja-JP" dirty="0"/>
              <a:t>CT</a:t>
            </a:r>
            <a:r>
              <a:rPr kumimoji="1" lang="ja-JP" altLang="en-US" dirty="0"/>
              <a:t>などでは使われている</a:t>
            </a:r>
            <a:endParaRPr kumimoji="1" lang="en-US" altLang="ja-JP" dirty="0"/>
          </a:p>
          <a:p>
            <a:r>
              <a:rPr kumimoji="1" lang="ja-JP" altLang="en-US" dirty="0"/>
              <a:t>画質向上のために</a:t>
            </a:r>
            <a:r>
              <a:rPr kumimoji="1" lang="en-US" altLang="ja-JP" dirty="0"/>
              <a:t>DIP</a:t>
            </a:r>
            <a:r>
              <a:rPr kumimoji="1" lang="ja-JP" altLang="en-US" dirty="0"/>
              <a:t>で拡散光</a:t>
            </a:r>
            <a:r>
              <a:rPr kumimoji="1" lang="en-US" altLang="ja-JP" dirty="0"/>
              <a:t>CT</a:t>
            </a:r>
            <a:r>
              <a:rPr kumimoji="1" lang="ja-JP" altLang="en-US"/>
              <a:t>を初めて導入した論文</a:t>
            </a:r>
          </a:p>
        </p:txBody>
      </p:sp>
    </p:spTree>
    <p:extLst>
      <p:ext uri="{BB962C8B-B14F-4D97-AF65-F5344CB8AC3E}">
        <p14:creationId xmlns:p14="http://schemas.microsoft.com/office/powerpoint/2010/main" val="73490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641FF-C25A-2C34-1FD1-0045F20C8E6C}"/>
              </a:ext>
            </a:extLst>
          </p:cNvPr>
          <p:cNvSpPr>
            <a:spLocks noGrp="1"/>
          </p:cNvSpPr>
          <p:nvPr>
            <p:ph type="title"/>
          </p:nvPr>
        </p:nvSpPr>
        <p:spPr/>
        <p:txBody>
          <a:bodyPr/>
          <a:lstStyle/>
          <a:p>
            <a:r>
              <a:rPr lang="ja-JP" altLang="en-US" dirty="0"/>
              <a:t>前提知識 </a:t>
            </a:r>
            <a:r>
              <a:rPr lang="en-US" altLang="ja-JP" dirty="0"/>
              <a:t>– </a:t>
            </a:r>
            <a:r>
              <a:rPr lang="ja-JP" altLang="en-US" dirty="0"/>
              <a:t>拡散光</a:t>
            </a:r>
            <a:r>
              <a:rPr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A3F7FD0F-B0EE-ED77-CDAF-3D84A7E4B7ED}"/>
              </a:ext>
            </a:extLst>
          </p:cNvPr>
          <p:cNvSpPr>
            <a:spLocks noGrp="1"/>
          </p:cNvSpPr>
          <p:nvPr>
            <p:ph idx="1"/>
          </p:nvPr>
        </p:nvSpPr>
        <p:spPr/>
        <p:txBody>
          <a:bodyPr>
            <a:normAutofit lnSpcReduction="10000"/>
          </a:bodyPr>
          <a:lstStyle/>
          <a:p>
            <a:r>
              <a:rPr lang="ja-JP" altLang="en-US" dirty="0"/>
              <a:t>生体の窓</a:t>
            </a:r>
            <a:endParaRPr lang="en-US" altLang="ja-JP" dirty="0"/>
          </a:p>
          <a:p>
            <a:r>
              <a:rPr lang="ja-JP" altLang="en-US" dirty="0"/>
              <a:t>光輸送方程式</a:t>
            </a:r>
            <a:endParaRPr lang="en-US" altLang="ja-JP" dirty="0"/>
          </a:p>
          <a:p>
            <a:r>
              <a:rPr kumimoji="1" lang="ja-JP" altLang="en-US" dirty="0"/>
              <a:t>等方散乱と光拡散方程式</a:t>
            </a:r>
            <a:endParaRPr kumimoji="1" lang="en-US" altLang="ja-JP" dirty="0"/>
          </a:p>
          <a:p>
            <a:r>
              <a:rPr lang="ja-JP" altLang="en-US" dirty="0"/>
              <a:t>差分法による光拡散方程式離散化</a:t>
            </a:r>
            <a:endParaRPr lang="en-US" altLang="ja-JP" dirty="0"/>
          </a:p>
          <a:p>
            <a:r>
              <a:rPr lang="ja-JP" altLang="en-US" dirty="0"/>
              <a:t>境界条件の離散化</a:t>
            </a:r>
            <a:endParaRPr lang="en-US" altLang="ja-JP" dirty="0"/>
          </a:p>
          <a:p>
            <a:r>
              <a:rPr lang="ja-JP" altLang="en-US" dirty="0"/>
              <a:t>離散化光拡散方程式の適用条件</a:t>
            </a:r>
            <a:endParaRPr kumimoji="1" lang="en-US" altLang="ja-JP" dirty="0"/>
          </a:p>
          <a:p>
            <a:r>
              <a:rPr lang="en-US" altLang="ja-JP" dirty="0"/>
              <a:t>MBL</a:t>
            </a:r>
            <a:r>
              <a:rPr lang="ja-JP" altLang="en-US" dirty="0"/>
              <a:t>法則</a:t>
            </a:r>
            <a:endParaRPr lang="en-US" altLang="ja-JP" dirty="0"/>
          </a:p>
          <a:p>
            <a:r>
              <a:rPr kumimoji="1" lang="ja-JP" altLang="en-US" dirty="0"/>
              <a:t>光路長分布</a:t>
            </a:r>
            <a:endParaRPr kumimoji="1" lang="en-US" altLang="ja-JP" dirty="0"/>
          </a:p>
          <a:p>
            <a:r>
              <a:rPr lang="ja-JP" altLang="en-US" dirty="0"/>
              <a:t>拡散光</a:t>
            </a:r>
            <a:r>
              <a:rPr lang="en-US" altLang="ja-JP" dirty="0"/>
              <a:t>CT</a:t>
            </a:r>
            <a:r>
              <a:rPr lang="ja-JP" altLang="en-US" dirty="0"/>
              <a:t>の線形方程式</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4234672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CC664-D19A-A447-A798-61F3B6D1AFDE}"/>
              </a:ext>
            </a:extLst>
          </p:cNvPr>
          <p:cNvSpPr>
            <a:spLocks noGrp="1"/>
          </p:cNvSpPr>
          <p:nvPr>
            <p:ph type="title"/>
          </p:nvPr>
        </p:nvSpPr>
        <p:spPr/>
        <p:txBody>
          <a:bodyPr/>
          <a:lstStyle/>
          <a:p>
            <a:r>
              <a:rPr lang="ja-JP" altLang="en-US" dirty="0"/>
              <a:t>前提知識 </a:t>
            </a:r>
            <a:r>
              <a:rPr lang="en-US" altLang="ja-JP" dirty="0"/>
              <a:t>–</a:t>
            </a:r>
            <a:r>
              <a:rPr lang="ja-JP" altLang="en-US" b="1" dirty="0"/>
              <a:t>拡散光</a:t>
            </a:r>
            <a:r>
              <a:rPr lang="en-US" altLang="ja-JP" b="1" dirty="0"/>
              <a:t>CT</a:t>
            </a:r>
            <a:r>
              <a:rPr lang="ja-JP" altLang="en-US" b="1" dirty="0"/>
              <a:t>の画像再構成</a:t>
            </a:r>
            <a:r>
              <a:rPr lang="en-US" altLang="ja-JP" b="1" dirty="0"/>
              <a:t> </a:t>
            </a:r>
            <a:r>
              <a:rPr lang="ja-JP" altLang="en-US" b="1" dirty="0"/>
              <a:t>（共役勾配法など）</a:t>
            </a:r>
            <a:endParaRPr kumimoji="1" lang="ja-JP" altLang="en-US" dirty="0"/>
          </a:p>
        </p:txBody>
      </p:sp>
      <p:sp>
        <p:nvSpPr>
          <p:cNvPr id="3" name="コンテンツ プレースホルダー 2">
            <a:extLst>
              <a:ext uri="{FF2B5EF4-FFF2-40B4-BE49-F238E27FC236}">
                <a16:creationId xmlns:a16="http://schemas.microsoft.com/office/drawing/2014/main" id="{AD3EF4B4-9D15-5566-CC4F-75A16DF8F59D}"/>
              </a:ext>
            </a:extLst>
          </p:cNvPr>
          <p:cNvSpPr>
            <a:spLocks noGrp="1"/>
          </p:cNvSpPr>
          <p:nvPr>
            <p:ph idx="1"/>
          </p:nvPr>
        </p:nvSpPr>
        <p:spPr/>
        <p:txBody>
          <a:bodyPr/>
          <a:lstStyle/>
          <a:p>
            <a:r>
              <a:rPr kumimoji="1" lang="ja-JP" altLang="en-US" dirty="0"/>
              <a:t>共役勾配法</a:t>
            </a:r>
            <a:endParaRPr kumimoji="1" lang="en-US" altLang="ja-JP" dirty="0"/>
          </a:p>
          <a:p>
            <a:r>
              <a:rPr kumimoji="1" lang="en-US" altLang="ja-JP" dirty="0"/>
              <a:t>convex</a:t>
            </a:r>
            <a:r>
              <a:rPr kumimoji="1" lang="ja-JP" altLang="en-US" dirty="0"/>
              <a:t>法</a:t>
            </a:r>
          </a:p>
        </p:txBody>
      </p:sp>
    </p:spTree>
    <p:extLst>
      <p:ext uri="{BB962C8B-B14F-4D97-AF65-F5344CB8AC3E}">
        <p14:creationId xmlns:p14="http://schemas.microsoft.com/office/powerpoint/2010/main" val="1937929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63D94-3133-BDEF-83BB-9F16B841289E}"/>
              </a:ext>
            </a:extLst>
          </p:cNvPr>
          <p:cNvSpPr>
            <a:spLocks noGrp="1"/>
          </p:cNvSpPr>
          <p:nvPr>
            <p:ph type="title"/>
          </p:nvPr>
        </p:nvSpPr>
        <p:spPr/>
        <p:txBody>
          <a:bodyPr/>
          <a:lstStyle/>
          <a:p>
            <a:r>
              <a:rPr lang="ja-JP" altLang="en-US" dirty="0"/>
              <a:t>前提知識 </a:t>
            </a:r>
            <a:r>
              <a:rPr lang="en-US" altLang="ja-JP" dirty="0"/>
              <a:t>– DIP</a:t>
            </a:r>
            <a:endParaRPr kumimoji="1" lang="ja-JP" altLang="en-US" dirty="0"/>
          </a:p>
        </p:txBody>
      </p:sp>
      <p:sp>
        <p:nvSpPr>
          <p:cNvPr id="3" name="コンテンツ プレースホルダー 2">
            <a:extLst>
              <a:ext uri="{FF2B5EF4-FFF2-40B4-BE49-F238E27FC236}">
                <a16:creationId xmlns:a16="http://schemas.microsoft.com/office/drawing/2014/main" id="{6E2A0D3E-99E7-E7E3-B8C8-2530B3896CF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33180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15F3-9E79-1BCC-0112-3A445770EF15}"/>
              </a:ext>
            </a:extLst>
          </p:cNvPr>
          <p:cNvSpPr>
            <a:spLocks noGrp="1"/>
          </p:cNvSpPr>
          <p:nvPr>
            <p:ph type="title"/>
          </p:nvPr>
        </p:nvSpPr>
        <p:spPr/>
        <p:txBody>
          <a:bodyPr/>
          <a:lstStyle/>
          <a:p>
            <a:r>
              <a:rPr kumimoji="1" lang="ja-JP" altLang="en-US" dirty="0"/>
              <a:t>関連研究ー内部再構成</a:t>
            </a:r>
          </a:p>
        </p:txBody>
      </p:sp>
      <p:sp>
        <p:nvSpPr>
          <p:cNvPr id="3" name="コンテンツ プレースホルダー 2">
            <a:extLst>
              <a:ext uri="{FF2B5EF4-FFF2-40B4-BE49-F238E27FC236}">
                <a16:creationId xmlns:a16="http://schemas.microsoft.com/office/drawing/2014/main" id="{7AB6F07F-DED2-D152-9726-6AC9A2FEBF26}"/>
              </a:ext>
            </a:extLst>
          </p:cNvPr>
          <p:cNvSpPr>
            <a:spLocks noGrp="1"/>
          </p:cNvSpPr>
          <p:nvPr>
            <p:ph idx="1"/>
          </p:nvPr>
        </p:nvSpPr>
        <p:spPr/>
        <p:txBody>
          <a:bodyPr/>
          <a:lstStyle/>
          <a:p>
            <a:r>
              <a:rPr lang="en-US" altLang="ja-JP" dirty="0"/>
              <a:t>CT</a:t>
            </a:r>
          </a:p>
          <a:p>
            <a:r>
              <a:rPr kumimoji="1" lang="en-US" altLang="ja-JP" dirty="0"/>
              <a:t>MRI</a:t>
            </a:r>
          </a:p>
          <a:p>
            <a:r>
              <a:rPr kumimoji="1" lang="en-US" altLang="ja-JP" dirty="0"/>
              <a:t>PET</a:t>
            </a:r>
            <a:endParaRPr kumimoji="1" lang="ja-JP" altLang="en-US" dirty="0"/>
          </a:p>
        </p:txBody>
      </p:sp>
    </p:spTree>
    <p:extLst>
      <p:ext uri="{BB962C8B-B14F-4D97-AF65-F5344CB8AC3E}">
        <p14:creationId xmlns:p14="http://schemas.microsoft.com/office/powerpoint/2010/main" val="3917576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3BD24-8C58-CF99-4D7A-33F15D50E5C5}"/>
              </a:ext>
            </a:extLst>
          </p:cNvPr>
          <p:cNvSpPr>
            <a:spLocks noGrp="1"/>
          </p:cNvSpPr>
          <p:nvPr>
            <p:ph type="title"/>
          </p:nvPr>
        </p:nvSpPr>
        <p:spPr/>
        <p:txBody>
          <a:bodyPr/>
          <a:lstStyle/>
          <a:p>
            <a:r>
              <a:rPr kumimoji="1" lang="ja-JP" altLang="en-US" dirty="0"/>
              <a:t>関連研究ー拡散光</a:t>
            </a:r>
            <a:r>
              <a:rPr kumimoji="1"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CF08550D-94FC-CF59-8E24-82F0703B88B8}"/>
              </a:ext>
            </a:extLst>
          </p:cNvPr>
          <p:cNvSpPr>
            <a:spLocks noGrp="1"/>
          </p:cNvSpPr>
          <p:nvPr>
            <p:ph idx="1"/>
          </p:nvPr>
        </p:nvSpPr>
        <p:spPr/>
        <p:txBody>
          <a:bodyPr/>
          <a:lstStyle/>
          <a:p>
            <a:r>
              <a:rPr lang="ja-JP" altLang="en-US" dirty="0"/>
              <a:t>光を用いた生体イメージング</a:t>
            </a:r>
            <a:endParaRPr lang="en-US" altLang="ja-JP" dirty="0"/>
          </a:p>
          <a:p>
            <a:pPr lvl="1"/>
            <a:r>
              <a:rPr lang="en-US" altLang="ja-JP" dirty="0"/>
              <a:t>OCT</a:t>
            </a:r>
          </a:p>
          <a:p>
            <a:pPr lvl="1"/>
            <a:r>
              <a:rPr lang="ja-JP" altLang="en-US" dirty="0"/>
              <a:t>光トポ</a:t>
            </a:r>
            <a:endParaRPr lang="en-US" altLang="ja-JP" dirty="0"/>
          </a:p>
          <a:p>
            <a:pPr lvl="1"/>
            <a:r>
              <a:rPr lang="ja-JP" altLang="en-US" dirty="0"/>
              <a:t>光透視</a:t>
            </a:r>
            <a:endParaRPr lang="en-US" altLang="ja-JP" dirty="0"/>
          </a:p>
          <a:p>
            <a:pPr lvl="1"/>
            <a:r>
              <a:rPr lang="ja-JP" altLang="en-US" dirty="0"/>
              <a:t>拡散光</a:t>
            </a:r>
            <a:r>
              <a:rPr lang="en-US" altLang="ja-JP" dirty="0"/>
              <a:t>CT</a:t>
            </a:r>
          </a:p>
          <a:p>
            <a:pPr lvl="1"/>
            <a:endParaRPr lang="en-US" altLang="ja-JP" dirty="0"/>
          </a:p>
          <a:p>
            <a:r>
              <a:rPr kumimoji="1" lang="ja-JP" altLang="en-US" dirty="0"/>
              <a:t>連続光法</a:t>
            </a:r>
            <a:endParaRPr kumimoji="1" lang="en-US" altLang="ja-JP" dirty="0"/>
          </a:p>
          <a:p>
            <a:r>
              <a:rPr kumimoji="1" lang="ja-JP" altLang="en-US" dirty="0"/>
              <a:t>強度変調</a:t>
            </a:r>
            <a:r>
              <a:rPr lang="ja-JP" altLang="en-US" dirty="0"/>
              <a:t>方式</a:t>
            </a:r>
            <a:endParaRPr lang="en-US" altLang="ja-JP" dirty="0"/>
          </a:p>
          <a:p>
            <a:r>
              <a:rPr kumimoji="1" lang="ja-JP" altLang="en-US" dirty="0"/>
              <a:t>時間分解測定</a:t>
            </a:r>
            <a:endParaRPr kumimoji="1" lang="en-US" altLang="ja-JP" dirty="0"/>
          </a:p>
          <a:p>
            <a:endParaRPr kumimoji="1" lang="en-US" altLang="ja-JP" dirty="0"/>
          </a:p>
        </p:txBody>
      </p:sp>
    </p:spTree>
    <p:extLst>
      <p:ext uri="{BB962C8B-B14F-4D97-AF65-F5344CB8AC3E}">
        <p14:creationId xmlns:p14="http://schemas.microsoft.com/office/powerpoint/2010/main" val="26806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57E48-66F2-EB4F-4C50-845FF78C757A}"/>
              </a:ext>
            </a:extLst>
          </p:cNvPr>
          <p:cNvSpPr>
            <a:spLocks noGrp="1"/>
          </p:cNvSpPr>
          <p:nvPr>
            <p:ph type="title"/>
          </p:nvPr>
        </p:nvSpPr>
        <p:spPr/>
        <p:txBody>
          <a:bodyPr/>
          <a:lstStyle/>
          <a:p>
            <a:r>
              <a:rPr kumimoji="1" lang="ja-JP" altLang="en-US" dirty="0"/>
              <a:t>関連研究ー</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ACF84D92-FFC1-EDA7-1184-852590B789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65840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A2E98-A07D-F085-F29A-7862C9E1D9E3}"/>
              </a:ext>
            </a:extLst>
          </p:cNvPr>
          <p:cNvSpPr>
            <a:spLocks noGrp="1"/>
          </p:cNvSpPr>
          <p:nvPr>
            <p:ph type="title"/>
          </p:nvPr>
        </p:nvSpPr>
        <p:spPr/>
        <p:txBody>
          <a:bodyPr/>
          <a:lstStyle/>
          <a:p>
            <a:r>
              <a:rPr kumimoji="1" lang="ja-JP" altLang="en-US" dirty="0"/>
              <a:t>関連研究ー</a:t>
            </a:r>
            <a:r>
              <a:rPr lang="ja-JP" altLang="en-US" dirty="0"/>
              <a:t>医用画像での</a:t>
            </a:r>
            <a:r>
              <a:rPr lang="en-US" altLang="ja-JP" dirty="0"/>
              <a:t>DIP</a:t>
            </a:r>
            <a:endParaRPr kumimoji="1" lang="ja-JP" altLang="en-US" dirty="0"/>
          </a:p>
        </p:txBody>
      </p:sp>
      <p:sp>
        <p:nvSpPr>
          <p:cNvPr id="3" name="コンテンツ プレースホルダー 2">
            <a:extLst>
              <a:ext uri="{FF2B5EF4-FFF2-40B4-BE49-F238E27FC236}">
                <a16:creationId xmlns:a16="http://schemas.microsoft.com/office/drawing/2014/main" id="{03D931C1-EED3-545E-AF51-AC44A1FD9FC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6172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7875</TotalTime>
  <Words>2971</Words>
  <Application>Microsoft Office PowerPoint</Application>
  <PresentationFormat>ワイド画面</PresentationFormat>
  <Paragraphs>327</Paragraphs>
  <Slides>46</Slides>
  <Notes>18</Notes>
  <HiddenSlides>4</HiddenSlides>
  <MMClips>3</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MathJax_Main</vt:lpstr>
      <vt:lpstr>MathJax_Math-italic</vt:lpstr>
      <vt:lpstr>YakuHanJPs</vt:lpstr>
      <vt:lpstr>ヒラギノ角ゴ ProN W6</vt:lpstr>
      <vt:lpstr>游ゴシック</vt:lpstr>
      <vt:lpstr>游ゴシック Light</vt:lpstr>
      <vt:lpstr>Arial</vt:lpstr>
      <vt:lpstr>Cambria Math</vt:lpstr>
      <vt:lpstr>Office テーマ</vt:lpstr>
      <vt:lpstr>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確率密度分布の求め方</vt:lpstr>
      <vt:lpstr>拡散トモグラフィーの線形方程式</vt:lpstr>
      <vt:lpstr>PowerPoint プレゼンテーション</vt:lpstr>
      <vt:lpstr>強度比分布の抽出</vt:lpstr>
      <vt:lpstr>散乱体内部の強度比分布</vt:lpstr>
      <vt:lpstr>入力光をパルス光に変更</vt:lpstr>
      <vt:lpstr>共役勾配法</vt:lpstr>
      <vt:lpstr>再構成画像</vt:lpstr>
      <vt:lpstr>再構成プログラムの問題点</vt:lpstr>
      <vt:lpstr>強度比による画像再構成</vt:lpstr>
      <vt:lpstr>強度比による再構成画像</vt:lpstr>
      <vt:lpstr>画像復元</vt:lpstr>
      <vt:lpstr>Deep image prior</vt:lpstr>
      <vt:lpstr>ノイズ除去の仕組み</vt:lpstr>
      <vt:lpstr>CTでのDeep image prior</vt:lpstr>
      <vt:lpstr>CT画像再構成でテスト</vt:lpstr>
      <vt:lpstr>拡散光CTの場合(検討中)</vt:lpstr>
      <vt:lpstr>修論の状況</vt:lpstr>
      <vt:lpstr>イントロ</vt:lpstr>
      <vt:lpstr>前提知識 – 拡散光CT</vt:lpstr>
      <vt:lpstr>前提知識 –拡散光CTの画像再構成 （共役勾配法など）</vt:lpstr>
      <vt:lpstr>前提知識 – DIP</vt:lpstr>
      <vt:lpstr>関連研究ー内部再構成</vt:lpstr>
      <vt:lpstr>関連研究ー拡散光CT</vt:lpstr>
      <vt:lpstr>関連研究ーDeep image prior</vt:lpstr>
      <vt:lpstr>関連研究ー医用画像でのDIP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38</cp:revision>
  <dcterms:created xsi:type="dcterms:W3CDTF">2022-05-18T16:57:04Z</dcterms:created>
  <dcterms:modified xsi:type="dcterms:W3CDTF">2022-11-04T14:50:32Z</dcterms:modified>
</cp:coreProperties>
</file>