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97f2dab3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97f2dab3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97f2dab3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97f2dab3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97f2dab3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97f2dab3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97f2dab3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97f2dab3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ad34064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ad34064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bca7d45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bca7d45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bca7d456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bca7d456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bca7d456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bca7d456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ad340642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ad340642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bca7d456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bca7d456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ab59deb6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ab59deb6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bca7d456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bca7d456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bca7d456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bca7d456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bca7d456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bca7d456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bca7d456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bca7d456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bca7d456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bca7d456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bca7d456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bca7d456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ad373839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ad373839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b44bc50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b44bc50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b463625f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b463625f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ad3738392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ad3738392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ab59deb6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ab59deb6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b463625f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b463625f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b463625f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b463625f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b463625f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b463625f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ad373839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ad373839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b463625f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b463625f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Originally, RC4 uses a constantly-changing S-Box to ensure randomness. Resolved condition -&gt; certain bytes will not be disturbed in future swap. If we can have the final status of S-Box, we know the initialized status, which depends only on the user-provided key. Final status is leaked in WEP, and thus we can recover the original key. In real world, WEP protocol is not recommended to use and RC4 is prohibited using in TLS.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b463625f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b463625f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b463625f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b463625f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b463625f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b463625f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b463625f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b463625f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b463625f4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b463625f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ad37383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ad37383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b463625f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b463625f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5b463625f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5b463625f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b463625f4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b463625f4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97f2dab3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97f2dab3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597f2dab3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597f2dab3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5ad373839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ad373839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my topic, I investigated the padding oracle vulnerability in AES-CBC mode encryption schemes, which exist in ciphersuites used by TLS. The vulnerability exists in the fact that plaintexts must be padded to an even multiple of the block size, in conjunction with the fact that the vulnerable AE schemes use MAC-then-Encrypt as their method for authenticated encryption. Specifically, in order to determine which MAC to calculate, the receiver must first figure out where the MAC is, then remove the padding. This can be exploited to give away information about the plaintext.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597f2dab3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597f2dab3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597f2dab3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97f2dab3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597f2dab3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597f2dab3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5ad373839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5ad373839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use this construction to our advantage, we need an oracle that tells us whether a plaintext’s padding was valid or not. Let’s call this the valid oracle. Using the valid oracle, the property of block ciphers, and the fact that plaintexts must end with padding, we can recover the entire plaintext without knowing the key. Using this method, we can decode a ciphertext in O(N*B*2^8) where N is the number of blocks and B is the block size. This is significantly faster than a brute force attack.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97f2dab3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97f2dab3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597f2dab32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597f2dab32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597f2dab32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597f2dab32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597f2dab32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597f2dab32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5ae73b5d4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5ae73b5d4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5ad3738392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5ad3738392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97f2dab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97f2dab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97f2dab3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97f2dab3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97f2dab3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97f2dab3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97f2dab3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97f2dab3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3.png"/><Relationship Id="rId4" Type="http://schemas.openxmlformats.org/officeDocument/2006/relationships/image" Target="../media/image18.png"/><Relationship Id="rId5" Type="http://schemas.openxmlformats.org/officeDocument/2006/relationships/hyperlink" Target="https://arstechnica.com/information-technology/2008/11/wpa-cracked/"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jpg"/><Relationship Id="rId4" Type="http://schemas.openxmlformats.org/officeDocument/2006/relationships/hyperlink" Target="http://www.rfwireless-world.com/Terminology/WEP-vs-WPA-vs-WPA2.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igle.net/stats#" TargetMode="Externa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0.png"/><Relationship Id="rId4" Type="http://schemas.openxmlformats.org/officeDocument/2006/relationships/hyperlink" Target="https://en.wikipedia.org/wiki/Wired_Equivalent_Privac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2.png"/><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1.png"/><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link.springer.com/content/pdf/10.1007%2F3-540-45537-X_1.pdf"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4.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8.png"/><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20" Type="http://schemas.openxmlformats.org/officeDocument/2006/relationships/hyperlink" Target="https://ieeexplore.ieee.org/stamp/stamp.jsp?arnumber=6547131%5C" TargetMode="External"/><Relationship Id="rId11" Type="http://schemas.openxmlformats.org/officeDocument/2006/relationships/hyperlink" Target="https://asecuritysite.com/encryption/c_c3" TargetMode="External"/><Relationship Id="rId10" Type="http://schemas.openxmlformats.org/officeDocument/2006/relationships/hyperlink" Target="http://archiv.infsec.ethz.ch/education/fs08/secsem/bleichenbacher98.pdf" TargetMode="External"/><Relationship Id="rId21" Type="http://schemas.openxmlformats.org/officeDocument/2006/relationships/hyperlink" Target="https://github.com/atwang9503/LuckyThirteenAttack" TargetMode="External"/><Relationship Id="rId13" Type="http://schemas.openxmlformats.org/officeDocument/2006/relationships/hyperlink" Target="https://asecuritysite.com/encryption/c_c3" TargetMode="External"/><Relationship Id="rId12" Type="http://schemas.openxmlformats.org/officeDocument/2006/relationships/hyperlink" Target="https://asecuritysite.com/encryption/c_c3" TargetMode="External"/><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link.springer.com/content/pdf/10.1007%2F3-540-48519-8_12.pdf" TargetMode="External"/><Relationship Id="rId4" Type="http://schemas.openxmlformats.org/officeDocument/2006/relationships/hyperlink" Target="https://link.springer.com/content/pdf/10.1007%2F3-540-48519-8_12.pdf" TargetMode="External"/><Relationship Id="rId9" Type="http://schemas.openxmlformats.org/officeDocument/2006/relationships/hyperlink" Target="http://archiv.infsec.ethz.ch/education/fs08/secsem/bleichenbacher98.pdf" TargetMode="External"/><Relationship Id="rId15" Type="http://schemas.openxmlformats.org/officeDocument/2006/relationships/hyperlink" Target="https://link.springer.com/content/pdf/10.1007/3-540-46035-7_35.pdf" TargetMode="External"/><Relationship Id="rId14" Type="http://schemas.openxmlformats.org/officeDocument/2006/relationships/hyperlink" Target="https://www.mattblaze.org/papers/others/rc4_ksaproc.pdf" TargetMode="External"/><Relationship Id="rId17" Type="http://schemas.openxmlformats.org/officeDocument/2006/relationships/hyperlink" Target="https://link.springer.com/content/pdf/10.1007/3-540-46035-7_35.pdf" TargetMode="External"/><Relationship Id="rId16" Type="http://schemas.openxmlformats.org/officeDocument/2006/relationships/hyperlink" Target="https://link.springer.com/content/pdf/10.1007/3-540-46035-7_35.pdf" TargetMode="External"/><Relationship Id="rId5" Type="http://schemas.openxmlformats.org/officeDocument/2006/relationships/hyperlink" Target="http://theamazingking.com/index.php" TargetMode="External"/><Relationship Id="rId19" Type="http://schemas.openxmlformats.org/officeDocument/2006/relationships/hyperlink" Target="https://ieeexplore.ieee.org/stamp/stamp.jsp?arnumber=6547131%5C" TargetMode="External"/><Relationship Id="rId6" Type="http://schemas.openxmlformats.org/officeDocument/2006/relationships/hyperlink" Target="http://theamazingking.com/index.php" TargetMode="External"/><Relationship Id="rId18" Type="http://schemas.openxmlformats.org/officeDocument/2006/relationships/hyperlink" Target="https://ieeexplore.ieee.org/stamp/stamp.jsp?arnumber=6547131%5C" TargetMode="External"/><Relationship Id="rId7" Type="http://schemas.openxmlformats.org/officeDocument/2006/relationships/hyperlink" Target="http://theamazingking.com/index.php" TargetMode="External"/><Relationship Id="rId8" Type="http://schemas.openxmlformats.org/officeDocument/2006/relationships/hyperlink" Target="http://archiv.infsec.ethz.ch/education/fs08/secsem/bleichenbacher98.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Cryptographic</a:t>
            </a:r>
            <a:endParaRPr/>
          </a:p>
          <a:p>
            <a:pPr indent="0" lvl="0" marL="0" rtl="0" algn="ctr">
              <a:spcBef>
                <a:spcPts val="0"/>
              </a:spcBef>
              <a:spcAft>
                <a:spcPts val="0"/>
              </a:spcAft>
              <a:buNone/>
            </a:pPr>
            <a:r>
              <a:rPr lang="en"/>
              <a:t>Attacks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Nishant Harshe, Karun Narayan, Yu Deng, </a:t>
            </a:r>
            <a:r>
              <a:rPr lang="en"/>
              <a:t>Adrian Wang</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Retrieving</a:t>
            </a:r>
            <a:r>
              <a:rPr lang="en"/>
              <a:t> subkeys</a:t>
            </a:r>
            <a:endParaRPr/>
          </a:p>
        </p:txBody>
      </p:sp>
      <p:sp>
        <p:nvSpPr>
          <p:cNvPr id="115" name="Google Shape;115;p22"/>
          <p:cNvSpPr txBox="1"/>
          <p:nvPr>
            <p:ph idx="1" type="body"/>
          </p:nvPr>
        </p:nvSpPr>
        <p:spPr>
          <a:xfrm>
            <a:off x="311700" y="1152475"/>
            <a:ext cx="4037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Since we know the behavior of the first few rounds we generate our plaintexts pair such that we can use see which ones give use the correct output differential of 0x2000000 and determine the subkeys for the 3 rounds.</a:t>
            </a:r>
            <a:endParaRPr/>
          </a:p>
        </p:txBody>
      </p:sp>
      <p:pic>
        <p:nvPicPr>
          <p:cNvPr id="116" name="Google Shape;116;p22"/>
          <p:cNvPicPr preferRelativeResize="0"/>
          <p:nvPr/>
        </p:nvPicPr>
        <p:blipFill>
          <a:blip r:embed="rId3">
            <a:alphaModFix/>
          </a:blip>
          <a:stretch>
            <a:fillRect/>
          </a:stretch>
        </p:blipFill>
        <p:spPr>
          <a:xfrm>
            <a:off x="4501500" y="1170125"/>
            <a:ext cx="4490100" cy="27276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Cracking the Final Stage</a:t>
            </a:r>
            <a:endParaRPr/>
          </a:p>
        </p:txBody>
      </p:sp>
      <p:sp>
        <p:nvSpPr>
          <p:cNvPr id="122" name="Google Shape;122;p23"/>
          <p:cNvSpPr txBox="1"/>
          <p:nvPr>
            <p:ph idx="1" type="body"/>
          </p:nvPr>
        </p:nvSpPr>
        <p:spPr>
          <a:xfrm>
            <a:off x="311700" y="1152475"/>
            <a:ext cx="3687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crack the final stage we have to use several trials of the third subkey to see which ones generate the correct cipher texts.</a:t>
            </a:r>
            <a:endParaRPr/>
          </a:p>
          <a:p>
            <a:pPr indent="0" lvl="0" marL="0" rtl="0" algn="l">
              <a:spcBef>
                <a:spcPts val="1600"/>
              </a:spcBef>
              <a:spcAft>
                <a:spcPts val="0"/>
              </a:spcAft>
              <a:buNone/>
            </a:pPr>
            <a:r>
              <a:rPr lang="en"/>
              <a:t>Luckily since it is only done for each round individually it’s quite </a:t>
            </a:r>
            <a:r>
              <a:rPr lang="en"/>
              <a:t>feasible.</a:t>
            </a:r>
            <a:endParaRPr/>
          </a:p>
          <a:p>
            <a:pPr indent="0" lvl="0" marL="0" rtl="0" algn="l">
              <a:spcBef>
                <a:spcPts val="1600"/>
              </a:spcBef>
              <a:spcAft>
                <a:spcPts val="1600"/>
              </a:spcAft>
              <a:buNone/>
            </a:pPr>
            <a:r>
              <a:rPr lang="en"/>
              <a:t>(2</a:t>
            </a:r>
            <a:r>
              <a:rPr baseline="30000" lang="en"/>
              <a:t>32</a:t>
            </a:r>
            <a:r>
              <a:rPr lang="en"/>
              <a:t> combinations)</a:t>
            </a:r>
            <a:r>
              <a:rPr lang="en"/>
              <a:t> </a:t>
            </a:r>
            <a:endParaRPr/>
          </a:p>
        </p:txBody>
      </p:sp>
      <p:pic>
        <p:nvPicPr>
          <p:cNvPr id="123" name="Google Shape;123;p23"/>
          <p:cNvPicPr preferRelativeResize="0"/>
          <p:nvPr/>
        </p:nvPicPr>
        <p:blipFill>
          <a:blip r:embed="rId3">
            <a:alphaModFix/>
          </a:blip>
          <a:stretch>
            <a:fillRect/>
          </a:stretch>
        </p:blipFill>
        <p:spPr>
          <a:xfrm>
            <a:off x="3951899" y="1017725"/>
            <a:ext cx="5192100" cy="3502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29" name="Google Shape;129;p24"/>
          <p:cNvSpPr txBox="1"/>
          <p:nvPr>
            <p:ph idx="1" type="body"/>
          </p:nvPr>
        </p:nvSpPr>
        <p:spPr>
          <a:xfrm>
            <a:off x="311700" y="1152475"/>
            <a:ext cx="4159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Using the method described we have a high probability of retrieving the subkeys and cracking the FEAL-4 cipher. This algorithm does tend to take quite a while to run but should almost always be successful.</a:t>
            </a:r>
            <a:endParaRPr/>
          </a:p>
        </p:txBody>
      </p:sp>
      <p:pic>
        <p:nvPicPr>
          <p:cNvPr id="130" name="Google Shape;130;p24"/>
          <p:cNvPicPr preferRelativeResize="0"/>
          <p:nvPr/>
        </p:nvPicPr>
        <p:blipFill>
          <a:blip r:embed="rId3">
            <a:alphaModFix/>
          </a:blip>
          <a:stretch>
            <a:fillRect/>
          </a:stretch>
        </p:blipFill>
        <p:spPr>
          <a:xfrm>
            <a:off x="4942825" y="244475"/>
            <a:ext cx="3449375" cy="469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25"/>
          <p:cNvPicPr preferRelativeResize="0"/>
          <p:nvPr/>
        </p:nvPicPr>
        <p:blipFill>
          <a:blip r:embed="rId3">
            <a:alphaModFix/>
          </a:blip>
          <a:stretch>
            <a:fillRect/>
          </a:stretch>
        </p:blipFill>
        <p:spPr>
          <a:xfrm>
            <a:off x="3881225" y="1528763"/>
            <a:ext cx="3810000" cy="208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Bleichenbacher Vulnerability</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Occurs during RSA </a:t>
            </a:r>
            <a:r>
              <a:rPr lang="en"/>
              <a:t>encryption</a:t>
            </a:r>
            <a:r>
              <a:rPr lang="en"/>
              <a:t> when using PKCS#1 v1.5 padding.</a:t>
            </a:r>
            <a:endParaRPr/>
          </a:p>
          <a:p>
            <a:pPr indent="-342900" lvl="0" marL="457200" rtl="0" algn="l">
              <a:spcBef>
                <a:spcPts val="0"/>
              </a:spcBef>
              <a:spcAft>
                <a:spcPts val="0"/>
              </a:spcAft>
              <a:buSzPts val="1800"/>
              <a:buChar char="●"/>
            </a:pPr>
            <a:r>
              <a:rPr lang="en"/>
              <a:t>A server decrypting the message returns a notification saying if the decryption was </a:t>
            </a:r>
            <a:r>
              <a:rPr lang="en"/>
              <a:t>successful</a:t>
            </a:r>
            <a:r>
              <a:rPr lang="en"/>
              <a:t>.</a:t>
            </a:r>
            <a:endParaRPr/>
          </a:p>
        </p:txBody>
      </p:sp>
      <p:sp>
        <p:nvSpPr>
          <p:cNvPr id="142" name="Google Shape;142;p26"/>
          <p:cNvSpPr txBox="1"/>
          <p:nvPr/>
        </p:nvSpPr>
        <p:spPr>
          <a:xfrm>
            <a:off x="542775" y="2752300"/>
            <a:ext cx="7599000" cy="2274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6"/>
          <p:cNvSpPr txBox="1"/>
          <p:nvPr/>
        </p:nvSpPr>
        <p:spPr>
          <a:xfrm>
            <a:off x="361850" y="4181725"/>
            <a:ext cx="8012400" cy="8451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Padding Vulnerability</a:t>
            </a:r>
            <a:endParaRPr/>
          </a:p>
          <a:p>
            <a:pPr indent="0" lvl="0" marL="0" rtl="0" algn="l">
              <a:spcBef>
                <a:spcPts val="0"/>
              </a:spcBef>
              <a:spcAft>
                <a:spcPts val="0"/>
              </a:spcAft>
              <a:buNone/>
            </a:pPr>
            <a:r>
              <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1" name="Google Shape;151;p27"/>
          <p:cNvSpPr txBox="1"/>
          <p:nvPr/>
        </p:nvSpPr>
        <p:spPr>
          <a:xfrm>
            <a:off x="542775" y="2752300"/>
            <a:ext cx="7599000" cy="2274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2" name="Google Shape;152;p27"/>
          <p:cNvPicPr preferRelativeResize="0"/>
          <p:nvPr/>
        </p:nvPicPr>
        <p:blipFill>
          <a:blip r:embed="rId3">
            <a:alphaModFix/>
          </a:blip>
          <a:stretch>
            <a:fillRect/>
          </a:stretch>
        </p:blipFill>
        <p:spPr>
          <a:xfrm>
            <a:off x="542775" y="1566000"/>
            <a:ext cx="7325375" cy="2067450"/>
          </a:xfrm>
          <a:prstGeom prst="rect">
            <a:avLst/>
          </a:prstGeom>
          <a:noFill/>
          <a:ln>
            <a:noFill/>
          </a:ln>
        </p:spPr>
      </p:pic>
      <p:sp>
        <p:nvSpPr>
          <p:cNvPr id="153" name="Google Shape;153;p27"/>
          <p:cNvSpPr txBox="1"/>
          <p:nvPr/>
        </p:nvSpPr>
        <p:spPr>
          <a:xfrm>
            <a:off x="336075" y="2571750"/>
            <a:ext cx="8012400" cy="2067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7"/>
          <p:cNvSpPr txBox="1"/>
          <p:nvPr/>
        </p:nvSpPr>
        <p:spPr>
          <a:xfrm>
            <a:off x="542850" y="3083325"/>
            <a:ext cx="7325400" cy="1189200"/>
          </a:xfrm>
          <a:prstGeom prst="rect">
            <a:avLst/>
          </a:prstGeom>
          <a:solidFill>
            <a:schemeClr val="lt1"/>
          </a:solid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first two bytes are always constant as well as the zero byte after random padding</a:t>
            </a:r>
            <a:endParaRPr/>
          </a:p>
          <a:p>
            <a:pPr indent="-317500" lvl="0" marL="457200" rtl="0" algn="l">
              <a:spcBef>
                <a:spcPts val="0"/>
              </a:spcBef>
              <a:spcAft>
                <a:spcPts val="0"/>
              </a:spcAft>
              <a:buSzPts val="1400"/>
              <a:buChar char="●"/>
            </a:pPr>
            <a:r>
              <a:rPr lang="en"/>
              <a:t>This padding is useful information to the attacker, gives them the correct </a:t>
            </a:r>
            <a:r>
              <a:rPr lang="en"/>
              <a:t>organization</a:t>
            </a:r>
            <a:r>
              <a:rPr lang="en"/>
              <a:t> of a message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 Vulnerability</a:t>
            </a:r>
            <a:endParaRPr/>
          </a:p>
        </p:txBody>
      </p:sp>
      <p:sp>
        <p:nvSpPr>
          <p:cNvPr id="160" name="Google Shape;160;p28"/>
          <p:cNvSpPr txBox="1"/>
          <p:nvPr>
            <p:ph idx="1" type="body"/>
          </p:nvPr>
        </p:nvSpPr>
        <p:spPr>
          <a:xfrm>
            <a:off x="311700" y="3581100"/>
            <a:ext cx="8520600" cy="145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server sends back messages that notify user if message he sent was successful</a:t>
            </a:r>
            <a:endParaRPr/>
          </a:p>
          <a:p>
            <a:pPr indent="-342900" lvl="0" marL="457200" rtl="0" algn="l">
              <a:spcBef>
                <a:spcPts val="0"/>
              </a:spcBef>
              <a:spcAft>
                <a:spcPts val="0"/>
              </a:spcAft>
              <a:buSzPts val="1800"/>
              <a:buChar char="●"/>
            </a:pPr>
            <a:r>
              <a:rPr lang="en"/>
              <a:t>This is then used by an attacker to directly verify whether or not his custom message was read successfully</a:t>
            </a:r>
            <a:endParaRPr/>
          </a:p>
        </p:txBody>
      </p:sp>
      <p:pic>
        <p:nvPicPr>
          <p:cNvPr id="161" name="Google Shape;161;p28"/>
          <p:cNvPicPr preferRelativeResize="0"/>
          <p:nvPr/>
        </p:nvPicPr>
        <p:blipFill>
          <a:blip r:embed="rId3">
            <a:alphaModFix/>
          </a:blip>
          <a:stretch>
            <a:fillRect/>
          </a:stretch>
        </p:blipFill>
        <p:spPr>
          <a:xfrm>
            <a:off x="311700" y="1152475"/>
            <a:ext cx="7005501" cy="24856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for Exploit</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You combine the two </a:t>
            </a:r>
            <a:r>
              <a:rPr lang="en"/>
              <a:t>vulnerabilities</a:t>
            </a:r>
            <a:r>
              <a:rPr lang="en"/>
              <a:t> to create the exploit.</a:t>
            </a:r>
            <a:endParaRPr/>
          </a:p>
          <a:p>
            <a:pPr indent="-342900" lvl="0" marL="457200" rtl="0" algn="l">
              <a:spcBef>
                <a:spcPts val="0"/>
              </a:spcBef>
              <a:spcAft>
                <a:spcPts val="0"/>
              </a:spcAft>
              <a:buSzPts val="1800"/>
              <a:buAutoNum type="arabicPeriod"/>
            </a:pPr>
            <a:r>
              <a:rPr lang="en"/>
              <a:t>First you hijack a a connection between a user and server</a:t>
            </a:r>
            <a:endParaRPr/>
          </a:p>
          <a:p>
            <a:pPr indent="-342900" lvl="0" marL="457200" rtl="0" algn="l">
              <a:spcBef>
                <a:spcPts val="0"/>
              </a:spcBef>
              <a:spcAft>
                <a:spcPts val="0"/>
              </a:spcAft>
              <a:buSzPts val="1800"/>
              <a:buAutoNum type="arabicPeriod"/>
            </a:pPr>
            <a:r>
              <a:rPr lang="en"/>
              <a:t>Then you take the users encrypted cypher message and multiply a ‘S’ value to the the cipher</a:t>
            </a:r>
            <a:endParaRPr/>
          </a:p>
          <a:p>
            <a:pPr indent="-342900" lvl="0" marL="457200" rtl="0" algn="l">
              <a:spcBef>
                <a:spcPts val="0"/>
              </a:spcBef>
              <a:spcAft>
                <a:spcPts val="0"/>
              </a:spcAft>
              <a:buSzPts val="1800"/>
              <a:buAutoNum type="arabicPeriod"/>
            </a:pPr>
            <a:r>
              <a:rPr lang="en"/>
              <a:t>Send to the server which acts as the PADDING ORACLE and wait for  a response</a:t>
            </a:r>
            <a:endParaRPr/>
          </a:p>
          <a:p>
            <a:pPr indent="-342900" lvl="0" marL="457200" rtl="0" algn="l">
              <a:spcBef>
                <a:spcPts val="0"/>
              </a:spcBef>
              <a:spcAft>
                <a:spcPts val="0"/>
              </a:spcAft>
              <a:buSzPts val="1800"/>
              <a:buAutoNum type="arabicPeriod"/>
            </a:pPr>
            <a:r>
              <a:rPr lang="en"/>
              <a:t>If response is </a:t>
            </a:r>
            <a:r>
              <a:rPr lang="en"/>
              <a:t>successful</a:t>
            </a:r>
            <a:r>
              <a:rPr lang="en"/>
              <a:t> you can use that s value to crack other messages</a:t>
            </a:r>
            <a:endParaRPr/>
          </a:p>
          <a:p>
            <a:pPr indent="-342900" lvl="0" marL="457200" rtl="0" algn="l">
              <a:spcBef>
                <a:spcPts val="0"/>
              </a:spcBef>
              <a:spcAft>
                <a:spcPts val="0"/>
              </a:spcAft>
              <a:buSzPts val="1800"/>
              <a:buAutoNum type="arabicPeriod"/>
            </a:pPr>
            <a:r>
              <a:rPr lang="en"/>
              <a:t>Else repeat with a different ‘S’ value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Bleichenbacher Exploit</a:t>
            </a:r>
            <a:endParaRPr/>
          </a:p>
        </p:txBody>
      </p:sp>
      <p:sp>
        <p:nvSpPr>
          <p:cNvPr id="173" name="Google Shape;17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4" name="Google Shape;174;p30"/>
          <p:cNvPicPr preferRelativeResize="0"/>
          <p:nvPr/>
        </p:nvPicPr>
        <p:blipFill>
          <a:blip r:embed="rId3">
            <a:alphaModFix/>
          </a:blip>
          <a:stretch>
            <a:fillRect/>
          </a:stretch>
        </p:blipFill>
        <p:spPr>
          <a:xfrm>
            <a:off x="1486176" y="1152475"/>
            <a:ext cx="5655325" cy="3804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 4 known cryptographic attacks</a:t>
            </a:r>
            <a:endParaRPr/>
          </a:p>
          <a:p>
            <a:pPr indent="-342900" lvl="0" marL="457200" rtl="0" algn="l">
              <a:spcBef>
                <a:spcPts val="1600"/>
              </a:spcBef>
              <a:spcAft>
                <a:spcPts val="0"/>
              </a:spcAft>
              <a:buSzPts val="1800"/>
              <a:buChar char="●"/>
            </a:pPr>
            <a:r>
              <a:rPr lang="en"/>
              <a:t>Differential Attack</a:t>
            </a:r>
            <a:endParaRPr/>
          </a:p>
          <a:p>
            <a:pPr indent="-342900" lvl="0" marL="457200" rtl="0" algn="l">
              <a:spcBef>
                <a:spcPts val="0"/>
              </a:spcBef>
              <a:spcAft>
                <a:spcPts val="0"/>
              </a:spcAft>
              <a:buSzPts val="1800"/>
              <a:buChar char="●"/>
            </a:pPr>
            <a:r>
              <a:rPr lang="en"/>
              <a:t>Bleichenbacher Attack</a:t>
            </a:r>
            <a:endParaRPr/>
          </a:p>
          <a:p>
            <a:pPr indent="-342900" lvl="0" marL="457200" rtl="0" algn="l">
              <a:spcBef>
                <a:spcPts val="0"/>
              </a:spcBef>
              <a:spcAft>
                <a:spcPts val="0"/>
              </a:spcAft>
              <a:buSzPts val="1800"/>
              <a:buChar char="●"/>
            </a:pPr>
            <a:r>
              <a:rPr lang="en"/>
              <a:t>FMS(</a:t>
            </a:r>
            <a:r>
              <a:rPr lang="en">
                <a:solidFill>
                  <a:srgbClr val="666666"/>
                </a:solidFill>
                <a:highlight>
                  <a:srgbClr val="FFFFFF"/>
                </a:highlight>
              </a:rPr>
              <a:t>Fluhrer, Mantin and Shamir</a:t>
            </a:r>
            <a:r>
              <a:rPr lang="en"/>
              <a:t>) Attack</a:t>
            </a:r>
            <a:endParaRPr/>
          </a:p>
          <a:p>
            <a:pPr indent="-342900" lvl="0" marL="457200" rtl="0" algn="l">
              <a:spcBef>
                <a:spcPts val="0"/>
              </a:spcBef>
              <a:spcAft>
                <a:spcPts val="0"/>
              </a:spcAft>
              <a:buSzPts val="1800"/>
              <a:buChar char="●"/>
            </a:pPr>
            <a:r>
              <a:rPr lang="en"/>
              <a:t>Padding Oracle Attack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Step</a:t>
            </a:r>
            <a:endParaRPr/>
          </a:p>
        </p:txBody>
      </p:sp>
      <p:sp>
        <p:nvSpPr>
          <p:cNvPr id="185" name="Google Shape;18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6" name="Google Shape;186;p32"/>
          <p:cNvSpPr txBox="1"/>
          <p:nvPr/>
        </p:nvSpPr>
        <p:spPr>
          <a:xfrm>
            <a:off x="311700" y="3745800"/>
            <a:ext cx="8520600" cy="1397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Here we create custom RSA keys using</a:t>
            </a:r>
            <a:endParaRPr sz="1800"/>
          </a:p>
          <a:p>
            <a:pPr indent="-342900" lvl="0" marL="457200" rtl="0" algn="l">
              <a:spcBef>
                <a:spcPts val="0"/>
              </a:spcBef>
              <a:spcAft>
                <a:spcPts val="0"/>
              </a:spcAft>
              <a:buSzPts val="1800"/>
              <a:buChar char="●"/>
            </a:pPr>
            <a:r>
              <a:rPr lang="en" sz="1800"/>
              <a:t>Public key encrypts data then private key </a:t>
            </a:r>
            <a:r>
              <a:rPr lang="en" sz="1800"/>
              <a:t>decrypts</a:t>
            </a:r>
            <a:endParaRPr sz="1800"/>
          </a:p>
          <a:p>
            <a:pPr indent="-342900" lvl="0" marL="457200" rtl="0" algn="l">
              <a:spcBef>
                <a:spcPts val="0"/>
              </a:spcBef>
              <a:spcAft>
                <a:spcPts val="0"/>
              </a:spcAft>
              <a:buSzPts val="1800"/>
              <a:buChar char="●"/>
            </a:pPr>
            <a:r>
              <a:rPr lang="en" sz="1800"/>
              <a:t>The user encrypts and creates a cipher message which is sent to server</a:t>
            </a:r>
            <a:endParaRPr sz="1800"/>
          </a:p>
        </p:txBody>
      </p:sp>
      <p:pic>
        <p:nvPicPr>
          <p:cNvPr id="187" name="Google Shape;187;p32"/>
          <p:cNvPicPr preferRelativeResize="0"/>
          <p:nvPr/>
        </p:nvPicPr>
        <p:blipFill>
          <a:blip r:embed="rId3">
            <a:alphaModFix/>
          </a:blip>
          <a:stretch>
            <a:fillRect/>
          </a:stretch>
        </p:blipFill>
        <p:spPr>
          <a:xfrm>
            <a:off x="801925" y="1017725"/>
            <a:ext cx="7346550" cy="2569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Step</a:t>
            </a:r>
            <a:endParaRPr/>
          </a:p>
        </p:txBody>
      </p:sp>
      <p:sp>
        <p:nvSpPr>
          <p:cNvPr id="193" name="Google Shape;19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Next you would hijack the connection and intercept the message</a:t>
            </a:r>
            <a:endParaRPr/>
          </a:p>
          <a:p>
            <a:pPr indent="-342900" lvl="0" marL="457200" rtl="0" algn="l">
              <a:spcBef>
                <a:spcPts val="0"/>
              </a:spcBef>
              <a:spcAft>
                <a:spcPts val="0"/>
              </a:spcAft>
              <a:buSzPts val="1800"/>
              <a:buChar char="●"/>
            </a:pPr>
            <a:r>
              <a:rPr lang="en"/>
              <a:t>The message is then multiplied with ‘S’ which is used to help you crack the private key.</a:t>
            </a:r>
            <a:endParaRPr/>
          </a:p>
          <a:p>
            <a:pPr indent="0" lvl="0" marL="0" rtl="0" algn="l">
              <a:spcBef>
                <a:spcPts val="1600"/>
              </a:spcBef>
              <a:spcAft>
                <a:spcPts val="0"/>
              </a:spcAft>
              <a:buNone/>
            </a:pPr>
            <a:r>
              <a:t/>
            </a:r>
            <a:endParaRPr/>
          </a:p>
          <a:p>
            <a:pPr indent="0" lvl="0" marL="0" rtl="0" algn="ctr">
              <a:spcBef>
                <a:spcPts val="1600"/>
              </a:spcBef>
              <a:spcAft>
                <a:spcPts val="0"/>
              </a:spcAft>
              <a:buNone/>
            </a:pPr>
            <a:r>
              <a:rPr lang="en" sz="3000"/>
              <a:t>C’ = C *(S)^e MOD N</a:t>
            </a:r>
            <a:endParaRPr sz="3000"/>
          </a:p>
          <a:p>
            <a:pPr indent="-342900" lvl="0" marL="457200" rtl="0" algn="l">
              <a:spcBef>
                <a:spcPts val="1600"/>
              </a:spcBef>
              <a:spcAft>
                <a:spcPts val="0"/>
              </a:spcAft>
              <a:buSzPts val="1800"/>
              <a:buChar char="●"/>
            </a:pPr>
            <a:r>
              <a:rPr lang="en"/>
              <a:t>Here we grabbed C from the User, e is the public exponent and N is public modulus</a:t>
            </a:r>
            <a:endParaRPr/>
          </a:p>
          <a:p>
            <a:pPr indent="-342900" lvl="0" marL="457200" rtl="0" algn="l">
              <a:spcBef>
                <a:spcPts val="0"/>
              </a:spcBef>
              <a:spcAft>
                <a:spcPts val="0"/>
              </a:spcAft>
              <a:buSzPts val="1800"/>
              <a:buChar char="●"/>
            </a:pPr>
            <a:r>
              <a:rPr lang="en"/>
              <a:t>We test different S values that crack the decryption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Third Step</a:t>
            </a:r>
            <a:endParaRPr/>
          </a:p>
        </p:txBody>
      </p:sp>
      <p:sp>
        <p:nvSpPr>
          <p:cNvPr id="199" name="Google Shape;19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Server </a:t>
            </a:r>
            <a:r>
              <a:rPr lang="en"/>
              <a:t>receives</a:t>
            </a:r>
            <a:r>
              <a:rPr lang="en"/>
              <a:t> the cipher and attempts to decrypt</a:t>
            </a:r>
            <a:endParaRPr/>
          </a:p>
          <a:p>
            <a:pPr indent="0" lvl="0" marL="0" rtl="0" algn="ctr">
              <a:spcBef>
                <a:spcPts val="1600"/>
              </a:spcBef>
              <a:spcAft>
                <a:spcPts val="0"/>
              </a:spcAft>
              <a:buNone/>
            </a:pPr>
            <a:r>
              <a:t/>
            </a:r>
            <a:endParaRPr/>
          </a:p>
          <a:p>
            <a:pPr indent="0" lvl="0" marL="0" rtl="0" algn="ctr">
              <a:spcBef>
                <a:spcPts val="1600"/>
              </a:spcBef>
              <a:spcAft>
                <a:spcPts val="0"/>
              </a:spcAft>
              <a:buNone/>
            </a:pPr>
            <a:r>
              <a:rPr lang="en" sz="3000"/>
              <a:t>M’ = (CxS^e)^d Mod N</a:t>
            </a:r>
            <a:endParaRPr sz="3000"/>
          </a:p>
          <a:p>
            <a:pPr indent="-342900" lvl="0" marL="457200" rtl="0" algn="l">
              <a:spcBef>
                <a:spcPts val="1600"/>
              </a:spcBef>
              <a:spcAft>
                <a:spcPts val="0"/>
              </a:spcAft>
              <a:buSzPts val="1800"/>
              <a:buChar char="●"/>
            </a:pPr>
            <a:r>
              <a:rPr lang="en"/>
              <a:t>Here d is the private key</a:t>
            </a:r>
            <a:endParaRPr/>
          </a:p>
          <a:p>
            <a:pPr indent="-342900" lvl="0" marL="457200" rtl="0" algn="l">
              <a:spcBef>
                <a:spcPts val="0"/>
              </a:spcBef>
              <a:spcAft>
                <a:spcPts val="0"/>
              </a:spcAft>
              <a:buSzPts val="1800"/>
              <a:buChar char="●"/>
            </a:pPr>
            <a:r>
              <a:rPr lang="en"/>
              <a:t>This equation decrypts on the server side.</a:t>
            </a:r>
            <a:endParaRPr/>
          </a:p>
          <a:p>
            <a:pPr indent="-342900" lvl="0" marL="457200" rtl="0" algn="l">
              <a:spcBef>
                <a:spcPts val="0"/>
              </a:spcBef>
              <a:spcAft>
                <a:spcPts val="0"/>
              </a:spcAft>
              <a:buSzPts val="1800"/>
              <a:buChar char="●"/>
            </a:pPr>
            <a:r>
              <a:rPr lang="en"/>
              <a:t>If the </a:t>
            </a:r>
            <a:r>
              <a:rPr lang="en"/>
              <a:t>decryption</a:t>
            </a:r>
            <a:r>
              <a:rPr lang="en"/>
              <a:t> is </a:t>
            </a:r>
            <a:r>
              <a:rPr lang="en"/>
              <a:t>successful then the attacker is notified</a:t>
            </a:r>
            <a:endParaRPr/>
          </a:p>
          <a:p>
            <a:pPr indent="-342900" lvl="0" marL="457200" rtl="0" algn="l">
              <a:spcBef>
                <a:spcPts val="0"/>
              </a:spcBef>
              <a:spcAft>
                <a:spcPts val="0"/>
              </a:spcAft>
              <a:buSzPts val="1800"/>
              <a:buChar char="●"/>
            </a:pPr>
            <a:r>
              <a:rPr lang="en"/>
              <a:t>Then the attacker knows the S value is useful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Fourth Step</a:t>
            </a:r>
            <a:endParaRPr/>
          </a:p>
        </p:txBody>
      </p:sp>
      <p:sp>
        <p:nvSpPr>
          <p:cNvPr id="205" name="Google Shape;20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the message was </a:t>
            </a:r>
            <a:r>
              <a:rPr lang="en"/>
              <a:t>unsuccessful</a:t>
            </a:r>
            <a:r>
              <a:rPr lang="en"/>
              <a:t>, Repeatedly send the message </a:t>
            </a:r>
            <a:r>
              <a:rPr lang="en"/>
              <a:t>with</a:t>
            </a:r>
            <a:r>
              <a:rPr lang="en"/>
              <a:t> a different value of S and wait for a potential matched decryption</a:t>
            </a:r>
            <a:endParaRPr/>
          </a:p>
          <a:p>
            <a:pPr indent="0" lvl="0" marL="457200" rtl="0" algn="l">
              <a:spcBef>
                <a:spcPts val="1600"/>
              </a:spcBef>
              <a:spcAft>
                <a:spcPts val="1600"/>
              </a:spcAft>
              <a:buNone/>
            </a:pPr>
            <a:r>
              <a:t/>
            </a:r>
            <a:endParaRPr/>
          </a:p>
        </p:txBody>
      </p:sp>
      <p:pic>
        <p:nvPicPr>
          <p:cNvPr id="206" name="Google Shape;206;p35"/>
          <p:cNvPicPr preferRelativeResize="0"/>
          <p:nvPr/>
        </p:nvPicPr>
        <p:blipFill>
          <a:blip r:embed="rId3">
            <a:alphaModFix/>
          </a:blip>
          <a:stretch>
            <a:fillRect/>
          </a:stretch>
        </p:blipFill>
        <p:spPr>
          <a:xfrm>
            <a:off x="0" y="2330675"/>
            <a:ext cx="9143999" cy="227613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212" name="Google Shape;21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creating custom RSA keys they use incredibly large numbers making it hard to work with</a:t>
            </a:r>
            <a:endParaRPr/>
          </a:p>
          <a:p>
            <a:pPr indent="-342900" lvl="0" marL="457200" rtl="0" algn="l">
              <a:spcBef>
                <a:spcPts val="0"/>
              </a:spcBef>
              <a:spcAft>
                <a:spcPts val="0"/>
              </a:spcAft>
              <a:buSzPts val="1800"/>
              <a:buChar char="●"/>
            </a:pPr>
            <a:r>
              <a:rPr lang="en"/>
              <a:t>Created my own generation of RSA keys that make various computations easier</a:t>
            </a:r>
            <a:endParaRPr/>
          </a:p>
          <a:p>
            <a:pPr indent="-342900" lvl="0" marL="457200" rtl="0" algn="l">
              <a:spcBef>
                <a:spcPts val="0"/>
              </a:spcBef>
              <a:spcAft>
                <a:spcPts val="0"/>
              </a:spcAft>
              <a:buSzPts val="1800"/>
              <a:buChar char="●"/>
            </a:pPr>
            <a:r>
              <a:rPr lang="en"/>
              <a:t>I modified the size of the message to make execution more convenient</a:t>
            </a:r>
            <a:endParaRPr/>
          </a:p>
          <a:p>
            <a:pPr indent="-342900" lvl="0" marL="457200" rtl="0" algn="l">
              <a:spcBef>
                <a:spcPts val="0"/>
              </a:spcBef>
              <a:spcAft>
                <a:spcPts val="0"/>
              </a:spcAft>
              <a:buSzPts val="1800"/>
              <a:buChar char="●"/>
            </a:pPr>
            <a:r>
              <a:rPr lang="en"/>
              <a:t>Changed the total message to 10 bytes to</a:t>
            </a:r>
            <a:endParaRPr/>
          </a:p>
          <a:p>
            <a:pPr indent="-342900" lvl="0" marL="457200" rtl="0" algn="l">
              <a:spcBef>
                <a:spcPts val="0"/>
              </a:spcBef>
              <a:spcAft>
                <a:spcPts val="0"/>
              </a:spcAft>
              <a:buSzPts val="1800"/>
              <a:buChar char="●"/>
            </a:pPr>
            <a:r>
              <a:rPr lang="en"/>
              <a:t>Originally the padding oracle looks at the first byte and second byte</a:t>
            </a:r>
            <a:endParaRPr/>
          </a:p>
          <a:p>
            <a:pPr indent="-342900" lvl="0" marL="457200" rtl="0" algn="l">
              <a:spcBef>
                <a:spcPts val="0"/>
              </a:spcBef>
              <a:spcAft>
                <a:spcPts val="0"/>
              </a:spcAft>
              <a:buSzPts val="1800"/>
              <a:buChar char="●"/>
            </a:pPr>
            <a:r>
              <a:rPr lang="en"/>
              <a:t>The first byte is 0 but when accessing the byte through code since its the most </a:t>
            </a:r>
            <a:r>
              <a:rPr lang="en"/>
              <a:t>significant</a:t>
            </a:r>
            <a:r>
              <a:rPr lang="en"/>
              <a:t> bit, it gets ignored</a:t>
            </a:r>
            <a:endParaRPr/>
          </a:p>
          <a:p>
            <a:pPr indent="-342900" lvl="0" marL="457200" rtl="0" algn="l">
              <a:spcBef>
                <a:spcPts val="0"/>
              </a:spcBef>
              <a:spcAft>
                <a:spcPts val="0"/>
              </a:spcAft>
              <a:buSzPts val="1800"/>
              <a:buChar char="●"/>
            </a:pPr>
            <a:r>
              <a:rPr lang="en"/>
              <a:t>So i looked at the byte with value 2 and the 0 byte after random values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Prevention Of Attack</a:t>
            </a:r>
            <a:endParaRPr/>
          </a:p>
        </p:txBody>
      </p:sp>
      <p:sp>
        <p:nvSpPr>
          <p:cNvPr id="218" name="Google Shape;21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good prevention is to have a server that does not return messages back to the User</a:t>
            </a:r>
            <a:endParaRPr/>
          </a:p>
          <a:p>
            <a:pPr indent="-342900" lvl="0" marL="457200" rtl="0" algn="l">
              <a:spcBef>
                <a:spcPts val="0"/>
              </a:spcBef>
              <a:spcAft>
                <a:spcPts val="0"/>
              </a:spcAft>
              <a:buSzPts val="1800"/>
              <a:buChar char="●"/>
            </a:pPr>
            <a:r>
              <a:rPr lang="en"/>
              <a:t>The attacker would not have a verification system to see if his Custom messages are successfully being decrypted or not</a:t>
            </a:r>
            <a:endParaRPr/>
          </a:p>
          <a:p>
            <a:pPr indent="-342900" lvl="0" marL="457200" rtl="0" algn="l">
              <a:spcBef>
                <a:spcPts val="0"/>
              </a:spcBef>
              <a:spcAft>
                <a:spcPts val="0"/>
              </a:spcAft>
              <a:buSzPts val="1800"/>
              <a:buChar char="●"/>
            </a:pPr>
            <a:r>
              <a:rPr lang="en"/>
              <a:t>Another prevention is in the padding itself</a:t>
            </a:r>
            <a:endParaRPr/>
          </a:p>
          <a:p>
            <a:pPr indent="-342900" lvl="0" marL="457200" rtl="0" algn="l">
              <a:spcBef>
                <a:spcPts val="0"/>
              </a:spcBef>
              <a:spcAft>
                <a:spcPts val="0"/>
              </a:spcAft>
              <a:buSzPts val="1800"/>
              <a:buChar char="●"/>
            </a:pPr>
            <a:r>
              <a:rPr lang="en"/>
              <a:t>Hashing is used to create </a:t>
            </a:r>
            <a:r>
              <a:rPr lang="en"/>
              <a:t>redundancy</a:t>
            </a:r>
            <a:r>
              <a:rPr lang="en"/>
              <a:t> with the encrypted message to make the deciphering the padding much more difficult</a:t>
            </a:r>
            <a:endParaRPr/>
          </a:p>
          <a:p>
            <a:pPr indent="-342900" lvl="0" marL="457200" rtl="0" algn="l">
              <a:spcBef>
                <a:spcPts val="0"/>
              </a:spcBef>
              <a:spcAft>
                <a:spcPts val="0"/>
              </a:spcAft>
              <a:buSzPts val="1800"/>
              <a:buChar char="●"/>
            </a:pPr>
            <a:r>
              <a:rPr lang="en"/>
              <a:t>Another prevention is to not use </a:t>
            </a:r>
            <a:r>
              <a:rPr lang="en"/>
              <a:t>PKCS#1 v1.5 padding.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FMS Attack</a:t>
            </a:r>
            <a:endParaRPr/>
          </a:p>
        </p:txBody>
      </p:sp>
      <p:sp>
        <p:nvSpPr>
          <p:cNvPr id="224" name="Google Shape;22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Based on WEP, which uses RC4 for confidentiality.</a:t>
            </a:r>
            <a:endParaRPr/>
          </a:p>
        </p:txBody>
      </p:sp>
      <p:pic>
        <p:nvPicPr>
          <p:cNvPr id="225" name="Google Shape;225;p38"/>
          <p:cNvPicPr preferRelativeResize="0"/>
          <p:nvPr/>
        </p:nvPicPr>
        <p:blipFill>
          <a:blip r:embed="rId3">
            <a:alphaModFix/>
          </a:blip>
          <a:stretch>
            <a:fillRect/>
          </a:stretch>
        </p:blipFill>
        <p:spPr>
          <a:xfrm>
            <a:off x="311700" y="1758450"/>
            <a:ext cx="4174150" cy="2810426"/>
          </a:xfrm>
          <a:prstGeom prst="rect">
            <a:avLst/>
          </a:prstGeom>
          <a:noFill/>
          <a:ln>
            <a:noFill/>
          </a:ln>
        </p:spPr>
      </p:pic>
      <p:pic>
        <p:nvPicPr>
          <p:cNvPr id="226" name="Google Shape;226;p38"/>
          <p:cNvPicPr preferRelativeResize="0"/>
          <p:nvPr/>
        </p:nvPicPr>
        <p:blipFill>
          <a:blip r:embed="rId4">
            <a:alphaModFix/>
          </a:blip>
          <a:stretch>
            <a:fillRect/>
          </a:stretch>
        </p:blipFill>
        <p:spPr>
          <a:xfrm>
            <a:off x="4824000" y="1758450"/>
            <a:ext cx="4008300" cy="3043648"/>
          </a:xfrm>
          <a:prstGeom prst="rect">
            <a:avLst/>
          </a:prstGeom>
          <a:noFill/>
          <a:ln>
            <a:noFill/>
          </a:ln>
        </p:spPr>
      </p:pic>
      <p:sp>
        <p:nvSpPr>
          <p:cNvPr id="227" name="Google Shape;227;p38"/>
          <p:cNvSpPr txBox="1"/>
          <p:nvPr/>
        </p:nvSpPr>
        <p:spPr>
          <a:xfrm>
            <a:off x="311700" y="4802100"/>
            <a:ext cx="8459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Picture: </a:t>
            </a:r>
            <a:r>
              <a:rPr lang="en" sz="1000" u="sng">
                <a:solidFill>
                  <a:schemeClr val="hlink"/>
                </a:solidFill>
                <a:hlinkClick r:id="rId5"/>
              </a:rPr>
              <a:t>https://arstechnica.com/information-technology/2008/11/wpa-cracked/</a:t>
            </a:r>
            <a:endParaRPr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WEP</a:t>
            </a:r>
            <a:endParaRPr/>
          </a:p>
        </p:txBody>
      </p:sp>
      <p:sp>
        <p:nvSpPr>
          <p:cNvPr id="233" name="Google Shape;233;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WEP was included as the privacy component of the original IEEE 802.11 standard ratified in 1997.</a:t>
            </a:r>
            <a:endParaRPr/>
          </a:p>
          <a:p>
            <a:pPr indent="-342900" lvl="0" marL="457200" rtl="0" algn="l">
              <a:spcBef>
                <a:spcPts val="0"/>
              </a:spcBef>
              <a:spcAft>
                <a:spcPts val="0"/>
              </a:spcAft>
              <a:buSzPts val="1800"/>
              <a:buChar char="●"/>
            </a:pPr>
            <a:r>
              <a:rPr lang="en"/>
              <a:t>It uses RC4 for confidentiality and CRC-32 checksum for integrity. </a:t>
            </a:r>
            <a:endParaRPr/>
          </a:p>
          <a:p>
            <a:pPr indent="0" lvl="0" marL="0" rtl="0" algn="l">
              <a:spcBef>
                <a:spcPts val="1600"/>
              </a:spcBef>
              <a:spcAft>
                <a:spcPts val="1600"/>
              </a:spcAft>
              <a:buNone/>
            </a:pPr>
            <a:r>
              <a:t/>
            </a:r>
            <a:endParaRPr/>
          </a:p>
        </p:txBody>
      </p:sp>
      <p:pic>
        <p:nvPicPr>
          <p:cNvPr id="234" name="Google Shape;234;p39"/>
          <p:cNvPicPr preferRelativeResize="0"/>
          <p:nvPr/>
        </p:nvPicPr>
        <p:blipFill>
          <a:blip r:embed="rId3">
            <a:alphaModFix/>
          </a:blip>
          <a:stretch>
            <a:fillRect/>
          </a:stretch>
        </p:blipFill>
        <p:spPr>
          <a:xfrm>
            <a:off x="1201313" y="2160875"/>
            <a:ext cx="6048375" cy="2857500"/>
          </a:xfrm>
          <a:prstGeom prst="rect">
            <a:avLst/>
          </a:prstGeom>
          <a:noFill/>
          <a:ln>
            <a:noFill/>
          </a:ln>
        </p:spPr>
      </p:pic>
      <p:sp>
        <p:nvSpPr>
          <p:cNvPr id="235" name="Google Shape;235;p39"/>
          <p:cNvSpPr txBox="1"/>
          <p:nvPr/>
        </p:nvSpPr>
        <p:spPr>
          <a:xfrm>
            <a:off x="433125" y="4954850"/>
            <a:ext cx="8619300" cy="1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9"/>
          <p:cNvSpPr txBox="1"/>
          <p:nvPr/>
        </p:nvSpPr>
        <p:spPr>
          <a:xfrm>
            <a:off x="311700" y="4802100"/>
            <a:ext cx="8459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Picture: </a:t>
            </a:r>
            <a:r>
              <a:rPr lang="en" sz="1000" u="sng">
                <a:solidFill>
                  <a:schemeClr val="hlink"/>
                </a:solidFill>
                <a:hlinkClick r:id="rId4"/>
              </a:rPr>
              <a:t>http://www.rfwireless-world.com/Terminology/WEP-vs-WPA-vs-WPA2.html</a:t>
            </a:r>
            <a:endParaRPr sz="1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WEP </a:t>
            </a:r>
            <a:r>
              <a:rPr lang="en"/>
              <a:t>Deprecated</a:t>
            </a:r>
            <a:endParaRPr/>
          </a:p>
        </p:txBody>
      </p:sp>
      <p:sp>
        <p:nvSpPr>
          <p:cNvPr id="242" name="Google Shape;242;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was superseded by WPA, announced by WIFI Alliance in 2003. </a:t>
            </a:r>
            <a:endParaRPr/>
          </a:p>
          <a:p>
            <a:pPr indent="-342900" lvl="0" marL="457200" rtl="0" algn="l">
              <a:spcBef>
                <a:spcPts val="0"/>
              </a:spcBef>
              <a:spcAft>
                <a:spcPts val="0"/>
              </a:spcAft>
              <a:buSzPts val="1800"/>
              <a:buChar char="●"/>
            </a:pPr>
            <a:r>
              <a:rPr lang="en"/>
              <a:t>It was declared deprecated by IEEE in 2004. </a:t>
            </a:r>
            <a:endParaRPr/>
          </a:p>
          <a:p>
            <a:pPr indent="0" lvl="0" marL="0" rtl="0" algn="l">
              <a:spcBef>
                <a:spcPts val="1600"/>
              </a:spcBef>
              <a:spcAft>
                <a:spcPts val="1600"/>
              </a:spcAft>
              <a:buClr>
                <a:schemeClr val="dk1"/>
              </a:buClr>
              <a:buSzPts val="1100"/>
              <a:buFont typeface="Arial"/>
              <a:buNone/>
            </a:pPr>
            <a:r>
              <a:rPr lang="en"/>
              <a:t>According to </a:t>
            </a:r>
            <a:r>
              <a:rPr lang="en" u="sng">
                <a:solidFill>
                  <a:schemeClr val="accent5"/>
                </a:solidFill>
                <a:hlinkClick r:id="rId3"/>
              </a:rPr>
              <a:t>https://wigle.net/stats#</a:t>
            </a:r>
            <a:r>
              <a:rPr lang="en"/>
              <a:t>, 5.96% wireless network still uses WEP for its encryption today (June 2019), because there are some legacy devices that could only operate in some certain environment. </a:t>
            </a:r>
            <a:endParaRPr/>
          </a:p>
        </p:txBody>
      </p:sp>
      <p:pic>
        <p:nvPicPr>
          <p:cNvPr id="243" name="Google Shape;243;p40"/>
          <p:cNvPicPr preferRelativeResize="0"/>
          <p:nvPr/>
        </p:nvPicPr>
        <p:blipFill>
          <a:blip r:embed="rId4">
            <a:alphaModFix/>
          </a:blip>
          <a:stretch>
            <a:fillRect/>
          </a:stretch>
        </p:blipFill>
        <p:spPr>
          <a:xfrm>
            <a:off x="725500" y="3035375"/>
            <a:ext cx="7346499" cy="2108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RC4 Algorithm - Overview</a:t>
            </a:r>
            <a:endParaRPr/>
          </a:p>
        </p:txBody>
      </p:sp>
      <p:sp>
        <p:nvSpPr>
          <p:cNvPr id="249" name="Google Shape;249;p41"/>
          <p:cNvSpPr txBox="1"/>
          <p:nvPr>
            <p:ph idx="1" type="body"/>
          </p:nvPr>
        </p:nvSpPr>
        <p:spPr>
          <a:xfrm>
            <a:off x="5641700" y="1127151"/>
            <a:ext cx="3388800" cy="378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RC4 is a stream cipher</a:t>
            </a:r>
            <a:r>
              <a:rPr lang="en">
                <a:solidFill>
                  <a:srgbClr val="000000"/>
                </a:solidFill>
              </a:rPr>
              <a:t>, which works like a one time padding.</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If Pseudo-Random Generator cannot </a:t>
            </a:r>
            <a:r>
              <a:rPr lang="en">
                <a:solidFill>
                  <a:srgbClr val="000000"/>
                </a:solidFill>
              </a:rPr>
              <a:t>guarantee</a:t>
            </a:r>
            <a:r>
              <a:rPr lang="en">
                <a:solidFill>
                  <a:srgbClr val="000000"/>
                </a:solidFill>
              </a:rPr>
              <a:t> randomness, key will be recovered.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en">
                <a:solidFill>
                  <a:srgbClr val="000000"/>
                </a:solidFill>
              </a:rPr>
              <a:t>First, let’s see how RC4 works in detail.</a:t>
            </a:r>
            <a:endParaRPr>
              <a:solidFill>
                <a:srgbClr val="000000"/>
              </a:solidFill>
            </a:endParaRPr>
          </a:p>
        </p:txBody>
      </p:sp>
      <p:pic>
        <p:nvPicPr>
          <p:cNvPr id="250" name="Google Shape;250;p41"/>
          <p:cNvPicPr preferRelativeResize="0"/>
          <p:nvPr/>
        </p:nvPicPr>
        <p:blipFill>
          <a:blip r:embed="rId3">
            <a:alphaModFix/>
          </a:blip>
          <a:stretch>
            <a:fillRect/>
          </a:stretch>
        </p:blipFill>
        <p:spPr>
          <a:xfrm>
            <a:off x="311700" y="1127150"/>
            <a:ext cx="5569126" cy="3195725"/>
          </a:xfrm>
          <a:prstGeom prst="rect">
            <a:avLst/>
          </a:prstGeom>
          <a:noFill/>
          <a:ln>
            <a:noFill/>
          </a:ln>
        </p:spPr>
      </p:pic>
      <p:sp>
        <p:nvSpPr>
          <p:cNvPr id="251" name="Google Shape;251;p41"/>
          <p:cNvSpPr txBox="1"/>
          <p:nvPr/>
        </p:nvSpPr>
        <p:spPr>
          <a:xfrm>
            <a:off x="311700" y="4809900"/>
            <a:ext cx="79902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Picture: </a:t>
            </a:r>
            <a:r>
              <a:rPr lang="en" sz="1100" u="sng">
                <a:solidFill>
                  <a:schemeClr val="hlink"/>
                </a:solidFill>
                <a:hlinkClick r:id="rId4"/>
              </a:rPr>
              <a:t>https://en.wikipedia.org/wiki/Wired_Equivalent_Privacy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Differential Cryptanalysis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Block Ciphers are non-random, can often leak patterns.</a:t>
            </a:r>
            <a:r>
              <a:rPr lang="en"/>
              <a:t> </a:t>
            </a:r>
            <a:endParaRPr/>
          </a:p>
          <a:p>
            <a:pPr indent="-342900" lvl="0" marL="457200" rtl="0" algn="l">
              <a:spcBef>
                <a:spcPts val="0"/>
              </a:spcBef>
              <a:spcAft>
                <a:spcPts val="0"/>
              </a:spcAft>
              <a:buSzPts val="1800"/>
              <a:buChar char="●"/>
            </a:pPr>
            <a:r>
              <a:rPr lang="en"/>
              <a:t>Differentials between inputs often means differential between outputs</a:t>
            </a:r>
            <a:endParaRPr/>
          </a:p>
          <a:p>
            <a:pPr indent="0" lvl="0" marL="457200" rtl="0" algn="l">
              <a:spcBef>
                <a:spcPts val="1600"/>
              </a:spcBef>
              <a:spcAft>
                <a:spcPts val="1600"/>
              </a:spcAft>
              <a:buNone/>
            </a:pPr>
            <a:r>
              <a:t/>
            </a:r>
            <a:endParaRPr/>
          </a:p>
        </p:txBody>
      </p:sp>
      <p:pic>
        <p:nvPicPr>
          <p:cNvPr id="68" name="Google Shape;68;p15"/>
          <p:cNvPicPr preferRelativeResize="0"/>
          <p:nvPr/>
        </p:nvPicPr>
        <p:blipFill>
          <a:blip r:embed="rId3">
            <a:alphaModFix/>
          </a:blip>
          <a:stretch>
            <a:fillRect/>
          </a:stretch>
        </p:blipFill>
        <p:spPr>
          <a:xfrm>
            <a:off x="2245150" y="2386378"/>
            <a:ext cx="4002425" cy="1928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RC4 </a:t>
            </a:r>
            <a:r>
              <a:rPr lang="en"/>
              <a:t>Algorithm</a:t>
            </a:r>
            <a:r>
              <a:rPr lang="en"/>
              <a:t> - KSA (Key Schedule Algorithm)</a:t>
            </a:r>
            <a:endParaRPr/>
          </a:p>
        </p:txBody>
      </p:sp>
      <p:sp>
        <p:nvSpPr>
          <p:cNvPr id="257" name="Google Shape;257;p42"/>
          <p:cNvSpPr txBox="1"/>
          <p:nvPr>
            <p:ph idx="1" type="body"/>
          </p:nvPr>
        </p:nvSpPr>
        <p:spPr>
          <a:xfrm>
            <a:off x="6242875" y="1152475"/>
            <a:ext cx="2775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S-Box (</a:t>
            </a:r>
            <a:r>
              <a:rPr lang="en">
                <a:solidFill>
                  <a:srgbClr val="000000"/>
                </a:solidFill>
              </a:rPr>
              <a:t>substitution</a:t>
            </a:r>
            <a:r>
              <a:rPr lang="en">
                <a:solidFill>
                  <a:srgbClr val="000000"/>
                </a:solidFill>
              </a:rPr>
              <a:t> box) is a component widely used in symmetric key algorithm. User input a value and a seemingly irrelevant value is output. </a:t>
            </a:r>
            <a:endParaRPr>
              <a:solidFill>
                <a:srgbClr val="000000"/>
              </a:solidFill>
            </a:endParaRPr>
          </a:p>
          <a:p>
            <a:pPr indent="0" lvl="0" marL="0" rtl="0" algn="l">
              <a:spcBef>
                <a:spcPts val="1600"/>
              </a:spcBef>
              <a:spcAft>
                <a:spcPts val="0"/>
              </a:spcAft>
              <a:buNone/>
            </a:pPr>
            <a:r>
              <a:rPr lang="en">
                <a:solidFill>
                  <a:srgbClr val="000000"/>
                </a:solidFill>
              </a:rPr>
              <a:t>I implemented it as an array with length 256 (permutation of all possible 1 byte).</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258" name="Google Shape;258;p42"/>
          <p:cNvPicPr preferRelativeResize="0"/>
          <p:nvPr/>
        </p:nvPicPr>
        <p:blipFill>
          <a:blip r:embed="rId3">
            <a:alphaModFix/>
          </a:blip>
          <a:stretch>
            <a:fillRect/>
          </a:stretch>
        </p:blipFill>
        <p:spPr>
          <a:xfrm>
            <a:off x="233160" y="1152475"/>
            <a:ext cx="5913390" cy="3416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RC4 Algorithm - KSA (Key Schedule Algorithm)</a:t>
            </a:r>
            <a:endParaRPr/>
          </a:p>
        </p:txBody>
      </p:sp>
      <p:sp>
        <p:nvSpPr>
          <p:cNvPr id="264" name="Google Shape;264;p43"/>
          <p:cNvSpPr txBox="1"/>
          <p:nvPr>
            <p:ph idx="1" type="body"/>
          </p:nvPr>
        </p:nvSpPr>
        <p:spPr>
          <a:xfrm>
            <a:off x="6242875" y="1152475"/>
            <a:ext cx="2775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value of S-Box is disrupted in each loop by the user input key. There will always two index’s values be swapped. This makes it very difficult to recover its original status.</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265" name="Google Shape;265;p43"/>
          <p:cNvPicPr preferRelativeResize="0"/>
          <p:nvPr/>
        </p:nvPicPr>
        <p:blipFill>
          <a:blip r:embed="rId3">
            <a:alphaModFix/>
          </a:blip>
          <a:stretch>
            <a:fillRect/>
          </a:stretch>
        </p:blipFill>
        <p:spPr>
          <a:xfrm>
            <a:off x="233160" y="1152475"/>
            <a:ext cx="5913390" cy="3416400"/>
          </a:xfrm>
          <a:prstGeom prst="rect">
            <a:avLst/>
          </a:prstGeom>
          <a:noFill/>
          <a:ln>
            <a:noFill/>
          </a:ln>
        </p:spPr>
      </p:pic>
      <p:sp>
        <p:nvSpPr>
          <p:cNvPr id="266" name="Google Shape;266;p43"/>
          <p:cNvSpPr/>
          <p:nvPr/>
        </p:nvSpPr>
        <p:spPr>
          <a:xfrm>
            <a:off x="707100" y="4226475"/>
            <a:ext cx="3864900" cy="200400"/>
          </a:xfrm>
          <a:prstGeom prst="roundRect">
            <a:avLst>
              <a:gd fmla="val 16667" name="adj"/>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RC4 Algorithm - PRGA ( Pseudo Random Generation Algorithm) </a:t>
            </a:r>
            <a:endParaRPr/>
          </a:p>
        </p:txBody>
      </p:sp>
      <p:sp>
        <p:nvSpPr>
          <p:cNvPr id="272" name="Google Shape;272;p44"/>
          <p:cNvSpPr txBox="1"/>
          <p:nvPr>
            <p:ph idx="1" type="body"/>
          </p:nvPr>
        </p:nvSpPr>
        <p:spPr>
          <a:xfrm>
            <a:off x="5909125" y="1505850"/>
            <a:ext cx="2923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When generating the pseudo random key stream, two indexes’ value will also be swapped, making each state different and hard to track its original state. </a:t>
            </a:r>
            <a:endParaRPr>
              <a:solidFill>
                <a:srgbClr val="000000"/>
              </a:solidFill>
            </a:endParaRPr>
          </a:p>
        </p:txBody>
      </p:sp>
      <p:pic>
        <p:nvPicPr>
          <p:cNvPr id="273" name="Google Shape;273;p44"/>
          <p:cNvPicPr preferRelativeResize="0"/>
          <p:nvPr/>
        </p:nvPicPr>
        <p:blipFill>
          <a:blip r:embed="rId3">
            <a:alphaModFix/>
          </a:blip>
          <a:stretch>
            <a:fillRect/>
          </a:stretch>
        </p:blipFill>
        <p:spPr>
          <a:xfrm>
            <a:off x="235675" y="1594175"/>
            <a:ext cx="5477776" cy="3038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RC4 Weakness</a:t>
            </a:r>
            <a:endParaRPr/>
          </a:p>
        </p:txBody>
      </p:sp>
      <p:sp>
        <p:nvSpPr>
          <p:cNvPr id="279" name="Google Shape;279;p45"/>
          <p:cNvSpPr txBox="1"/>
          <p:nvPr/>
        </p:nvSpPr>
        <p:spPr>
          <a:xfrm>
            <a:off x="4741200" y="968650"/>
            <a:ext cx="4091100" cy="33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As a stream cipher, it is dangerous to use the same key over and over again, because the same key stream will be generated if the key is the same.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 sz="1800"/>
              <a:t>So, in WEP, apart from user input’s key, an initialization vector is prepended to it, making each stream cipher different from others.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 sz="1800"/>
              <a:t>But, there are still weakness. </a:t>
            </a:r>
            <a:endParaRPr sz="1800"/>
          </a:p>
        </p:txBody>
      </p:sp>
      <p:pic>
        <p:nvPicPr>
          <p:cNvPr id="280" name="Google Shape;280;p45"/>
          <p:cNvPicPr preferRelativeResize="0"/>
          <p:nvPr/>
        </p:nvPicPr>
        <p:blipFill>
          <a:blip r:embed="rId3">
            <a:alphaModFix/>
          </a:blip>
          <a:stretch>
            <a:fillRect/>
          </a:stretch>
        </p:blipFill>
        <p:spPr>
          <a:xfrm>
            <a:off x="368350" y="2141875"/>
            <a:ext cx="3848100" cy="533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RC4 Weakness</a:t>
            </a:r>
            <a:endParaRPr/>
          </a:p>
        </p:txBody>
      </p:sp>
      <p:sp>
        <p:nvSpPr>
          <p:cNvPr id="286" name="Google Shape;286;p46"/>
          <p:cNvSpPr txBox="1"/>
          <p:nvPr/>
        </p:nvSpPr>
        <p:spPr>
          <a:xfrm>
            <a:off x="5052850" y="968650"/>
            <a:ext cx="4091100" cy="40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RC4 uses a constantly-changing S-Box to ensure randomness.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rPr lang="en" sz="1800">
                <a:solidFill>
                  <a:schemeClr val="dk1"/>
                </a:solidFill>
              </a:rPr>
              <a:t>In the attack, FMS defined a Resolved Condition: </a:t>
            </a:r>
            <a:endParaRPr sz="1800">
              <a:solidFill>
                <a:schemeClr val="dk1"/>
              </a:solidFill>
            </a:endParaRPr>
          </a:p>
          <a:p>
            <a:pPr indent="0" lvl="0" marL="0" rtl="0" algn="l">
              <a:spcBef>
                <a:spcPts val="0"/>
              </a:spcBef>
              <a:spcAft>
                <a:spcPts val="0"/>
              </a:spcAft>
              <a:buNone/>
            </a:pPr>
            <a:r>
              <a:rPr lang="en" sz="1800">
                <a:solidFill>
                  <a:schemeClr val="dk1"/>
                </a:solidFill>
              </a:rPr>
              <a:t>i = 1</a:t>
            </a:r>
            <a:endParaRPr sz="1800">
              <a:solidFill>
                <a:schemeClr val="dk1"/>
              </a:solidFill>
            </a:endParaRPr>
          </a:p>
          <a:p>
            <a:pPr indent="0" lvl="0" marL="0" rtl="0" algn="l">
              <a:spcBef>
                <a:spcPts val="0"/>
              </a:spcBef>
              <a:spcAft>
                <a:spcPts val="0"/>
              </a:spcAft>
              <a:buNone/>
            </a:pPr>
            <a:r>
              <a:rPr lang="en" sz="1800">
                <a:solidFill>
                  <a:schemeClr val="dk1"/>
                </a:solidFill>
              </a:rPr>
              <a:t>j = s[1], </a:t>
            </a:r>
            <a:endParaRPr sz="1800">
              <a:solidFill>
                <a:schemeClr val="dk1"/>
              </a:solidFill>
            </a:endParaRPr>
          </a:p>
          <a:p>
            <a:pPr indent="0" lvl="0" marL="0" rtl="0" algn="l">
              <a:spcBef>
                <a:spcPts val="0"/>
              </a:spcBef>
              <a:spcAft>
                <a:spcPts val="0"/>
              </a:spcAft>
              <a:buNone/>
            </a:pPr>
            <a:r>
              <a:rPr lang="en" sz="1800">
                <a:solidFill>
                  <a:schemeClr val="dk1"/>
                </a:solidFill>
              </a:rPr>
              <a:t>Y = s[ j + s[j] ] = </a:t>
            </a:r>
            <a:endParaRPr sz="1800">
              <a:solidFill>
                <a:schemeClr val="dk1"/>
              </a:solidFill>
            </a:endParaRPr>
          </a:p>
          <a:p>
            <a:pPr indent="0" lvl="0" marL="0" rtl="0" algn="l">
              <a:spcBef>
                <a:spcPts val="0"/>
              </a:spcBef>
              <a:spcAft>
                <a:spcPts val="0"/>
              </a:spcAft>
              <a:buNone/>
            </a:pPr>
            <a:r>
              <a:rPr lang="en" sz="1800">
                <a:solidFill>
                  <a:schemeClr val="dk1"/>
                </a:solidFill>
              </a:rPr>
              <a:t>keyStreamByte[0] = s[s[1] + s[ j ]] ,</a:t>
            </a:r>
            <a:endParaRPr sz="1800">
              <a:solidFill>
                <a:schemeClr val="dk1"/>
              </a:solidFill>
            </a:endParaRPr>
          </a:p>
          <a:p>
            <a:pPr indent="0" lvl="0" marL="0" rtl="0" algn="l">
              <a:spcBef>
                <a:spcPts val="0"/>
              </a:spcBef>
              <a:spcAft>
                <a:spcPts val="0"/>
              </a:spcAft>
              <a:buNone/>
            </a:pPr>
            <a:r>
              <a:rPr lang="en" sz="1800">
                <a:solidFill>
                  <a:schemeClr val="dk1"/>
                </a:solidFill>
              </a:rPr>
              <a:t>will not be disturbed in future swap.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Probability greater than e</a:t>
            </a:r>
            <a:r>
              <a:rPr baseline="30000" lang="en" sz="1800">
                <a:solidFill>
                  <a:schemeClr val="dk1"/>
                </a:solidFill>
              </a:rPr>
              <a:t>-3</a:t>
            </a:r>
            <a:r>
              <a:rPr lang="en" sz="1800">
                <a:solidFill>
                  <a:schemeClr val="dk1"/>
                </a:solidFill>
              </a:rPr>
              <a:t>≈ 0.05. </a:t>
            </a:r>
            <a:endParaRPr sz="1800"/>
          </a:p>
        </p:txBody>
      </p:sp>
      <p:pic>
        <p:nvPicPr>
          <p:cNvPr id="287" name="Google Shape;287;p46"/>
          <p:cNvPicPr preferRelativeResize="0"/>
          <p:nvPr/>
        </p:nvPicPr>
        <p:blipFill>
          <a:blip r:embed="rId3">
            <a:alphaModFix/>
          </a:blip>
          <a:stretch>
            <a:fillRect/>
          </a:stretch>
        </p:blipFill>
        <p:spPr>
          <a:xfrm>
            <a:off x="390225" y="1017725"/>
            <a:ext cx="4554650" cy="3576100"/>
          </a:xfrm>
          <a:prstGeom prst="rect">
            <a:avLst/>
          </a:prstGeom>
          <a:noFill/>
          <a:ln>
            <a:noFill/>
          </a:ln>
        </p:spPr>
      </p:pic>
      <p:sp>
        <p:nvSpPr>
          <p:cNvPr id="288" name="Google Shape;288;p46"/>
          <p:cNvSpPr/>
          <p:nvPr/>
        </p:nvSpPr>
        <p:spPr>
          <a:xfrm>
            <a:off x="656575" y="3902550"/>
            <a:ext cx="3864900" cy="200400"/>
          </a:xfrm>
          <a:prstGeom prst="roundRect">
            <a:avLst>
              <a:gd fmla="val 16667" name="adj"/>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Recover the key in WEP</a:t>
            </a:r>
            <a:endParaRPr/>
          </a:p>
        </p:txBody>
      </p:sp>
      <p:sp>
        <p:nvSpPr>
          <p:cNvPr id="294" name="Google Shape;294;p47"/>
          <p:cNvSpPr txBox="1"/>
          <p:nvPr/>
        </p:nvSpPr>
        <p:spPr>
          <a:xfrm>
            <a:off x="461400" y="919575"/>
            <a:ext cx="8682600" cy="39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First, let’s define that after iterated over t times, the S-Box is at state S</a:t>
            </a:r>
            <a:r>
              <a:rPr baseline="-25000" lang="en" sz="1800"/>
              <a:t>t</a:t>
            </a:r>
            <a:r>
              <a:rPr lang="en" sz="1800"/>
              <a:t> , the index are i</a:t>
            </a:r>
            <a:r>
              <a:rPr baseline="-25000" lang="en" sz="1800"/>
              <a:t>t </a:t>
            </a:r>
            <a:r>
              <a:rPr lang="en" sz="1800"/>
              <a:t>and j</a:t>
            </a:r>
            <a:r>
              <a:rPr baseline="-25000" lang="en" sz="1800"/>
              <a:t>t </a:t>
            </a:r>
            <a:r>
              <a:rPr lang="en" sz="1800"/>
              <a:t>, the current output key stream byte is Z</a:t>
            </a:r>
            <a:r>
              <a:rPr baseline="-25000" lang="en" sz="1800"/>
              <a:t>t </a:t>
            </a:r>
            <a:r>
              <a:rPr lang="en" sz="1800"/>
              <a:t>. Then we have: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 sz="1800"/>
              <a:t>z</a:t>
            </a:r>
            <a:r>
              <a:rPr baseline="-25000" lang="en" sz="1800"/>
              <a:t>t</a:t>
            </a:r>
            <a:r>
              <a:rPr lang="en" sz="1800"/>
              <a:t> = S</a:t>
            </a:r>
            <a:r>
              <a:rPr baseline="-25000" lang="en" sz="1800"/>
              <a:t>t</a:t>
            </a:r>
            <a:r>
              <a:rPr lang="en" sz="1800"/>
              <a:t>[S</a:t>
            </a:r>
            <a:r>
              <a:rPr baseline="-25000" lang="en" sz="1800"/>
              <a:t>t</a:t>
            </a:r>
            <a:r>
              <a:rPr lang="en" sz="1800"/>
              <a:t>[ i</a:t>
            </a:r>
            <a:r>
              <a:rPr baseline="-25000" lang="en" sz="1800"/>
              <a:t>t </a:t>
            </a:r>
            <a:r>
              <a:rPr lang="en" sz="1800"/>
              <a:t>] + S</a:t>
            </a:r>
            <a:r>
              <a:rPr baseline="-25000" lang="en" sz="1800"/>
              <a:t>t</a:t>
            </a:r>
            <a:r>
              <a:rPr lang="en" sz="1800"/>
              <a:t>[ j</a:t>
            </a:r>
            <a:r>
              <a:rPr baseline="-25000" lang="en" sz="1800"/>
              <a:t>t </a:t>
            </a:r>
            <a:r>
              <a:rPr lang="en" sz="1800"/>
              <a:t>] ]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 sz="1800"/>
              <a:t>We define L to be length of session key, and I be length of IV (In our case I = 3). Then we have key:</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 sz="1800"/>
              <a:t>K = [IV[0], IV[1], IV[2], SK[0], SK[1],....SK[l - 1 - i]]  (SK is user-entered secret key)</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 sz="1800"/>
              <a:t>We attempt to recover the key starting from the first unknown secret key index A, this index locates at (A+3) in key.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 sz="1800"/>
              <a:t>As eavesdropper, we know the IV, encrypted cipher stream, and first byte of plain text ‘aa’, which is SNAP header used in WEP. </a:t>
            </a:r>
            <a:endParaRPr sz="1800"/>
          </a:p>
          <a:p>
            <a:pPr indent="0" lvl="0" marL="0" rtl="0" algn="l">
              <a:spcBef>
                <a:spcPts val="0"/>
              </a:spcBef>
              <a:spcAft>
                <a:spcPts val="0"/>
              </a:spcAft>
              <a:buClr>
                <a:schemeClr val="dk1"/>
              </a:buClr>
              <a:buSzPts val="1100"/>
              <a:buFont typeface="Arial"/>
              <a:buNone/>
            </a:pPr>
            <a:r>
              <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Recover the key in WEP</a:t>
            </a:r>
            <a:endParaRPr/>
          </a:p>
        </p:txBody>
      </p:sp>
      <p:sp>
        <p:nvSpPr>
          <p:cNvPr id="300" name="Google Shape;300;p48"/>
          <p:cNvSpPr txBox="1"/>
          <p:nvPr/>
        </p:nvSpPr>
        <p:spPr>
          <a:xfrm>
            <a:off x="461350" y="968650"/>
            <a:ext cx="8682600" cy="39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We want to examine the IV with a form of (A+3, N-1=255, V). V could be any number. We can see the reason why such form below: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 sz="1800"/>
              <a:t>In first round of ksa, the S-Box status is: </a:t>
            </a:r>
            <a:endParaRPr sz="1800"/>
          </a:p>
          <a:p>
            <a:pPr indent="0" lvl="0" marL="0" rtl="0" algn="l">
              <a:spcBef>
                <a:spcPts val="0"/>
              </a:spcBef>
              <a:spcAft>
                <a:spcPts val="0"/>
              </a:spcAft>
              <a:buClr>
                <a:schemeClr val="dk1"/>
              </a:buClr>
              <a:buSzPts val="1100"/>
              <a:buFont typeface="Arial"/>
              <a:buNone/>
            </a:pPr>
            <a:r>
              <a:t/>
            </a:r>
            <a:endParaRPr sz="1800"/>
          </a:p>
        </p:txBody>
      </p:sp>
      <p:pic>
        <p:nvPicPr>
          <p:cNvPr id="301" name="Google Shape;301;p48"/>
          <p:cNvPicPr preferRelativeResize="0"/>
          <p:nvPr/>
        </p:nvPicPr>
        <p:blipFill>
          <a:blip r:embed="rId3">
            <a:alphaModFix/>
          </a:blip>
          <a:stretch>
            <a:fillRect/>
          </a:stretch>
        </p:blipFill>
        <p:spPr>
          <a:xfrm>
            <a:off x="542229" y="2238026"/>
            <a:ext cx="7968920" cy="1762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Recover the key in WEP</a:t>
            </a:r>
            <a:endParaRPr/>
          </a:p>
        </p:txBody>
      </p:sp>
      <p:sp>
        <p:nvSpPr>
          <p:cNvPr id="307" name="Google Shape;307;p49"/>
          <p:cNvSpPr txBox="1"/>
          <p:nvPr/>
        </p:nvSpPr>
        <p:spPr>
          <a:xfrm>
            <a:off x="461350" y="968650"/>
            <a:ext cx="8682600" cy="39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In the second round of ksa, the S-Box status is: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 sz="1800"/>
              <a:t>Then, in the next round, j will be changed by adding V + 2. </a:t>
            </a:r>
            <a:endParaRPr sz="1800"/>
          </a:p>
          <a:p>
            <a:pPr indent="0" lvl="0" marL="0" rtl="0" algn="l">
              <a:spcBef>
                <a:spcPts val="0"/>
              </a:spcBef>
              <a:spcAft>
                <a:spcPts val="0"/>
              </a:spcAft>
              <a:buClr>
                <a:schemeClr val="dk1"/>
              </a:buClr>
              <a:buSzPts val="1100"/>
              <a:buFont typeface="Arial"/>
              <a:buNone/>
            </a:pPr>
            <a:r>
              <a:rPr lang="en" sz="1800"/>
              <a:t>All the rounds later can be calculated by attacker until he </a:t>
            </a:r>
            <a:r>
              <a:rPr lang="en" sz="1800"/>
              <a:t>encountered</a:t>
            </a:r>
            <a:r>
              <a:rPr lang="en" sz="1800"/>
              <a:t> the first byte he doesn’t know (A+3). At this point, he can drop this IV trial by checking if S[0] and S[1] has changed. </a:t>
            </a:r>
            <a:endParaRPr sz="1800"/>
          </a:p>
          <a:p>
            <a:pPr indent="0" lvl="0" marL="0" rtl="0" algn="l">
              <a:spcBef>
                <a:spcPts val="0"/>
              </a:spcBef>
              <a:spcAft>
                <a:spcPts val="0"/>
              </a:spcAft>
              <a:buClr>
                <a:schemeClr val="dk1"/>
              </a:buClr>
              <a:buSzPts val="1100"/>
              <a:buFont typeface="Arial"/>
              <a:buNone/>
            </a:pPr>
            <a:r>
              <a:t/>
            </a:r>
            <a:endParaRPr sz="1800"/>
          </a:p>
        </p:txBody>
      </p:sp>
      <p:pic>
        <p:nvPicPr>
          <p:cNvPr id="308" name="Google Shape;308;p49"/>
          <p:cNvPicPr preferRelativeResize="0"/>
          <p:nvPr/>
        </p:nvPicPr>
        <p:blipFill>
          <a:blip r:embed="rId3">
            <a:alphaModFix/>
          </a:blip>
          <a:stretch>
            <a:fillRect/>
          </a:stretch>
        </p:blipFill>
        <p:spPr>
          <a:xfrm>
            <a:off x="587541" y="1418126"/>
            <a:ext cx="7968920" cy="1762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Recover the key in WEP</a:t>
            </a:r>
            <a:endParaRPr/>
          </a:p>
        </p:txBody>
      </p:sp>
      <p:sp>
        <p:nvSpPr>
          <p:cNvPr id="314" name="Google Shape;314;p50"/>
          <p:cNvSpPr txBox="1"/>
          <p:nvPr/>
        </p:nvSpPr>
        <p:spPr>
          <a:xfrm>
            <a:off x="461350" y="968650"/>
            <a:ext cx="8682600" cy="39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If it has not changed, then the attacker knows that j will be added by </a:t>
            </a:r>
            <a:endParaRPr sz="1800"/>
          </a:p>
          <a:p>
            <a:pPr indent="0" lvl="0" marL="0" rtl="0" algn="l">
              <a:spcBef>
                <a:spcPts val="0"/>
              </a:spcBef>
              <a:spcAft>
                <a:spcPts val="0"/>
              </a:spcAft>
              <a:buClr>
                <a:schemeClr val="dk1"/>
              </a:buClr>
              <a:buSzPts val="1100"/>
              <a:buFont typeface="Arial"/>
              <a:buNone/>
            </a:pPr>
            <a:r>
              <a:rPr lang="en" sz="1800"/>
              <a:t>S</a:t>
            </a:r>
            <a:r>
              <a:rPr baseline="-25000" lang="en" sz="1800"/>
              <a:t>A+2</a:t>
            </a:r>
            <a:r>
              <a:rPr lang="en" sz="1800"/>
              <a:t>[i</a:t>
            </a:r>
            <a:r>
              <a:rPr baseline="-25000" lang="en" sz="1800"/>
              <a:t>A+3</a:t>
            </a:r>
            <a:r>
              <a:rPr lang="en" sz="1800"/>
              <a:t>] + K[A + 3], and then perform the swap. The S-Box status would be:</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 sz="1800"/>
              <a:t>Because the attacker knows S</a:t>
            </a:r>
            <a:r>
              <a:rPr baseline="-25000" lang="en" sz="1800"/>
              <a:t>A+2</a:t>
            </a:r>
            <a:r>
              <a:rPr lang="en" sz="1800"/>
              <a:t> and j</a:t>
            </a:r>
            <a:r>
              <a:rPr baseline="-25000" lang="en" sz="1800"/>
              <a:t>A+2</a:t>
            </a:r>
            <a:r>
              <a:rPr lang="en" sz="1800"/>
              <a:t>, If the attacker knows the value of </a:t>
            </a:r>
            <a:endParaRPr sz="1800"/>
          </a:p>
          <a:p>
            <a:pPr indent="0" lvl="0" marL="0" rtl="0" algn="l">
              <a:spcBef>
                <a:spcPts val="0"/>
              </a:spcBef>
              <a:spcAft>
                <a:spcPts val="0"/>
              </a:spcAft>
              <a:buClr>
                <a:schemeClr val="dk1"/>
              </a:buClr>
              <a:buSzPts val="1100"/>
              <a:buFont typeface="Arial"/>
              <a:buNone/>
            </a:pPr>
            <a:r>
              <a:rPr lang="en" sz="1800"/>
              <a:t>S</a:t>
            </a:r>
            <a:r>
              <a:rPr baseline="-25000" lang="en" sz="1800"/>
              <a:t>A+3</a:t>
            </a:r>
            <a:r>
              <a:rPr lang="en" sz="1800"/>
              <a:t>[A + 3], he knows its location in S</a:t>
            </a:r>
            <a:r>
              <a:rPr baseline="-25000" lang="en" sz="1800"/>
              <a:t>A+2</a:t>
            </a:r>
            <a:r>
              <a:rPr lang="en" sz="1800"/>
              <a:t>, which is the value of j</a:t>
            </a:r>
            <a:r>
              <a:rPr baseline="-25000" lang="en" sz="1800"/>
              <a:t>A+3</a:t>
            </a:r>
            <a:r>
              <a:rPr lang="en" sz="1800"/>
              <a:t>, and hence he would be able to compute K[A + 3]. </a:t>
            </a:r>
            <a:endParaRPr sz="1800"/>
          </a:p>
          <a:p>
            <a:pPr indent="0" lvl="0" marL="0" rtl="0" algn="l">
              <a:spcBef>
                <a:spcPts val="0"/>
              </a:spcBef>
              <a:spcAft>
                <a:spcPts val="0"/>
              </a:spcAft>
              <a:buClr>
                <a:schemeClr val="dk1"/>
              </a:buClr>
              <a:buSzPts val="1100"/>
              <a:buFont typeface="Arial"/>
              <a:buNone/>
            </a:pPr>
            <a:r>
              <a:t/>
            </a:r>
            <a:endParaRPr sz="1800"/>
          </a:p>
        </p:txBody>
      </p:sp>
      <p:pic>
        <p:nvPicPr>
          <p:cNvPr id="315" name="Google Shape;315;p50"/>
          <p:cNvPicPr preferRelativeResize="0"/>
          <p:nvPr/>
        </p:nvPicPr>
        <p:blipFill>
          <a:blip r:embed="rId3">
            <a:alphaModFix/>
          </a:blip>
          <a:stretch>
            <a:fillRect/>
          </a:stretch>
        </p:blipFill>
        <p:spPr>
          <a:xfrm>
            <a:off x="461350" y="1802801"/>
            <a:ext cx="8093701" cy="1789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Recover the key in WEP</a:t>
            </a:r>
            <a:endParaRPr/>
          </a:p>
        </p:txBody>
      </p:sp>
      <p:sp>
        <p:nvSpPr>
          <p:cNvPr id="321" name="Google Shape;321;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formula is: </a:t>
            </a:r>
            <a:endParaRPr>
              <a:solidFill>
                <a:srgbClr val="000000"/>
              </a:solidFill>
            </a:endParaRPr>
          </a:p>
          <a:p>
            <a:pPr indent="457200" lvl="0" marL="914400" rtl="0" algn="l">
              <a:spcBef>
                <a:spcPts val="1600"/>
              </a:spcBef>
              <a:spcAft>
                <a:spcPts val="0"/>
              </a:spcAft>
              <a:buNone/>
            </a:pPr>
            <a:r>
              <a:rPr lang="en">
                <a:solidFill>
                  <a:srgbClr val="000000"/>
                </a:solidFill>
              </a:rPr>
              <a:t>z0 = S[S[1] + S[S[1]]] </a:t>
            </a:r>
            <a:endParaRPr>
              <a:solidFill>
                <a:srgbClr val="000000"/>
              </a:solidFill>
            </a:endParaRPr>
          </a:p>
          <a:p>
            <a:pPr indent="457200" lvl="0" marL="914400" rtl="0" algn="l">
              <a:spcBef>
                <a:spcPts val="1600"/>
              </a:spcBef>
              <a:spcAft>
                <a:spcPts val="0"/>
              </a:spcAft>
              <a:buNone/>
            </a:pPr>
            <a:r>
              <a:rPr lang="en">
                <a:solidFill>
                  <a:srgbClr val="000000"/>
                </a:solidFill>
              </a:rPr>
              <a:t>     = S[0 + S[0]] </a:t>
            </a:r>
            <a:endParaRPr>
              <a:solidFill>
                <a:srgbClr val="000000"/>
              </a:solidFill>
            </a:endParaRPr>
          </a:p>
          <a:p>
            <a:pPr indent="457200" lvl="0" marL="914400" rtl="0" algn="l">
              <a:spcBef>
                <a:spcPts val="1600"/>
              </a:spcBef>
              <a:spcAft>
                <a:spcPts val="0"/>
              </a:spcAft>
              <a:buNone/>
            </a:pPr>
            <a:r>
              <a:rPr lang="en">
                <a:solidFill>
                  <a:srgbClr val="000000"/>
                </a:solidFill>
              </a:rPr>
              <a:t>     = S[A + 3] </a:t>
            </a:r>
            <a:endParaRPr>
              <a:solidFill>
                <a:srgbClr val="000000"/>
              </a:solidFill>
            </a:endParaRPr>
          </a:p>
          <a:p>
            <a:pPr indent="0" lvl="0" marL="1371600" rtl="0" algn="l">
              <a:spcBef>
                <a:spcPts val="1600"/>
              </a:spcBef>
              <a:spcAft>
                <a:spcPts val="0"/>
              </a:spcAft>
              <a:buNone/>
            </a:pPr>
            <a:r>
              <a:rPr lang="en">
                <a:solidFill>
                  <a:srgbClr val="000000"/>
                </a:solidFill>
              </a:rPr>
              <a:t>     = S</a:t>
            </a:r>
            <a:r>
              <a:rPr baseline="-25000" lang="en">
                <a:solidFill>
                  <a:srgbClr val="000000"/>
                </a:solidFill>
              </a:rPr>
              <a:t>A</a:t>
            </a:r>
            <a:r>
              <a:rPr lang="en">
                <a:solidFill>
                  <a:srgbClr val="000000"/>
                </a:solidFill>
              </a:rPr>
              <a:t>+2[j</a:t>
            </a:r>
            <a:r>
              <a:rPr baseline="-25000" lang="en">
                <a:solidFill>
                  <a:srgbClr val="000000"/>
                </a:solidFill>
              </a:rPr>
              <a:t>A+3</a:t>
            </a:r>
            <a:r>
              <a:rPr lang="en">
                <a:solidFill>
                  <a:srgbClr val="000000"/>
                </a:solidFill>
              </a:rPr>
              <a:t>] </a:t>
            </a:r>
            <a:endParaRPr>
              <a:solidFill>
                <a:srgbClr val="000000"/>
              </a:solidFill>
            </a:endParaRPr>
          </a:p>
          <a:p>
            <a:pPr indent="0" lvl="0" marL="1371600" rtl="0" algn="l">
              <a:spcBef>
                <a:spcPts val="1600"/>
              </a:spcBef>
              <a:spcAft>
                <a:spcPts val="1600"/>
              </a:spcAft>
              <a:buNone/>
            </a:pPr>
            <a:r>
              <a:rPr lang="en">
                <a:solidFill>
                  <a:srgbClr val="000000"/>
                </a:solidFill>
              </a:rPr>
              <a:t>     = S</a:t>
            </a:r>
            <a:r>
              <a:rPr baseline="-25000" lang="en">
                <a:solidFill>
                  <a:srgbClr val="000000"/>
                </a:solidFill>
              </a:rPr>
              <a:t>A</a:t>
            </a:r>
            <a:r>
              <a:rPr lang="en">
                <a:solidFill>
                  <a:srgbClr val="000000"/>
                </a:solidFill>
              </a:rPr>
              <a:t>+2[j</a:t>
            </a:r>
            <a:r>
              <a:rPr baseline="-25000" lang="en">
                <a:solidFill>
                  <a:srgbClr val="000000"/>
                </a:solidFill>
              </a:rPr>
              <a:t>A+2</a:t>
            </a:r>
            <a:r>
              <a:rPr lang="en">
                <a:solidFill>
                  <a:srgbClr val="000000"/>
                </a:solidFill>
              </a:rPr>
              <a:t> + S</a:t>
            </a:r>
            <a:r>
              <a:rPr baseline="-25000" lang="en">
                <a:solidFill>
                  <a:srgbClr val="000000"/>
                </a:solidFill>
              </a:rPr>
              <a:t>A+2</a:t>
            </a:r>
            <a:r>
              <a:rPr lang="en">
                <a:solidFill>
                  <a:srgbClr val="000000"/>
                </a:solidFill>
              </a:rPr>
              <a:t>[A + 3] + K[A + 3]]</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259325"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Vulnerability</a:t>
            </a:r>
            <a:r>
              <a:rPr lang="en"/>
              <a:t> FEAL</a:t>
            </a:r>
            <a:endParaRPr/>
          </a:p>
        </p:txBody>
      </p:sp>
      <p:sp>
        <p:nvSpPr>
          <p:cNvPr id="74" name="Google Shape;74;p16"/>
          <p:cNvSpPr txBox="1"/>
          <p:nvPr>
            <p:ph idx="1" type="body"/>
          </p:nvPr>
        </p:nvSpPr>
        <p:spPr>
          <a:xfrm>
            <a:off x="311700" y="1152475"/>
            <a:ext cx="7547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v</a:t>
            </a:r>
            <a:r>
              <a:rPr lang="en"/>
              <a:t>ulnerability</a:t>
            </a:r>
            <a:r>
              <a:rPr lang="en"/>
              <a:t> in the FEAL block cipher. In 100% of cases.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This property can be devastating for any cipher that uses the FEAL blockcipher because it can be devastating if the attacker performs the chosen plaintext attack.</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2209313" y="1747350"/>
            <a:ext cx="3874725" cy="14223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of FMS Attack - Generate simulated WEP Packets</a:t>
            </a:r>
            <a:endParaRPr/>
          </a:p>
        </p:txBody>
      </p:sp>
      <p:sp>
        <p:nvSpPr>
          <p:cNvPr id="327" name="Google Shape;327;p52"/>
          <p:cNvSpPr txBox="1"/>
          <p:nvPr>
            <p:ph idx="1" type="body"/>
          </p:nvPr>
        </p:nvSpPr>
        <p:spPr>
          <a:xfrm>
            <a:off x="311700" y="1456750"/>
            <a:ext cx="8520600" cy="1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In the terminal, we run WEPOutput.py with user input key, for example, ‘AF1423’</a:t>
            </a:r>
            <a:endParaRPr>
              <a:solidFill>
                <a:srgbClr val="000000"/>
              </a:solidFill>
            </a:endParaRPr>
          </a:p>
          <a:p>
            <a:pPr indent="0" lvl="0" marL="0" rtl="0" algn="l">
              <a:spcBef>
                <a:spcPts val="1600"/>
              </a:spcBef>
              <a:spcAft>
                <a:spcPts val="0"/>
              </a:spcAft>
              <a:buNone/>
            </a:pPr>
            <a:r>
              <a:rPr lang="en">
                <a:solidFill>
                  <a:srgbClr val="000000"/>
                </a:solidFill>
              </a:rPr>
              <a:t> </a:t>
            </a:r>
            <a:endParaRPr>
              <a:solidFill>
                <a:srgbClr val="000000"/>
              </a:solidFill>
            </a:endParaRPr>
          </a:p>
          <a:p>
            <a:pPr indent="0" lvl="0" marL="0" rtl="0" algn="l">
              <a:spcBef>
                <a:spcPts val="1600"/>
              </a:spcBef>
              <a:spcAft>
                <a:spcPts val="1600"/>
              </a:spcAft>
              <a:buNone/>
            </a:pPr>
            <a:r>
              <a:rPr lang="en">
                <a:solidFill>
                  <a:srgbClr val="000000"/>
                </a:solidFill>
              </a:rPr>
              <a:t>                                                        				</a:t>
            </a:r>
            <a:endParaRPr>
              <a:solidFill>
                <a:srgbClr val="000000"/>
              </a:solidFill>
            </a:endParaRPr>
          </a:p>
        </p:txBody>
      </p:sp>
      <p:pic>
        <p:nvPicPr>
          <p:cNvPr id="328" name="Google Shape;328;p52"/>
          <p:cNvPicPr preferRelativeResize="0"/>
          <p:nvPr/>
        </p:nvPicPr>
        <p:blipFill>
          <a:blip r:embed="rId3">
            <a:alphaModFix/>
          </a:blip>
          <a:stretch>
            <a:fillRect/>
          </a:stretch>
        </p:blipFill>
        <p:spPr>
          <a:xfrm>
            <a:off x="164475" y="2671225"/>
            <a:ext cx="5168575" cy="2472275"/>
          </a:xfrm>
          <a:prstGeom prst="rect">
            <a:avLst/>
          </a:prstGeom>
          <a:noFill/>
          <a:ln>
            <a:noFill/>
          </a:ln>
        </p:spPr>
      </p:pic>
      <p:pic>
        <p:nvPicPr>
          <p:cNvPr id="329" name="Google Shape;329;p52"/>
          <p:cNvPicPr preferRelativeResize="0"/>
          <p:nvPr/>
        </p:nvPicPr>
        <p:blipFill>
          <a:blip r:embed="rId4">
            <a:alphaModFix/>
          </a:blip>
          <a:stretch>
            <a:fillRect/>
          </a:stretch>
        </p:blipFill>
        <p:spPr>
          <a:xfrm>
            <a:off x="311700" y="1864005"/>
            <a:ext cx="9144001" cy="707740"/>
          </a:xfrm>
          <a:prstGeom prst="rect">
            <a:avLst/>
          </a:prstGeom>
          <a:noFill/>
          <a:ln>
            <a:noFill/>
          </a:ln>
        </p:spPr>
      </p:pic>
      <p:sp>
        <p:nvSpPr>
          <p:cNvPr id="330" name="Google Shape;330;p52"/>
          <p:cNvSpPr txBox="1"/>
          <p:nvPr/>
        </p:nvSpPr>
        <p:spPr>
          <a:xfrm>
            <a:off x="5585225" y="2728800"/>
            <a:ext cx="3513900" cy="24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to create WEPOutputSim.csv files, which stores each possible IV in our desired form:</a:t>
            </a:r>
            <a:endParaRPr sz="1800"/>
          </a:p>
          <a:p>
            <a:pPr indent="0" lvl="0" marL="0" rtl="0" algn="l">
              <a:spcBef>
                <a:spcPts val="0"/>
              </a:spcBef>
              <a:spcAft>
                <a:spcPts val="0"/>
              </a:spcAft>
              <a:buNone/>
            </a:pPr>
            <a:r>
              <a:rPr lang="en" sz="1800"/>
              <a:t>(A+3, 255, V).</a:t>
            </a:r>
            <a:endParaRPr sz="1800"/>
          </a:p>
          <a:p>
            <a:pPr indent="0" lvl="0" marL="0" rtl="0" algn="l">
              <a:spcBef>
                <a:spcPts val="0"/>
              </a:spcBef>
              <a:spcAft>
                <a:spcPts val="0"/>
              </a:spcAft>
              <a:buNone/>
            </a:pPr>
            <a:r>
              <a:rPr lang="en" sz="1800"/>
              <a:t>And we also store the first key stream byte. We assume that these info is </a:t>
            </a:r>
            <a:r>
              <a:rPr lang="en" sz="1800"/>
              <a:t>available</a:t>
            </a:r>
            <a:r>
              <a:rPr lang="en" sz="1800"/>
              <a:t> to the attacker. </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of FMS Attack - Recover the key based on Packets</a:t>
            </a:r>
            <a:endParaRPr/>
          </a:p>
        </p:txBody>
      </p:sp>
      <p:sp>
        <p:nvSpPr>
          <p:cNvPr id="336" name="Google Shape;336;p53"/>
          <p:cNvSpPr txBox="1"/>
          <p:nvPr>
            <p:ph idx="1" type="body"/>
          </p:nvPr>
        </p:nvSpPr>
        <p:spPr>
          <a:xfrm>
            <a:off x="311700" y="1456750"/>
            <a:ext cx="8520600" cy="1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Then</a:t>
            </a:r>
            <a:r>
              <a:rPr lang="en">
                <a:solidFill>
                  <a:srgbClr val="000000"/>
                </a:solidFill>
              </a:rPr>
              <a:t>, we run keyRecover.py (this program utilizes WEPOutputSim.csv): </a:t>
            </a:r>
            <a:endParaRPr>
              <a:solidFill>
                <a:srgbClr val="000000"/>
              </a:solidFill>
            </a:endParaRPr>
          </a:p>
          <a:p>
            <a:pPr indent="0" lvl="0" marL="0" rtl="0" algn="l">
              <a:spcBef>
                <a:spcPts val="1600"/>
              </a:spcBef>
              <a:spcAft>
                <a:spcPts val="1600"/>
              </a:spcAft>
              <a:buNone/>
            </a:pPr>
            <a:r>
              <a:rPr lang="en">
                <a:solidFill>
                  <a:srgbClr val="000000"/>
                </a:solidFill>
              </a:rPr>
              <a:t>                                                        				</a:t>
            </a:r>
            <a:endParaRPr>
              <a:solidFill>
                <a:srgbClr val="000000"/>
              </a:solidFill>
            </a:endParaRPr>
          </a:p>
        </p:txBody>
      </p:sp>
      <p:sp>
        <p:nvSpPr>
          <p:cNvPr id="337" name="Google Shape;337;p53"/>
          <p:cNvSpPr txBox="1"/>
          <p:nvPr/>
        </p:nvSpPr>
        <p:spPr>
          <a:xfrm>
            <a:off x="5585225" y="2728800"/>
            <a:ext cx="3513900" cy="24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It will run based on FMS Attack, and output the highest possible key. In our case, it matches the original entered key.</a:t>
            </a:r>
            <a:endParaRPr sz="1800"/>
          </a:p>
        </p:txBody>
      </p:sp>
      <p:pic>
        <p:nvPicPr>
          <p:cNvPr id="338" name="Google Shape;338;p53"/>
          <p:cNvPicPr preferRelativeResize="0"/>
          <p:nvPr/>
        </p:nvPicPr>
        <p:blipFill>
          <a:blip r:embed="rId3">
            <a:alphaModFix/>
          </a:blip>
          <a:stretch>
            <a:fillRect/>
          </a:stretch>
        </p:blipFill>
        <p:spPr>
          <a:xfrm>
            <a:off x="311700" y="2645725"/>
            <a:ext cx="4952062" cy="2414700"/>
          </a:xfrm>
          <a:prstGeom prst="rect">
            <a:avLst/>
          </a:prstGeom>
          <a:noFill/>
          <a:ln>
            <a:noFill/>
          </a:ln>
        </p:spPr>
      </p:pic>
      <p:pic>
        <p:nvPicPr>
          <p:cNvPr id="339" name="Google Shape;339;p53"/>
          <p:cNvPicPr preferRelativeResize="0"/>
          <p:nvPr/>
        </p:nvPicPr>
        <p:blipFill>
          <a:blip r:embed="rId4">
            <a:alphaModFix/>
          </a:blip>
          <a:stretch>
            <a:fillRect/>
          </a:stretch>
        </p:blipFill>
        <p:spPr>
          <a:xfrm>
            <a:off x="311700" y="1835800"/>
            <a:ext cx="9144001" cy="7360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FMS Attack - Summary</a:t>
            </a:r>
            <a:endParaRPr/>
          </a:p>
        </p:txBody>
      </p:sp>
      <p:sp>
        <p:nvSpPr>
          <p:cNvPr id="345" name="Google Shape;345;p54"/>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In WEP, the IV is always prepended to the user input key. Since user input key is most likely remains the same for a same network, the attacker is able to eavesdrop a lot of packets and based on the known IV and SNAP header, the secret key can be recovered. </a:t>
            </a:r>
            <a:endParaRPr>
              <a:solidFill>
                <a:srgbClr val="000000"/>
              </a:solidFill>
            </a:endParaRPr>
          </a:p>
          <a:p>
            <a:pPr indent="0" lvl="0" marL="0" rtl="0" algn="l">
              <a:spcBef>
                <a:spcPts val="1600"/>
              </a:spcBef>
              <a:spcAft>
                <a:spcPts val="0"/>
              </a:spcAft>
              <a:buNone/>
            </a:pPr>
            <a:r>
              <a:rPr lang="en">
                <a:solidFill>
                  <a:srgbClr val="000000"/>
                </a:solidFill>
              </a:rPr>
              <a:t>Thus, don’t use WEP encryption anymore! </a:t>
            </a:r>
            <a:endParaRPr>
              <a:solidFill>
                <a:srgbClr val="000000"/>
              </a:solidFill>
            </a:endParaRPr>
          </a:p>
          <a:p>
            <a:pPr indent="0" lvl="0" marL="0" rtl="0" algn="l">
              <a:spcBef>
                <a:spcPts val="1600"/>
              </a:spcBef>
              <a:spcAft>
                <a:spcPts val="0"/>
              </a:spcAft>
              <a:buNone/>
            </a:pPr>
            <a:r>
              <a:rPr lang="en">
                <a:solidFill>
                  <a:srgbClr val="000000"/>
                </a:solidFill>
              </a:rPr>
              <a:t>Please note that some graphs I use in this presentation are from FMS Attack source paper: </a:t>
            </a:r>
            <a:endParaRPr>
              <a:solidFill>
                <a:srgbClr val="000000"/>
              </a:solidFill>
            </a:endParaRPr>
          </a:p>
          <a:p>
            <a:pPr indent="0" lvl="0" marL="0" rtl="0" algn="l">
              <a:spcBef>
                <a:spcPts val="1600"/>
              </a:spcBef>
              <a:spcAft>
                <a:spcPts val="1600"/>
              </a:spcAft>
              <a:buNone/>
            </a:pPr>
            <a:r>
              <a:rPr lang="en">
                <a:solidFill>
                  <a:srgbClr val="222222"/>
                </a:solidFill>
                <a:highlight>
                  <a:srgbClr val="FFFFFF"/>
                </a:highlight>
              </a:rPr>
              <a:t>Fluhrer, S., Mantin, I., and A. Shamir, "</a:t>
            </a:r>
            <a:r>
              <a:rPr lang="en" u="sng">
                <a:solidFill>
                  <a:schemeClr val="hlink"/>
                </a:solidFill>
                <a:highlight>
                  <a:srgbClr val="FFFFFF"/>
                </a:highlight>
                <a:hlinkClick r:id="rId3"/>
              </a:rPr>
              <a:t>Weaknesses in the Key Scheduling Algorithm of RC4</a:t>
            </a:r>
            <a:r>
              <a:rPr lang="en">
                <a:solidFill>
                  <a:srgbClr val="222222"/>
                </a:solidFill>
                <a:highlight>
                  <a:srgbClr val="FFFFFF"/>
                </a:highlight>
              </a:rPr>
              <a:t>", Selected Areas of Cryptography: SAC 2001, Lecture Notes in Computer Science Vol. 2259, pp 1-24, 2001.</a:t>
            </a:r>
            <a:endParaRPr>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5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AES-CBC Padding Vulnerability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AES-CBC-* Ciphersuites in TLS</a:t>
            </a:r>
            <a:endParaRPr/>
          </a:p>
        </p:txBody>
      </p:sp>
      <p:sp>
        <p:nvSpPr>
          <p:cNvPr id="356" name="Google Shape;356;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Encryption</a:t>
            </a:r>
            <a:endParaRPr sz="1400">
              <a:solidFill>
                <a:srgbClr val="000000"/>
              </a:solidFill>
            </a:endParaRPr>
          </a:p>
          <a:p>
            <a:pPr indent="-317500" lvl="0" marL="457200" rtl="0" algn="l">
              <a:spcBef>
                <a:spcPts val="1600"/>
              </a:spcBef>
              <a:spcAft>
                <a:spcPts val="0"/>
              </a:spcAft>
              <a:buClr>
                <a:srgbClr val="000000"/>
              </a:buClr>
              <a:buSzPts val="1400"/>
              <a:buAutoNum type="arabicPeriod"/>
            </a:pPr>
            <a:r>
              <a:rPr lang="en" sz="1400">
                <a:solidFill>
                  <a:srgbClr val="000000"/>
                </a:solidFill>
              </a:rPr>
              <a:t>Plaintext = Message || MAC(Message) || Padding</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Ciphertext = Encrypt(Plaintext)</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Send(Header || Ciphertext)</a:t>
            </a:r>
            <a:endParaRPr sz="1400">
              <a:solidFill>
                <a:srgbClr val="000000"/>
              </a:solidFill>
            </a:endParaRPr>
          </a:p>
          <a:p>
            <a:pPr indent="0" lvl="0" marL="0" rtl="0" algn="l">
              <a:spcBef>
                <a:spcPts val="1600"/>
              </a:spcBef>
              <a:spcAft>
                <a:spcPts val="0"/>
              </a:spcAft>
              <a:buNone/>
            </a:pPr>
            <a:r>
              <a:rPr lang="en" sz="1400">
                <a:solidFill>
                  <a:srgbClr val="000000"/>
                </a:solidFill>
              </a:rPr>
              <a:t>Decryption</a:t>
            </a:r>
            <a:endParaRPr sz="1400">
              <a:solidFill>
                <a:srgbClr val="000000"/>
              </a:solidFill>
            </a:endParaRPr>
          </a:p>
          <a:p>
            <a:pPr indent="-317500" lvl="0" marL="457200" rtl="0" algn="l">
              <a:spcBef>
                <a:spcPts val="1600"/>
              </a:spcBef>
              <a:spcAft>
                <a:spcPts val="0"/>
              </a:spcAft>
              <a:buClr>
                <a:srgbClr val="000000"/>
              </a:buClr>
              <a:buSzPts val="1400"/>
              <a:buAutoNum type="arabicPeriod"/>
            </a:pPr>
            <a:r>
              <a:rPr lang="en" sz="1400">
                <a:solidFill>
                  <a:srgbClr val="000000"/>
                </a:solidFill>
              </a:rPr>
              <a:t>Ciphertext = StripHeader(Ciphertext)</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chemeClr val="dk1"/>
                </a:solidFill>
              </a:rPr>
              <a:t>Plaintext = Decrypt(Ciphertext)</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Message || MAC = Unpad(Plaintext)</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MAC-Verify(Message, MAC)</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If ok, Message valid, else return invalid</a:t>
            </a:r>
            <a:endParaRPr sz="14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Component: CBC mode</a:t>
            </a:r>
            <a:endParaRPr/>
          </a:p>
        </p:txBody>
      </p:sp>
      <p:pic>
        <p:nvPicPr>
          <p:cNvPr id="362" name="Google Shape;362;p57"/>
          <p:cNvPicPr preferRelativeResize="0"/>
          <p:nvPr/>
        </p:nvPicPr>
        <p:blipFill rotWithShape="1">
          <a:blip r:embed="rId3">
            <a:alphaModFix/>
          </a:blip>
          <a:srcRect b="0" l="0" r="32619" t="0"/>
          <a:stretch/>
        </p:blipFill>
        <p:spPr>
          <a:xfrm>
            <a:off x="311700" y="1046750"/>
            <a:ext cx="5452325" cy="3260925"/>
          </a:xfrm>
          <a:prstGeom prst="rect">
            <a:avLst/>
          </a:prstGeom>
          <a:noFill/>
          <a:ln>
            <a:noFill/>
          </a:ln>
        </p:spPr>
      </p:pic>
      <p:sp>
        <p:nvSpPr>
          <p:cNvPr id="363" name="Google Shape;363;p57"/>
          <p:cNvSpPr txBox="1"/>
          <p:nvPr/>
        </p:nvSpPr>
        <p:spPr>
          <a:xfrm>
            <a:off x="5764025" y="1017725"/>
            <a:ext cx="3068400" cy="3288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CBC mode relates ciphertext blocks meaningfully to each other</a:t>
            </a:r>
            <a:endParaRPr sz="1800"/>
          </a:p>
          <a:p>
            <a:pPr indent="-342900" lvl="0" marL="457200" rtl="0" algn="l">
              <a:spcBef>
                <a:spcPts val="0"/>
              </a:spcBef>
              <a:spcAft>
                <a:spcPts val="0"/>
              </a:spcAft>
              <a:buSzPts val="1800"/>
              <a:buChar char="●"/>
            </a:pPr>
            <a:r>
              <a:rPr lang="en" sz="1800"/>
              <a:t>By itself not a vulnerability</a:t>
            </a:r>
            <a:endParaRPr sz="1800"/>
          </a:p>
          <a:p>
            <a:pPr indent="-342900" lvl="0" marL="457200" rtl="0" algn="l">
              <a:spcBef>
                <a:spcPts val="0"/>
              </a:spcBef>
              <a:spcAft>
                <a:spcPts val="0"/>
              </a:spcAft>
              <a:buSzPts val="1800"/>
              <a:buChar char="●"/>
            </a:pPr>
            <a:r>
              <a:rPr lang="en" sz="1800"/>
              <a:t>Ciphertext relationships exploited via another vulnerability</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Component: Padding</a:t>
            </a:r>
            <a:endParaRPr/>
          </a:p>
        </p:txBody>
      </p:sp>
      <p:sp>
        <p:nvSpPr>
          <p:cNvPr id="369" name="Google Shape;369;p58"/>
          <p:cNvSpPr txBox="1"/>
          <p:nvPr>
            <p:ph idx="1" type="body"/>
          </p:nvPr>
        </p:nvSpPr>
        <p:spPr>
          <a:xfrm>
            <a:off x="311700" y="1152475"/>
            <a:ext cx="3970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Padding is composed of enough bytes to make plaintext a multiple of cipher block size</a:t>
            </a:r>
            <a:endParaRPr/>
          </a:p>
          <a:p>
            <a:pPr indent="-342900" lvl="0" marL="457200" rtl="0" algn="l">
              <a:spcBef>
                <a:spcPts val="0"/>
              </a:spcBef>
              <a:spcAft>
                <a:spcPts val="0"/>
              </a:spcAft>
              <a:buSzPts val="1800"/>
              <a:buChar char="●"/>
            </a:pPr>
            <a:r>
              <a:rPr lang="en"/>
              <a:t>Gives structure to the last block of plaintext</a:t>
            </a:r>
            <a:endParaRPr/>
          </a:p>
          <a:p>
            <a:pPr indent="-342900" lvl="0" marL="457200" rtl="0" algn="l">
              <a:spcBef>
                <a:spcPts val="0"/>
              </a:spcBef>
              <a:spcAft>
                <a:spcPts val="0"/>
              </a:spcAft>
              <a:buSzPts val="1800"/>
              <a:buChar char="●"/>
            </a:pPr>
            <a:r>
              <a:rPr lang="en"/>
              <a:t>Narrows down possible contents in last block</a:t>
            </a:r>
            <a:endParaRPr/>
          </a:p>
          <a:p>
            <a:pPr indent="-342900" lvl="0" marL="457200" rtl="0" algn="l">
              <a:spcBef>
                <a:spcPts val="0"/>
              </a:spcBef>
              <a:spcAft>
                <a:spcPts val="0"/>
              </a:spcAft>
              <a:buSzPts val="1800"/>
              <a:buChar char="●"/>
            </a:pPr>
            <a:r>
              <a:rPr lang="en"/>
              <a:t>For AES-CBC, block size = 16, so could be 0x01, …, 0x10</a:t>
            </a:r>
            <a:endParaRPr/>
          </a:p>
        </p:txBody>
      </p:sp>
      <p:pic>
        <p:nvPicPr>
          <p:cNvPr id="370" name="Google Shape;370;p58"/>
          <p:cNvPicPr preferRelativeResize="0"/>
          <p:nvPr/>
        </p:nvPicPr>
        <p:blipFill rotWithShape="1">
          <a:blip r:embed="rId3">
            <a:alphaModFix/>
          </a:blip>
          <a:srcRect b="9844" l="6379" r="14180" t="9860"/>
          <a:stretch/>
        </p:blipFill>
        <p:spPr>
          <a:xfrm>
            <a:off x="4325550" y="1152475"/>
            <a:ext cx="4501835" cy="34164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Weakness of MAC-then-Encrypt</a:t>
            </a:r>
            <a:endParaRPr/>
          </a:p>
        </p:txBody>
      </p:sp>
      <p:sp>
        <p:nvSpPr>
          <p:cNvPr id="376" name="Google Shape;376;p59"/>
          <p:cNvSpPr txBox="1"/>
          <p:nvPr>
            <p:ph idx="1" type="body"/>
          </p:nvPr>
        </p:nvSpPr>
        <p:spPr>
          <a:xfrm>
            <a:off x="311700" y="1152475"/>
            <a:ext cx="5590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TLS protocol generates MAC of plaintext then encrypts everything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Does not provide ciphertext integrity because need to decrypt to check authenticity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Possible to alter ciphertext and have recipient attempt to decrypt</a:t>
            </a:r>
            <a:endParaRPr>
              <a:solidFill>
                <a:srgbClr val="000000"/>
              </a:solidFill>
            </a:endParaRPr>
          </a:p>
        </p:txBody>
      </p:sp>
      <p:pic>
        <p:nvPicPr>
          <p:cNvPr id="377" name="Google Shape;377;p59"/>
          <p:cNvPicPr preferRelativeResize="0"/>
          <p:nvPr/>
        </p:nvPicPr>
        <p:blipFill>
          <a:blip r:embed="rId3">
            <a:alphaModFix/>
          </a:blip>
          <a:stretch>
            <a:fillRect/>
          </a:stretch>
        </p:blipFill>
        <p:spPr>
          <a:xfrm>
            <a:off x="5901775" y="1152475"/>
            <a:ext cx="2991671" cy="34164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Vulnerability</a:t>
            </a:r>
            <a:endParaRPr/>
          </a:p>
        </p:txBody>
      </p:sp>
      <p:sp>
        <p:nvSpPr>
          <p:cNvPr id="383" name="Google Shape;383;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Valid oracle responds true if ciphertext has valid padding i.e. Step 3 completed successfully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Valid Oracle can be realized by invalid padding error messages, or by timing MAC verification time</a:t>
            </a:r>
            <a:endParaRPr>
              <a:solidFill>
                <a:srgbClr val="000000"/>
              </a:solidFill>
            </a:endParaRPr>
          </a:p>
          <a:p>
            <a:pPr indent="0" lvl="0" marL="0" rtl="0" algn="ctr">
              <a:spcBef>
                <a:spcPts val="1600"/>
              </a:spcBef>
              <a:spcAft>
                <a:spcPts val="0"/>
              </a:spcAft>
              <a:buNone/>
            </a:pPr>
            <a:r>
              <a:t/>
            </a:r>
            <a:endParaRPr>
              <a:solidFill>
                <a:srgbClr val="000000"/>
              </a:solidFill>
            </a:endParaRPr>
          </a:p>
          <a:p>
            <a:pPr indent="0" lvl="0" marL="0" rtl="0" algn="ctr">
              <a:spcBef>
                <a:spcPts val="1600"/>
              </a:spcBef>
              <a:spcAft>
                <a:spcPts val="0"/>
              </a:spcAft>
              <a:buNone/>
            </a:pPr>
            <a:r>
              <a:rPr lang="en">
                <a:solidFill>
                  <a:srgbClr val="000000"/>
                </a:solidFill>
              </a:rPr>
              <a:t>Assume that we have the valid oracle</a:t>
            </a:r>
            <a:endParaRPr>
              <a:solidFill>
                <a:srgbClr val="000000"/>
              </a:solidFill>
            </a:endParaRPr>
          </a:p>
          <a:p>
            <a:pPr indent="0" lvl="0" marL="0" rtl="0" algn="ctr">
              <a:spcBef>
                <a:spcPts val="1600"/>
              </a:spcBef>
              <a:spcAft>
                <a:spcPts val="1600"/>
              </a:spcAft>
              <a:buNone/>
            </a:pPr>
            <a:r>
              <a:rPr b="1" lang="en">
                <a:solidFill>
                  <a:srgbClr val="000000"/>
                </a:solidFill>
              </a:rPr>
              <a:t>Valid(x)</a:t>
            </a:r>
            <a:endParaRPr b="1">
              <a:solidFill>
                <a:srgbClr val="0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Padding Oracle Attack</a:t>
            </a:r>
            <a:endParaRPr/>
          </a:p>
        </p:txBody>
      </p:sp>
      <p:pic>
        <p:nvPicPr>
          <p:cNvPr id="389" name="Google Shape;389;p61"/>
          <p:cNvPicPr preferRelativeResize="0"/>
          <p:nvPr/>
        </p:nvPicPr>
        <p:blipFill>
          <a:blip r:embed="rId3">
            <a:alphaModFix/>
          </a:blip>
          <a:stretch>
            <a:fillRect/>
          </a:stretch>
        </p:blipFill>
        <p:spPr>
          <a:xfrm>
            <a:off x="311700" y="1093925"/>
            <a:ext cx="4260300" cy="2208600"/>
          </a:xfrm>
          <a:prstGeom prst="rect">
            <a:avLst/>
          </a:prstGeom>
          <a:noFill/>
          <a:ln>
            <a:noFill/>
          </a:ln>
        </p:spPr>
      </p:pic>
      <p:sp>
        <p:nvSpPr>
          <p:cNvPr id="390" name="Google Shape;390;p61"/>
          <p:cNvSpPr txBox="1"/>
          <p:nvPr/>
        </p:nvSpPr>
        <p:spPr>
          <a:xfrm>
            <a:off x="4571900" y="1093925"/>
            <a:ext cx="4260300" cy="3635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Last ciphertext block relationship with previous ciphertext block is P</a:t>
            </a:r>
            <a:r>
              <a:rPr baseline="-25000" lang="en"/>
              <a:t>i</a:t>
            </a:r>
            <a:r>
              <a:rPr lang="en"/>
              <a:t> = D(C</a:t>
            </a:r>
            <a:r>
              <a:rPr baseline="-25000" lang="en"/>
              <a:t>i</a:t>
            </a:r>
            <a:r>
              <a:rPr lang="en"/>
              <a:t>) ⊕ C</a:t>
            </a:r>
            <a:r>
              <a:rPr baseline="-25000" lang="en"/>
              <a:t>i-1</a:t>
            </a:r>
            <a:endParaRPr/>
          </a:p>
          <a:p>
            <a:pPr indent="-317500" lvl="0" marL="457200" rtl="0" algn="l">
              <a:spcBef>
                <a:spcPts val="0"/>
              </a:spcBef>
              <a:spcAft>
                <a:spcPts val="0"/>
              </a:spcAft>
              <a:buSzPts val="1400"/>
              <a:buChar char="●"/>
            </a:pPr>
            <a:r>
              <a:rPr lang="en"/>
              <a:t>Apply a byte-mask Δ to previous ciphertext block to alter last plaintext block by XOR: P’</a:t>
            </a:r>
            <a:r>
              <a:rPr baseline="-25000" lang="en"/>
              <a:t>i</a:t>
            </a:r>
            <a:r>
              <a:rPr lang="en"/>
              <a:t>= D(C</a:t>
            </a:r>
            <a:r>
              <a:rPr baseline="-25000" lang="en"/>
              <a:t>i</a:t>
            </a:r>
            <a:r>
              <a:rPr lang="en"/>
              <a:t>) ⊕ (C</a:t>
            </a:r>
            <a:r>
              <a:rPr baseline="-25000" lang="en"/>
              <a:t>i-1</a:t>
            </a:r>
            <a:r>
              <a:rPr lang="en"/>
              <a:t>⊕ Δ) = P</a:t>
            </a:r>
            <a:r>
              <a:rPr baseline="-25000" lang="en"/>
              <a:t>i</a:t>
            </a:r>
            <a:r>
              <a:rPr lang="en"/>
              <a:t> ⊕ Δ</a:t>
            </a:r>
            <a:endParaRPr/>
          </a:p>
          <a:p>
            <a:pPr indent="-317500" lvl="0" marL="457200" rtl="0" algn="l">
              <a:spcBef>
                <a:spcPts val="0"/>
              </a:spcBef>
              <a:spcAft>
                <a:spcPts val="0"/>
              </a:spcAft>
              <a:buSzPts val="1400"/>
              <a:buChar char="●"/>
            </a:pPr>
            <a:r>
              <a:rPr lang="en"/>
              <a:t>Start from last byte and iterate through all possible byte values (0-255) in the mask to produce altered ciphertext C’</a:t>
            </a:r>
            <a:r>
              <a:rPr baseline="-25000" lang="en"/>
              <a:t>i</a:t>
            </a:r>
            <a:r>
              <a:rPr lang="en"/>
              <a:t> and check Valid(C’</a:t>
            </a:r>
            <a:r>
              <a:rPr baseline="-25000" lang="en"/>
              <a:t>i</a:t>
            </a:r>
            <a:r>
              <a:rPr lang="en"/>
              <a:t>)</a:t>
            </a:r>
            <a:endParaRPr/>
          </a:p>
          <a:p>
            <a:pPr indent="-317500" lvl="0" marL="457200" rtl="0" algn="l">
              <a:spcBef>
                <a:spcPts val="0"/>
              </a:spcBef>
              <a:spcAft>
                <a:spcPts val="0"/>
              </a:spcAft>
              <a:buSzPts val="1400"/>
              <a:buChar char="●"/>
            </a:pPr>
            <a:r>
              <a:rPr lang="en"/>
              <a:t>If it returns true we have the case of a plaintext ending with 0x01, 0x02, …, 0x08</a:t>
            </a:r>
            <a:endParaRPr/>
          </a:p>
          <a:p>
            <a:pPr indent="-317500" lvl="0" marL="457200" rtl="0" algn="l">
              <a:spcBef>
                <a:spcPts val="0"/>
              </a:spcBef>
              <a:spcAft>
                <a:spcPts val="0"/>
              </a:spcAft>
              <a:buSzPts val="1400"/>
              <a:buChar char="●"/>
            </a:pPr>
            <a:r>
              <a:rPr lang="en"/>
              <a:t>Find which corresponds to 0x01 by changing previous byte to any value, then consult Valid again. If true then the plaintext ended with 0x01 since it was a valid pad.</a:t>
            </a:r>
            <a:endParaRPr/>
          </a:p>
          <a:p>
            <a:pPr indent="-317500" lvl="0" marL="457200" rtl="0" algn="l">
              <a:spcBef>
                <a:spcPts val="0"/>
              </a:spcBef>
              <a:spcAft>
                <a:spcPts val="0"/>
              </a:spcAft>
              <a:buSzPts val="1400"/>
              <a:buChar char="●"/>
            </a:pPr>
            <a:r>
              <a:rPr lang="en"/>
              <a:t>Since 0x01 = </a:t>
            </a:r>
            <a:r>
              <a:rPr lang="en">
                <a:solidFill>
                  <a:schemeClr val="dk1"/>
                </a:solidFill>
              </a:rPr>
              <a:t>P</a:t>
            </a:r>
            <a:r>
              <a:rPr baseline="-25000" lang="en">
                <a:solidFill>
                  <a:schemeClr val="dk1"/>
                </a:solidFill>
              </a:rPr>
              <a:t>i</a:t>
            </a:r>
            <a:r>
              <a:rPr lang="en">
                <a:solidFill>
                  <a:schemeClr val="dk1"/>
                </a:solidFill>
              </a:rPr>
              <a:t> ⊕ Δ, 0x01 ⊕ Δ = P</a:t>
            </a:r>
            <a:r>
              <a:rPr baseline="-25000" lang="en">
                <a:solidFill>
                  <a:schemeClr val="dk1"/>
                </a:solidFill>
              </a:rPr>
              <a:t>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Exploit on FEAL-4</a:t>
            </a:r>
            <a:endParaRPr/>
          </a:p>
        </p:txBody>
      </p:sp>
      <p:sp>
        <p:nvSpPr>
          <p:cNvPr id="81" name="Google Shape;81;p17"/>
          <p:cNvSpPr txBox="1"/>
          <p:nvPr>
            <p:ph idx="1" type="body"/>
          </p:nvPr>
        </p:nvSpPr>
        <p:spPr>
          <a:xfrm>
            <a:off x="311700" y="1152475"/>
            <a:ext cx="5373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FEAL-4 is an encryption algorithm that uses the FEAL blockcipher in a Feistel Network as shown to the right.</a:t>
            </a:r>
            <a:endParaRPr/>
          </a:p>
          <a:p>
            <a:pPr indent="0" lvl="0" marL="0" rtl="0" algn="l">
              <a:spcBef>
                <a:spcPts val="1600"/>
              </a:spcBef>
              <a:spcAft>
                <a:spcPts val="1600"/>
              </a:spcAft>
              <a:buNone/>
            </a:pPr>
            <a:r>
              <a:rPr lang="en"/>
              <a:t>This makes it a little harder to break than just the blockcipher alone, because it uses it in 4 rounds.</a:t>
            </a:r>
            <a:endParaRPr/>
          </a:p>
        </p:txBody>
      </p:sp>
      <p:pic>
        <p:nvPicPr>
          <p:cNvPr id="82" name="Google Shape;82;p17"/>
          <p:cNvPicPr preferRelativeResize="0"/>
          <p:nvPr/>
        </p:nvPicPr>
        <p:blipFill>
          <a:blip r:embed="rId3">
            <a:alphaModFix/>
          </a:blip>
          <a:stretch>
            <a:fillRect/>
          </a:stretch>
        </p:blipFill>
        <p:spPr>
          <a:xfrm>
            <a:off x="6182850" y="152000"/>
            <a:ext cx="2189825" cy="47689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Recovering Remaining Plaintext Bytes </a:t>
            </a:r>
            <a:endParaRPr/>
          </a:p>
        </p:txBody>
      </p:sp>
      <p:sp>
        <p:nvSpPr>
          <p:cNvPr id="396" name="Google Shape;396;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Since the mask that makes the last byte 0x01 is already known, we can easily set the last byte to 0x02. Recall P</a:t>
            </a:r>
            <a:r>
              <a:rPr baseline="-25000" lang="en" sz="1600">
                <a:solidFill>
                  <a:srgbClr val="000000"/>
                </a:solidFill>
              </a:rPr>
              <a:t>i</a:t>
            </a:r>
            <a:r>
              <a:rPr lang="en" sz="1600">
                <a:solidFill>
                  <a:srgbClr val="000000"/>
                </a:solidFill>
              </a:rPr>
              <a:t> ⊕ Δ = 0x01, then 0x02 = </a:t>
            </a:r>
            <a:r>
              <a:rPr lang="en" sz="1600">
                <a:solidFill>
                  <a:schemeClr val="dk1"/>
                </a:solidFill>
              </a:rPr>
              <a:t>P</a:t>
            </a:r>
            <a:r>
              <a:rPr baseline="-25000" lang="en" sz="1600">
                <a:solidFill>
                  <a:schemeClr val="dk1"/>
                </a:solidFill>
              </a:rPr>
              <a:t>i</a:t>
            </a:r>
            <a:r>
              <a:rPr lang="en" sz="1600">
                <a:solidFill>
                  <a:schemeClr val="dk1"/>
                </a:solidFill>
              </a:rPr>
              <a:t> ⊕ Δ ⊕ 0x01 ⊕ 0x02</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We can then search the second to last byte of the mask to find the mask that makes the plaintext end with 0x02 || 0x02, which allows us to recover the second to last plaintext byte by the same method as bef</a:t>
            </a:r>
            <a:r>
              <a:rPr lang="en" sz="1600">
                <a:solidFill>
                  <a:srgbClr val="000000"/>
                </a:solidFill>
              </a:rPr>
              <a:t>ore: 0x02 ⊕ Δ = P</a:t>
            </a:r>
            <a:r>
              <a:rPr baseline="-25000" lang="en" sz="1600">
                <a:solidFill>
                  <a:srgbClr val="000000"/>
                </a:solidFill>
              </a:rPr>
              <a:t>i</a:t>
            </a:r>
            <a:endParaRPr baseline="-25000"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This can be done for all the bytes in the block</a:t>
            </a:r>
            <a:endParaRPr sz="1600">
              <a:solidFill>
                <a:srgbClr val="0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Recovering All Blocks</a:t>
            </a:r>
            <a:endParaRPr/>
          </a:p>
        </p:txBody>
      </p:sp>
      <p:sp>
        <p:nvSpPr>
          <p:cNvPr id="402" name="Google Shape;402;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Recovering a block only requires the corresponding ciphertext block and the ciphertext block before it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After recovering one block, remove that block, then repeat on the now last two blocks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Runtime is </a:t>
            </a:r>
            <a:r>
              <a:rPr lang="en">
                <a:solidFill>
                  <a:schemeClr val="dk1"/>
                </a:solidFill>
              </a:rPr>
              <a:t>O(N*B*2^8) for blocksize B and num blocks N</a:t>
            </a:r>
            <a:endParaRPr>
              <a:solidFill>
                <a:srgbClr val="0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Considerations</a:t>
            </a:r>
            <a:endParaRPr/>
          </a:p>
        </p:txBody>
      </p:sp>
      <p:sp>
        <p:nvSpPr>
          <p:cNvPr id="408" name="Google Shape;408;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In reality, TLS protocol disallows meaning error messages.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When padding fails, TLS specifies to run MAC verify assuming no padding bytes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Valid Oracle usually derived from time difference in doing MAC verification between an incorrectly padded message and a correctly padded message i.e. timing side channel attack</a:t>
            </a:r>
            <a:endParaRPr>
              <a:solidFill>
                <a:srgbClr val="0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Padding Oracle Demo</a:t>
            </a:r>
            <a:endParaRPr/>
          </a:p>
        </p:txBody>
      </p:sp>
      <p:pic>
        <p:nvPicPr>
          <p:cNvPr id="414" name="Google Shape;414;p65"/>
          <p:cNvPicPr preferRelativeResize="0"/>
          <p:nvPr/>
        </p:nvPicPr>
        <p:blipFill>
          <a:blip r:embed="rId3">
            <a:alphaModFix/>
          </a:blip>
          <a:stretch>
            <a:fillRect/>
          </a:stretch>
        </p:blipFill>
        <p:spPr>
          <a:xfrm>
            <a:off x="3967049" y="2672763"/>
            <a:ext cx="4865246" cy="2296975"/>
          </a:xfrm>
          <a:prstGeom prst="rect">
            <a:avLst/>
          </a:prstGeom>
          <a:noFill/>
          <a:ln>
            <a:noFill/>
          </a:ln>
        </p:spPr>
      </p:pic>
      <p:pic>
        <p:nvPicPr>
          <p:cNvPr id="415" name="Google Shape;415;p65"/>
          <p:cNvPicPr preferRelativeResize="0"/>
          <p:nvPr/>
        </p:nvPicPr>
        <p:blipFill>
          <a:blip r:embed="rId4">
            <a:alphaModFix/>
          </a:blip>
          <a:stretch>
            <a:fillRect/>
          </a:stretch>
        </p:blipFill>
        <p:spPr>
          <a:xfrm>
            <a:off x="311700" y="1017725"/>
            <a:ext cx="4542824" cy="1477900"/>
          </a:xfrm>
          <a:prstGeom prst="rect">
            <a:avLst/>
          </a:prstGeom>
          <a:noFill/>
          <a:ln>
            <a:noFill/>
          </a:ln>
        </p:spPr>
      </p:pic>
      <p:sp>
        <p:nvSpPr>
          <p:cNvPr id="416" name="Google Shape;416;p65"/>
          <p:cNvSpPr txBox="1"/>
          <p:nvPr/>
        </p:nvSpPr>
        <p:spPr>
          <a:xfrm>
            <a:off x="5034325" y="1528500"/>
            <a:ext cx="2729400" cy="6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Structure of Plaintext</a:t>
            </a:r>
            <a:endParaRPr/>
          </a:p>
        </p:txBody>
      </p:sp>
      <p:sp>
        <p:nvSpPr>
          <p:cNvPr id="417" name="Google Shape;417;p65"/>
          <p:cNvSpPr txBox="1"/>
          <p:nvPr/>
        </p:nvSpPr>
        <p:spPr>
          <a:xfrm>
            <a:off x="2062250" y="2956300"/>
            <a:ext cx="2583900" cy="6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Padding Oracle </a:t>
            </a:r>
            <a:r>
              <a:rPr lang="en" sz="2400"/>
              <a:t>→</a:t>
            </a:r>
            <a:endParaRPr sz="2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Reading &amp; Reference</a:t>
            </a:r>
            <a:endParaRPr/>
          </a:p>
        </p:txBody>
      </p:sp>
      <p:sp>
        <p:nvSpPr>
          <p:cNvPr id="423" name="Google Shape;423;p66"/>
          <p:cNvSpPr txBox="1"/>
          <p:nvPr>
            <p:ph idx="1" type="body"/>
          </p:nvPr>
        </p:nvSpPr>
        <p:spPr>
          <a:xfrm>
            <a:off x="311700" y="1152475"/>
            <a:ext cx="8520600" cy="3912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050" u="sng">
                <a:solidFill>
                  <a:schemeClr val="hlink"/>
                </a:solidFill>
                <a:highlight>
                  <a:srgbClr val="FCFCFC"/>
                </a:highlight>
                <a:hlinkClick r:id="rId3"/>
              </a:rPr>
              <a:t>Wagner D. (1999) </a:t>
            </a:r>
            <a:r>
              <a:rPr lang="en" sz="1050" u="sng">
                <a:solidFill>
                  <a:schemeClr val="hlink"/>
                </a:solidFill>
                <a:highlight>
                  <a:srgbClr val="FCFCFC"/>
                </a:highlight>
                <a:hlinkClick r:id="rId4"/>
              </a:rPr>
              <a:t>The Boomerang Attack. In: Knudsen L. (eds) Fast Software Encryption. FSE 1999. Lecture Notes in Computer Science, vol 1636. Springer, Berlin, Heidelberg</a:t>
            </a:r>
            <a:endParaRPr/>
          </a:p>
          <a:p>
            <a:pPr indent="0" lvl="0" marL="457200" rtl="0" algn="l">
              <a:spcBef>
                <a:spcPts val="1600"/>
              </a:spcBef>
              <a:spcAft>
                <a:spcPts val="0"/>
              </a:spcAft>
              <a:buNone/>
            </a:pPr>
            <a:r>
              <a:rPr lang="en" sz="1100" u="sng">
                <a:solidFill>
                  <a:schemeClr val="hlink"/>
                </a:solidFill>
                <a:hlinkClick r:id="rId5"/>
              </a:rPr>
              <a:t>King, Jon. “Differential Cryptanalysis of FEAL.” </a:t>
            </a:r>
            <a:r>
              <a:rPr i="1" lang="en" sz="1100" u="sng">
                <a:solidFill>
                  <a:schemeClr val="hlink"/>
                </a:solidFill>
                <a:hlinkClick r:id="rId6"/>
              </a:rPr>
              <a:t>Differential Cryptanalysis of FEAL</a:t>
            </a:r>
            <a:r>
              <a:rPr lang="en" sz="1100" u="sng">
                <a:solidFill>
                  <a:schemeClr val="hlink"/>
                </a:solidFill>
                <a:hlinkClick r:id="rId7"/>
              </a:rPr>
              <a:t>, 12 May 2013, </a:t>
            </a:r>
            <a:endParaRPr/>
          </a:p>
          <a:p>
            <a:pPr indent="0" lvl="0" marL="457200" rtl="0" algn="l">
              <a:spcBef>
                <a:spcPts val="1600"/>
              </a:spcBef>
              <a:spcAft>
                <a:spcPts val="0"/>
              </a:spcAft>
              <a:buClr>
                <a:schemeClr val="dk1"/>
              </a:buClr>
              <a:buSzPts val="1100"/>
              <a:buFont typeface="Arial"/>
              <a:buNone/>
            </a:pPr>
            <a:r>
              <a:rPr lang="en" sz="1100" u="sng">
                <a:solidFill>
                  <a:schemeClr val="hlink"/>
                </a:solidFill>
                <a:hlinkClick r:id="rId8"/>
              </a:rPr>
              <a:t>Bleichenbacher, Daniel. “Chosen Ciphertext Attacks Against Protocols Based on the RSA Encryption Standard PKCS #1.” </a:t>
            </a:r>
            <a:r>
              <a:rPr i="1" lang="en" sz="1100" u="sng">
                <a:solidFill>
                  <a:schemeClr val="hlink"/>
                </a:solidFill>
                <a:hlinkClick r:id="rId9"/>
              </a:rPr>
              <a:t>Archiv.infsec.ethz.ch</a:t>
            </a:r>
            <a:r>
              <a:rPr lang="en" sz="1100" u="sng">
                <a:solidFill>
                  <a:schemeClr val="hlink"/>
                </a:solidFill>
                <a:hlinkClick r:id="rId10"/>
              </a:rPr>
              <a:t>, 2006, archiv.infsec.ethz.ch/education/fs08/secsem/bleichenbacher98.pdf.</a:t>
            </a:r>
            <a:endParaRPr sz="1100">
              <a:solidFill>
                <a:schemeClr val="dk1"/>
              </a:solidFill>
            </a:endParaRPr>
          </a:p>
          <a:p>
            <a:pPr indent="0" lvl="0" marL="457200" rtl="0" algn="l">
              <a:spcBef>
                <a:spcPts val="1600"/>
              </a:spcBef>
              <a:spcAft>
                <a:spcPts val="0"/>
              </a:spcAft>
              <a:buClr>
                <a:schemeClr val="dk1"/>
              </a:buClr>
              <a:buSzPts val="1100"/>
              <a:buFont typeface="Arial"/>
              <a:buNone/>
            </a:pPr>
            <a:r>
              <a:rPr lang="en" sz="1100" u="sng">
                <a:solidFill>
                  <a:schemeClr val="hlink"/>
                </a:solidFill>
                <a:hlinkClick r:id="rId11"/>
              </a:rPr>
              <a:t>Buchanan, Bill. “Bleichenbacher's Attack.” </a:t>
            </a:r>
            <a:r>
              <a:rPr i="1" lang="en" sz="1100" u="sng">
                <a:solidFill>
                  <a:schemeClr val="hlink"/>
                </a:solidFill>
                <a:hlinkClick r:id="rId12"/>
              </a:rPr>
              <a:t>Bleichenbacher's Attack</a:t>
            </a:r>
            <a:r>
              <a:rPr lang="en" sz="1100" u="sng">
                <a:solidFill>
                  <a:schemeClr val="hlink"/>
                </a:solidFill>
                <a:hlinkClick r:id="rId13"/>
              </a:rPr>
              <a:t>, asecuritysite.com/encryption/c_c3.</a:t>
            </a:r>
            <a:endParaRPr sz="1100">
              <a:solidFill>
                <a:schemeClr val="dk1"/>
              </a:solidFill>
            </a:endParaRPr>
          </a:p>
          <a:p>
            <a:pPr indent="0" lvl="0" marL="457200" rtl="0" algn="l">
              <a:spcBef>
                <a:spcPts val="1600"/>
              </a:spcBef>
              <a:spcAft>
                <a:spcPts val="0"/>
              </a:spcAft>
              <a:buClr>
                <a:schemeClr val="dk1"/>
              </a:buClr>
              <a:buSzPts val="1100"/>
              <a:buFont typeface="Arial"/>
              <a:buNone/>
            </a:pPr>
            <a:r>
              <a:rPr lang="en" sz="950" u="sng">
                <a:solidFill>
                  <a:schemeClr val="accent5"/>
                </a:solidFill>
                <a:highlight>
                  <a:schemeClr val="lt1"/>
                </a:highlight>
                <a:hlinkClick r:id="rId14"/>
              </a:rPr>
              <a:t>Fluhrer, S., Mantin, I., and A. Shamir, "Weaknesses in the Key Scheduling Algorithm of RC4", Selected Areas of Cryptography: SAC 2001, Lecture Notes in Computer Science Vol. 2259, pp 1-24, 2001.</a:t>
            </a:r>
            <a:endParaRPr sz="1100">
              <a:solidFill>
                <a:schemeClr val="dk1"/>
              </a:solidFill>
            </a:endParaRPr>
          </a:p>
          <a:p>
            <a:pPr indent="0" lvl="0" marL="457200" rtl="0" algn="l">
              <a:spcBef>
                <a:spcPts val="1600"/>
              </a:spcBef>
              <a:spcAft>
                <a:spcPts val="0"/>
              </a:spcAft>
              <a:buNone/>
            </a:pPr>
            <a:r>
              <a:rPr lang="en" sz="1000" u="sng">
                <a:solidFill>
                  <a:schemeClr val="hlink"/>
                </a:solidFill>
                <a:highlight>
                  <a:srgbClr val="FFFFFF"/>
                </a:highlight>
                <a:hlinkClick r:id="rId15"/>
              </a:rPr>
              <a:t>Vaudenay, Serge. "Security Flaws Induced by CBC Padding—Applications to SSL, IPSEC, WTLS..." </a:t>
            </a:r>
            <a:r>
              <a:rPr i="1" lang="en" sz="1000" u="sng">
                <a:solidFill>
                  <a:schemeClr val="hlink"/>
                </a:solidFill>
                <a:highlight>
                  <a:srgbClr val="FFFFFF"/>
                </a:highlight>
                <a:hlinkClick r:id="rId16"/>
              </a:rPr>
              <a:t>International Conference on the Theory and Applications of Cryptographic Techniques</a:t>
            </a:r>
            <a:r>
              <a:rPr lang="en" sz="1000" u="sng">
                <a:solidFill>
                  <a:schemeClr val="hlink"/>
                </a:solidFill>
                <a:highlight>
                  <a:srgbClr val="FFFFFF"/>
                </a:highlight>
                <a:hlinkClick r:id="rId17"/>
              </a:rPr>
              <a:t>. Springer, Berlin, Heidelberg, 2002.</a:t>
            </a:r>
            <a:endParaRPr/>
          </a:p>
          <a:p>
            <a:pPr indent="0" lvl="0" marL="457200" rtl="0" algn="l">
              <a:spcBef>
                <a:spcPts val="1600"/>
              </a:spcBef>
              <a:spcAft>
                <a:spcPts val="0"/>
              </a:spcAft>
              <a:buNone/>
            </a:pPr>
            <a:r>
              <a:rPr lang="en" sz="1000" u="sng">
                <a:solidFill>
                  <a:schemeClr val="hlink"/>
                </a:solidFill>
                <a:highlight>
                  <a:srgbClr val="FFFFFF"/>
                </a:highlight>
                <a:hlinkClick r:id="rId18"/>
              </a:rPr>
              <a:t>Al Fardan, Nadhem J., and Kenneth G. Paterson. "Lucky thirteen: Breaking the TLS and DTLS record protocols." </a:t>
            </a:r>
            <a:r>
              <a:rPr i="1" lang="en" sz="1000" u="sng">
                <a:solidFill>
                  <a:schemeClr val="hlink"/>
                </a:solidFill>
                <a:highlight>
                  <a:srgbClr val="FFFFFF"/>
                </a:highlight>
                <a:hlinkClick r:id="rId19"/>
              </a:rPr>
              <a:t>2013 IEEE Symposium on Security and Privacy</a:t>
            </a:r>
            <a:r>
              <a:rPr lang="en" sz="1000" u="sng">
                <a:solidFill>
                  <a:schemeClr val="hlink"/>
                </a:solidFill>
                <a:highlight>
                  <a:srgbClr val="FFFFFF"/>
                </a:highlight>
                <a:hlinkClick r:id="rId20"/>
              </a:rPr>
              <a:t>. IEEE, 2013.</a:t>
            </a:r>
            <a:endParaRPr/>
          </a:p>
          <a:p>
            <a:pPr indent="0" lvl="0" marL="457200" rtl="0" algn="l">
              <a:spcBef>
                <a:spcPts val="1600"/>
              </a:spcBef>
              <a:spcAft>
                <a:spcPts val="0"/>
              </a:spcAft>
              <a:buNone/>
            </a:pPr>
            <a:r>
              <a:rPr lang="en" sz="1200"/>
              <a:t>Our Git Repo: </a:t>
            </a:r>
            <a:r>
              <a:rPr lang="en" sz="1200" u="sng">
                <a:solidFill>
                  <a:schemeClr val="hlink"/>
                </a:solidFill>
                <a:hlinkClick r:id="rId21"/>
              </a:rPr>
              <a:t>https://github.com/atwang9503/LuckyThirteenAttack</a:t>
            </a:r>
            <a:endParaRPr sz="1200"/>
          </a:p>
          <a:p>
            <a:pPr indent="0" lvl="0" marL="0" rtl="0" algn="l">
              <a:spcBef>
                <a:spcPts val="1600"/>
              </a:spcBef>
              <a:spcAft>
                <a:spcPts val="0"/>
              </a:spcAft>
              <a:buNone/>
            </a:pPr>
            <a:r>
              <a:t/>
            </a:r>
            <a:endParaRPr sz="1000"/>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Attack</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use the differential property that we know about the FEAL blockcipher to break the FEAL-4 cipher i.e. retrieve all the subkeys that are used in the FEAL-4 cipher using a chosen plaintext attack.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Rounds</a:t>
            </a:r>
            <a:endParaRPr/>
          </a:p>
        </p:txBody>
      </p:sp>
      <p:pic>
        <p:nvPicPr>
          <p:cNvPr id="94" name="Google Shape;94;p19"/>
          <p:cNvPicPr preferRelativeResize="0"/>
          <p:nvPr/>
        </p:nvPicPr>
        <p:blipFill>
          <a:blip r:embed="rId3">
            <a:alphaModFix/>
          </a:blip>
          <a:stretch>
            <a:fillRect/>
          </a:stretch>
        </p:blipFill>
        <p:spPr>
          <a:xfrm>
            <a:off x="3311700" y="1315850"/>
            <a:ext cx="5496351" cy="2639300"/>
          </a:xfrm>
          <a:prstGeom prst="rect">
            <a:avLst/>
          </a:prstGeom>
          <a:noFill/>
          <a:ln>
            <a:noFill/>
          </a:ln>
        </p:spPr>
      </p:pic>
      <p:sp>
        <p:nvSpPr>
          <p:cNvPr id="95" name="Google Shape;95;p19"/>
          <p:cNvSpPr txBox="1"/>
          <p:nvPr/>
        </p:nvSpPr>
        <p:spPr>
          <a:xfrm>
            <a:off x="311700" y="165920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rPr>
              <a:t>Each round of the blockcipher splits the input into 4 parts and uses the addition and bit shift function to modify the bits.</a:t>
            </a:r>
            <a:endParaRPr sz="1800">
              <a:solidFill>
                <a:schemeClr val="dk2"/>
              </a:solidFill>
            </a:endParaRPr>
          </a:p>
          <a:p>
            <a:pPr indent="0" lvl="0" marL="0" rtl="0" algn="l">
              <a:lnSpc>
                <a:spcPct val="115000"/>
              </a:lnSpc>
              <a:spcBef>
                <a:spcPts val="1600"/>
              </a:spcBef>
              <a:spcAft>
                <a:spcPts val="1600"/>
              </a:spcAft>
              <a:buNone/>
            </a:pPr>
            <a:r>
              <a:rPr lang="en" sz="1800">
                <a:solidFill>
                  <a:schemeClr val="dk2"/>
                </a:solidFill>
              </a:rPr>
              <a:t>We use the to predict the subkeys during our attack.</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start the attack</a:t>
            </a:r>
            <a:endParaRPr/>
          </a:p>
        </p:txBody>
      </p:sp>
      <p:sp>
        <p:nvSpPr>
          <p:cNvPr id="101" name="Google Shape;101;p20"/>
          <p:cNvSpPr txBox="1"/>
          <p:nvPr>
            <p:ph idx="1" type="body"/>
          </p:nvPr>
        </p:nvSpPr>
        <p:spPr>
          <a:xfrm>
            <a:off x="311700" y="1152475"/>
            <a:ext cx="4421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predict with 100% </a:t>
            </a:r>
            <a:r>
              <a:rPr lang="en"/>
              <a:t>guarantee</a:t>
            </a:r>
            <a:r>
              <a:rPr lang="en"/>
              <a:t> what the output of the first 3 rounds will be using the differential property that we know. We find random plaintexts whose differential is 0x8080000080800000 and find their cipher tests.</a:t>
            </a:r>
            <a:endParaRPr/>
          </a:p>
          <a:p>
            <a:pPr indent="0" lvl="0" marL="0" rtl="0" algn="l">
              <a:spcBef>
                <a:spcPts val="1600"/>
              </a:spcBef>
              <a:spcAft>
                <a:spcPts val="1600"/>
              </a:spcAft>
              <a:buNone/>
            </a:pPr>
            <a:r>
              <a:t/>
            </a:r>
            <a:endParaRPr/>
          </a:p>
        </p:txBody>
      </p:sp>
      <p:pic>
        <p:nvPicPr>
          <p:cNvPr id="102" name="Google Shape;102;p20"/>
          <p:cNvPicPr preferRelativeResize="0"/>
          <p:nvPr/>
        </p:nvPicPr>
        <p:blipFill rotWithShape="1">
          <a:blip r:embed="rId3">
            <a:alphaModFix/>
          </a:blip>
          <a:srcRect b="61424" l="3194" r="0" t="1952"/>
          <a:stretch/>
        </p:blipFill>
        <p:spPr>
          <a:xfrm>
            <a:off x="5416675" y="1214650"/>
            <a:ext cx="3476750" cy="2864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the first 3 rounds</a:t>
            </a:r>
            <a:endParaRPr/>
          </a:p>
        </p:txBody>
      </p:sp>
      <p:sp>
        <p:nvSpPr>
          <p:cNvPr id="108" name="Google Shape;108;p21"/>
          <p:cNvSpPr txBox="1"/>
          <p:nvPr>
            <p:ph idx="1" type="body"/>
          </p:nvPr>
        </p:nvSpPr>
        <p:spPr>
          <a:xfrm>
            <a:off x="311700" y="1152475"/>
            <a:ext cx="4893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differential predictions of the after the first 3 rounds of FEAL-4 if the keys were all 0x00. After this we cannot predict the behavior of the ciphers because the differentials between the inputs are not predictable.</a:t>
            </a:r>
            <a:endParaRPr/>
          </a:p>
          <a:p>
            <a:pPr indent="0" lvl="0" marL="0" rtl="0" algn="l">
              <a:spcBef>
                <a:spcPts val="1600"/>
              </a:spcBef>
              <a:spcAft>
                <a:spcPts val="1600"/>
              </a:spcAft>
              <a:buNone/>
            </a:pPr>
            <a:r>
              <a:rPr lang="en"/>
              <a:t>We now have to work in reverse to reach the middle.</a:t>
            </a:r>
            <a:endParaRPr/>
          </a:p>
        </p:txBody>
      </p:sp>
      <p:pic>
        <p:nvPicPr>
          <p:cNvPr id="109" name="Google Shape;109;p21"/>
          <p:cNvPicPr preferRelativeResize="0"/>
          <p:nvPr/>
        </p:nvPicPr>
        <p:blipFill>
          <a:blip r:embed="rId3">
            <a:alphaModFix/>
          </a:blip>
          <a:stretch>
            <a:fillRect/>
          </a:stretch>
        </p:blipFill>
        <p:spPr>
          <a:xfrm>
            <a:off x="5536524" y="378118"/>
            <a:ext cx="2939475" cy="43872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