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78" r:id="rId2"/>
    <p:sldId id="282" r:id="rId3"/>
    <p:sldId id="284" r:id="rId4"/>
    <p:sldId id="285" r:id="rId5"/>
    <p:sldId id="286" r:id="rId6"/>
    <p:sldId id="291" r:id="rId7"/>
    <p:sldId id="287" r:id="rId8"/>
    <p:sldId id="288" r:id="rId9"/>
    <p:sldId id="289" r:id="rId10"/>
    <p:sldId id="290" r:id="rId11"/>
    <p:sldId id="293" r:id="rId12"/>
    <p:sldId id="294" r:id="rId13"/>
    <p:sldId id="296" r:id="rId14"/>
    <p:sldId id="328" r:id="rId15"/>
    <p:sldId id="295" r:id="rId16"/>
    <p:sldId id="297" r:id="rId17"/>
    <p:sldId id="331" r:id="rId18"/>
    <p:sldId id="292" r:id="rId19"/>
    <p:sldId id="329" r:id="rId20"/>
    <p:sldId id="330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35" r:id="rId32"/>
    <p:sldId id="336" r:id="rId33"/>
    <p:sldId id="308" r:id="rId34"/>
    <p:sldId id="309" r:id="rId35"/>
    <p:sldId id="310" r:id="rId36"/>
    <p:sldId id="332" r:id="rId37"/>
    <p:sldId id="311" r:id="rId38"/>
    <p:sldId id="312" r:id="rId39"/>
    <p:sldId id="313" r:id="rId40"/>
    <p:sldId id="314" r:id="rId41"/>
    <p:sldId id="315" r:id="rId42"/>
    <p:sldId id="317" r:id="rId43"/>
    <p:sldId id="333" r:id="rId44"/>
    <p:sldId id="318" r:id="rId45"/>
    <p:sldId id="319" r:id="rId46"/>
    <p:sldId id="320" r:id="rId47"/>
    <p:sldId id="334" r:id="rId48"/>
    <p:sldId id="321" r:id="rId49"/>
    <p:sldId id="322" r:id="rId50"/>
    <p:sldId id="323" r:id="rId51"/>
    <p:sldId id="337" r:id="rId52"/>
    <p:sldId id="338" r:id="rId53"/>
    <p:sldId id="339" r:id="rId54"/>
    <p:sldId id="28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Berilganlar bazasi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34" y="4455621"/>
            <a:ext cx="1771292" cy="18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Builder. Natijalarni ajratish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chunk yoki chunkById</a:t>
            </a:r>
            <a:r>
              <a:rPr lang="en-US" smtClean="0"/>
              <a:t> metodlari orqali natijalarni N tadan ajratib biror ish amalga oshirish mumkin. 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Collection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orderBy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chunk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Collection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return false; // ishni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to'xtatish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Builder. Natijalarni ajratish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934"/>
          </a:xfrm>
        </p:spPr>
        <p:txBody>
          <a:bodyPr>
            <a:normAutofit lnSpcReduction="10000"/>
          </a:bodyPr>
          <a:lstStyle/>
          <a:p>
            <a:r>
              <a:rPr lang="en-US" b="1" smtClean="0"/>
              <a:t>chunk yoki chunkById</a:t>
            </a:r>
            <a:r>
              <a:rPr lang="en-US" smtClean="0"/>
              <a:t> metodlari orqali natijalarni N tadan ajratib biror ish amalga oshirish mumkin. 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Collection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chunkById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Collection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id)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kolleksiyalar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5670"/>
          </a:xfrm>
        </p:spPr>
        <p:txBody>
          <a:bodyPr>
            <a:normAutofit/>
          </a:bodyPr>
          <a:lstStyle/>
          <a:p>
            <a:r>
              <a:rPr lang="en-US" smtClean="0"/>
              <a:t>lazy (lazyById, lazyByIdDesc) metodi chunk kabi ishlaydi faqat so'rovlarni amalga oshirishni ajratadi. </a:t>
            </a:r>
          </a:p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'talaba'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orderBy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lazy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each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talaba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var_dump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talaba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familiya);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lazyById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each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id)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1073" y="3544575"/>
            <a:ext cx="549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select * from `talaba` order by `id` asc limit 1000 offset 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58596" y="2846717"/>
            <a:ext cx="2027208" cy="6901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Metodlarni taqqoslash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58" y="2247020"/>
            <a:ext cx="8746416" cy="3248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08" y="1737360"/>
            <a:ext cx="2952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Metodlarni taqqoslash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601"/>
            <a:ext cx="6074927" cy="3940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79" y="1928601"/>
            <a:ext cx="59817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Laravel Debugbar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Qo'shimcha paket – Laravel Debugbar - https</a:t>
            </a:r>
            <a:r>
              <a:rPr lang="en-US"/>
              <a:t>://</a:t>
            </a:r>
            <a:r>
              <a:rPr lang="en-US" smtClean="0"/>
              <a:t>github.com/barryvdh/laravel-debugbar </a:t>
            </a:r>
            <a:endParaRPr lang="en-US"/>
          </a:p>
          <a:p>
            <a:r>
              <a:rPr lang="en-US"/>
              <a:t>O'rnatish: composer require barryvdh/laravel-debugbar </a:t>
            </a:r>
            <a:r>
              <a:rPr lang="en-US" smtClean="0"/>
              <a:t>--dev</a:t>
            </a:r>
          </a:p>
          <a:p>
            <a:r>
              <a:rPr lang="en-US"/>
              <a:t>APP_DEBUG </a:t>
            </a:r>
            <a:r>
              <a:rPr lang="en-US" smtClean="0"/>
              <a:t>ning qiymati true bo'lganda ishlaydi.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91" y="3095778"/>
            <a:ext cx="8009792" cy="33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Builder agregat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count, max, min, </a:t>
            </a:r>
            <a:r>
              <a:rPr lang="en-US" smtClean="0"/>
              <a:t>avg va sum agregat funksiyalarni ishlatish mumkin.</a:t>
            </a:r>
            <a:endParaRPr lang="en-US"/>
          </a:p>
          <a:p>
            <a:endParaRPr lang="en-US" smtClean="0"/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'orders'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max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'price'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'orders'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'finalized'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avg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'price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Bog'lanishlar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'contacts'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'users.id'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'contacts.user_id'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'orders'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'users.id'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'orders.user_id'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'users.*'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'contacts.phone'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'orders.price'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leftJoin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'posts'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'users.id'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'posts.user_id'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rightJoin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'posts'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'users.id'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'posts.user_id'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Builderda where metodi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where</a:t>
            </a:r>
            <a:r>
              <a:rPr lang="en-US" smtClean="0"/>
              <a:t> metodi so'rovdan qidirishni amalga oshirish uchun ishlatiladi.</a:t>
            </a:r>
          </a:p>
          <a:p>
            <a:r>
              <a:rPr lang="en-US" smtClean="0"/>
              <a:t>Odatda 3ta argument zarur: maydon nomi, operator, qiymat. Operator sifatida berilganlar bazasi tizimi qo'llashi mumkin bo'lgan ixtiyoriy operator ishlatilishi mumkin.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280" y="2983160"/>
            <a:ext cx="10058400" cy="3476625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'&gt;='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'&gt;'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'&lt;&gt;'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'like'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'T%'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'status'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'subscribed'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'&lt;&gt;'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Builderda shart metodlari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smtClean="0"/>
              <a:t>orWhere</a:t>
            </a:r>
            <a:r>
              <a:rPr lang="en-US" sz="1600" smtClean="0"/>
              <a:t> metodi ikkita shartni or orqali birlashtirishni amalga oshiradi.</a:t>
            </a:r>
            <a:endParaRPr lang="en-US" sz="160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'&gt;'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orWhere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smtClean="0"/>
              <a:t>whereIn</a:t>
            </a:r>
            <a:r>
              <a:rPr lang="en-US" sz="1600" smtClean="0"/>
              <a:t> </a:t>
            </a:r>
            <a:r>
              <a:rPr lang="en-US" sz="1600"/>
              <a:t>– kolleksiya ichidalikka tekshiradi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whereIn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smtClean="0"/>
              <a:t>whereBetween</a:t>
            </a:r>
            <a:r>
              <a:rPr lang="en-US" sz="1600" smtClean="0"/>
              <a:t> </a:t>
            </a:r>
            <a:r>
              <a:rPr lang="en-US" sz="1600"/>
              <a:t>– </a:t>
            </a:r>
            <a:r>
              <a:rPr lang="en-US" sz="1600" smtClean="0"/>
              <a:t>qiymat orasidalikka tekshiradi:</a:t>
            </a:r>
            <a:endParaRPr lang="en-US" sz="1600"/>
          </a:p>
          <a:p>
            <a:pPr>
              <a:spcBef>
                <a:spcPts val="60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whereBetween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7534" y="6009202"/>
            <a:ext cx="577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https://laravel.com/docs/10.x/queries#basic-where-clauses</a:t>
            </a:r>
          </a:p>
        </p:txBody>
      </p:sp>
    </p:spTree>
    <p:extLst>
      <p:ext uri="{BB962C8B-B14F-4D97-AF65-F5344CB8AC3E}">
        <p14:creationId xmlns:p14="http://schemas.microsoft.com/office/powerpoint/2010/main" val="21163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Berilganlar bazasi bilan ishlash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934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mtClean="0"/>
              <a:t>Baza bilan ishlash uchun: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To'g'ridan to'g'ri SQL (raw SQL)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Query Builder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Eloquent ORM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mtClean="0"/>
              <a:t>Berilganlar bazasi: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MariaDB 10.3+</a:t>
            </a:r>
            <a:endParaRPr lang="en-US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MySQL </a:t>
            </a:r>
            <a:r>
              <a:rPr lang="en-US"/>
              <a:t>5.7</a:t>
            </a:r>
            <a:r>
              <a:rPr lang="en-US" smtClean="0"/>
              <a:t>+</a:t>
            </a:r>
            <a:endParaRPr lang="en-US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PostgreSQL 10.0+</a:t>
            </a:r>
            <a:endParaRPr lang="en-US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SQLite </a:t>
            </a:r>
            <a:r>
              <a:rPr lang="en-US"/>
              <a:t>3.8.8+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SQL </a:t>
            </a:r>
            <a:r>
              <a:rPr lang="en-US"/>
              <a:t>Server 2017</a:t>
            </a:r>
            <a:r>
              <a:rPr lang="en-US" smtClean="0"/>
              <a:t>+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mtClean="0"/>
              <a:t>Konfiguratsiya fayli: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.env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config/database.php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Builderda shartni guruhlash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Builder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'&gt;'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orWhere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'title'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'='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'Admin'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SQL: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select * from users where name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votes &gt;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or title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'Admin'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'&gt;'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orWhere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Builder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'Abigail'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'&gt;'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SQL: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select * from users where votes &gt;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or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'Abigail'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and votes &gt;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database/migrations papkasida fayllarni yaratadi</a:t>
            </a:r>
            <a:endParaRPr lang="en-US"/>
          </a:p>
          <a:p>
            <a:r>
              <a:rPr lang="en-US" smtClean="0"/>
              <a:t>Artisan </a:t>
            </a:r>
            <a:r>
              <a:rPr lang="en-US"/>
              <a:t>buyrug'i orqali yaratiladi: php artisan make:migration </a:t>
            </a:r>
            <a:r>
              <a:rPr lang="en-US" smtClean="0"/>
              <a:t>create_talabalar_table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45" y="3411644"/>
            <a:ext cx="88487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65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Schema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'talabalar'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Blueprint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'ism'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datetime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'tugilgan_sana'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nullable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'jinsi'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timestamps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down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Schema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dropIfExists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'talabalar'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Migratsiyani amalga oshirish uchun: php artisan </a:t>
            </a:r>
            <a:r>
              <a:rPr lang="en-US" smtClean="0"/>
              <a:t>migrate</a:t>
            </a:r>
          </a:p>
          <a:p>
            <a:r>
              <a:rPr lang="en-US"/>
              <a:t>Migratsiyani orqaga </a:t>
            </a:r>
            <a:r>
              <a:rPr lang="en-US" smtClean="0"/>
              <a:t>qaytarish:	php </a:t>
            </a:r>
            <a:r>
              <a:rPr lang="en-US"/>
              <a:t>artisan </a:t>
            </a:r>
            <a:r>
              <a:rPr lang="en-US" smtClean="0"/>
              <a:t>migrate:rollback</a:t>
            </a:r>
          </a:p>
          <a:p>
            <a:r>
              <a:rPr lang="en-US" smtClean="0"/>
              <a:t>				php </a:t>
            </a:r>
            <a:r>
              <a:rPr lang="en-US"/>
              <a:t>artisan migrate:rollback --</a:t>
            </a:r>
            <a:r>
              <a:rPr lang="en-US" smtClean="0"/>
              <a:t>step=5</a:t>
            </a:r>
          </a:p>
          <a:p>
            <a:r>
              <a:rPr lang="en-US"/>
              <a:t>Barcha migratsiyalarni orqaga qaytarish: php artisan </a:t>
            </a:r>
            <a:r>
              <a:rPr lang="en-US" smtClean="0"/>
              <a:t>migrate:reset</a:t>
            </a:r>
          </a:p>
          <a:p>
            <a:r>
              <a:rPr lang="en-US" smtClean="0"/>
              <a:t>Barcha migratsiyalarni orqaga qaytarish va boshidan ishga tushurish:</a:t>
            </a:r>
          </a:p>
          <a:p>
            <a:r>
              <a:rPr lang="en-US"/>
              <a:t>				php artisan </a:t>
            </a:r>
            <a:r>
              <a:rPr lang="en-US" smtClean="0"/>
              <a:t>migrate:refresh</a:t>
            </a:r>
          </a:p>
          <a:p>
            <a:r>
              <a:rPr lang="en-US"/>
              <a:t>Barcha </a:t>
            </a:r>
            <a:r>
              <a:rPr lang="en-US" smtClean="0"/>
              <a:t>jadvallarni o'cherish va migratsiyani boshidan </a:t>
            </a:r>
            <a:r>
              <a:rPr lang="en-US"/>
              <a:t>ishga tushurish:</a:t>
            </a:r>
          </a:p>
          <a:p>
            <a:r>
              <a:rPr lang="en-US"/>
              <a:t>				php artisan </a:t>
            </a:r>
            <a:r>
              <a:rPr lang="en-US" smtClean="0"/>
              <a:t>migrate:fresh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Migratsiya uchun maydon turlari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9341"/>
          </a:xfrm>
        </p:spPr>
        <p:txBody>
          <a:bodyPr>
            <a:normAutofit/>
          </a:bodyPr>
          <a:lstStyle/>
          <a:p>
            <a:r>
              <a:rPr lang="en-US" smtClean="0"/>
              <a:t>Maydon turlari namunalari:</a:t>
            </a:r>
          </a:p>
          <a:p>
            <a:r>
              <a:rPr lang="en-US" smtClean="0"/>
              <a:t>$</a:t>
            </a:r>
            <a:r>
              <a:rPr lang="en-US"/>
              <a:t>table-&gt;bigIncrements('id');</a:t>
            </a:r>
          </a:p>
          <a:p>
            <a:r>
              <a:rPr lang="en-US"/>
              <a:t>$table-&gt;bigInteger('votes</a:t>
            </a:r>
            <a:r>
              <a:rPr lang="en-US" smtClean="0"/>
              <a:t>');</a:t>
            </a:r>
          </a:p>
          <a:p>
            <a:r>
              <a:rPr lang="en-US"/>
              <a:t>$table-&gt;boolean('confirmed</a:t>
            </a:r>
            <a:r>
              <a:rPr lang="en-US" smtClean="0"/>
              <a:t>');</a:t>
            </a:r>
          </a:p>
          <a:p>
            <a:r>
              <a:rPr lang="en-US"/>
              <a:t>$table-&gt;date('created_at</a:t>
            </a:r>
            <a:r>
              <a:rPr lang="en-US" smtClean="0"/>
              <a:t>');</a:t>
            </a:r>
          </a:p>
          <a:p>
            <a:r>
              <a:rPr lang="en-US"/>
              <a:t>$table-&gt;double('amount', 8, 2</a:t>
            </a:r>
            <a:r>
              <a:rPr lang="en-US" smtClean="0"/>
              <a:t>);</a:t>
            </a:r>
          </a:p>
          <a:p>
            <a:r>
              <a:rPr lang="en-US"/>
              <a:t>$table-&gt;decimal('amount', $precision = 8, $scale = 2</a:t>
            </a:r>
            <a:r>
              <a:rPr lang="en-US" smtClean="0"/>
              <a:t>);</a:t>
            </a:r>
          </a:p>
          <a:p>
            <a:r>
              <a:rPr lang="en-US"/>
              <a:t>$table-</a:t>
            </a:r>
            <a:r>
              <a:rPr lang="en-US" smtClean="0"/>
              <a:t>&gt;string('first_name', 50);</a:t>
            </a:r>
            <a:endParaRPr lang="en-US"/>
          </a:p>
          <a:p>
            <a:endParaRPr lang="en-US" smtClean="0"/>
          </a:p>
          <a:p>
            <a:r>
              <a:rPr lang="en-US"/>
              <a:t>https://laravel.com/docs/10.x/migrations#available-column-types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Maydon modifikatorlari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46912"/>
              </p:ext>
            </p:extLst>
          </p:nvPr>
        </p:nvGraphicFramePr>
        <p:xfrm>
          <a:off x="1097280" y="1846256"/>
          <a:ext cx="10058400" cy="3648048"/>
        </p:xfrm>
        <a:graphic>
          <a:graphicData uri="http://schemas.openxmlformats.org/drawingml/2006/table">
            <a:tbl>
              <a:tblPr/>
              <a:tblGrid>
                <a:gridCol w="4217670">
                  <a:extLst>
                    <a:ext uri="{9D8B030D-6E8A-4147-A177-3AD203B41FA5}">
                      <a16:colId xmlns:a16="http://schemas.microsoft.com/office/drawing/2014/main" val="2584911417"/>
                    </a:ext>
                  </a:extLst>
                </a:gridCol>
                <a:gridCol w="5840730">
                  <a:extLst>
                    <a:ext uri="{9D8B030D-6E8A-4147-A177-3AD203B41FA5}">
                      <a16:colId xmlns:a16="http://schemas.microsoft.com/office/drawing/2014/main" val="2402708548"/>
                    </a:ext>
                  </a:extLst>
                </a:gridCol>
              </a:tblGrid>
              <a:tr h="164343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Modifikator</a:t>
                      </a:r>
                      <a:endParaRPr lang="en-US" sz="2000" b="1"/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Ta'rif</a:t>
                      </a:r>
                      <a:endParaRPr lang="en-US" sz="2000" b="1"/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0560"/>
                  </a:ext>
                </a:extLst>
              </a:tr>
              <a:tr h="164343">
                <a:tc>
                  <a:txBody>
                    <a:bodyPr/>
                    <a:lstStyle/>
                    <a:p>
                      <a:r>
                        <a:rPr lang="en-US" sz="2000"/>
                        <a:t>-&gt;comment('my comment')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Maydonga izoh qo'shish (MySQL/PostgreSQL</a:t>
                      </a:r>
                      <a:r>
                        <a:rPr lang="en-US" sz="2000"/>
                        <a:t>).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90024"/>
                  </a:ext>
                </a:extLst>
              </a:tr>
              <a:tr h="164343">
                <a:tc>
                  <a:txBody>
                    <a:bodyPr/>
                    <a:lstStyle/>
                    <a:p>
                      <a:r>
                        <a:rPr lang="en-US" sz="2000"/>
                        <a:t>-&gt;default($value)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Maydon uchun kelishu</a:t>
                      </a:r>
                      <a:r>
                        <a:rPr lang="en-US" sz="2000" baseline="0" smtClean="0"/>
                        <a:t>v bo'yicha qiymat joylab qo'yish</a:t>
                      </a:r>
                      <a:endParaRPr lang="en-US" sz="2000"/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087017"/>
                  </a:ext>
                </a:extLst>
              </a:tr>
              <a:tr h="164343">
                <a:tc>
                  <a:txBody>
                    <a:bodyPr/>
                    <a:lstStyle/>
                    <a:p>
                      <a:r>
                        <a:rPr lang="en-US" sz="2000"/>
                        <a:t>-&gt;nullable($value = true)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Maydonda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NULL qiymatlarni yuklashga ruxsat</a:t>
                      </a:r>
                      <a:endParaRPr lang="en-US" sz="2000"/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07446"/>
                  </a:ext>
                </a:extLst>
              </a:tr>
              <a:tr h="164343">
                <a:tc>
                  <a:txBody>
                    <a:bodyPr/>
                    <a:lstStyle/>
                    <a:p>
                      <a:r>
                        <a:rPr lang="en-US" sz="2000"/>
                        <a:t>-&gt;unsigned()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INTEGER maydonlarga UNSIGNED atributini o'rnatadi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(MySQL</a:t>
                      </a:r>
                      <a:r>
                        <a:rPr lang="en-US" sz="2000"/>
                        <a:t>).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982818"/>
                  </a:ext>
                </a:extLst>
              </a:tr>
              <a:tr h="287600">
                <a:tc>
                  <a:txBody>
                    <a:bodyPr/>
                    <a:lstStyle/>
                    <a:p>
                      <a:r>
                        <a:rPr lang="en-US" sz="2000"/>
                        <a:t>-&gt;useCurrent()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TIMESTAMP maydonlarga CURRENT_TIMESTAMP qiymatini kelishuv bo'yicha o'rnatish</a:t>
                      </a:r>
                      <a:endParaRPr lang="en-US" sz="2000"/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23764"/>
                  </a:ext>
                </a:extLst>
              </a:tr>
              <a:tr h="410856">
                <a:tc>
                  <a:txBody>
                    <a:bodyPr/>
                    <a:lstStyle/>
                    <a:p>
                      <a:r>
                        <a:rPr lang="en-US" sz="2000"/>
                        <a:t>-&gt;useCurrentOnUpdate()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TIMESTAMP maydonlarga CURRENT_TIMESTAMP qiymatini qator yangilanganda o'rnatish (</a:t>
                      </a:r>
                      <a:r>
                        <a:rPr lang="en-US" sz="2000"/>
                        <a:t>MySQL).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467600"/>
                  </a:ext>
                </a:extLst>
              </a:tr>
              <a:tr h="164343">
                <a:tc>
                  <a:txBody>
                    <a:bodyPr/>
                    <a:lstStyle/>
                    <a:p>
                      <a:r>
                        <a:rPr lang="en-US" sz="2000"/>
                        <a:t>-&gt;virtualAs($expression)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Virtual hosil qilinadigan maydon</a:t>
                      </a:r>
                      <a:r>
                        <a:rPr lang="en-US" sz="2000" baseline="0" smtClean="0"/>
                        <a:t> yaratish </a:t>
                      </a:r>
                      <a:r>
                        <a:rPr lang="en-US" sz="2000" smtClean="0"/>
                        <a:t>(</a:t>
                      </a:r>
                      <a:r>
                        <a:rPr lang="en-US" sz="2000"/>
                        <a:t>MySQL).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44993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956" y="5978009"/>
            <a:ext cx="583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https://laravel.com/docs/10.x/migrations#column-modifiers</a:t>
            </a:r>
          </a:p>
        </p:txBody>
      </p:sp>
    </p:spTree>
    <p:extLst>
      <p:ext uri="{BB962C8B-B14F-4D97-AF65-F5344CB8AC3E}">
        <p14:creationId xmlns:p14="http://schemas.microsoft.com/office/powerpoint/2010/main" val="39392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Tashqi kalitlar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83" y="1845733"/>
            <a:ext cx="11545594" cy="4373911"/>
          </a:xfrm>
        </p:spPr>
        <p:txBody>
          <a:bodyPr numCol="2">
            <a:normAutofit fontScale="85000" lnSpcReduction="10000"/>
          </a:bodyPr>
          <a:lstStyle/>
          <a:p>
            <a:pPr marL="361950"/>
            <a:r>
              <a:rPr lang="en-US" smtClean="0"/>
              <a:t>"posts" jadvalidagi maydonni "users" jadvali bilan ulash:</a:t>
            </a: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endParaRPr lang="en-US" sz="170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267F99"/>
                </a:solidFill>
                <a:latin typeface="Consolas" panose="020B0609020204030204" pitchFamily="49" charset="0"/>
              </a:rPr>
              <a:t>Schema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'posts'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Blueprint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unsignedBigInteger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'user_id'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foreign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'user_id</a:t>
            </a:r>
            <a:r>
              <a:rPr lang="en-US" sz="17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       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references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'id</a:t>
            </a:r>
            <a:r>
              <a:rPr lang="en-US" sz="17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       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endParaRPr lang="en-US" sz="170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267F99"/>
                </a:solidFill>
                <a:latin typeface="Consolas" panose="020B0609020204030204" pitchFamily="49" charset="0"/>
              </a:rPr>
              <a:t>Schema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'posts'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Blueprint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foreignId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'user_id</a:t>
            </a:r>
            <a:r>
              <a:rPr lang="en-US" sz="17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       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constrained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       </a:t>
            </a:r>
            <a:r>
              <a:rPr lang="en-US" sz="17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nullable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endParaRPr lang="en-US" sz="17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Schema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'posts'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Blueprint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foreignId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'user_id'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constrained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 smtClean="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endParaRPr lang="en-US" sz="17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Schema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'posts'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Blueprint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foreignId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'user_id'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constrained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onUpdate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'cascade'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onDelete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 smtClean="0">
                <a:solidFill>
                  <a:srgbClr val="A31515"/>
                </a:solidFill>
                <a:latin typeface="Consolas" panose="020B0609020204030204" pitchFamily="49" charset="0"/>
              </a:rPr>
              <a:t>'set null'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20000"/>
              </a:lnSpc>
              <a:spcBef>
                <a:spcPts val="0"/>
              </a:spcBef>
            </a:pP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7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/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Indekslar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030519"/>
              </p:ext>
            </p:extLst>
          </p:nvPr>
        </p:nvGraphicFramePr>
        <p:xfrm>
          <a:off x="1096963" y="2440305"/>
          <a:ext cx="10058400" cy="283464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68615556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49258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$table-&gt;primary('id');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primary key</a:t>
                      </a:r>
                      <a:r>
                        <a:rPr lang="en-US" baseline="0" smtClean="0"/>
                        <a:t> qo'shish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35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$table-&gt;primary(['id', 'parent_id']);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Kompozit kalitlarni primary</a:t>
                      </a:r>
                      <a:r>
                        <a:rPr lang="en-US" baseline="0" smtClean="0"/>
                        <a:t> key sifatida </a:t>
                      </a:r>
                      <a:r>
                        <a:rPr lang="en-US" smtClean="0"/>
                        <a:t>qo'shish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8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$table-&gt;unique('email');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Unikal maydon indeksini qo'shish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70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$table-&gt;index('state');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Indeks</a:t>
                      </a:r>
                      <a:r>
                        <a:rPr lang="en-US" baseline="0" smtClean="0"/>
                        <a:t> qo'shish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22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$table-&gt;fullText('body');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To'liq matnli index qo'shish (MySQL/PostgreSQL</a:t>
                      </a:r>
                      <a:r>
                        <a:rPr lang="en-US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1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$table-&gt;fullText('body')-&gt;language('english');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Ko'rsatilgan til uchun to'liq matnli index qo'shish (</a:t>
                      </a:r>
                      <a:r>
                        <a:rPr lang="en-US"/>
                        <a:t>PostgreSQL).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640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$table-&gt;spatialIndex('location');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Spatial </a:t>
                      </a:r>
                      <a:r>
                        <a:rPr lang="en-US"/>
                        <a:t>index </a:t>
                      </a:r>
                      <a:r>
                        <a:rPr lang="en-US" smtClean="0"/>
                        <a:t>qo'shish (SQLite dan</a:t>
                      </a:r>
                      <a:r>
                        <a:rPr lang="en-US" baseline="0" smtClean="0"/>
                        <a:t> boshqa</a:t>
                      </a:r>
                      <a:r>
                        <a:rPr lang="en-US" smtClean="0"/>
                        <a:t>).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2955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Database: Seeding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2243"/>
            <a:ext cx="10058400" cy="4614051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/>
              <a:t>Yaratish</a:t>
            </a:r>
            <a:r>
              <a:rPr lang="en-US" sz="2600"/>
              <a:t>: php artisan make:seeder </a:t>
            </a:r>
            <a:r>
              <a:rPr lang="en-US" sz="2600" smtClean="0"/>
              <a:t>TalabaSeeder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mtClean="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Database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Seeders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Seeder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Carbon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Carbon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TalabaSeeder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Seeder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Carbon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2000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'talabalar'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'ism'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'tugilgan_sana'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addDays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random_int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365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32906" y="1700484"/>
            <a:ext cx="53944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Ishga</a:t>
            </a:r>
            <a:r>
              <a:rPr lang="en-US" smtClean="0"/>
              <a:t> </a:t>
            </a:r>
            <a:r>
              <a:rPr lang="en-US" b="1" smtClean="0"/>
              <a:t>tushurish</a:t>
            </a:r>
            <a:r>
              <a:rPr lang="en-US" smtClean="0"/>
              <a:t>: </a:t>
            </a:r>
          </a:p>
          <a:p>
            <a:r>
              <a:rPr lang="en-US"/>
              <a:t>php artisan </a:t>
            </a:r>
            <a:r>
              <a:rPr lang="en-US" smtClean="0"/>
              <a:t>db:seed</a:t>
            </a:r>
          </a:p>
          <a:p>
            <a:endParaRPr lang="en-US" smtClean="0"/>
          </a:p>
          <a:p>
            <a:r>
              <a:rPr lang="en-US" smtClean="0"/>
              <a:t>php </a:t>
            </a:r>
            <a:r>
              <a:rPr lang="en-US"/>
              <a:t>artisan db:seed --</a:t>
            </a:r>
            <a:r>
              <a:rPr lang="en-US" smtClean="0"/>
              <a:t>class=TalabaSeeder</a:t>
            </a:r>
          </a:p>
          <a:p>
            <a:endParaRPr lang="en-US"/>
          </a:p>
          <a:p>
            <a:r>
              <a:rPr lang="en-US"/>
              <a:t>php artisan migrate:fresh --seed</a:t>
            </a:r>
          </a:p>
          <a:p>
            <a:r>
              <a:rPr lang="en-US"/>
              <a:t> </a:t>
            </a:r>
          </a:p>
          <a:p>
            <a:r>
              <a:rPr lang="en-US"/>
              <a:t>php artisan migrate:fresh --seed --</a:t>
            </a:r>
            <a:r>
              <a:rPr lang="en-US" smtClean="0"/>
              <a:t>seeder=TalabaSeeder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Database: Seeding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DatabaseSeeder faylida: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UserSeeder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PostSeeder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CommentSeeder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\App\Models\User::factory()-&gt;count(50)-&gt;create();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32906" y="1700484"/>
            <a:ext cx="31923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Ishga</a:t>
            </a:r>
            <a:r>
              <a:rPr lang="en-US" smtClean="0"/>
              <a:t> </a:t>
            </a:r>
            <a:r>
              <a:rPr lang="en-US" b="1" smtClean="0"/>
              <a:t>tushurish</a:t>
            </a:r>
            <a:r>
              <a:rPr lang="en-US" smtClean="0"/>
              <a:t>: </a:t>
            </a:r>
          </a:p>
          <a:p>
            <a:r>
              <a:rPr lang="en-US"/>
              <a:t>php artisan </a:t>
            </a:r>
            <a:r>
              <a:rPr lang="en-US" smtClean="0"/>
              <a:t>db:seed</a:t>
            </a:r>
          </a:p>
          <a:p>
            <a:endParaRPr lang="en-US"/>
          </a:p>
          <a:p>
            <a:r>
              <a:rPr lang="en-US"/>
              <a:t>php artisan migrate:fresh --seed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Raw SQL so'rovlarni amalga oshirish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055"/>
          </a:xfrm>
        </p:spPr>
        <p:txBody>
          <a:bodyPr>
            <a:normAutofit/>
          </a:bodyPr>
          <a:lstStyle/>
          <a:p>
            <a:r>
              <a:rPr lang="en-US" b="1" smtClean="0"/>
              <a:t>DB</a:t>
            </a:r>
            <a:r>
              <a:rPr lang="en-US" smtClean="0"/>
              <a:t> fasad orqali berilganlar bazasiga so'rov amalga oshirish mumkin.</a:t>
            </a:r>
          </a:p>
          <a:p>
            <a:r>
              <a:rPr lang="en-US" smtClean="0"/>
              <a:t>Fasad (Facade) – sinflardagi static metodlar orqali xizmatlarni amalga oshirishni taqdim etadi.</a:t>
            </a:r>
          </a:p>
          <a:p>
            <a:r>
              <a:rPr lang="en-US" b="1" smtClean="0"/>
              <a:t>select</a:t>
            </a:r>
            <a:r>
              <a:rPr lang="en-US" smtClean="0"/>
              <a:t> static metodining birinchi argumenti SQL so'rov, ikkinchi </a:t>
            </a:r>
            <a:r>
              <a:rPr lang="en-US"/>
              <a:t>argumenti </a:t>
            </a:r>
            <a:r>
              <a:rPr lang="en-US" smtClean="0"/>
              <a:t>esa so'rov uchun zarur bo'lgan parametrlarni ulash uchun massiv.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Illuminate\Support\Facades\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600" b="1" smtClean="0"/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'select * from users where active = 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?'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'user.index'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/>
              <a:t>? ning o'rniga nomlangan parametrlardan ham foydalanish </a:t>
            </a:r>
            <a:r>
              <a:rPr lang="en-US" smtClean="0"/>
              <a:t>mumkin:</a:t>
            </a:r>
            <a:endParaRPr lang="en-US"/>
          </a:p>
          <a:p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$results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'select * from users where id = :id'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Eloquent 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/>
              <a:t>Object Relational Mapping</a:t>
            </a:r>
            <a:r>
              <a:rPr lang="en-US" sz="2600"/>
              <a:t> (ORM) </a:t>
            </a:r>
            <a:r>
              <a:rPr lang="en-US" sz="2600" smtClean="0"/>
              <a:t>– obyektga yo'naltirilgan dasturlash va relyatsion berilganlar bazasi orasida "bog'lanish"ni amalga oshiruvchi texnologiya.</a:t>
            </a:r>
          </a:p>
          <a:p>
            <a:r>
              <a:rPr lang="en-US" sz="2600"/>
              <a:t>Model yaratish: php artisan make:model </a:t>
            </a:r>
            <a:r>
              <a:rPr lang="en-US" sz="2600" smtClean="0"/>
              <a:t>ModelNomi</a:t>
            </a:r>
          </a:p>
          <a:p>
            <a:r>
              <a:rPr lang="en-US" sz="2600" smtClean="0"/>
              <a:t>app\Models papkasida yaratadi.</a:t>
            </a:r>
          </a:p>
          <a:p>
            <a:r>
              <a:rPr lang="en-US" sz="2600" smtClean="0"/>
              <a:t>Kelishuv bo'yicha modelning nomi ko'plikdagi varianti – jadvalning nomi.</a:t>
            </a:r>
          </a:p>
          <a:p>
            <a:r>
              <a:rPr lang="en-US" sz="2600" smtClean="0"/>
              <a:t>Flight – flights</a:t>
            </a:r>
          </a:p>
          <a:p>
            <a:r>
              <a:rPr lang="en-US" sz="2600"/>
              <a:t>AirTrafficController - </a:t>
            </a:r>
            <a:r>
              <a:rPr lang="en-US" sz="2600" smtClean="0"/>
              <a:t>air_traffic_controllers</a:t>
            </a:r>
          </a:p>
          <a:p>
            <a:r>
              <a:rPr lang="en-US" sz="2600" smtClean="0"/>
              <a:t>O'zgartirish uchun modelda maxsus table xossasini o'rnatish kerak:</a:t>
            </a:r>
          </a:p>
          <a:p>
            <a:pPr>
              <a:spcBef>
                <a:spcPts val="0"/>
              </a:spcBef>
            </a:pPr>
            <a:endParaRPr lang="en-US" sz="11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Factories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HasFactory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HasFactory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'talabalar'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056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Factory yaratish: php artisan make:factory </a:t>
            </a:r>
            <a:r>
              <a:rPr lang="en-US" smtClean="0"/>
              <a:t>TalabaFactory</a:t>
            </a:r>
          </a:p>
          <a:p>
            <a:r>
              <a:rPr lang="en-US" smtClean="0"/>
              <a:t>database/factories papkasida fayl yaratadi.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TalabaFactory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Factory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definition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"Alimov"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"ism"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'karim'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'tugilgan_sana'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now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Modelda: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newFactory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Factory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TalabaFactory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64503" y="31906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DatabaseSeeder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Seeder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php artisan db:seed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4" y="1845734"/>
            <a:ext cx="10707106" cy="402336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Factory yaratish: php artisan make:factory </a:t>
            </a:r>
            <a:r>
              <a:rPr lang="en-US" smtClean="0"/>
              <a:t>TalabaFactory</a:t>
            </a:r>
          </a:p>
          <a:p>
            <a:r>
              <a:rPr lang="en-US" smtClean="0"/>
              <a:t>database/factories papkasida fayl yaratadi.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TalabaFactory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Factory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definition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faker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name,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"ism"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fake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unique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numberBetween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'tugilgan_sana'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now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6813" y="1790249"/>
            <a:ext cx="5501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DatabaseSeeder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Seeder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php artisan db:seed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1124" y="5869094"/>
            <a:ext cx="2728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https://fakerphp.github.io/</a:t>
            </a:r>
          </a:p>
        </p:txBody>
      </p:sp>
    </p:spTree>
    <p:extLst>
      <p:ext uri="{BB962C8B-B14F-4D97-AF65-F5344CB8AC3E}">
        <p14:creationId xmlns:p14="http://schemas.microsoft.com/office/powerpoint/2010/main" val="24918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Asosiy kalit o'rnatish (kelishuv bo'yicha id maydonidan oladi):    </a:t>
            </a:r>
            <a:r>
              <a:rPr lang="en-US"/>
              <a:t>protected $primaryKey = </a:t>
            </a:r>
            <a:r>
              <a:rPr lang="en-US" smtClean="0"/>
              <a:t>'talaba_id';</a:t>
            </a:r>
            <a:endParaRPr lang="en-US"/>
          </a:p>
          <a:p>
            <a:r>
              <a:rPr lang="en-US"/>
              <a:t>Asosiy kalitlar autoincrement ko'rinishida bo'lishi shart emas. UUID (Universally Unique IDentifier</a:t>
            </a:r>
            <a:r>
              <a:rPr lang="en-US" smtClean="0"/>
              <a:t>) bo'lishi ham mumkin.</a:t>
            </a:r>
            <a:endParaRPr lang="en-US"/>
          </a:p>
          <a:p>
            <a:r>
              <a:rPr lang="en-US"/>
              <a:t>Migrationda: </a:t>
            </a:r>
            <a:r>
              <a:rPr lang="en-US" sz="2100">
                <a:solidFill>
                  <a:srgbClr val="222222"/>
                </a:solidFill>
                <a:latin typeface="Consolas" panose="020B0609020204030204" pitchFamily="49" charset="0"/>
              </a:rPr>
              <a:t>$table-&gt;uuid('id');</a:t>
            </a:r>
          </a:p>
          <a:p>
            <a:r>
              <a:rPr lang="en-US" smtClean="0"/>
              <a:t>Modelda:</a:t>
            </a:r>
            <a:endParaRPr lang="en-US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Concerns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HasUuids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Article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HasUuids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Ishlatishda: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article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Article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'title'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'Traveling to Europe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article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id;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"8f8e8478-9035-4d23-b9a7-62f4d2612ce5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Modelni ishlatish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42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Modelni import qilib ishlatish mumkin.</a:t>
            </a:r>
          </a:p>
          <a:p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s-ES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s-ES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mtClean="0">
                <a:solidFill>
                  <a:srgbClr val="222222"/>
                </a:solidFill>
                <a:latin typeface="Consolas" panose="020B0609020204030204" pitchFamily="49" charset="0"/>
              </a:rPr>
              <a:t>...</a:t>
            </a:r>
            <a:endParaRPr lang="es-E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s-ES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s-ES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s-ES">
                <a:solidFill>
                  <a:srgbClr val="001080"/>
                </a:solidFill>
                <a:latin typeface="Consolas" panose="020B0609020204030204" pitchFamily="49" charset="0"/>
              </a:rPr>
              <a:t>talaba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s-E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s-ES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s-ES">
                <a:solidFill>
                  <a:srgbClr val="001080"/>
                </a:solidFill>
                <a:latin typeface="Consolas" panose="020B0609020204030204" pitchFamily="49" charset="0"/>
              </a:rPr>
              <a:t>talaba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>
                <a:solidFill>
                  <a:srgbClr val="222222"/>
                </a:solidFill>
                <a:latin typeface="Consolas" panose="020B0609020204030204" pitchFamily="49" charset="0"/>
              </a:rPr>
              <a:t>familiya;</a:t>
            </a:r>
            <a:endParaRPr lang="es-E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talabalar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orderBy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take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talabalar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talaba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talaba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familiya;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Modelni ishlatish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 fontScale="70000" lnSpcReduction="20000"/>
          </a:bodyPr>
          <a:lstStyle/>
          <a:p>
            <a:r>
              <a:rPr lang="en-US" sz="2900" smtClean="0"/>
              <a:t>Bitta model obyektini tanlash: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primary key bo'yicha obyekt olish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so'rov shartiga mos birinchi obyektni olish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so'rov shartiga mos birinchi obyektni olish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primary key bo'yicha obyekt olish topa olmasa closure funksiya ishlaydi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findOr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so'rov shartiga mos obyekt topilmasa closure funksiya ishlaydi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'legs'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'&gt;'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firstOr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Modelni ishlatish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/>
          </a:bodyPr>
          <a:lstStyle/>
          <a:p>
            <a:r>
              <a:rPr lang="en-US" sz="1800" smtClean="0"/>
              <a:t>Bitta model obyektini tanlashda topilmaslik xatosini tutib olish:</a:t>
            </a: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findOrFail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'legs'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'&gt;'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firstOrFail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/>
              <a:t>Agar bunday obyektlar topilmasa Illuminate\Database\Eloquent\ModelNotFoundException xatoligi tutib olinadi. Xatolar uchun blade </a:t>
            </a:r>
            <a:r>
              <a:rPr lang="en-US" sz="1800" smtClean="0"/>
              <a:t>fayllarni </a:t>
            </a:r>
            <a:r>
              <a:rPr lang="en-US" sz="1800" b="1" smtClean="0"/>
              <a:t>resources/views/errors/404.blade.php</a:t>
            </a:r>
            <a:r>
              <a:rPr lang="en-US" sz="1800" smtClean="0"/>
              <a:t> manzilda joylashtirish mumkin:</a:t>
            </a:r>
            <a:endParaRPr lang="en-US" sz="1600"/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Modelni olish yoki yaratish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3781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name bo'yicha qidirish va mavjud bo'lmasa yaratish va saqlash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firstOrCreate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'London to Paris'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name bo'yicha qidirish va mavjud bo'lmasa qo'shimcha maydonlar bilan yaratish va saqlash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firstOrCreate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'London to Paris'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'delayed'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'arrival_time'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'11:30'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name bo'yicha qidirish va mavjud bo'lmasa yaratish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firstOrNew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'London to Paris'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name bo'yicha qidirish va mavjud bo'lmasa qo'shimcha maydonlar bilan yaratish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firstOrNew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'Tokyo to Sydney'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'delayed'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'arrival_time'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'11:30'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firstOrNew metodi ishlatilganda bazada saqlash uchun save() metodidan foydalaniladi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Yangi obyekt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389" y="1845734"/>
            <a:ext cx="10310291" cy="4520560"/>
          </a:xfrm>
        </p:spPr>
        <p:txBody>
          <a:bodyPr>
            <a:normAutofit/>
          </a:bodyPr>
          <a:lstStyle/>
          <a:p>
            <a:r>
              <a:rPr lang="en-US" smtClean="0"/>
              <a:t>Modelda yangi obyekt yaratish uchun new va save metodidan foydalanish mumkin, yoki create metodi orqali yaratish mumkin. Create (va/yoki update) metodlari ishlatilayotganda modelda </a:t>
            </a:r>
            <a:r>
              <a:rPr lang="en-US" b="1" smtClean="0"/>
              <a:t>guarded</a:t>
            </a:r>
            <a:r>
              <a:rPr lang="en-US" smtClean="0"/>
              <a:t> va/yoki </a:t>
            </a:r>
            <a:r>
              <a:rPr lang="en-US" b="1" smtClean="0"/>
              <a:t>fillable</a:t>
            </a:r>
            <a:r>
              <a:rPr lang="en-US" smtClean="0"/>
              <a:t> xossalari o'rnatilgan bo'lishi kerak.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RedirectResponse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name;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'London to Paris'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'/flights'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28294" y="2936211"/>
            <a:ext cx="460363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HasFactory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'talabalar'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hech qaysi maydon himoyalanmagan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guarded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[];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endParaRPr lang="en-US" sz="140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  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faqat ko'rsatilgan maydonlargagina massiv ko'rinishida qiymat berish mumkin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fillable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'ism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'tugilgan_sana'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Obyektni yangilash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Model obyektini o'zgartirish uchun maydonlarga alohida qiymat berish va saqlash, yoki update metodi orqali massiv ko'rinishida maydonlarning yangi qiymatlarini berish mumkin.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'Paris to London'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'destination'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'San Diego'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'delayed'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Raw SQL so'rovlarni amalga oshirish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select</a:t>
            </a:r>
            <a:r>
              <a:rPr lang="en-US" smtClean="0"/>
              <a:t> static metodi natijalar massivini qaytaradi. Har bir natija stdClass obyekti sifatida taqdim etiladi.  </a:t>
            </a:r>
            <a:endParaRPr lang="en-US"/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'select * from users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Obyektni o'chirish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O'chirish uchun obyektni topish va delete() metodidan, yoki model orqali destroy metodi mavjud.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destroy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destroy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destroy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destroy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collect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Flight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Sohalar (scope)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934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Ko'p qaytariluvchi so'rovlarni to'plamini yaratish imkonini beradi.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News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scopePopular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Builder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'votes'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'&gt;'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scopeActive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Builder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scopeOfCategory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Builder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'category'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Ishlatish: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news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News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popular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active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orderBy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'created_at'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CADE4"/>
              </a:buClr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1080"/>
                </a:solidFill>
                <a:latin typeface="Consolas" panose="020B0609020204030204" pitchFamily="49" charset="0"/>
              </a:rPr>
              <a:t>news_sport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News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active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ofCategory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'sport'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orderBy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'created_at'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Aloqalar (relationships)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One-to-one: return $this-&gt;</a:t>
            </a:r>
            <a:r>
              <a:rPr lang="en-US" smtClean="0"/>
              <a:t>hasOne(</a:t>
            </a:r>
            <a:r>
              <a:rPr lang="en-US" i="1" smtClean="0"/>
              <a:t>Model</a:t>
            </a:r>
            <a:r>
              <a:rPr lang="en-US" smtClean="0"/>
              <a:t>, </a:t>
            </a:r>
            <a:r>
              <a:rPr lang="en-US"/>
              <a:t>'foreign_key', 'local_key</a:t>
            </a:r>
            <a:r>
              <a:rPr lang="en-US" smtClean="0"/>
              <a:t>');</a:t>
            </a:r>
          </a:p>
          <a:p>
            <a:r>
              <a:rPr lang="en-US"/>
              <a:t>One-to-many: return $this-&gt;</a:t>
            </a:r>
            <a:r>
              <a:rPr lang="en-US" smtClean="0"/>
              <a:t>hasMany(</a:t>
            </a:r>
            <a:r>
              <a:rPr lang="en-US" i="1" smtClean="0"/>
              <a:t>Model</a:t>
            </a:r>
            <a:r>
              <a:rPr lang="en-US" smtClean="0"/>
              <a:t>, </a:t>
            </a:r>
            <a:r>
              <a:rPr lang="en-US"/>
              <a:t>'foreign_key', 'local_key');</a:t>
            </a:r>
          </a:p>
          <a:p>
            <a:r>
              <a:rPr lang="en-US"/>
              <a:t>Inverse:  return $this-&gt;</a:t>
            </a:r>
            <a:r>
              <a:rPr lang="en-US" smtClean="0"/>
              <a:t>belongsTo(</a:t>
            </a:r>
            <a:r>
              <a:rPr lang="en-US" i="1" smtClean="0"/>
              <a:t>Model</a:t>
            </a:r>
            <a:r>
              <a:rPr lang="en-US" smtClean="0"/>
              <a:t>, </a:t>
            </a:r>
            <a:r>
              <a:rPr lang="en-US"/>
              <a:t>'foreign_key', 'owner_key');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85" y="319309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Relations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HasMany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comments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HasMany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hasMany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0928" y="319338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Relations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BelongsTo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BelongsTo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belongsTo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Aloqalar (relationships)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One-to-one: return $this-&gt;</a:t>
            </a:r>
            <a:r>
              <a:rPr lang="en-US" smtClean="0"/>
              <a:t>hasOne(</a:t>
            </a:r>
            <a:r>
              <a:rPr lang="en-US" i="1" smtClean="0"/>
              <a:t>Model</a:t>
            </a:r>
            <a:r>
              <a:rPr lang="en-US" smtClean="0"/>
              <a:t>, </a:t>
            </a:r>
            <a:r>
              <a:rPr lang="en-US"/>
              <a:t>'foreign_key', 'local_key</a:t>
            </a:r>
            <a:r>
              <a:rPr lang="en-US" smtClean="0"/>
              <a:t>');</a:t>
            </a:r>
          </a:p>
          <a:p>
            <a:r>
              <a:rPr lang="en-US"/>
              <a:t>One-to-many: return $this-&gt;</a:t>
            </a:r>
            <a:r>
              <a:rPr lang="en-US" smtClean="0"/>
              <a:t>hasMany(</a:t>
            </a:r>
            <a:r>
              <a:rPr lang="en-US" i="1" smtClean="0"/>
              <a:t>Model</a:t>
            </a:r>
            <a:r>
              <a:rPr lang="en-US" smtClean="0"/>
              <a:t>, </a:t>
            </a:r>
            <a:r>
              <a:rPr lang="en-US"/>
              <a:t>'foreign_key', 'local_key');</a:t>
            </a:r>
          </a:p>
          <a:p>
            <a:r>
              <a:rPr lang="en-US"/>
              <a:t>Inverse:  return $this-&gt;</a:t>
            </a:r>
            <a:r>
              <a:rPr lang="en-US" smtClean="0"/>
              <a:t>belongsTo(</a:t>
            </a:r>
            <a:r>
              <a:rPr lang="en-US" i="1" smtClean="0"/>
              <a:t>Model</a:t>
            </a:r>
            <a:r>
              <a:rPr lang="en-US" smtClean="0"/>
              <a:t>, </a:t>
            </a:r>
            <a:r>
              <a:rPr lang="en-US"/>
              <a:t>'foreign_key', 'owner_key');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2442" y="33021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comments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comments;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comments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comment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comment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comments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'title'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'foo'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first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060" y="385741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comment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comment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post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title;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Aloqalar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Many-to-many: return $this-&gt;belongsToMany(</a:t>
            </a:r>
            <a:r>
              <a:rPr lang="en-US" i="1" smtClean="0"/>
              <a:t>Model</a:t>
            </a:r>
            <a:r>
              <a:rPr lang="en-US" smtClean="0"/>
              <a:t>, '</a:t>
            </a:r>
            <a:r>
              <a:rPr lang="en-US" i="1" smtClean="0"/>
              <a:t>table_name</a:t>
            </a:r>
            <a:r>
              <a:rPr lang="en-US" smtClean="0"/>
              <a:t>', '</a:t>
            </a:r>
            <a:r>
              <a:rPr lang="en-US" i="1" smtClean="0"/>
              <a:t>fk_this</a:t>
            </a:r>
            <a:r>
              <a:rPr lang="en-US" smtClean="0"/>
              <a:t>', '</a:t>
            </a:r>
            <a:r>
              <a:rPr lang="en-US" i="1" smtClean="0"/>
              <a:t>fk_model</a:t>
            </a:r>
            <a:r>
              <a:rPr lang="en-US" smtClean="0"/>
              <a:t>');</a:t>
            </a:r>
          </a:p>
          <a:p>
            <a:r>
              <a:rPr lang="en-US" smtClean="0"/>
              <a:t>return </a:t>
            </a:r>
            <a:r>
              <a:rPr lang="en-US"/>
              <a:t>$this-&gt;belongsToMany(Role::class, 'role_user', 'user_id', 'role_id');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460" y="2659688"/>
            <a:ext cx="6096000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&lt;?php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App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Eloquent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Relations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BelongsToMany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BelongsToMany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belongsToMany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Role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6423" y="459247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        </a:t>
            </a:r>
          </a:p>
          <a:p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roles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role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roles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orderBy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Aloqalar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Ko'pga-ko'p aloqada o'rtadagi jadvalning qo'shimcha maydonlarini olish:</a:t>
            </a:r>
          </a:p>
          <a:p>
            <a:r>
              <a:rPr lang="en-US" smtClean="0"/>
              <a:t>return </a:t>
            </a:r>
            <a:r>
              <a:rPr lang="en-US"/>
              <a:t>$this-&gt;belongsToMany(</a:t>
            </a:r>
            <a:r>
              <a:rPr lang="en-US" i="1"/>
              <a:t>Model</a:t>
            </a:r>
            <a:r>
              <a:rPr lang="en-US" smtClean="0"/>
              <a:t>,…)-&gt;withPivot('maydon1', 'maydon2');</a:t>
            </a:r>
          </a:p>
          <a:p>
            <a:endParaRPr lang="en-US" smtClean="0"/>
          </a:p>
          <a:p>
            <a:r>
              <a:rPr lang="en-US" smtClean="0"/>
              <a:t>Modelda:</a:t>
            </a:r>
            <a:endParaRPr lang="en-US"/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belongsToMany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Role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withPivot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'created_by'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/>
              <a:t>Ishlatishda: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roles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role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role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pivot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created_at;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Eloquent aloqalarni xossa kabi ishlatganda bog'liq modellar uchun "lazy loading" ishlaydi (N+1 so'rov muammosi). Bundan qutulish uchun with() metodi orqali aloqalarni yuklash zarur.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8185" y="274114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Model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author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BelongsTo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belongsTo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Author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ishlatishda         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author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name;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      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896933" y="42589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with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'author'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author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name;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select * from books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select * from authors where id in (1, 2, 3, 4, 5, ...)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41608" y="4510857"/>
            <a:ext cx="2955325" cy="7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Eloquent aloqalarni xossa kabi ishlatganda bog'liq modellar uchun "lazy loading" ishlaydi (N+1 so'rov muammosi). Bundan qutulish uchun with() metodi orqali aloqalarni yuklash zarur.</a:t>
            </a:r>
          </a:p>
          <a:p>
            <a:r>
              <a:rPr lang="en-US" sz="1700">
                <a:solidFill>
                  <a:srgbClr val="008000"/>
                </a:solidFill>
                <a:latin typeface="Consolas" panose="020B0609020204030204" pitchFamily="49" charset="0"/>
              </a:rPr>
              <a:t>// bir nechta aloqa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with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'author'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'publisher'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])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8000"/>
                </a:solidFill>
                <a:latin typeface="Consolas" panose="020B0609020204030204" pitchFamily="49" charset="0"/>
              </a:rPr>
              <a:t>// ichma-ich aloqa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with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'author.contacts'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>
                <a:solidFill>
                  <a:srgbClr val="008000"/>
                </a:solidFill>
                <a:latin typeface="Consolas" panose="020B0609020204030204" pitchFamily="49" charset="0"/>
              </a:rPr>
              <a:t>// bir nechta ichma-ich aloqa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with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'author'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'contacts'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'publisher'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rgbClr val="222222"/>
                </a:solidFill>
                <a:latin typeface="Consolas" panose="020B0609020204030204" pitchFamily="49" charset="0"/>
              </a:rPr>
              <a:t>])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7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orqali saqlash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7" y="1845733"/>
            <a:ext cx="10836503" cy="4460175"/>
          </a:xfrm>
        </p:spPr>
        <p:txBody>
          <a:bodyPr>
            <a:normAutofit fontScale="70000" lnSpcReduction="20000"/>
          </a:bodyPr>
          <a:lstStyle/>
          <a:p>
            <a:r>
              <a:rPr lang="en-US" sz="2600" smtClean="0"/>
              <a:t>Bitta bog'liq modelni saqlash.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comment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 new comment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comments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comment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600" smtClean="0"/>
              <a:t>Bir nechta bog'liq modellarni </a:t>
            </a:r>
            <a:r>
              <a:rPr lang="en-US" sz="2600"/>
              <a:t>saqlash.</a:t>
            </a:r>
          </a:p>
          <a:p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comments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saveMany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 new comment.'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'Another new comment.'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]),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7915" y="4615080"/>
            <a:ext cx="514688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Rekursiv model va bog'liq </a:t>
            </a:r>
            <a:r>
              <a:rPr lang="en-US"/>
              <a:t>modellarni saqlash.</a:t>
            </a:r>
          </a:p>
          <a:p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comments[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message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comments[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author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'Author Name'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7915" y="1737360"/>
            <a:ext cx="430170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Create metodi orqali saqlash</a:t>
            </a:r>
            <a:r>
              <a:rPr lang="en-US"/>
              <a:t>.</a:t>
            </a:r>
          </a:p>
          <a:p>
            <a:r>
              <a:rPr lang="en-US" sz="14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comment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comments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 new comment.'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comments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createMany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 new comment.'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'Another new comment.'</a:t>
            </a:r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orqali saqlash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BelongsTo relationda </a:t>
            </a:r>
            <a:r>
              <a:rPr lang="en-US" smtClean="0"/>
              <a:t>bog'lash </a:t>
            </a:r>
            <a:r>
              <a:rPr lang="en-US"/>
              <a:t>uchun associate va bog'liqlikni </a:t>
            </a:r>
            <a:r>
              <a:rPr lang="en-US" smtClean="0"/>
              <a:t>o'chirish </a:t>
            </a:r>
            <a:r>
              <a:rPr lang="en-US"/>
              <a:t>uchun </a:t>
            </a:r>
            <a:r>
              <a:rPr lang="en-US" smtClean="0"/>
              <a:t>dissociate metodi ishlatiladi:</a:t>
            </a:r>
            <a:endParaRPr lang="en-US"/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account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account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associate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account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account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dissociate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 smtClean="0"/>
          </a:p>
          <a:p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Raw SQL so'rovlarni amalga oshirish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Bazaga yangi ma'lumot qo'shish, tahrirlash va o'chirish uchun ham mos static metodlar mavjud: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'insert into users (id, name) values (?, ?)'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'Marc'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$updated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'update users set votes = 100 where name = ?'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'Anita'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$deleted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'delete from users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orqali saqlash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Many To Many relationda bog'lash </a:t>
            </a:r>
            <a:r>
              <a:rPr lang="en-US"/>
              <a:t>uchun </a:t>
            </a:r>
            <a:r>
              <a:rPr lang="en-US" smtClean="0"/>
              <a:t>attach </a:t>
            </a:r>
            <a:r>
              <a:rPr lang="en-US"/>
              <a:t>va bog'liqlikni </a:t>
            </a:r>
            <a:r>
              <a:rPr lang="en-US" smtClean="0"/>
              <a:t>o'chirish </a:t>
            </a:r>
            <a:r>
              <a:rPr lang="en-US"/>
              <a:t>uchun </a:t>
            </a:r>
            <a:r>
              <a:rPr lang="en-US" smtClean="0"/>
              <a:t>detach metodi </a:t>
            </a:r>
            <a:r>
              <a:rPr lang="en-US"/>
              <a:t>ishlatiladi</a:t>
            </a:r>
            <a:r>
              <a:rPr lang="en-US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attach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roleId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attach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roleId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'expires'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expires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detach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roleId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detach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detach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attach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    1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'expires'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expires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    2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'expires'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expires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orqali factory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845734"/>
            <a:ext cx="10560457" cy="4023360"/>
          </a:xfrm>
        </p:spPr>
        <p:txBody>
          <a:bodyPr/>
          <a:lstStyle/>
          <a:p>
            <a:r>
              <a:rPr lang="en-US" smtClean="0"/>
              <a:t>hasMany relation uchun: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has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'talabalar'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7829" y="1845734"/>
            <a:ext cx="4688215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belongsTo </a:t>
            </a:r>
            <a:r>
              <a:rPr lang="en-US" sz="2000"/>
              <a:t>relation uchun:</a:t>
            </a:r>
          </a:p>
          <a:p>
            <a:endParaRPr lang="en-US" sz="140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Aft>
                <a:spcPts val="600"/>
              </a:spcAft>
            </a:pPr>
            <a:endParaRPr lang="en-US" sz="16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orqali factory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845733"/>
            <a:ext cx="10560457" cy="4614051"/>
          </a:xfrm>
        </p:spPr>
        <p:txBody>
          <a:bodyPr>
            <a:normAutofit/>
          </a:bodyPr>
          <a:lstStyle/>
          <a:p>
            <a:r>
              <a:rPr lang="en-US" smtClean="0"/>
              <a:t>ManyToMany relation uchun has dan yoki hasAttached dan foydalanish mumkin: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30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Fan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has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'guruhlar'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Fan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hasAttached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'active'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# pivot jadval 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'guruhlar'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# relation nomi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291" y="2268595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has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Fan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'fanlar'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51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orqali factory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845733"/>
            <a:ext cx="10560457" cy="4614051"/>
          </a:xfrm>
        </p:spPr>
        <p:txBody>
          <a:bodyPr>
            <a:normAutofit/>
          </a:bodyPr>
          <a:lstStyle/>
          <a:p>
            <a:r>
              <a:rPr lang="en-US" smtClean="0"/>
              <a:t>ManyToMany relation uchun:</a:t>
            </a:r>
          </a:p>
          <a:p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Fan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factory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fanlar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Fan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guruhlar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Guruh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fanlar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each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fan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guruhlar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fan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guruhlar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attach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guruhlar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rand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pluck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toArray</a:t>
            </a:r>
            <a:r>
              <a:rPr lang="en-US" sz="1600">
                <a:solidFill>
                  <a:srgbClr val="222222"/>
                </a:solidFill>
                <a:latin typeface="Consolas" panose="020B0609020204030204" pitchFamily="49" charset="0"/>
              </a:rPr>
              <a:t>());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Tranzaksiyalar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5" y="1845733"/>
            <a:ext cx="10827876" cy="4614051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	Tranzaksiyalar barcha so'rovlarni bittada bajarish yoki bajarmaslikni ta'minlovchi mexanizm.</a:t>
            </a:r>
            <a:endParaRPr lang="en-US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Illuminate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transaction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smtClean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smtClean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500" smtClean="0">
                <a:solidFill>
                  <a:srgbClr val="A31515"/>
                </a:solidFill>
                <a:latin typeface="Consolas" panose="020B0609020204030204" pitchFamily="49" charset="0"/>
              </a:rPr>
              <a:t>'update users set votes = 1'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5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'delete from posts'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1500" strike="sngStrike" smtClean="0">
                <a:solidFill>
                  <a:srgbClr val="222222"/>
                </a:solidFill>
                <a:latin typeface="Consolas" panose="020B0609020204030204" pitchFamily="49" charset="0"/>
              </a:rPr>
              <a:t>, 5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5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 smtClean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beginTransaction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 ... bir nechta so'rovlar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 smtClean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rollBack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();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 bekor qilish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500" smtClean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commit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();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 yoki tasdiqlash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11971" y="2259932"/>
            <a:ext cx="634616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Illuminate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Support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Facades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Jobs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AlertNewUser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\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ThirdPartyService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transaction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5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50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5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'email'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50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email,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]);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15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roles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attach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1500" smtClean="0">
                <a:solidFill>
                  <a:srgbClr val="267F99"/>
                </a:solidFill>
                <a:latin typeface="Consolas" panose="020B0609020204030204" pitchFamily="49" charset="0"/>
              </a:rPr>
              <a:t>Role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'general</a:t>
            </a:r>
            <a:r>
              <a:rPr lang="en-US" sz="15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500" smtClean="0">
                <a:solidFill>
                  <a:srgbClr val="795E26"/>
                </a:solidFill>
                <a:latin typeface="Consolas" panose="020B0609020204030204" pitchFamily="49" charset="0"/>
              </a:rPr>
              <a:t>first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());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AlertNewUser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dispatch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15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beforeCommit</a:t>
            </a: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r>
              <a:rPr lang="en-US" sz="1500">
                <a:solidFill>
                  <a:srgbClr val="222222"/>
                </a:solidFill>
                <a:latin typeface="Consolas" panose="020B0609020204030204" pitchFamily="49" charset="0"/>
              </a:rPr>
              <a:t>});</a:t>
            </a:r>
            <a:endParaRPr lang="en-US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934"/>
          </a:xfrm>
        </p:spPr>
        <p:txBody>
          <a:bodyPr>
            <a:normAutofit lnSpcReduction="10000"/>
          </a:bodyPr>
          <a:lstStyle/>
          <a:p>
            <a:r>
              <a:rPr lang="en-US" b="1" smtClean="0"/>
              <a:t>table</a:t>
            </a:r>
            <a:r>
              <a:rPr lang="en-US" smtClean="0"/>
              <a:t> static metodi so'rov boshlanganini bildiradi. Ushbu metod berilgan jadval uchun erkin so'rovni amalga oshiradi va keyin qo'shimcha metodlar orqali so'rovni qurib </a:t>
            </a:r>
            <a:r>
              <a:rPr lang="en-US" b="1" smtClean="0"/>
              <a:t>get</a:t>
            </a:r>
            <a:r>
              <a:rPr lang="en-US" smtClean="0"/>
              <a:t> metodi orqali so'rov natijasini qaytaradi: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'user.index'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/>
              <a:t>Har bir natija stdClass obyekti sifatida taqdim etiladi.  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Builderdan qiymat olish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934"/>
          </a:xfrm>
        </p:spPr>
        <p:txBody>
          <a:bodyPr>
            <a:normAutofit/>
          </a:bodyPr>
          <a:lstStyle/>
          <a:p>
            <a:r>
              <a:rPr lang="en-US" b="1" smtClean="0"/>
              <a:t>find </a:t>
            </a:r>
            <a:r>
              <a:rPr lang="en-US" smtClean="0"/>
              <a:t>metodi id maydoni orqali qidiruvni amalga oshiradi va bitta qatorni (obyektni) qaytaradi.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b="1" smtClean="0"/>
              <a:t>first </a:t>
            </a:r>
            <a:r>
              <a:rPr lang="en-US" smtClean="0"/>
              <a:t>metodi olingan natijalar massividagi birinchi qatorni qaytaradi.</a:t>
            </a:r>
            <a:endParaRPr lang="en-US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'users'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first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smtClean="0"/>
          </a:p>
          <a:p>
            <a:r>
              <a:rPr lang="en-US" b="1" smtClean="0"/>
              <a:t>value</a:t>
            </a:r>
            <a:r>
              <a:rPr lang="en-US" smtClean="0"/>
              <a:t> metodi Bir dona qiymatni olish</a:t>
            </a:r>
          </a:p>
          <a:p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familiya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'talaba'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Builder (kolleksiya qaytarish)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193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/>
              <a:t>Biror maydon uchun </a:t>
            </a:r>
            <a:r>
              <a:rPr lang="en-US" sz="2900" b="1" smtClean="0"/>
              <a:t>Illuminate\Support\Collection</a:t>
            </a:r>
            <a:r>
              <a:rPr lang="en-US" sz="2900" smtClean="0"/>
              <a:t> sinf turida qiymat qaytarish uchun </a:t>
            </a:r>
            <a:r>
              <a:rPr lang="en-US" sz="2900" b="1" smtClean="0"/>
              <a:t>select-get </a:t>
            </a:r>
            <a:r>
              <a:rPr lang="en-US" sz="2900" smtClean="0"/>
              <a:t>yoki </a:t>
            </a:r>
            <a:r>
              <a:rPr lang="en-US" sz="2900" b="1" smtClean="0"/>
              <a:t>pluck</a:t>
            </a:r>
            <a:r>
              <a:rPr lang="en-US" sz="2900" smtClean="0"/>
              <a:t> metodidan foydalanish mumkin. Select-get metodida obyektlar kolleksiyasi qaytariladi. Pluck metodida birinchi argument kolleksiya qiymati, ikkinchi argument esa kolleksiya kaliti sifatida qabul qilinadi.</a:t>
            </a:r>
          </a:p>
          <a:p>
            <a:pPr lvl="0">
              <a:buClr>
                <a:srgbClr val="1CADE4"/>
              </a:buClr>
            </a:pPr>
            <a:endParaRPr lang="en-US" sz="260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smtClean="0">
                <a:solidFill>
                  <a:srgbClr val="222222"/>
                </a:solidFill>
                <a:latin typeface="Consolas" panose="020B0609020204030204" pitchFamily="49" charset="0"/>
              </a:rPr>
              <a:t>// 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talabalar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'talaba'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800" smtClean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280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smtClean="0">
                <a:solidFill>
                  <a:srgbClr val="A31515"/>
                </a:solidFill>
                <a:latin typeface="Consolas" panose="020B0609020204030204" pitchFamily="49" charset="0"/>
              </a:rPr>
              <a:t>m1', 'm2 as m'</a:t>
            </a:r>
            <a:r>
              <a:rPr lang="en-US" sz="280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talabalar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'talaba'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talabalar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talaba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{$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talaba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familiya}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smtClean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familiyalar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'talaba'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pluck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familiyalar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familiya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familiya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familiyalar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table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'talaba'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pluck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'ism'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($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familiyalar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familiya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familiya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7544"/>
          <a:stretch/>
        </p:blipFill>
        <p:spPr>
          <a:xfrm>
            <a:off x="7647047" y="2337682"/>
            <a:ext cx="4333875" cy="1829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37" y="4995567"/>
            <a:ext cx="3295650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066" y="3855530"/>
            <a:ext cx="3362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5573</TotalTime>
  <Words>2098</Words>
  <Application>Microsoft Office PowerPoint</Application>
  <PresentationFormat>Widescreen</PresentationFormat>
  <Paragraphs>893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Retrospect</vt:lpstr>
      <vt:lpstr>Berilganlar bazasi</vt:lpstr>
      <vt:lpstr>Berilganlar bazasi bilan ishlash</vt:lpstr>
      <vt:lpstr>Raw SQL so'rovlarni amalga oshirish</vt:lpstr>
      <vt:lpstr>Raw SQL so'rovlarni amalga oshirish</vt:lpstr>
      <vt:lpstr>Raw SQL so'rovlarni amalga oshirish</vt:lpstr>
      <vt:lpstr>Tranzaksiyalar</vt:lpstr>
      <vt:lpstr>Query Builder</vt:lpstr>
      <vt:lpstr>Query Builderdan qiymat olish</vt:lpstr>
      <vt:lpstr>Query Builder (kolleksiya qaytarish)</vt:lpstr>
      <vt:lpstr>Query Builder. Natijalarni ajratish</vt:lpstr>
      <vt:lpstr>Query Builder. Natijalarni ajratish</vt:lpstr>
      <vt:lpstr>Lazy kolleksiyalar</vt:lpstr>
      <vt:lpstr>Metodlarni taqqoslash</vt:lpstr>
      <vt:lpstr>Metodlarni taqqoslash</vt:lpstr>
      <vt:lpstr>Laravel Debugbar</vt:lpstr>
      <vt:lpstr>Query Builder agregat funksiyalar</vt:lpstr>
      <vt:lpstr>Bog'lanishlar</vt:lpstr>
      <vt:lpstr>Query Builderda where metodi</vt:lpstr>
      <vt:lpstr>Query Builderda shart metodlari</vt:lpstr>
      <vt:lpstr>Query Builderda shartni guruhlash</vt:lpstr>
      <vt:lpstr>Migration</vt:lpstr>
      <vt:lpstr>Migration</vt:lpstr>
      <vt:lpstr>Migration</vt:lpstr>
      <vt:lpstr>Migratsiya uchun maydon turlari</vt:lpstr>
      <vt:lpstr>Maydon modifikatorlari</vt:lpstr>
      <vt:lpstr>Tashqi kalitlar</vt:lpstr>
      <vt:lpstr>Indekslar</vt:lpstr>
      <vt:lpstr>Database: Seeding</vt:lpstr>
      <vt:lpstr>Database: Seeding</vt:lpstr>
      <vt:lpstr>Eloquent ORM</vt:lpstr>
      <vt:lpstr>Factory</vt:lpstr>
      <vt:lpstr>Factory</vt:lpstr>
      <vt:lpstr>Model</vt:lpstr>
      <vt:lpstr>Modelni ishlatish</vt:lpstr>
      <vt:lpstr>Modelni ishlatish</vt:lpstr>
      <vt:lpstr>Modelni ishlatish</vt:lpstr>
      <vt:lpstr>Modelni olish yoki yaratish</vt:lpstr>
      <vt:lpstr>Yangi obyekt</vt:lpstr>
      <vt:lpstr>Obyektni yangilash</vt:lpstr>
      <vt:lpstr>Obyektni o'chirish</vt:lpstr>
      <vt:lpstr>Sohalar (scope)</vt:lpstr>
      <vt:lpstr>Aloqalar (relationships)</vt:lpstr>
      <vt:lpstr>Aloqalar (relationships)</vt:lpstr>
      <vt:lpstr>Aloqalar</vt:lpstr>
      <vt:lpstr>Aloqalar</vt:lpstr>
      <vt:lpstr>Eager Loading</vt:lpstr>
      <vt:lpstr>Eager Loading</vt:lpstr>
      <vt:lpstr>Relation orqali saqlash</vt:lpstr>
      <vt:lpstr>Relation orqali saqlash</vt:lpstr>
      <vt:lpstr>Relation orqali saqlash</vt:lpstr>
      <vt:lpstr>Relation orqali factory</vt:lpstr>
      <vt:lpstr>Relation orqali factory</vt:lpstr>
      <vt:lpstr>Relation orqali factory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2331</cp:revision>
  <dcterms:created xsi:type="dcterms:W3CDTF">2019-11-17T16:43:43Z</dcterms:created>
  <dcterms:modified xsi:type="dcterms:W3CDTF">2023-04-24T19:22:16Z</dcterms:modified>
</cp:coreProperties>
</file>