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78" r:id="rId2"/>
    <p:sldId id="287" r:id="rId3"/>
    <p:sldId id="283" r:id="rId4"/>
    <p:sldId id="284" r:id="rId5"/>
    <p:sldId id="285" r:id="rId6"/>
    <p:sldId id="286" r:id="rId7"/>
    <p:sldId id="288" r:id="rId8"/>
    <p:sldId id="289" r:id="rId9"/>
    <p:sldId id="290" r:id="rId10"/>
    <p:sldId id="301" r:id="rId11"/>
    <p:sldId id="291" r:id="rId12"/>
    <p:sldId id="298" r:id="rId13"/>
    <p:sldId id="297" r:id="rId14"/>
    <p:sldId id="292" r:id="rId15"/>
    <p:sldId id="293" r:id="rId16"/>
    <p:sldId id="299" r:id="rId17"/>
    <p:sldId id="300" r:id="rId18"/>
    <p:sldId id="294" r:id="rId19"/>
    <p:sldId id="302" r:id="rId20"/>
    <p:sldId id="295" r:id="rId21"/>
    <p:sldId id="303" r:id="rId22"/>
    <p:sldId id="296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28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So'rovlar va javoblar</a:t>
            </a:r>
            <a:endParaRPr lang="en-US" sz="6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34" y="4455621"/>
            <a:ext cx="1771292" cy="18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546441"/>
          </a:xfrm>
        </p:spPr>
        <p:txBody>
          <a:bodyPr>
            <a:normAutofit fontScale="77500" lnSpcReduction="20000"/>
          </a:bodyPr>
          <a:lstStyle/>
          <a:p>
            <a:r>
              <a:rPr lang="en-US" b="1" smtClean="0"/>
              <a:t>Qisqa muddatli sessiya ma'lumotlari (keying so'rovdan so'ng sessiyadan o'chiriladi:</a:t>
            </a:r>
          </a:p>
          <a:p>
            <a:pPr>
              <a:lnSpc>
                <a:spcPct val="120000"/>
              </a:lnSpc>
            </a:pPr>
            <a:r>
              <a:rPr lang="en-US" smtClean="0"/>
              <a:t>// Request obyekti orqali</a:t>
            </a:r>
            <a:br>
              <a:rPr lang="en-US" smtClean="0"/>
            </a:b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flash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'message'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'Task-flash was successful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'talaba.index'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mtClean="0"/>
          </a:p>
          <a:p>
            <a:r>
              <a:rPr lang="en-US" b="1" smtClean="0"/>
              <a:t>Sessiya ma'lumotlarini blade faylda o'qish: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@if (session()-&gt;has('message'))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"alert alert-success"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{{session()-&gt;get('message')}}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@endif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@if (session()-&gt;has('message'))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70C1"/>
                </a:solidFill>
                <a:latin typeface="Consolas" panose="020B0609020204030204" pitchFamily="49" charset="0"/>
              </a:rPr>
              <a:t>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toast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html: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"{{session()-&gt;get('message')}}"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Validatsiya qoidalari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Request obyektidagi validate() metodi orqali maydonlarni turli validatsiya qoidalari bilan tekshirish mumkin: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validate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'required|string|min:5|max:20'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'ism'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'required|string|min:5|max:20'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'kurs'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'integer|min:1|max:4'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// Xatolar bo'lmasa ishlaydigan kod qismi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en-US" smtClean="0"/>
              <a:t>Qoidalarni satr o'rniga massiv orqali ham berish mumkin:</a:t>
            </a:r>
          </a:p>
          <a:p>
            <a:r>
              <a:rPr lang="en-US">
                <a:latin typeface="Consolas" panose="020B0609020204030204" pitchFamily="49" charset="0"/>
              </a:rPr>
              <a:t>$validatedData = $request-&gt;validate([</a:t>
            </a:r>
          </a:p>
          <a:p>
            <a:pPr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    'title' =&gt; ['required', 'unique:posts', 'max:255'],</a:t>
            </a:r>
          </a:p>
          <a:p>
            <a:pPr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    'body' =&gt; ['required'],</a:t>
            </a:r>
          </a:p>
          <a:p>
            <a:pPr>
              <a:spcBef>
                <a:spcPts val="0"/>
              </a:spcBef>
            </a:pPr>
            <a:r>
              <a:rPr lang="en-US" smtClean="0">
                <a:latin typeface="Consolas" panose="020B0609020204030204" pitchFamily="49" charset="0"/>
              </a:rPr>
              <a:t>]);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5796" y="5977468"/>
            <a:ext cx="6840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https://laravel.com/docs/9.x/validation#available-validation-rules</a:t>
            </a:r>
          </a:p>
        </p:txBody>
      </p:sp>
    </p:spTree>
    <p:extLst>
      <p:ext uri="{BB962C8B-B14F-4D97-AF65-F5344CB8AC3E}">
        <p14:creationId xmlns:p14="http://schemas.microsoft.com/office/powerpoint/2010/main" val="7370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Validatsiya xatolarini chop qilish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So'rov maydonlari validatsiya qoidalaridan o'ta olmaganda:</a:t>
            </a:r>
            <a:br>
              <a:rPr lang="en-US" smtClean="0"/>
            </a:br>
            <a:r>
              <a:rPr lang="en-US" smtClean="0"/>
              <a:t>- foydalanuvchi oldingi url manzilga qaytariladi;</a:t>
            </a:r>
            <a:br>
              <a:rPr lang="en-US" smtClean="0"/>
            </a:br>
            <a:r>
              <a:rPr lang="en-US" smtClean="0"/>
              <a:t>- so'rov maydonlari avtomatik tarzda sessiyaga yoziladi;</a:t>
            </a:r>
            <a:br>
              <a:rPr lang="en-US" smtClean="0"/>
            </a:br>
            <a:r>
              <a:rPr lang="en-US" smtClean="0"/>
              <a:t>- validatsiya xatolari avtomatik sessiyaga yoziladi.</a:t>
            </a:r>
          </a:p>
          <a:p>
            <a:r>
              <a:rPr lang="en-US"/>
              <a:t>Xato haqidagi xabarlar </a:t>
            </a:r>
            <a:r>
              <a:rPr lang="en-US" b="1" smtClean="0"/>
              <a:t>lang/en/validation.php </a:t>
            </a:r>
            <a:r>
              <a:rPr lang="en-US" smtClean="0"/>
              <a:t>faylda yozilgan.</a:t>
            </a:r>
          </a:p>
          <a:p>
            <a:r>
              <a:rPr lang="en-US" smtClean="0"/>
              <a:t>Xatolar haqidagi xabarlar maxsus $errors o'zgaruvchisiga yuklanadi: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Create Post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en-US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@if ($errors-&gt;any())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"alert alert-danger"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@foreach ($errors-&gt;all() as $error)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{{ $error }}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@endforeach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88" y="1845733"/>
            <a:ext cx="43243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Validatsiya xatolarini chop qilish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/>
          </a:bodyPr>
          <a:lstStyle/>
          <a:p>
            <a:r>
              <a:rPr lang="en-US" b="1" smtClean="0"/>
              <a:t>$</a:t>
            </a:r>
            <a:r>
              <a:rPr lang="en-US" b="1" smtClean="0"/>
              <a:t>errors </a:t>
            </a:r>
            <a:r>
              <a:rPr lang="en-US"/>
              <a:t>o'zgaruvchisida barcha maydonlar uchun xatolar xabarlari saqlanadi.</a:t>
            </a:r>
          </a:p>
          <a:p>
            <a:r>
              <a:rPr lang="en-US"/>
              <a:t>$errors-&gt;first('email</a:t>
            </a:r>
            <a:r>
              <a:rPr lang="en-US" smtClean="0"/>
              <a:t>') - maydon uchun birinchi xato xabarini olish</a:t>
            </a:r>
          </a:p>
          <a:p>
            <a:r>
              <a:rPr lang="en-US"/>
              <a:t>$errors-&gt;get('email</a:t>
            </a:r>
            <a:r>
              <a:rPr lang="en-US" smtClean="0"/>
              <a:t>') – maydon uchun barcha xato xabarlarini massiv ko'rinishida olish</a:t>
            </a:r>
          </a:p>
          <a:p>
            <a:r>
              <a:rPr lang="en-US"/>
              <a:t>$errors-&gt;all</a:t>
            </a:r>
            <a:r>
              <a:rPr lang="en-US" smtClean="0"/>
              <a:t>() – barcha maydonlar uchun xato xabarlarini olish</a:t>
            </a:r>
          </a:p>
          <a:p>
            <a:r>
              <a:rPr lang="en-US"/>
              <a:t>$errors-&gt;has('email</a:t>
            </a:r>
            <a:r>
              <a:rPr lang="en-US" smtClean="0"/>
              <a:t>') – maydon uchun xato xabari mavjud yoki yo'qligini tekshirish</a:t>
            </a:r>
          </a:p>
          <a:p>
            <a:r>
              <a:rPr lang="en-US" b="1"/>
              <a:t>@error </a:t>
            </a:r>
            <a:r>
              <a:rPr lang="en-US"/>
              <a:t>direktivasi yordamida Blade faylda berilgan atribut uchun xato mavjud yoki yo'qligini tekshirish mumkin, direktiva ichida </a:t>
            </a:r>
            <a:r>
              <a:rPr lang="en-US" b="1"/>
              <a:t>$message </a:t>
            </a:r>
            <a:r>
              <a:rPr lang="en-US"/>
              <a:t>o'zgaruvchisida xatolar haqida xabar chiqariladi</a:t>
            </a:r>
            <a:r>
              <a:rPr lang="en-US" smtClean="0"/>
              <a:t>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60" y="2437112"/>
            <a:ext cx="4832771" cy="3748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Validatsiya xatolarini chop qilish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2" y="1845734"/>
            <a:ext cx="10991778" cy="451193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"{{route('talaba.create')}}"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"form"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Familiya: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"familiya"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"{{old('familiya')}}"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		     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"form-control @error('ism') is-invalid @enderror"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@error('familiya')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"invalid-feedback"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{{ $message }}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@enderror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Ism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"ism"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"{{old('ism')}}"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"form-control @error('ism') is-invalid @enderror"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@error('ism')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"invalid-feedback"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{{ $message }}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@enderror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Kurs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"kurs"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"{{old('kurs')}}"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		 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"form-control @error('kurs') is-invalid @enderror"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@error('kurs')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"invalid-feedback"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@if ($errors-&gt;has('kurs'))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@foreach ($errors-&gt;get('kurs') as $m)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{{$m}}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@endforeach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@endif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@enderror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"Ok"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57" y="286603"/>
            <a:ext cx="10648446" cy="1450757"/>
          </a:xfrm>
        </p:spPr>
        <p:txBody>
          <a:bodyPr/>
          <a:lstStyle/>
          <a:p>
            <a:r>
              <a:rPr lang="en-US" smtClean="0"/>
              <a:t>Forma uchun Request obyektlarini yaratish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567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Artisan buyruqlari yordamida </a:t>
            </a:r>
            <a:r>
              <a:rPr lang="en-US" b="1" smtClean="0"/>
              <a:t>make:request</a:t>
            </a:r>
            <a:r>
              <a:rPr lang="en-US" smtClean="0"/>
              <a:t> buyrug'i orqali yaratiladi.</a:t>
            </a:r>
          </a:p>
          <a:p>
            <a:r>
              <a:rPr lang="en-US"/>
              <a:t>php artisan make:request </a:t>
            </a:r>
            <a:r>
              <a:rPr lang="en-US" smtClean="0"/>
              <a:t>StorePostRequest</a:t>
            </a:r>
          </a:p>
          <a:p>
            <a:r>
              <a:rPr lang="en-US" smtClean="0"/>
              <a:t>Natijada App\Http\Requests\ papkani ichida mos fayl yaratiladi. Faylda quyidagi metodlarni va xossalarni aniqlash mumkin:</a:t>
            </a:r>
          </a:p>
          <a:p>
            <a:r>
              <a:rPr lang="en-US" b="1" smtClean="0"/>
              <a:t>authorize()</a:t>
            </a:r>
            <a:r>
              <a:rPr lang="en-US" smtClean="0"/>
              <a:t> – foydalanuvchi shu so'rovni amalga oshirishga huquqi mavjud yoki yo'qligini aniqlash, true yoki false qaytaradi</a:t>
            </a:r>
            <a:endParaRPr lang="en-US"/>
          </a:p>
          <a:p>
            <a:r>
              <a:rPr lang="en-US" b="1" smtClean="0"/>
              <a:t>rules()</a:t>
            </a:r>
            <a:r>
              <a:rPr lang="en-US" smtClean="0"/>
              <a:t> – so'rov uchun qoidalar, qoidalar massivini qaytaradi</a:t>
            </a:r>
          </a:p>
          <a:p>
            <a:r>
              <a:rPr lang="en-US" b="1" smtClean="0"/>
              <a:t>messages() </a:t>
            </a:r>
            <a:r>
              <a:rPr lang="en-US" smtClean="0"/>
              <a:t>– xatolar haqidagi xabarlarni o'zgartirish, ['atribut.qoida' =&gt; 'xabar'] ko'rinishidagi massiv qaytarishi kerak.</a:t>
            </a:r>
          </a:p>
          <a:p>
            <a:r>
              <a:rPr lang="en-US" b="1" smtClean="0"/>
              <a:t>protected </a:t>
            </a:r>
            <a:r>
              <a:rPr lang="en-US" b="1"/>
              <a:t>$stopOnFirstFailure = true</a:t>
            </a:r>
            <a:r>
              <a:rPr lang="en-US" b="1" smtClean="0"/>
              <a:t>;</a:t>
            </a:r>
            <a:r>
              <a:rPr lang="en-US" smtClean="0"/>
              <a:t> </a:t>
            </a:r>
            <a:r>
              <a:rPr lang="en-US"/>
              <a:t>–</a:t>
            </a:r>
            <a:r>
              <a:rPr lang="en-US" smtClean="0"/>
              <a:t> birinchi xato duch kelish bilan qolganlarini tekshirishni to'xtatish</a:t>
            </a:r>
          </a:p>
          <a:p>
            <a:r>
              <a:rPr lang="en-US" b="1"/>
              <a:t>protected $redirect = '/dashboard</a:t>
            </a:r>
            <a:r>
              <a:rPr lang="en-US" b="1" smtClean="0"/>
              <a:t>';</a:t>
            </a:r>
            <a:r>
              <a:rPr lang="en-US" smtClean="0"/>
              <a:t> </a:t>
            </a:r>
            <a:r>
              <a:rPr lang="en-US"/>
              <a:t>–</a:t>
            </a:r>
            <a:r>
              <a:rPr lang="en-US" smtClean="0"/>
              <a:t> xatolar topilganda qaysi url manzilga yo'naltirish</a:t>
            </a:r>
          </a:p>
          <a:p>
            <a:r>
              <a:rPr lang="en-US" b="1"/>
              <a:t>protected $redirectRoute = 'dashboard</a:t>
            </a:r>
            <a:r>
              <a:rPr lang="en-US" b="1" smtClean="0"/>
              <a:t>';</a:t>
            </a:r>
            <a:r>
              <a:rPr lang="en-US" b="1"/>
              <a:t> </a:t>
            </a:r>
            <a:r>
              <a:rPr lang="en-US"/>
              <a:t>– xatolar topilganda qaysi </a:t>
            </a:r>
            <a:r>
              <a:rPr lang="en-US" smtClean="0"/>
              <a:t>nomlangan routega yo'naltirish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57" y="286603"/>
            <a:ext cx="10648446" cy="1450757"/>
          </a:xfrm>
        </p:spPr>
        <p:txBody>
          <a:bodyPr/>
          <a:lstStyle/>
          <a:p>
            <a:r>
              <a:rPr lang="en-US" smtClean="0"/>
              <a:t>Forma uchun Request obyektlarini yaratish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1845734"/>
            <a:ext cx="10983152" cy="44256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MyFormRequest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FormRequest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authorize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// </a:t>
            </a:r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comment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Comment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'comment'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// </a:t>
            </a: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$comment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$this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can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'update'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$comment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rules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'required|string|min:5|max:20'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'ism'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'required|string|min:5|max:20'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'kurs'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'integer|min:1|max:4'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192" y="2380391"/>
            <a:ext cx="4810228" cy="314914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993366" y="2820838"/>
            <a:ext cx="4054415" cy="17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57" y="286603"/>
            <a:ext cx="10648446" cy="1450757"/>
          </a:xfrm>
        </p:spPr>
        <p:txBody>
          <a:bodyPr/>
          <a:lstStyle/>
          <a:p>
            <a:r>
              <a:rPr lang="en-US" smtClean="0"/>
              <a:t>Forma uchun Request obyektlarini yaratish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5" y="1845734"/>
            <a:ext cx="11095295" cy="442567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messages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'familiya.required'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':attribute kiritilishi zarur'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'ism.required'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'Ism maydoni kiritilishi zarur'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'kurs.required'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':attribute kiritilishi zarur'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'kurs.integer'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'Kurs maydoni butun son bo</a:t>
            </a:r>
            <a:r>
              <a:rPr lang="en-US">
                <a:solidFill>
                  <a:srgbClr val="EE0000"/>
                </a:solidFill>
                <a:latin typeface="Consolas" panose="020B0609020204030204" pitchFamily="49" charset="0"/>
              </a:rPr>
              <a:t>\'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lishi kerak'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'kurs.min'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':attribute kamida :min bo</a:t>
            </a:r>
            <a:r>
              <a:rPr lang="en-US">
                <a:solidFill>
                  <a:srgbClr val="EE0000"/>
                </a:solidFill>
                <a:latin typeface="Consolas" panose="020B0609020204030204" pitchFamily="49" charset="0"/>
              </a:rPr>
              <a:t>\'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lishi kerak'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'kurs.max'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':attribute kamida :max bo</a:t>
            </a:r>
            <a:r>
              <a:rPr lang="en-US">
                <a:solidFill>
                  <a:srgbClr val="EE0000"/>
                </a:solidFill>
                <a:latin typeface="Consolas" panose="020B0609020204030204" pitchFamily="49" charset="0"/>
              </a:rPr>
              <a:t>\'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lishi kerak'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attributes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'familiya'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'Talaba familiyasi'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'ism'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'Talaba ismi'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'kurs'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'Kurs'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143" t="17368" r="3821" b="14811"/>
          <a:stretch/>
        </p:blipFill>
        <p:spPr>
          <a:xfrm>
            <a:off x="6487064" y="2967486"/>
            <a:ext cx="5589917" cy="330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Javoblar (</a:t>
            </a:r>
            <a:r>
              <a:rPr lang="en-US"/>
              <a:t>HTTP </a:t>
            </a:r>
            <a:r>
              <a:rPr lang="en-US" smtClean="0"/>
              <a:t>Responses)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Javoblar:</a:t>
            </a: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#satr javoblar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#massiv javoblar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response obyekti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header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'text/plain'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#Eloquent obyekt yoki kolleksiya 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App\Models\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'/user/{user}'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Javoblar (</a:t>
            </a:r>
            <a:r>
              <a:rPr lang="en-US"/>
              <a:t>HTTP </a:t>
            </a:r>
            <a:r>
              <a:rPr lang="en-US" smtClean="0"/>
              <a:t>Responses)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92" y="1845733"/>
            <a:ext cx="11092376" cy="1732735"/>
          </a:xfrm>
        </p:spPr>
        <p:txBody>
          <a:bodyPr numCol="2"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smtClean="0"/>
              <a:t>Javoblarga sarlavhalarni (Header) qo'shish: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$content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header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$type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header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'X-Header-One'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'Header Value'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header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'X-Header-Two'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'Header Value'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$content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withHeaders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$type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'X-Header-One'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'Header Value'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'X-Header-Two'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'Header Value'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]);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60" y="3346936"/>
            <a:ext cx="9799040" cy="295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Laravelda so'rov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63" y="1857375"/>
            <a:ext cx="9525000" cy="4000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Javoblar (yo'naltirish)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'/dashboard'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url manzilga yo'naltirish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'admin/dashboard'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nomlangan routega yo'naltirish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'admin.dashboard'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parametrli route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'/profile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/{id}'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TalabaController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'/account'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Eloquent model orqali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Javoblar (yo'naltirish)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6" y="1845734"/>
            <a:ext cx="10865534" cy="4440766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'/account'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Eloquent model orqali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"fio"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"Alimova"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first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parametrli route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'/profile/{talaba}'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TalabaController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Agar kalit maydonni o'zgartirish kerak bo'lsa: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Routeda: </a:t>
            </a:r>
          </a:p>
          <a:p>
            <a:r>
              <a:rPr lang="en-US" smtClean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'/profile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/{talaba:fio}'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TalabaController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Yoki Eloquent modelda: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getRouteKeyName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'fio'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654" y="1845734"/>
            <a:ext cx="3107617" cy="2242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654" y="4066117"/>
            <a:ext cx="3195091" cy="216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Javoblar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88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smtClean="0"/>
              <a:t>Controller metodlariga: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UserController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'index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UserController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smtClean="0"/>
              <a:t>Tashqi saytlarga: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away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'https://www.google.com'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Javoblar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88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smtClean="0"/>
              <a:t>Qisqa muddatli sessiya bilan:</a:t>
            </a:r>
            <a:endParaRPr lang="en-US" b="1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'dashboard'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with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'status'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'Profile updated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smtClean="0"/>
              <a:t>Blade faylda sessiyani tekshirish: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@if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(session('status'))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"alert alert-success"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{{ session('status') }}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endif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/>
              <a:t>Oldingi sahifaga so'rovlar bilan:</a:t>
            </a:r>
            <a:endParaRPr lang="en-US" b="1"/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back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withInput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Javoblar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8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smtClean="0"/>
              <a:t>Shablon fayllar:</a:t>
            </a:r>
            <a:endParaRPr lang="en-US" sz="1800" b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'talaba.index'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[], 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header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"text/plain"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# -&gt;header('Content-Type', "text/file");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# -&gt;header('Content-Type', "text/html");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70" y="1822990"/>
            <a:ext cx="4411171" cy="2740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29" y="3983967"/>
            <a:ext cx="2883559" cy="21261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439" y="3840241"/>
            <a:ext cx="3964291" cy="2463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995358" y="2829321"/>
            <a:ext cx="1465847" cy="122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7587" y="3151093"/>
            <a:ext cx="967447" cy="8328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41439" y="3567530"/>
            <a:ext cx="664070" cy="27122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Javoblar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88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smtClean="0"/>
              <a:t>JSON va JSONP javoblar:</a:t>
            </a:r>
            <a:endParaRPr lang="en-US" sz="1800" b="1"/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'universitet'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"YTIT"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'yonalishlar'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'ISE'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'46'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'AUD'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'33'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'universitet'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"YTIT"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'yonalishlar'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'ISE'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'46'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'AUD'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'33'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withCallback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'myChart'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150" y="1845734"/>
            <a:ext cx="4213097" cy="2719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9303"/>
          <a:stretch/>
        </p:blipFill>
        <p:spPr>
          <a:xfrm>
            <a:off x="4334324" y="4013889"/>
            <a:ext cx="6715125" cy="21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Javoblar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88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smtClean="0"/>
              <a:t>JSONP javob:</a:t>
            </a:r>
          </a:p>
          <a:p>
            <a:pPr>
              <a:lnSpc>
                <a:spcPct val="100000"/>
              </a:lnSpc>
            </a:pPr>
            <a:r>
              <a:rPr lang="en-US" sz="160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'universitet'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"YTIT"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'yonalishlar'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'ISE'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'46'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'AUD'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'33'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withCallback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'myChart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b="1"/>
              <a:t>index.blade.php faylda:</a:t>
            </a:r>
          </a:p>
          <a:p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myChart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json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json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yonalishlar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70C1"/>
                </a:solidFill>
                <a:latin typeface="Consolas" panose="020B0609020204030204" pitchFamily="49" charset="0"/>
              </a:rPr>
              <a:t>ISE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elm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"script"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elm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setAttribute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"type"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"text/javascript"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elm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src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"http://midterm.loc/admin/test1"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elm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&lt;/script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1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856" y="1845734"/>
            <a:ext cx="67151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Javoblar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Faylni yuklab olish uchun:</a:t>
            </a: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download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$pathToFile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download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$pathToFile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$headers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/>
              <a:t>Faylni </a:t>
            </a:r>
            <a:r>
              <a:rPr lang="en-US" b="1" smtClean="0"/>
              <a:t>brauzerda ko'rish uchun</a:t>
            </a:r>
            <a:r>
              <a:rPr lang="en-US" b="1"/>
              <a:t>:</a:t>
            </a:r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$pathToFile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response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$pathToFile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$headers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Middleware (vositachi)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055"/>
          </a:xfrm>
        </p:spPr>
        <p:txBody>
          <a:bodyPr>
            <a:normAutofit fontScale="62500" lnSpcReduction="20000"/>
          </a:bodyPr>
          <a:lstStyle/>
          <a:p>
            <a:r>
              <a:rPr lang="en-US" sz="2600" smtClean="0"/>
              <a:t>Middleware – ilovaga keladigan HTTP so'rovlarni tekshirish va filtrlash mexanizmi.</a:t>
            </a:r>
          </a:p>
          <a:p>
            <a:r>
              <a:rPr lang="en-US" sz="2600" b="1" smtClean="0"/>
              <a:t>app/Http/Middleware</a:t>
            </a:r>
            <a:r>
              <a:rPr lang="en-US" sz="2600" smtClean="0"/>
              <a:t> da joylashadi.</a:t>
            </a:r>
          </a:p>
          <a:p>
            <a:pPr>
              <a:lnSpc>
                <a:spcPct val="120000"/>
              </a:lnSpc>
            </a:pPr>
            <a:r>
              <a:rPr lang="en-US" sz="2600" b="1" smtClean="0"/>
              <a:t>make:middleware</a:t>
            </a:r>
            <a:r>
              <a:rPr lang="en-US" sz="2600" smtClean="0"/>
              <a:t> artisan buyrug'i orqali yaratiladi:</a:t>
            </a:r>
            <a:br>
              <a:rPr lang="en-US" sz="2600" smtClean="0"/>
            </a:br>
            <a:r>
              <a:rPr lang="en-US" sz="2600" smtClean="0"/>
              <a:t>	php </a:t>
            </a:r>
            <a:r>
              <a:rPr lang="en-US" sz="2600"/>
              <a:t>artisan make:middleware </a:t>
            </a:r>
            <a:r>
              <a:rPr lang="en-US" sz="2600" smtClean="0"/>
              <a:t>EnsureTokenIsValid</a:t>
            </a:r>
            <a:endParaRPr lang="en-US" sz="26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App\Http\Middleware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Closure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EnsureTokenIsValid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handle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Closure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'token'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!==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'my-secret-token'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redirect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'home'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Middleware (vositachi)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055"/>
          </a:xfrm>
        </p:spPr>
        <p:txBody>
          <a:bodyPr>
            <a:normAutofit/>
          </a:bodyPr>
          <a:lstStyle/>
          <a:p>
            <a:r>
              <a:rPr lang="en-US" smtClean="0"/>
              <a:t>Vositachilar so'rovdan oldin yoki so'rov bajarilgandan so'ng amalga oshishi mumkin: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4117" y="2547535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App\Http\Middleware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Closure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BeforeMiddleware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handle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Closure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Perform action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8015" y="2547535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App\Http\Middleware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Closure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AfterMiddleware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handle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Closure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$response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Perform action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$response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obyekti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/>
              <a:t>Nomlar fazosi:</a:t>
            </a:r>
            <a:r>
              <a:rPr lang="en-US" sz="1600"/>
              <a:t> </a:t>
            </a:r>
            <a:r>
              <a:rPr lang="en-US" sz="1600">
                <a:latin typeface="Consolas" panose="020B0609020204030204" pitchFamily="49" charset="0"/>
              </a:rPr>
              <a:t>use Illuminate\Http\Request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smtClean="0"/>
              <a:t>Ishlatish:</a:t>
            </a:r>
          </a:p>
          <a:p>
            <a:r>
              <a:rPr lang="en-US" sz="1600">
                <a:latin typeface="Consolas" panose="020B0609020204030204" pitchFamily="49" charset="0"/>
              </a:rPr>
              <a:t>class UserController extends Controller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smtClean="0">
                <a:latin typeface="Consolas" panose="020B0609020204030204" pitchFamily="49" charset="0"/>
              </a:rPr>
              <a:t>public </a:t>
            </a:r>
            <a:r>
              <a:rPr lang="en-US" sz="1600">
                <a:latin typeface="Consolas" panose="020B0609020204030204" pitchFamily="49" charset="0"/>
              </a:rPr>
              <a:t>function store(Request $request)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        $name = $request-</a:t>
            </a:r>
            <a:r>
              <a:rPr lang="en-US" sz="1600" smtClean="0">
                <a:latin typeface="Consolas" panose="020B0609020204030204" pitchFamily="49" charset="0"/>
              </a:rPr>
              <a:t>&gt;input('name');</a:t>
            </a:r>
            <a:endParaRPr lang="en-US" sz="160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// ...</a:t>
            </a:r>
            <a:endParaRPr lang="en-US" sz="160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Middleware (vositachi)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05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300"/>
              <a:t>Vositachini ro'yxatga olish uchun </a:t>
            </a:r>
            <a:r>
              <a:rPr lang="en-US" sz="3300" b="1"/>
              <a:t>app/Http/Kernel.php</a:t>
            </a:r>
            <a:r>
              <a:rPr lang="en-US" sz="3300"/>
              <a:t> </a:t>
            </a:r>
            <a:r>
              <a:rPr lang="en-US" sz="3300" smtClean="0"/>
              <a:t>sinfidagi (faylidagi) </a:t>
            </a:r>
            <a:r>
              <a:rPr lang="en-US" sz="3300" b="1"/>
              <a:t>$middleware </a:t>
            </a:r>
            <a:r>
              <a:rPr lang="en-US" sz="3300"/>
              <a:t>(</a:t>
            </a:r>
            <a:r>
              <a:rPr lang="en-US" sz="3300" smtClean="0"/>
              <a:t>global) </a:t>
            </a:r>
            <a:r>
              <a:rPr lang="en-US" sz="3300"/>
              <a:t>yoki </a:t>
            </a:r>
            <a:r>
              <a:rPr lang="en-US" sz="3300" b="1"/>
              <a:t>$</a:t>
            </a:r>
            <a:r>
              <a:rPr lang="en-US" sz="3300" b="1" smtClean="0"/>
              <a:t>routeMiddleware</a:t>
            </a:r>
            <a:r>
              <a:rPr lang="en-US" sz="3300" smtClean="0"/>
              <a:t> (routelarga biriktiriladigan)</a:t>
            </a:r>
            <a:r>
              <a:rPr lang="en-US" sz="3300" b="1" smtClean="0"/>
              <a:t> </a:t>
            </a:r>
            <a:r>
              <a:rPr lang="en-US" sz="3300" smtClean="0"/>
              <a:t>xossasiga qo'shish kerak.</a:t>
            </a:r>
            <a:endParaRPr lang="en-US" sz="3300"/>
          </a:p>
          <a:p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$routeMiddleware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'auth'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=&gt; \App\Http\Middleware\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Authenticate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'auth.basic'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=&gt; \Illuminate\Auth\Middleware\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AuthenticateWithBasicAuth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smtClean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'verified'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=&gt; \Illuminate\Auth\Middleware\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EnsureEmailIsVerified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sz="3300" smtClean="0"/>
              <a:t>HTTP kernelda aniqlangan vositachilar routelarga </a:t>
            </a:r>
            <a:r>
              <a:rPr lang="en-US" sz="3300" b="1" smtClean="0"/>
              <a:t>middleware</a:t>
            </a:r>
            <a:r>
              <a:rPr lang="en-US" sz="3300" smtClean="0"/>
              <a:t> metodi orqali biriktiriladi:</a:t>
            </a:r>
          </a:p>
          <a:p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'/profile'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})-&gt;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middleware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'auth</a:t>
            </a:r>
            <a:r>
              <a:rPr lang="en-US" sz="28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//})-&gt;middleware(['first', 'second</a:t>
            </a:r>
            <a:r>
              <a:rPr lang="en-US" sz="2800" smtClean="0">
                <a:solidFill>
                  <a:srgbClr val="008000"/>
                </a:solidFill>
                <a:latin typeface="Consolas" panose="020B0609020204030204" pitchFamily="49" charset="0"/>
              </a:rPr>
              <a:t>']);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Vositachi parametrlari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89" y="1845733"/>
            <a:ext cx="10767491" cy="448605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300" smtClean="0"/>
              <a:t>Vositachi uchun qo'shimcha parametrlar $next o'zgaruvchisidan keyin aniqlanadi:</a:t>
            </a:r>
            <a:endParaRPr lang="en-US" sz="330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App\Http\Middleware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8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Closure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EnsureUserHasRole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handle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Closure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$role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hasRole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$role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// Redirect...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3300" smtClean="0"/>
              <a:t>HTTP kernelda aniqlangan vositachilar routelarga </a:t>
            </a:r>
            <a:r>
              <a:rPr lang="en-US" sz="3300" b="1" smtClean="0"/>
              <a:t>middleware</a:t>
            </a:r>
            <a:r>
              <a:rPr lang="en-US" sz="3300" smtClean="0"/>
              <a:t> metodi orqali biriktiriladi:</a:t>
            </a:r>
          </a:p>
          <a:p>
            <a:r>
              <a:rPr lang="en-US" sz="280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'/post/{id}'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>
                <a:solidFill>
                  <a:srgbClr val="001080"/>
                </a:solidFill>
                <a:latin typeface="Consolas" panose="020B0609020204030204" pitchFamily="49" charset="0"/>
              </a:rPr>
              <a:t>$id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en-US" sz="2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})-&gt;</a:t>
            </a:r>
            <a:r>
              <a:rPr lang="en-US" sz="2800">
                <a:solidFill>
                  <a:srgbClr val="795E26"/>
                </a:solidFill>
                <a:latin typeface="Consolas" panose="020B0609020204030204" pitchFamily="49" charset="0"/>
              </a:rPr>
              <a:t>middleware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A31515"/>
                </a:solidFill>
                <a:latin typeface="Consolas" panose="020B0609020204030204" pitchFamily="49" charset="0"/>
              </a:rPr>
              <a:t>'role:editor'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02083" y="2085061"/>
            <a:ext cx="52937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handle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Closure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$a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$b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$a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$b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Redirect...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2083" y="3343563"/>
            <a:ext cx="54231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handle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Closure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...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$roles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$roles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$role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hasRole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$role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$next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$request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abort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404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97074" y="5934121"/>
            <a:ext cx="319991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})-&gt;</a:t>
            </a:r>
            <a:r>
              <a:rPr lang="en-US" sz="1300">
                <a:solidFill>
                  <a:srgbClr val="795E26"/>
                </a:solidFill>
                <a:latin typeface="Consolas" panose="020B0609020204030204" pitchFamily="49" charset="0"/>
              </a:rPr>
              <a:t>middleware</a:t>
            </a:r>
            <a:r>
              <a:rPr lang="en-US" sz="13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smtClean="0">
                <a:solidFill>
                  <a:srgbClr val="A31515"/>
                </a:solidFill>
                <a:latin typeface="Consolas" panose="020B0609020204030204" pitchFamily="49" charset="0"/>
              </a:rPr>
              <a:t>'role:val1,val2'</a:t>
            </a:r>
            <a:r>
              <a:rPr lang="en-US" sz="13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3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56163" y="5934121"/>
            <a:ext cx="41136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})-&gt;</a:t>
            </a:r>
            <a:r>
              <a:rPr lang="en-US" sz="1300">
                <a:solidFill>
                  <a:srgbClr val="795E26"/>
                </a:solidFill>
                <a:latin typeface="Consolas" panose="020B0609020204030204" pitchFamily="49" charset="0"/>
              </a:rPr>
              <a:t>middleware</a:t>
            </a:r>
            <a:r>
              <a:rPr lang="en-US" sz="13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smtClean="0">
                <a:solidFill>
                  <a:srgbClr val="A31515"/>
                </a:solidFill>
                <a:latin typeface="Consolas" panose="020B0609020204030204" pitchFamily="49" charset="0"/>
              </a:rPr>
              <a:t>'role:val1,val2,val3,val4'</a:t>
            </a:r>
            <a:r>
              <a:rPr lang="en-US" sz="13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3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6" idx="1"/>
          </p:cNvCxnSpPr>
          <p:nvPr/>
        </p:nvCxnSpPr>
        <p:spPr>
          <a:xfrm flipV="1">
            <a:off x="5497032" y="2777559"/>
            <a:ext cx="1105051" cy="315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</p:cNvCxnSpPr>
          <p:nvPr/>
        </p:nvCxnSpPr>
        <p:spPr>
          <a:xfrm flipH="1" flipV="1">
            <a:off x="9313653" y="4563375"/>
            <a:ext cx="599324" cy="137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</a:t>
            </a:r>
            <a:r>
              <a:rPr lang="en-US" smtClean="0"/>
              <a:t>obyekti va parametrlar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292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Request obyekti controller metodlarida doim birinchi bo'lishi kerak:</a:t>
            </a:r>
          </a:p>
          <a:p>
            <a:r>
              <a:rPr lang="en-US" b="1" smtClean="0"/>
              <a:t>Route faylida:</a:t>
            </a:r>
          </a:p>
          <a:p>
            <a:r>
              <a:rPr lang="en-US" smtClean="0">
                <a:latin typeface="Consolas" panose="020B0609020204030204" pitchFamily="49" charset="0"/>
              </a:rPr>
              <a:t>use </a:t>
            </a:r>
            <a:r>
              <a:rPr lang="en-US">
                <a:latin typeface="Consolas" panose="020B0609020204030204" pitchFamily="49" charset="0"/>
              </a:rPr>
              <a:t>App\Http\Controllers\UserController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Route::put('/user/{id}', [UserController::class, 'update</a:t>
            </a:r>
            <a:r>
              <a:rPr lang="en-US" smtClean="0">
                <a:latin typeface="Consolas" panose="020B0609020204030204" pitchFamily="49" charset="0"/>
              </a:rPr>
              <a:t>']);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smtClean="0"/>
              <a:t>Controllerda: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latin typeface="Consolas" panose="020B0609020204030204" pitchFamily="49" charset="0"/>
              </a:rPr>
              <a:t>&lt;?</a:t>
            </a:r>
            <a:r>
              <a:rPr lang="en-US">
                <a:latin typeface="Consolas" panose="020B0609020204030204" pitchFamily="49" charset="0"/>
              </a:rPr>
              <a:t>php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App\Http\Controllers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use Illuminate\Http\Request;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class UserController extends Controller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>
                <a:latin typeface="Consolas" panose="020B0609020204030204" pitchFamily="49" charset="0"/>
              </a:rPr>
              <a:t>public </a:t>
            </a:r>
            <a:r>
              <a:rPr lang="en-US">
                <a:latin typeface="Consolas" panose="020B0609020204030204" pitchFamily="49" charset="0"/>
              </a:rPr>
              <a:t>function update(Request $request, $id)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// ...</a:t>
            </a:r>
            <a:endParaRPr lang="en-US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</a:t>
            </a:r>
            <a:r>
              <a:rPr lang="en-US" smtClean="0"/>
              <a:t>obyekti metodlari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$uri = $request-&gt;path</a:t>
            </a:r>
            <a:r>
              <a:rPr lang="en-US" smtClean="0"/>
              <a:t>() </a:t>
            </a:r>
            <a:r>
              <a:rPr lang="en-US"/>
              <a:t>–</a:t>
            </a:r>
            <a:r>
              <a:rPr lang="en-US" smtClean="0"/>
              <a:t> so'rov kelgan manzilni qaytaradi</a:t>
            </a:r>
          </a:p>
          <a:p>
            <a:r>
              <a:rPr lang="en-US"/>
              <a:t>$request-&gt;is('admin</a:t>
            </a:r>
            <a:r>
              <a:rPr lang="en-US" smtClean="0"/>
              <a:t>/*') – so'rov kelgan manzilni tekshiradi</a:t>
            </a:r>
          </a:p>
          <a:p>
            <a:r>
              <a:rPr lang="en-US"/>
              <a:t>$request-&gt;routeIs('admin</a:t>
            </a:r>
            <a:r>
              <a:rPr lang="en-US" smtClean="0"/>
              <a:t>.*') – so'rov </a:t>
            </a:r>
            <a:r>
              <a:rPr lang="en-US"/>
              <a:t>kelgan </a:t>
            </a:r>
            <a:r>
              <a:rPr lang="en-US" smtClean="0"/>
              <a:t>nomlangan routeni tekshiradi</a:t>
            </a:r>
          </a:p>
          <a:p>
            <a:r>
              <a:rPr lang="en-US" smtClean="0"/>
              <a:t>$</a:t>
            </a:r>
            <a:r>
              <a:rPr lang="en-US"/>
              <a:t>request-&gt;url</a:t>
            </a:r>
            <a:r>
              <a:rPr lang="en-US" smtClean="0"/>
              <a:t>(), </a:t>
            </a:r>
            <a:r>
              <a:rPr lang="en-US"/>
              <a:t>$request-</a:t>
            </a:r>
            <a:r>
              <a:rPr lang="en-US" smtClean="0"/>
              <a:t>&gt;fullUrl</a:t>
            </a:r>
            <a:r>
              <a:rPr lang="en-US"/>
              <a:t>(),</a:t>
            </a:r>
            <a:r>
              <a:rPr lang="en-US" smtClean="0"/>
              <a:t> – so'rov kelgan URL manzilni (so'rovsiz, to'liq) qaytaradi</a:t>
            </a:r>
          </a:p>
          <a:p>
            <a:r>
              <a:rPr lang="en-US"/>
              <a:t>$request-&gt;method</a:t>
            </a:r>
            <a:r>
              <a:rPr lang="en-US" smtClean="0"/>
              <a:t>() – so'rov usulini olish</a:t>
            </a:r>
          </a:p>
          <a:p>
            <a:r>
              <a:rPr lang="en-US"/>
              <a:t>$request-&gt;isMethod('post</a:t>
            </a:r>
            <a:r>
              <a:rPr lang="en-US" smtClean="0"/>
              <a:t>') – so'rov usulini tekshirish</a:t>
            </a:r>
          </a:p>
          <a:p>
            <a:r>
              <a:rPr lang="en-US" smtClean="0"/>
              <a:t>$</a:t>
            </a:r>
            <a:r>
              <a:rPr lang="en-US"/>
              <a:t>request-&gt;bearerToken</a:t>
            </a:r>
            <a:r>
              <a:rPr lang="en-US" smtClean="0"/>
              <a:t>() – Authorization orqali keladigan bearer tokenni oladi, mavjud bo'lmasa bo'sh satr qaytaradi</a:t>
            </a:r>
          </a:p>
          <a:p>
            <a:r>
              <a:rPr lang="en-US"/>
              <a:t>$ipAddress = $request-&gt;ip</a:t>
            </a:r>
            <a:r>
              <a:rPr lang="en-US" smtClean="0"/>
              <a:t>() – so'rov kelgan ip manzilni qaytaradi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6746" y="5977468"/>
            <a:ext cx="7036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https://laravel.com/docs/9.x/requests#interacting-with-the-request</a:t>
            </a:r>
          </a:p>
        </p:txBody>
      </p:sp>
    </p:spTree>
    <p:extLst>
      <p:ext uri="{BB962C8B-B14F-4D97-AF65-F5344CB8AC3E}">
        <p14:creationId xmlns:p14="http://schemas.microsoft.com/office/powerpoint/2010/main" val="35634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</a:t>
            </a:r>
            <a:r>
              <a:rPr lang="en-US" smtClean="0"/>
              <a:t>obyektidan berilganlarni ajratish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7428"/>
          </a:xfrm>
        </p:spPr>
        <p:txBody>
          <a:bodyPr>
            <a:normAutofit lnSpcReduction="10000"/>
          </a:bodyPr>
          <a:lstStyle/>
          <a:p>
            <a:r>
              <a:rPr lang="en-US"/>
              <a:t>$input = $request-&gt;all</a:t>
            </a:r>
            <a:r>
              <a:rPr lang="en-US" smtClean="0"/>
              <a:t>() – so'rovda kelgan berilganlarni massiv ko'rinishida olish</a:t>
            </a:r>
          </a:p>
          <a:p>
            <a:r>
              <a:rPr lang="en-US"/>
              <a:t>$input = $request-&gt;collect</a:t>
            </a:r>
            <a:r>
              <a:rPr lang="en-US" smtClean="0"/>
              <a:t>() – so'rovda </a:t>
            </a:r>
            <a:r>
              <a:rPr lang="en-US"/>
              <a:t>kelgan berilganlarni </a:t>
            </a:r>
            <a:r>
              <a:rPr lang="en-US" smtClean="0"/>
              <a:t>kolleksiya ko'rinishida olish</a:t>
            </a:r>
          </a:p>
          <a:p>
            <a:r>
              <a:rPr lang="en-US"/>
              <a:t>$name = $request-&gt;input(</a:t>
            </a:r>
            <a:r>
              <a:rPr lang="en-US" smtClean="0"/>
              <a:t>'name') – so'rovdan nomi bo'yicha qiymat olish</a:t>
            </a:r>
          </a:p>
          <a:p>
            <a:r>
              <a:rPr lang="en-US"/>
              <a:t>$name = $request-&gt;input('name', 'Sally</a:t>
            </a:r>
            <a:r>
              <a:rPr lang="en-US" smtClean="0"/>
              <a:t>') - </a:t>
            </a:r>
            <a:r>
              <a:rPr lang="en-US"/>
              <a:t>so'rovdan nomi bo'yicha qiymat </a:t>
            </a:r>
            <a:r>
              <a:rPr lang="en-US" smtClean="0"/>
              <a:t>olish (kelishuv bo'yicha qiymat agar mavjud bo'lmasa)</a:t>
            </a:r>
          </a:p>
          <a:p>
            <a:r>
              <a:rPr lang="en-US" smtClean="0"/>
              <a:t>So'rovda JSON jo'natilgan bo'lsa . orqali elementlarga murojaat qilish mumkin:</a:t>
            </a:r>
            <a:br>
              <a:rPr lang="en-US" smtClean="0"/>
            </a:br>
            <a:r>
              <a:rPr lang="en-US" smtClean="0"/>
              <a:t>$</a:t>
            </a:r>
            <a:r>
              <a:rPr lang="en-US"/>
              <a:t>name = $request-&gt;input('user.name</a:t>
            </a:r>
            <a:r>
              <a:rPr lang="en-US" smtClean="0"/>
              <a:t>');</a:t>
            </a:r>
          </a:p>
          <a:p>
            <a:r>
              <a:rPr lang="en-US"/>
              <a:t>$archived = $request-&gt;boolean('archived') - 1, "1", true, "true", "on", </a:t>
            </a:r>
            <a:r>
              <a:rPr lang="en-US" smtClean="0"/>
              <a:t>va "yes" qiymatlar uchun true, aks holda false qiymat oladi</a:t>
            </a:r>
          </a:p>
          <a:p>
            <a:r>
              <a:rPr lang="en-US"/>
              <a:t>$birthday = $request-&gt;date('birthday') – Carbon obyekt ko'rinishida sana oladi (https://carbon.nesbot.com</a:t>
            </a:r>
            <a:r>
              <a:rPr lang="en-US" smtClean="0"/>
              <a:t>/)</a:t>
            </a:r>
          </a:p>
          <a:p>
            <a:r>
              <a:rPr lang="en-US"/>
              <a:t>$name = $request-&gt;</a:t>
            </a:r>
            <a:r>
              <a:rPr lang="en-US" smtClean="0"/>
              <a:t>name – So'rov berilganlarni dinamik xossalar sifatida ishlatish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 obyektdan ma'lumotlarni ajratib olish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Faqat ko'rsatilgan berilganlarni olish:</a:t>
            </a:r>
          </a:p>
          <a:p>
            <a:r>
              <a:rPr lang="en-US" smtClean="0"/>
              <a:t>$</a:t>
            </a:r>
            <a:r>
              <a:rPr lang="en-US"/>
              <a:t>input = $request-&gt;only(['username', 'password</a:t>
            </a:r>
            <a:r>
              <a:rPr lang="en-US" smtClean="0"/>
              <a:t>']);</a:t>
            </a:r>
            <a:endParaRPr lang="en-US"/>
          </a:p>
          <a:p>
            <a:r>
              <a:rPr lang="en-US"/>
              <a:t>$input = $request-&gt;only('username', 'password</a:t>
            </a:r>
            <a:r>
              <a:rPr lang="en-US" smtClean="0"/>
              <a:t>');</a:t>
            </a:r>
            <a:endParaRPr lang="en-US"/>
          </a:p>
          <a:p>
            <a:endParaRPr lang="en-US" smtClean="0"/>
          </a:p>
          <a:p>
            <a:r>
              <a:rPr lang="en-US" smtClean="0"/>
              <a:t>Faqat ko'rsatilmagan </a:t>
            </a:r>
            <a:r>
              <a:rPr lang="en-US"/>
              <a:t>berilganlarni olish:</a:t>
            </a:r>
          </a:p>
          <a:p>
            <a:r>
              <a:rPr lang="en-US" smtClean="0"/>
              <a:t>$</a:t>
            </a:r>
            <a:r>
              <a:rPr lang="en-US"/>
              <a:t>input = $request-&gt;except(['credit_card</a:t>
            </a:r>
            <a:r>
              <a:rPr lang="en-US" smtClean="0"/>
              <a:t>']);</a:t>
            </a:r>
            <a:endParaRPr lang="en-US"/>
          </a:p>
          <a:p>
            <a:r>
              <a:rPr lang="en-US"/>
              <a:t>$input = $request-&gt;except('credit_card');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 obyektini sessiya saqlash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01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$request-&gt;flash</a:t>
            </a:r>
            <a:r>
              <a:rPr lang="en-US" smtClean="0"/>
              <a:t>();</a:t>
            </a:r>
            <a:br>
              <a:rPr lang="en-US" smtClean="0"/>
            </a:br>
            <a:r>
              <a:rPr lang="en-US" smtClean="0"/>
              <a:t>$</a:t>
            </a:r>
            <a:r>
              <a:rPr lang="en-US"/>
              <a:t>request-&gt;flashOnly(['username', 'email</a:t>
            </a:r>
            <a:r>
              <a:rPr lang="en-US" smtClean="0"/>
              <a:t>']);</a:t>
            </a:r>
            <a:br>
              <a:rPr lang="en-US" smtClean="0"/>
            </a:br>
            <a:r>
              <a:rPr lang="en-US" smtClean="0"/>
              <a:t>$</a:t>
            </a:r>
            <a:r>
              <a:rPr lang="en-US"/>
              <a:t>request-&gt;flashExcept('password</a:t>
            </a:r>
            <a:r>
              <a:rPr lang="en-US" smtClean="0"/>
              <a:t>'); – </a:t>
            </a:r>
            <a:r>
              <a:rPr lang="en-US"/>
              <a:t>so'rov obyektini sessiyaga joylash uchun ishlatiladi</a:t>
            </a:r>
            <a:r>
              <a:rPr lang="en-US" smtClean="0"/>
              <a:t>.</a:t>
            </a:r>
          </a:p>
          <a:p>
            <a:endParaRPr lang="en-US" sz="1300" smtClean="0"/>
          </a:p>
          <a:p>
            <a:r>
              <a:rPr lang="en-US" smtClean="0"/>
              <a:t>Ko'pincha kelgan so'rovni sessiyaga joylab yana oldingi sahifaga qaytish amali ishlatiladi. </a:t>
            </a:r>
            <a:br>
              <a:rPr lang="en-US" smtClean="0"/>
            </a:br>
            <a:r>
              <a:rPr lang="en-US" smtClean="0"/>
              <a:t>Buning uchun maxsus </a:t>
            </a:r>
            <a:r>
              <a:rPr lang="en-US" b="1" smtClean="0"/>
              <a:t>withInput()</a:t>
            </a:r>
            <a:r>
              <a:rPr lang="en-US" smtClean="0"/>
              <a:t> metodi mavjud:</a:t>
            </a:r>
          </a:p>
          <a:p>
            <a:r>
              <a:rPr lang="en-US"/>
              <a:t>return redirect('form')-&gt;withInput();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return </a:t>
            </a:r>
            <a:r>
              <a:rPr lang="en-US"/>
              <a:t>redirect()-&gt;route('user.create')-&gt;withInput();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return </a:t>
            </a:r>
            <a:r>
              <a:rPr lang="en-US"/>
              <a:t>redirect('form')-&gt;withInput(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    $request-&gt;except('password')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);</a:t>
            </a:r>
          </a:p>
          <a:p>
            <a:endParaRPr lang="en-US" sz="1300" smtClean="0"/>
          </a:p>
          <a:p>
            <a:r>
              <a:rPr lang="en-US" smtClean="0"/>
              <a:t>Sessiyaga joylangan so'rov elementlarini ishlatish uchun old() funksiyasidan foydalaniladi:</a:t>
            </a:r>
          </a:p>
          <a:p>
            <a:r>
              <a:rPr lang="en-US"/>
              <a:t>$username = $request-&gt;old('username</a:t>
            </a:r>
            <a:r>
              <a:rPr lang="en-US" smtClean="0"/>
              <a:t>');</a:t>
            </a:r>
          </a:p>
          <a:p>
            <a:r>
              <a:rPr lang="en-US"/>
              <a:t>&lt;input type="text" name="username" value="{{ old('username') }}"&gt;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Sessiya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3911"/>
          </a:xfrm>
        </p:spPr>
        <p:txBody>
          <a:bodyPr>
            <a:normAutofit fontScale="85000" lnSpcReduction="20000"/>
          </a:bodyPr>
          <a:lstStyle/>
          <a:p>
            <a:r>
              <a:rPr lang="en-US" b="1" smtClean="0"/>
              <a:t>Sessiyaga qiymat joylash:</a:t>
            </a:r>
          </a:p>
          <a:p>
            <a:r>
              <a:rPr lang="en-US"/>
              <a:t>// </a:t>
            </a:r>
            <a:r>
              <a:rPr lang="en-US" smtClean="0"/>
              <a:t>Request obyekti orqali</a:t>
            </a:r>
            <a:br>
              <a:rPr lang="en-US" smtClean="0"/>
            </a:br>
            <a:r>
              <a:rPr lang="en-US" smtClean="0"/>
              <a:t>$request-</a:t>
            </a:r>
            <a:r>
              <a:rPr lang="en-US"/>
              <a:t>&gt;session()-&gt;put('key', 'value</a:t>
            </a:r>
            <a:r>
              <a:rPr lang="en-US" smtClean="0"/>
              <a:t>');</a:t>
            </a:r>
            <a:endParaRPr lang="en-US"/>
          </a:p>
          <a:p>
            <a:r>
              <a:rPr lang="en-US"/>
              <a:t>// </a:t>
            </a:r>
            <a:r>
              <a:rPr lang="en-US" smtClean="0"/>
              <a:t>Global </a:t>
            </a:r>
            <a:r>
              <a:rPr lang="en-US"/>
              <a:t>"session" </a:t>
            </a:r>
            <a:r>
              <a:rPr lang="en-US" smtClean="0"/>
              <a:t>helper orqali</a:t>
            </a:r>
            <a:br>
              <a:rPr lang="en-US" smtClean="0"/>
            </a:br>
            <a:r>
              <a:rPr lang="en-US" smtClean="0"/>
              <a:t>session</a:t>
            </a:r>
            <a:r>
              <a:rPr lang="en-US"/>
              <a:t>(['key' =&gt; 'value</a:t>
            </a:r>
            <a:r>
              <a:rPr lang="en-US" smtClean="0"/>
              <a:t>']);</a:t>
            </a:r>
          </a:p>
          <a:p>
            <a:r>
              <a:rPr lang="en-US" b="1" smtClean="0"/>
              <a:t>Sessiyadan o'qish:</a:t>
            </a:r>
          </a:p>
          <a:p>
            <a:r>
              <a:rPr lang="en-US" smtClean="0"/>
              <a:t>$</a:t>
            </a:r>
            <a:r>
              <a:rPr lang="en-US"/>
              <a:t>value = $request-&gt;session()-&gt;get('key</a:t>
            </a:r>
            <a:r>
              <a:rPr lang="en-US" smtClean="0"/>
              <a:t>');</a:t>
            </a:r>
          </a:p>
          <a:p>
            <a:r>
              <a:rPr lang="en-US" smtClean="0"/>
              <a:t>$</a:t>
            </a:r>
            <a:r>
              <a:rPr lang="en-US"/>
              <a:t>value = session('key</a:t>
            </a:r>
            <a:r>
              <a:rPr lang="en-US" smtClean="0"/>
              <a:t>');</a:t>
            </a:r>
            <a:endParaRPr lang="en-US"/>
          </a:p>
          <a:p>
            <a:r>
              <a:rPr lang="en-US"/>
              <a:t>$value = </a:t>
            </a:r>
            <a:r>
              <a:rPr lang="en-US" smtClean="0"/>
              <a:t>session()-&gt;get(</a:t>
            </a:r>
            <a:r>
              <a:rPr lang="en-US"/>
              <a:t>'key');</a:t>
            </a:r>
          </a:p>
          <a:p>
            <a:r>
              <a:rPr lang="en-US" b="1" smtClean="0"/>
              <a:t>Sessiyadan o'chirish:</a:t>
            </a:r>
          </a:p>
          <a:p>
            <a:r>
              <a:rPr lang="en-US" smtClean="0"/>
              <a:t>$</a:t>
            </a:r>
            <a:r>
              <a:rPr lang="en-US"/>
              <a:t>request-&gt;session()-&gt;forget('name</a:t>
            </a:r>
            <a:r>
              <a:rPr lang="en-US" smtClean="0"/>
              <a:t>');</a:t>
            </a:r>
            <a:endParaRPr lang="en-US"/>
          </a:p>
          <a:p>
            <a:r>
              <a:rPr lang="en-US" smtClean="0"/>
              <a:t>$</a:t>
            </a:r>
            <a:r>
              <a:rPr lang="en-US"/>
              <a:t>request-&gt;session()-&gt;forget(['name', 'status</a:t>
            </a:r>
            <a:r>
              <a:rPr lang="en-US" smtClean="0"/>
              <a:t>']);</a:t>
            </a:r>
            <a:endParaRPr lang="en-US"/>
          </a:p>
          <a:p>
            <a:r>
              <a:rPr lang="en-US"/>
              <a:t>$request-&gt;session()-&gt;flush</a:t>
            </a:r>
            <a:r>
              <a:rPr lang="en-US" smtClean="0"/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55" y="2619915"/>
            <a:ext cx="5210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6277</TotalTime>
  <Words>1084</Words>
  <Application>Microsoft Office PowerPoint</Application>
  <PresentationFormat>Widescreen</PresentationFormat>
  <Paragraphs>501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Consolas</vt:lpstr>
      <vt:lpstr>Retrospect</vt:lpstr>
      <vt:lpstr>So'rovlar va javoblar</vt:lpstr>
      <vt:lpstr>Laravelda so'rov</vt:lpstr>
      <vt:lpstr>Request obyekti</vt:lpstr>
      <vt:lpstr>Request obyekti va parametrlar</vt:lpstr>
      <vt:lpstr>Request obyekti metodlari</vt:lpstr>
      <vt:lpstr>Request obyektidan berilganlarni ajratish</vt:lpstr>
      <vt:lpstr>Request obyektdan ma'lumotlarni ajratib olish</vt:lpstr>
      <vt:lpstr>Request obyektini sessiya saqlash</vt:lpstr>
      <vt:lpstr>Sessiya</vt:lpstr>
      <vt:lpstr>Sessiya</vt:lpstr>
      <vt:lpstr>Validatsiya qoidalari</vt:lpstr>
      <vt:lpstr>Validatsiya xatolarini chop qilish</vt:lpstr>
      <vt:lpstr>Validatsiya xatolarini chop qilish</vt:lpstr>
      <vt:lpstr>Validatsiya xatolarini chop qilish</vt:lpstr>
      <vt:lpstr>Forma uchun Request obyektlarini yaratish</vt:lpstr>
      <vt:lpstr>Forma uchun Request obyektlarini yaratish</vt:lpstr>
      <vt:lpstr>Forma uchun Request obyektlarini yaratish</vt:lpstr>
      <vt:lpstr>Javoblar (HTTP Responses)</vt:lpstr>
      <vt:lpstr>Javoblar (HTTP Responses)</vt:lpstr>
      <vt:lpstr>Javoblar (yo'naltirish)</vt:lpstr>
      <vt:lpstr>Javoblar (yo'naltirish)</vt:lpstr>
      <vt:lpstr>Javoblar</vt:lpstr>
      <vt:lpstr>Javoblar</vt:lpstr>
      <vt:lpstr>Javoblar</vt:lpstr>
      <vt:lpstr>Javoblar</vt:lpstr>
      <vt:lpstr>Javoblar</vt:lpstr>
      <vt:lpstr>Javoblar</vt:lpstr>
      <vt:lpstr>Middleware (vositachi)</vt:lpstr>
      <vt:lpstr>Middleware (vositachi)</vt:lpstr>
      <vt:lpstr>Middleware (vositachi)</vt:lpstr>
      <vt:lpstr>Vositachi parametrlari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1976</cp:revision>
  <dcterms:created xsi:type="dcterms:W3CDTF">2019-11-17T16:43:43Z</dcterms:created>
  <dcterms:modified xsi:type="dcterms:W3CDTF">2023-04-25T05:36:52Z</dcterms:modified>
</cp:coreProperties>
</file>