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78" r:id="rId2"/>
    <p:sldId id="287" r:id="rId3"/>
    <p:sldId id="288" r:id="rId4"/>
    <p:sldId id="289" r:id="rId5"/>
    <p:sldId id="290" r:id="rId6"/>
    <p:sldId id="292" r:id="rId7"/>
    <p:sldId id="291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6" r:id="rId21"/>
    <p:sldId id="28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4C114-2612-4EAC-ADDE-11BAC3BFE6F7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228F2-AA37-4C49-A0B1-5E334E2E5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6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b="1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197B-ACAC-4813-9887-F55AA2B40D78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267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50BA-586B-4D0B-9468-6B10FBEA6DEE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78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301C-B759-4CF1-833C-56653C772DBA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42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02E8-A5B5-44EE-A864-368009BDB8C8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95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 algn="ctr">
              <a:lnSpc>
                <a:spcPct val="85000"/>
              </a:lnSpc>
              <a:defRPr sz="80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466A-21E0-439C-8019-BDE1D3C459BC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95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229D-80D2-4E17-9CF0-9825B71EF318}" type="datetime1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57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CA24-F62D-4DE4-BE91-4FC24BA79B8F}" type="datetime1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4933-81D9-43FD-ABB6-6A6714628B37}" type="datetime1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81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77B3-965E-4786-99A9-A6C381A22898}" type="datetime1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47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C2D18B-6E49-4DAA-9F59-C71A4A951975}" type="datetime1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90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D04A-86AA-4421-94E0-C3FC947D44A6}" type="datetime1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75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1318F6E-4133-4ED7-B70F-E2CE3AAB6A53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7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ravel/ui/" TargetMode="External"/><Relationship Id="rId2" Type="http://schemas.openxmlformats.org/officeDocument/2006/relationships/hyperlink" Target="https://laravel.com/docs/9.x/starter-kits#laravel-breez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etstream.laravel.com/" TargetMode="External"/><Relationship Id="rId4" Type="http://schemas.openxmlformats.org/officeDocument/2006/relationships/hyperlink" Target="https://laravel.com/docs/9.x/fortif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9.x/sanctum" TargetMode="External"/><Relationship Id="rId2" Type="http://schemas.openxmlformats.org/officeDocument/2006/relationships/hyperlink" Target="https://laravel.com/docs/9.x/passpor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smtClean="0"/>
              <a:t>Autentifikatsiya </a:t>
            </a:r>
            <a:r>
              <a:rPr lang="en-US" sz="6600"/>
              <a:t>va avtorizatsiya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834" y="4455621"/>
            <a:ext cx="1771292" cy="184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3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Autentifikatsiyani alohida amalga oshirish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518" y="1845733"/>
            <a:ext cx="11417924" cy="4451549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ts val="0"/>
              </a:spcBef>
            </a:pP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App\Http\Controllers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Illuminate\Http\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Request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Illuminate\Support\Facades\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Auth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LoginController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Controller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authenticate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Request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$request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$credentials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$request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validate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'email'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=&gt; 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'required'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'email'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'password'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=&gt; 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'required'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]);</a:t>
            </a:r>
          </a:p>
          <a:p>
            <a:pPr>
              <a:spcBef>
                <a:spcPts val="0"/>
              </a:spcBef>
            </a:pP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mtClean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mtClean="0">
                <a:solidFill>
                  <a:srgbClr val="267F99"/>
                </a:solidFill>
                <a:latin typeface="Consolas" panose="020B0609020204030204" pitchFamily="49" charset="0"/>
              </a:rPr>
              <a:t>Auth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mtClean="0">
                <a:solidFill>
                  <a:srgbClr val="795E26"/>
                </a:solidFill>
                <a:latin typeface="Consolas" panose="020B0609020204030204" pitchFamily="49" charset="0"/>
              </a:rPr>
              <a:t>attempt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1080"/>
                </a:solidFill>
                <a:latin typeface="Consolas" panose="020B0609020204030204" pitchFamily="49" charset="0"/>
              </a:rPr>
              <a:t>$credentials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//if (Auth::attempt(['email' =&gt; $email, 'password' =&gt; $password, 'active' =&gt; 1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])) 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$request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session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regenerate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redirect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intended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'dashboard'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back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withErrors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'email'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'The provided credentials do not match our records.'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])-&gt;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onlyInput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'email'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88367" y="2026887"/>
            <a:ext cx="425949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Auth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login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$user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Auth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login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$user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$remember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Auth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guard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'admin'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)-&gt;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login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$user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Auth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loginUsingId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Auth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smtClean="0">
                <a:solidFill>
                  <a:srgbClr val="795E26"/>
                </a:solidFill>
                <a:latin typeface="Consolas" panose="020B0609020204030204" pitchFamily="49" charset="0"/>
              </a:rPr>
              <a:t>loginUsingId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smtClean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, 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$remember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400" smtClean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r>
              <a:rPr lang="en-US" sz="1400" smtClean="0">
                <a:solidFill>
                  <a:srgbClr val="267F99"/>
                </a:solidFill>
                <a:latin typeface="Consolas" panose="020B0609020204030204" pitchFamily="49" charset="0"/>
              </a:rPr>
              <a:t>Auth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once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$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credentials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66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Autentifikatsiyani tugatish (tizimdan chiqish)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Illuminate\Http\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Request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Illuminate\Support\Facades\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Auth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logout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Request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$request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Auth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logout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$request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session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invalidate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$request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session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regenerateToken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redirect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'/'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5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Avtorizatsiya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51549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400" smtClean="0"/>
              <a:t>Laravelda avtorizatsiya </a:t>
            </a:r>
            <a:r>
              <a:rPr lang="en-US" sz="3400" b="1" smtClean="0"/>
              <a:t>Gate</a:t>
            </a:r>
            <a:r>
              <a:rPr lang="en-US" sz="3400" smtClean="0"/>
              <a:t> va </a:t>
            </a:r>
            <a:r>
              <a:rPr lang="en-US" sz="3400" b="1" smtClean="0"/>
              <a:t>Policy</a:t>
            </a:r>
            <a:r>
              <a:rPr lang="en-US" sz="3400" smtClean="0"/>
              <a:t> (shlyuz (darvoza) va siyosat) </a:t>
            </a:r>
            <a:r>
              <a:rPr lang="en-US" sz="3400"/>
              <a:t>orqali </a:t>
            </a:r>
            <a:r>
              <a:rPr lang="en-US" sz="3400" smtClean="0"/>
              <a:t>amalga oshiriladi.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400" smtClean="0"/>
              <a:t>Gate – </a:t>
            </a:r>
            <a:r>
              <a:rPr lang="uz-Latn-UZ" sz="3400" smtClean="0"/>
              <a:t>bu </a:t>
            </a:r>
            <a:r>
              <a:rPr lang="uz-Latn-UZ" sz="3400"/>
              <a:t>foydalanuvchining belgilangan amalni bajarish huquqiga ega yoki yo'qligini </a:t>
            </a:r>
            <a:r>
              <a:rPr lang="uz-Latn-UZ" sz="3400"/>
              <a:t>aniqlaydigan </a:t>
            </a:r>
            <a:r>
              <a:rPr lang="en-US" sz="3400" smtClean="0"/>
              <a:t>qism</a:t>
            </a:r>
            <a:r>
              <a:rPr lang="uz-Latn-UZ" sz="3400" smtClean="0"/>
              <a:t>.</a:t>
            </a:r>
            <a:r>
              <a:rPr lang="en-US" sz="3400"/>
              <a:t> </a:t>
            </a:r>
            <a:r>
              <a:rPr lang="en-US" sz="3400" b="1" smtClean="0"/>
              <a:t>App\Providers\AuthServiceProvider</a:t>
            </a:r>
            <a:r>
              <a:rPr lang="en-US" sz="3400" smtClean="0"/>
              <a:t> sinfining </a:t>
            </a:r>
            <a:r>
              <a:rPr lang="en-US" sz="3400" b="1" smtClean="0"/>
              <a:t>boot</a:t>
            </a:r>
            <a:r>
              <a:rPr lang="en-US" sz="3400" smtClean="0"/>
              <a:t> metodida </a:t>
            </a:r>
            <a:r>
              <a:rPr lang="en-US" sz="3400" b="1" smtClean="0"/>
              <a:t>Gate</a:t>
            </a:r>
            <a:r>
              <a:rPr lang="en-US" sz="3400" smtClean="0"/>
              <a:t> fasaddan foydalanib tuziladi. Gate doim birinchi argument sifatida foydalanuvchi (User) obyektini qabul qiladi va keyin qo'shimcha argumentlarni qabul qilishi mumkin.</a:t>
            </a:r>
            <a:endParaRPr lang="en-US" sz="340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7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27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70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2700">
                <a:solidFill>
                  <a:srgbClr val="000000"/>
                </a:solidFill>
                <a:latin typeface="Consolas" panose="020B0609020204030204" pitchFamily="49" charset="0"/>
              </a:rPr>
              <a:t> App\Models\</a:t>
            </a:r>
            <a:r>
              <a:rPr lang="en-US" sz="2700">
                <a:solidFill>
                  <a:srgbClr val="267F99"/>
                </a:solidFill>
                <a:latin typeface="Consolas" panose="020B0609020204030204" pitchFamily="49" charset="0"/>
              </a:rPr>
              <a:t>Post</a:t>
            </a:r>
            <a:r>
              <a:rPr lang="en-US" sz="27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70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2700">
                <a:solidFill>
                  <a:srgbClr val="000000"/>
                </a:solidFill>
                <a:latin typeface="Consolas" panose="020B0609020204030204" pitchFamily="49" charset="0"/>
              </a:rPr>
              <a:t> App\Models\</a:t>
            </a:r>
            <a:r>
              <a:rPr lang="en-US" sz="2700">
                <a:solidFill>
                  <a:srgbClr val="267F99"/>
                </a:solidFill>
                <a:latin typeface="Consolas" panose="020B0609020204030204" pitchFamily="49" charset="0"/>
              </a:rPr>
              <a:t>User</a:t>
            </a:r>
            <a:r>
              <a:rPr lang="en-US" sz="27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70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2700">
                <a:solidFill>
                  <a:srgbClr val="000000"/>
                </a:solidFill>
                <a:latin typeface="Consolas" panose="020B0609020204030204" pitchFamily="49" charset="0"/>
              </a:rPr>
              <a:t> Illuminate\Support\Facades\</a:t>
            </a:r>
            <a:r>
              <a:rPr lang="en-US" sz="2700">
                <a:solidFill>
                  <a:srgbClr val="267F99"/>
                </a:solidFill>
                <a:latin typeface="Consolas" panose="020B0609020204030204" pitchFamily="49" charset="0"/>
              </a:rPr>
              <a:t>Gate</a:t>
            </a:r>
            <a:r>
              <a:rPr lang="en-US" sz="27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7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70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7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7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7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700">
                <a:solidFill>
                  <a:srgbClr val="795E26"/>
                </a:solidFill>
                <a:latin typeface="Consolas" panose="020B0609020204030204" pitchFamily="49" charset="0"/>
              </a:rPr>
              <a:t>boot</a:t>
            </a:r>
            <a:r>
              <a:rPr lang="en-US" sz="270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7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7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700">
                <a:solidFill>
                  <a:srgbClr val="0000FF"/>
                </a:solidFill>
                <a:latin typeface="Consolas" panose="020B0609020204030204" pitchFamily="49" charset="0"/>
              </a:rPr>
              <a:t>$this</a:t>
            </a:r>
            <a:r>
              <a:rPr lang="en-US" sz="27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700">
                <a:solidFill>
                  <a:srgbClr val="795E26"/>
                </a:solidFill>
                <a:latin typeface="Consolas" panose="020B0609020204030204" pitchFamily="49" charset="0"/>
              </a:rPr>
              <a:t>registerPolicies</a:t>
            </a:r>
            <a:r>
              <a:rPr lang="en-US" sz="27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7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7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700">
                <a:solidFill>
                  <a:srgbClr val="267F99"/>
                </a:solidFill>
                <a:latin typeface="Consolas" panose="020B0609020204030204" pitchFamily="49" charset="0"/>
              </a:rPr>
              <a:t>Gate</a:t>
            </a:r>
            <a:r>
              <a:rPr lang="en-US" sz="27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700">
                <a:solidFill>
                  <a:srgbClr val="795E26"/>
                </a:solidFill>
                <a:latin typeface="Consolas" panose="020B0609020204030204" pitchFamily="49" charset="0"/>
              </a:rPr>
              <a:t>define</a:t>
            </a:r>
            <a:r>
              <a:rPr lang="en-US" sz="27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700">
                <a:solidFill>
                  <a:srgbClr val="A31515"/>
                </a:solidFill>
                <a:latin typeface="Consolas" panose="020B0609020204030204" pitchFamily="49" charset="0"/>
              </a:rPr>
              <a:t>'update-post'</a:t>
            </a:r>
            <a:r>
              <a:rPr lang="en-US" sz="27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7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7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700">
                <a:solidFill>
                  <a:srgbClr val="267F99"/>
                </a:solidFill>
                <a:latin typeface="Consolas" panose="020B0609020204030204" pitchFamily="49" charset="0"/>
              </a:rPr>
              <a:t>User</a:t>
            </a:r>
            <a:r>
              <a:rPr lang="en-US" sz="27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700">
                <a:solidFill>
                  <a:srgbClr val="001080"/>
                </a:solidFill>
                <a:latin typeface="Consolas" panose="020B0609020204030204" pitchFamily="49" charset="0"/>
              </a:rPr>
              <a:t>$user</a:t>
            </a:r>
            <a:r>
              <a:rPr lang="en-US" sz="27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700">
                <a:solidFill>
                  <a:srgbClr val="267F99"/>
                </a:solidFill>
                <a:latin typeface="Consolas" panose="020B0609020204030204" pitchFamily="49" charset="0"/>
              </a:rPr>
              <a:t>Post</a:t>
            </a:r>
            <a:r>
              <a:rPr lang="en-US" sz="27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700">
                <a:solidFill>
                  <a:srgbClr val="001080"/>
                </a:solidFill>
                <a:latin typeface="Consolas" panose="020B0609020204030204" pitchFamily="49" charset="0"/>
              </a:rPr>
              <a:t>$post</a:t>
            </a:r>
            <a:r>
              <a:rPr lang="en-US" sz="27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7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70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7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700">
                <a:solidFill>
                  <a:srgbClr val="001080"/>
                </a:solidFill>
                <a:latin typeface="Consolas" panose="020B0609020204030204" pitchFamily="49" charset="0"/>
              </a:rPr>
              <a:t>$user</a:t>
            </a:r>
            <a:r>
              <a:rPr lang="en-US" sz="27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70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700">
                <a:solidFill>
                  <a:srgbClr val="000000"/>
                </a:solidFill>
                <a:latin typeface="Consolas" panose="020B0609020204030204" pitchFamily="49" charset="0"/>
              </a:rPr>
              <a:t> === </a:t>
            </a:r>
            <a:r>
              <a:rPr lang="en-US" sz="2700">
                <a:solidFill>
                  <a:srgbClr val="001080"/>
                </a:solidFill>
                <a:latin typeface="Consolas" panose="020B0609020204030204" pitchFamily="49" charset="0"/>
              </a:rPr>
              <a:t>$post</a:t>
            </a:r>
            <a:r>
              <a:rPr lang="en-US" sz="27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700">
                <a:solidFill>
                  <a:srgbClr val="001080"/>
                </a:solidFill>
                <a:latin typeface="Consolas" panose="020B0609020204030204" pitchFamily="49" charset="0"/>
              </a:rPr>
              <a:t>user_id</a:t>
            </a:r>
            <a:r>
              <a:rPr lang="en-US" sz="27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700">
                <a:solidFill>
                  <a:srgbClr val="000000"/>
                </a:solidFill>
                <a:latin typeface="Consolas" panose="020B0609020204030204" pitchFamily="49" charset="0"/>
              </a:rPr>
              <a:t>    });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7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7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700">
                <a:solidFill>
                  <a:srgbClr val="267F99"/>
                </a:solidFill>
                <a:latin typeface="Consolas" panose="020B0609020204030204" pitchFamily="49" charset="0"/>
              </a:rPr>
              <a:t>Gate</a:t>
            </a:r>
            <a:r>
              <a:rPr lang="en-US" sz="27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700">
                <a:solidFill>
                  <a:srgbClr val="795E26"/>
                </a:solidFill>
                <a:latin typeface="Consolas" panose="020B0609020204030204" pitchFamily="49" charset="0"/>
              </a:rPr>
              <a:t>define</a:t>
            </a:r>
            <a:r>
              <a:rPr lang="en-US" sz="27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700">
                <a:solidFill>
                  <a:srgbClr val="A31515"/>
                </a:solidFill>
                <a:latin typeface="Consolas" panose="020B0609020204030204" pitchFamily="49" charset="0"/>
              </a:rPr>
              <a:t>'update-post'</a:t>
            </a:r>
            <a:r>
              <a:rPr lang="en-US" sz="2700">
                <a:solidFill>
                  <a:srgbClr val="000000"/>
                </a:solidFill>
                <a:latin typeface="Consolas" panose="020B0609020204030204" pitchFamily="49" charset="0"/>
              </a:rPr>
              <a:t>, [</a:t>
            </a:r>
            <a:r>
              <a:rPr lang="en-US" sz="2700">
                <a:solidFill>
                  <a:srgbClr val="267F99"/>
                </a:solidFill>
                <a:latin typeface="Consolas" panose="020B0609020204030204" pitchFamily="49" charset="0"/>
              </a:rPr>
              <a:t>PostPolicy</a:t>
            </a:r>
            <a:r>
              <a:rPr lang="en-US" sz="27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7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7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700">
                <a:solidFill>
                  <a:srgbClr val="A31515"/>
                </a:solidFill>
                <a:latin typeface="Consolas" panose="020B0609020204030204" pitchFamily="49" charset="0"/>
              </a:rPr>
              <a:t>'update'</a:t>
            </a:r>
            <a:r>
              <a:rPr lang="en-US" sz="270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7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7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7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Avtorizatsiya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51549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900" smtClean="0"/>
              <a:t>Avtorizatsiyani amalda qo'llash uchun </a:t>
            </a:r>
            <a:r>
              <a:rPr lang="en-US" sz="2900" b="1" smtClean="0"/>
              <a:t>Gate</a:t>
            </a:r>
            <a:r>
              <a:rPr lang="en-US" sz="2900" smtClean="0"/>
              <a:t> fasadining </a:t>
            </a:r>
            <a:r>
              <a:rPr lang="en-US" sz="2900" b="1" smtClean="0"/>
              <a:t>allows</a:t>
            </a:r>
            <a:r>
              <a:rPr lang="en-US" sz="2900" smtClean="0"/>
              <a:t> yoki </a:t>
            </a:r>
            <a:r>
              <a:rPr lang="en-US" sz="2900" b="1" smtClean="0"/>
              <a:t>denies</a:t>
            </a:r>
            <a:r>
              <a:rPr lang="en-US" sz="2900" smtClean="0"/>
              <a:t> metodlaridan foydalaniladi.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2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2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20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>
                <a:solidFill>
                  <a:srgbClr val="267F99"/>
                </a:solidFill>
                <a:latin typeface="Consolas" panose="020B0609020204030204" pitchFamily="49" charset="0"/>
              </a:rPr>
              <a:t>App\Http\Controllers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20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 App\Http\Controllers\</a:t>
            </a:r>
            <a:r>
              <a:rPr lang="en-US" sz="2200">
                <a:solidFill>
                  <a:srgbClr val="267F99"/>
                </a:solidFill>
                <a:latin typeface="Consolas" panose="020B0609020204030204" pitchFamily="49" charset="0"/>
              </a:rPr>
              <a:t>Controller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20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 App\Models\</a:t>
            </a:r>
            <a:r>
              <a:rPr lang="en-US" sz="2200">
                <a:solidFill>
                  <a:srgbClr val="267F99"/>
                </a:solidFill>
                <a:latin typeface="Consolas" panose="020B0609020204030204" pitchFamily="49" charset="0"/>
              </a:rPr>
              <a:t>Post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20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 Illuminate\Http\</a:t>
            </a:r>
            <a:r>
              <a:rPr lang="en-US" sz="2200">
                <a:solidFill>
                  <a:srgbClr val="267F99"/>
                </a:solidFill>
                <a:latin typeface="Consolas" panose="020B0609020204030204" pitchFamily="49" charset="0"/>
              </a:rPr>
              <a:t>Request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20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 Illuminate\Support\Facades\</a:t>
            </a:r>
            <a:r>
              <a:rPr lang="en-US" sz="2200">
                <a:solidFill>
                  <a:srgbClr val="267F99"/>
                </a:solidFill>
                <a:latin typeface="Consolas" panose="020B0609020204030204" pitchFamily="49" charset="0"/>
              </a:rPr>
              <a:t>Gate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2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>
                <a:solidFill>
                  <a:srgbClr val="267F99"/>
                </a:solidFill>
                <a:latin typeface="Consolas" panose="020B0609020204030204" pitchFamily="49" charset="0"/>
              </a:rPr>
              <a:t>PostController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>
                <a:solidFill>
                  <a:srgbClr val="267F99"/>
                </a:solidFill>
                <a:latin typeface="Consolas" panose="020B0609020204030204" pitchFamily="49" charset="0"/>
              </a:rPr>
              <a:t>Controller</a:t>
            </a:r>
            <a:endParaRPr lang="en-US" sz="2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2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>
                <a:solidFill>
                  <a:srgbClr val="795E26"/>
                </a:solidFill>
                <a:latin typeface="Consolas" panose="020B0609020204030204" pitchFamily="49" charset="0"/>
              </a:rPr>
              <a:t>update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>
                <a:solidFill>
                  <a:srgbClr val="267F99"/>
                </a:solidFill>
                <a:latin typeface="Consolas" panose="020B0609020204030204" pitchFamily="49" charset="0"/>
              </a:rPr>
              <a:t>Request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>
                <a:solidFill>
                  <a:srgbClr val="001080"/>
                </a:solidFill>
                <a:latin typeface="Consolas" panose="020B0609020204030204" pitchFamily="49" charset="0"/>
              </a:rPr>
              <a:t>$request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>
                <a:solidFill>
                  <a:srgbClr val="267F99"/>
                </a:solidFill>
                <a:latin typeface="Consolas" panose="020B0609020204030204" pitchFamily="49" charset="0"/>
              </a:rPr>
              <a:t>Post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>
                <a:solidFill>
                  <a:srgbClr val="001080"/>
                </a:solidFill>
                <a:latin typeface="Consolas" panose="020B0609020204030204" pitchFamily="49" charset="0"/>
              </a:rPr>
              <a:t>$post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20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 (! </a:t>
            </a:r>
            <a:r>
              <a:rPr lang="en-US" sz="2200">
                <a:solidFill>
                  <a:srgbClr val="267F99"/>
                </a:solidFill>
                <a:latin typeface="Consolas" panose="020B0609020204030204" pitchFamily="49" charset="0"/>
              </a:rPr>
              <a:t>Gate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200">
                <a:solidFill>
                  <a:srgbClr val="795E26"/>
                </a:solidFill>
                <a:latin typeface="Consolas" panose="020B0609020204030204" pitchFamily="49" charset="0"/>
              </a:rPr>
              <a:t>allows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>
                <a:solidFill>
                  <a:srgbClr val="A31515"/>
                </a:solidFill>
                <a:latin typeface="Consolas" panose="020B0609020204030204" pitchFamily="49" charset="0"/>
              </a:rPr>
              <a:t>'update-post'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>
                <a:solidFill>
                  <a:srgbClr val="001080"/>
                </a:solidFill>
                <a:latin typeface="Consolas" panose="020B0609020204030204" pitchFamily="49" charset="0"/>
              </a:rPr>
              <a:t>$post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200">
                <a:solidFill>
                  <a:srgbClr val="795E26"/>
                </a:solidFill>
                <a:latin typeface="Consolas" panose="020B0609020204030204" pitchFamily="49" charset="0"/>
              </a:rPr>
              <a:t>abort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>
                <a:solidFill>
                  <a:srgbClr val="098658"/>
                </a:solidFill>
                <a:latin typeface="Consolas" panose="020B0609020204030204" pitchFamily="49" charset="0"/>
              </a:rPr>
              <a:t>403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200">
                <a:solidFill>
                  <a:srgbClr val="008000"/>
                </a:solidFill>
                <a:latin typeface="Consolas" panose="020B0609020204030204" pitchFamily="49" charset="0"/>
              </a:rPr>
              <a:t>// Update the post...</a:t>
            </a:r>
            <a:endParaRPr lang="en-US" sz="2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2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Avtorizatsiya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34296"/>
          </a:xfrm>
        </p:spPr>
        <p:txBody>
          <a:bodyPr>
            <a:normAutofit fontScale="62500" lnSpcReduction="20000"/>
          </a:bodyPr>
          <a:lstStyle/>
          <a:p>
            <a:r>
              <a:rPr lang="en-US" sz="2900" smtClean="0"/>
              <a:t>Gate ning avtorizatsiyani tekshiruvchi metodlari quyidagilar:</a:t>
            </a:r>
          </a:p>
          <a:p>
            <a:r>
              <a:rPr lang="en-US" sz="2900"/>
              <a:t>	</a:t>
            </a:r>
            <a:r>
              <a:rPr lang="en-US" sz="2900" smtClean="0"/>
              <a:t>Metodlar: allows</a:t>
            </a:r>
            <a:r>
              <a:rPr lang="en-US" sz="2900"/>
              <a:t>, denies, check, any, none, authorize, can</a:t>
            </a:r>
            <a:r>
              <a:rPr lang="en-US" sz="2900"/>
              <a:t>, </a:t>
            </a:r>
            <a:r>
              <a:rPr lang="en-US" sz="2900"/>
              <a:t>cannot</a:t>
            </a:r>
            <a:br>
              <a:rPr lang="en-US" sz="2900"/>
            </a:br>
            <a:r>
              <a:rPr lang="en-US" sz="2900"/>
              <a:t>	</a:t>
            </a:r>
            <a:r>
              <a:rPr lang="en-US" sz="2900"/>
              <a:t>Blade </a:t>
            </a:r>
            <a:r>
              <a:rPr lang="en-US" sz="2900" smtClean="0"/>
              <a:t>direktivalari: </a:t>
            </a:r>
            <a:r>
              <a:rPr lang="en-US" sz="2900"/>
              <a:t>@can, @cannot, </a:t>
            </a:r>
            <a:r>
              <a:rPr lang="en-US" sz="2900"/>
              <a:t>@</a:t>
            </a:r>
            <a:r>
              <a:rPr lang="en-US" sz="2900" smtClean="0"/>
              <a:t>canany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mtClean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mtClean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Gate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forUser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$user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allows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'update-post'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$post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 $user ning huquqi bor...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Gate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forUser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$user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denies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'update-post'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$post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 $user ning huquqi yo'q...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Gate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any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'update-post'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'delete-post'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$post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 ikkita huquqdan ixtiyoriy biri mavjud...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Gate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none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'update-post'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'delete-post'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$post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 ikki huquqdan hech biri mavjud emas...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9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Avtorizatsiya parametrlari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11935"/>
          </a:xfrm>
        </p:spPr>
        <p:txBody>
          <a:bodyPr>
            <a:normAutofit fontScale="62500" lnSpcReduction="20000"/>
          </a:bodyPr>
          <a:lstStyle/>
          <a:p>
            <a:r>
              <a:rPr lang="en-US" sz="2900" b="1" smtClean="0"/>
              <a:t>Gate</a:t>
            </a:r>
            <a:r>
              <a:rPr lang="en-US" sz="2900" smtClean="0"/>
              <a:t>ning avtorizatsiyani tekshiruvchi metodlari ikkinchi argument sifatida massivni qabul qiladi va ular parametrlarga jo'natiladi: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App\Models\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Category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App\Models\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User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Illuminate\Support\Facades\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Gate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Gate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define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'create-post'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User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$user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Category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$category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$pinned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(!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$user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canPublishToGroup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$category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group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}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elseif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$pinned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&amp;&amp; !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$user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canPinPosts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Gate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check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'create-post'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[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$category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$pinned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]))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 The user can create the post...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6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Policy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56658"/>
          </a:xfrm>
        </p:spPr>
        <p:txBody>
          <a:bodyPr>
            <a:normAutofit/>
          </a:bodyPr>
          <a:lstStyle/>
          <a:p>
            <a:r>
              <a:rPr lang="en-US" sz="1800"/>
              <a:t>Artisan </a:t>
            </a:r>
            <a:r>
              <a:rPr lang="en-US" sz="1800"/>
              <a:t>orqali </a:t>
            </a:r>
            <a:r>
              <a:rPr lang="en-US" sz="1800" b="1" smtClean="0"/>
              <a:t>make:policy</a:t>
            </a:r>
            <a:r>
              <a:rPr lang="en-US" sz="1800" smtClean="0"/>
              <a:t> buyrug'i yordamida yaratiladi (</a:t>
            </a:r>
            <a:r>
              <a:rPr lang="en-US" sz="1800" b="1" smtClean="0"/>
              <a:t>app/Policies</a:t>
            </a:r>
            <a:r>
              <a:rPr lang="en-US" sz="1800" smtClean="0"/>
              <a:t> papkada yaratadi):</a:t>
            </a:r>
          </a:p>
          <a:p>
            <a:r>
              <a:rPr lang="en-US" sz="1800"/>
              <a:t> </a:t>
            </a:r>
            <a:r>
              <a:rPr lang="en-US" sz="1800" smtClean="0"/>
              <a:t>     php </a:t>
            </a:r>
            <a:r>
              <a:rPr lang="en-US" sz="1800"/>
              <a:t>artisan </a:t>
            </a:r>
            <a:r>
              <a:rPr lang="en-US" sz="1800"/>
              <a:t>make:policy </a:t>
            </a:r>
            <a:r>
              <a:rPr lang="en-US" sz="1800" smtClean="0"/>
              <a:t>PostPolicy</a:t>
            </a:r>
          </a:p>
          <a:p>
            <a:r>
              <a:rPr lang="en-US" sz="1800" smtClean="0"/>
              <a:t>      php artisan </a:t>
            </a:r>
            <a:r>
              <a:rPr lang="en-US" sz="1800"/>
              <a:t>make:policy PostPolicy </a:t>
            </a:r>
            <a:r>
              <a:rPr lang="en-US" sz="1800"/>
              <a:t>--</a:t>
            </a:r>
            <a:r>
              <a:rPr lang="en-US" sz="1800" smtClean="0"/>
              <a:t>model=Post</a:t>
            </a:r>
          </a:p>
          <a:p>
            <a:r>
              <a:rPr lang="en-US" sz="1800" b="1"/>
              <a:t>App\Providers\AuthServiceProvider</a:t>
            </a:r>
            <a:r>
              <a:rPr lang="en-US" sz="1800"/>
              <a:t> </a:t>
            </a:r>
            <a:r>
              <a:rPr lang="en-US" sz="1800"/>
              <a:t>sinfida </a:t>
            </a:r>
            <a:r>
              <a:rPr lang="en-US" sz="1800" b="1" smtClean="0"/>
              <a:t>$policies</a:t>
            </a:r>
            <a:r>
              <a:rPr lang="en-US" sz="1800" smtClean="0"/>
              <a:t> xossasi orqali ro'yxatdan o'tkaziladi:</a:t>
            </a: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$policies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Post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PostPolicy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800"/>
              <a:t>Policy modelni avtomatik bog'lanishi uchun</a:t>
            </a:r>
            <a:r>
              <a:rPr lang="en-US" sz="1800"/>
              <a:t>: </a:t>
            </a:r>
            <a:r>
              <a:rPr lang="en-US" sz="1800" b="1"/>
              <a:t>app/Policies</a:t>
            </a:r>
            <a:r>
              <a:rPr lang="en-US" sz="1800"/>
              <a:t> </a:t>
            </a:r>
            <a:r>
              <a:rPr lang="en-US" sz="1800"/>
              <a:t>yoki </a:t>
            </a:r>
            <a:r>
              <a:rPr lang="en-US" sz="1800" b="1" smtClean="0"/>
              <a:t>app/Models/Policies </a:t>
            </a:r>
            <a:r>
              <a:rPr lang="en-US" sz="1800" smtClean="0"/>
              <a:t>papkada joylashishi kerak, model nomiga </a:t>
            </a:r>
            <a:r>
              <a:rPr lang="en-US" sz="1800" b="1" smtClean="0"/>
              <a:t>Policy</a:t>
            </a:r>
            <a:r>
              <a:rPr lang="en-US" sz="1800" smtClean="0"/>
              <a:t> suffiks qo'shilgan bo'lishi kerak. Masalan, User model uchun UserPolicy.</a:t>
            </a:r>
          </a:p>
          <a:p>
            <a:r>
              <a:rPr lang="en-US" sz="1800"/>
              <a:t>--model xossasi bilan yaratilganda viewAny, view, create, update, delete, restore va forceDelete huquqlari avtomatik </a:t>
            </a:r>
            <a:r>
              <a:rPr lang="en-US" sz="1800"/>
              <a:t>yaratiladi</a:t>
            </a:r>
            <a:r>
              <a:rPr lang="en-US" sz="1800" smtClean="0"/>
              <a:t>.</a:t>
            </a:r>
            <a:endParaRPr lang="en-US" sz="1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9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Policy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7742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200" smtClean="0">
                <a:solidFill>
                  <a:srgbClr val="800000"/>
                </a:solidFill>
                <a:latin typeface="Consolas" panose="020B0609020204030204" pitchFamily="49" charset="0"/>
              </a:rPr>
              <a:t>&lt;?</a:t>
            </a:r>
            <a:r>
              <a:rPr lang="en-US" sz="1200">
                <a:solidFill>
                  <a:srgbClr val="800000"/>
                </a:solidFill>
                <a:latin typeface="Consolas" panose="020B0609020204030204" pitchFamily="49" charset="0"/>
              </a:rPr>
              <a:t>php</a:t>
            </a:r>
            <a:endParaRPr 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267F99"/>
                </a:solidFill>
                <a:latin typeface="Consolas" panose="020B0609020204030204" pitchFamily="49" charset="0"/>
              </a:rPr>
              <a:t>App\Policies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App\Models\</a:t>
            </a:r>
            <a:r>
              <a:rPr lang="en-US" sz="1200">
                <a:solidFill>
                  <a:srgbClr val="267F99"/>
                </a:solidFill>
                <a:latin typeface="Consolas" panose="020B0609020204030204" pitchFamily="49" charset="0"/>
              </a:rPr>
              <a:t>Post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App\Models\</a:t>
            </a:r>
            <a:r>
              <a:rPr lang="en-US" sz="1200">
                <a:solidFill>
                  <a:srgbClr val="267F99"/>
                </a:solidFill>
                <a:latin typeface="Consolas" panose="020B0609020204030204" pitchFamily="49" charset="0"/>
              </a:rPr>
              <a:t>User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267F99"/>
                </a:solidFill>
                <a:latin typeface="Consolas" panose="020B0609020204030204" pitchFamily="49" charset="0"/>
              </a:rPr>
              <a:t>PostPolicy</a:t>
            </a:r>
            <a:endParaRPr 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795E26"/>
                </a:solidFill>
                <a:latin typeface="Consolas" panose="020B0609020204030204" pitchFamily="49" charset="0"/>
              </a:rPr>
              <a:t>update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267F99"/>
                </a:solidFill>
                <a:latin typeface="Consolas" panose="020B0609020204030204" pitchFamily="49" charset="0"/>
              </a:rPr>
              <a:t>User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1080"/>
                </a:solidFill>
                <a:latin typeface="Consolas" panose="020B0609020204030204" pitchFamily="49" charset="0"/>
              </a:rPr>
              <a:t>$user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>
                <a:solidFill>
                  <a:srgbClr val="267F99"/>
                </a:solidFill>
                <a:latin typeface="Consolas" panose="020B0609020204030204" pitchFamily="49" charset="0"/>
              </a:rPr>
              <a:t>Post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1080"/>
                </a:solidFill>
                <a:latin typeface="Consolas" panose="020B0609020204030204" pitchFamily="49" charset="0"/>
              </a:rPr>
              <a:t>$post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1080"/>
                </a:solidFill>
                <a:latin typeface="Consolas" panose="020B0609020204030204" pitchFamily="49" charset="0"/>
              </a:rPr>
              <a:t>$user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20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=== </a:t>
            </a:r>
            <a:r>
              <a:rPr lang="en-US" sz="1200">
                <a:solidFill>
                  <a:srgbClr val="001080"/>
                </a:solidFill>
                <a:latin typeface="Consolas" panose="020B0609020204030204" pitchFamily="49" charset="0"/>
              </a:rPr>
              <a:t>$post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200">
                <a:solidFill>
                  <a:srgbClr val="001080"/>
                </a:solidFill>
                <a:latin typeface="Consolas" panose="020B0609020204030204" pitchFamily="49" charset="0"/>
              </a:rPr>
              <a:t>user_id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200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267F99"/>
                </a:solidFill>
                <a:latin typeface="Consolas" panose="020B0609020204030204" pitchFamily="49" charset="0"/>
              </a:rPr>
              <a:t>User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1080"/>
                </a:solidFill>
                <a:latin typeface="Consolas" panose="020B0609020204030204" pitchFamily="49" charset="0"/>
              </a:rPr>
              <a:t>$user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smtClean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1080"/>
                </a:solidFill>
                <a:latin typeface="Consolas" panose="020B0609020204030204" pitchFamily="49" charset="0"/>
              </a:rPr>
              <a:t>$user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200">
                <a:solidFill>
                  <a:srgbClr val="001080"/>
                </a:solidFill>
                <a:latin typeface="Consolas" panose="020B0609020204030204" pitchFamily="49" charset="0"/>
              </a:rPr>
              <a:t>role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200">
                <a:solidFill>
                  <a:srgbClr val="A31515"/>
                </a:solidFill>
                <a:latin typeface="Consolas" panose="020B0609020204030204" pitchFamily="49" charset="0"/>
              </a:rPr>
              <a:t>'writer'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9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Policy orqali avtorizatsiya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289588" cy="4511934"/>
          </a:xfrm>
        </p:spPr>
        <p:txBody>
          <a:bodyPr>
            <a:normAutofit fontScale="70000" lnSpcReduction="20000"/>
          </a:bodyPr>
          <a:lstStyle/>
          <a:p>
            <a:r>
              <a:rPr lang="en-US" sz="2500" b="1" smtClean="0"/>
              <a:t>App\Models\User</a:t>
            </a:r>
            <a:r>
              <a:rPr lang="en-US" sz="2500" smtClean="0"/>
              <a:t> modelda </a:t>
            </a:r>
            <a:r>
              <a:rPr lang="en-US" sz="2500" b="1" smtClean="0"/>
              <a:t>can</a:t>
            </a:r>
            <a:r>
              <a:rPr lang="en-US" sz="2500" smtClean="0"/>
              <a:t> va </a:t>
            </a:r>
            <a:r>
              <a:rPr lang="en-US" sz="2500" b="1" smtClean="0"/>
              <a:t>cannot</a:t>
            </a:r>
            <a:r>
              <a:rPr lang="en-US" sz="2500" smtClean="0"/>
              <a:t> metodlar orqali avtorizatsiya tekshiriladi.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80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267F99"/>
                </a:solidFill>
                <a:latin typeface="Consolas" panose="020B0609020204030204" pitchFamily="49" charset="0"/>
              </a:rPr>
              <a:t>PostController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267F99"/>
                </a:solidFill>
                <a:latin typeface="Consolas" panose="020B0609020204030204" pitchFamily="49" charset="0"/>
              </a:rPr>
              <a:t>Controller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795E26"/>
                </a:solidFill>
                <a:latin typeface="Consolas" panose="020B0609020204030204" pitchFamily="49" charset="0"/>
              </a:rPr>
              <a:t>update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267F99"/>
                </a:solidFill>
                <a:latin typeface="Consolas" panose="020B0609020204030204" pitchFamily="49" charset="0"/>
              </a:rPr>
              <a:t>Request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1080"/>
                </a:solidFill>
                <a:latin typeface="Consolas" panose="020B0609020204030204" pitchFamily="49" charset="0"/>
              </a:rPr>
              <a:t>$request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>
                <a:solidFill>
                  <a:srgbClr val="267F99"/>
                </a:solidFill>
                <a:latin typeface="Consolas" panose="020B0609020204030204" pitchFamily="49" charset="0"/>
              </a:rPr>
              <a:t>Post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1080"/>
                </a:solidFill>
                <a:latin typeface="Consolas" panose="020B0609020204030204" pitchFamily="49" charset="0"/>
              </a:rPr>
              <a:t>$post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80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>
                <a:solidFill>
                  <a:srgbClr val="001080"/>
                </a:solidFill>
                <a:latin typeface="Consolas" panose="020B0609020204030204" pitchFamily="49" charset="0"/>
              </a:rPr>
              <a:t>$request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>
                <a:solidFill>
                  <a:srgbClr val="795E26"/>
                </a:solidFill>
                <a:latin typeface="Consolas" panose="020B0609020204030204" pitchFamily="49" charset="0"/>
              </a:rPr>
              <a:t>user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()-&gt;</a:t>
            </a:r>
            <a:r>
              <a:rPr lang="en-US" sz="1800">
                <a:solidFill>
                  <a:srgbClr val="795E26"/>
                </a:solidFill>
                <a:latin typeface="Consolas" panose="020B0609020204030204" pitchFamily="49" charset="0"/>
              </a:rPr>
              <a:t>cannot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'update'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>
                <a:solidFill>
                  <a:srgbClr val="001080"/>
                </a:solidFill>
                <a:latin typeface="Consolas" panose="020B0609020204030204" pitchFamily="49" charset="0"/>
              </a:rPr>
              <a:t>$post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800">
                <a:solidFill>
                  <a:srgbClr val="795E26"/>
                </a:solidFill>
                <a:latin typeface="Consolas" panose="020B0609020204030204" pitchFamily="49" charset="0"/>
              </a:rPr>
              <a:t>abort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098658"/>
                </a:solidFill>
                <a:latin typeface="Consolas" panose="020B0609020204030204" pitchFamily="49" charset="0"/>
              </a:rPr>
              <a:t>403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800">
                <a:solidFill>
                  <a:srgbClr val="008000"/>
                </a:solidFill>
                <a:latin typeface="Consolas" panose="020B0609020204030204" pitchFamily="49" charset="0"/>
              </a:rPr>
              <a:t>// agar biror obyekt zarur bo'lmasa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800">
                <a:solidFill>
                  <a:srgbClr val="008000"/>
                </a:solidFill>
                <a:latin typeface="Consolas" panose="020B0609020204030204" pitchFamily="49" charset="0"/>
              </a:rPr>
              <a:t>// bu orqali qaysi Policy ishlashi aniqlanadi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80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>
                <a:solidFill>
                  <a:srgbClr val="001080"/>
                </a:solidFill>
                <a:latin typeface="Consolas" panose="020B0609020204030204" pitchFamily="49" charset="0"/>
              </a:rPr>
              <a:t>$request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>
                <a:solidFill>
                  <a:srgbClr val="795E26"/>
                </a:solidFill>
                <a:latin typeface="Consolas" panose="020B0609020204030204" pitchFamily="49" charset="0"/>
              </a:rPr>
              <a:t>user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()-&gt;</a:t>
            </a:r>
            <a:r>
              <a:rPr lang="en-US" sz="1800">
                <a:solidFill>
                  <a:srgbClr val="795E26"/>
                </a:solidFill>
                <a:latin typeface="Consolas" panose="020B0609020204030204" pitchFamily="49" charset="0"/>
              </a:rPr>
              <a:t>cannot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'create'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>
                <a:solidFill>
                  <a:srgbClr val="267F99"/>
                </a:solidFill>
                <a:latin typeface="Consolas" panose="020B0609020204030204" pitchFamily="49" charset="0"/>
              </a:rPr>
              <a:t>Post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800">
                <a:solidFill>
                  <a:srgbClr val="795E26"/>
                </a:solidFill>
                <a:latin typeface="Consolas" panose="020B0609020204030204" pitchFamily="49" charset="0"/>
              </a:rPr>
              <a:t>abort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098658"/>
                </a:solidFill>
                <a:latin typeface="Consolas" panose="020B0609020204030204" pitchFamily="49" charset="0"/>
              </a:rPr>
              <a:t>403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sz="18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80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smtClean="0">
                <a:solidFill>
                  <a:srgbClr val="008000"/>
                </a:solidFill>
                <a:latin typeface="Consolas" panose="020B0609020204030204" pitchFamily="49" charset="0"/>
              </a:rPr>
              <a:t>joriy foydalanuvchi uchun controller yordamchi metodi, avtorizatsiyadan o'tmasa 403 xatolik qaytaradi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        $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>
                <a:solidFill>
                  <a:srgbClr val="795E26"/>
                </a:solidFill>
                <a:latin typeface="Consolas" panose="020B0609020204030204" pitchFamily="49" charset="0"/>
              </a:rPr>
              <a:t>authorize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'update'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>
                <a:solidFill>
                  <a:srgbClr val="001080"/>
                </a:solidFill>
                <a:latin typeface="Consolas" panose="020B0609020204030204" pitchFamily="49" charset="0"/>
              </a:rPr>
              <a:t>$</a:t>
            </a:r>
            <a:r>
              <a:rPr lang="en-US" sz="1800">
                <a:solidFill>
                  <a:srgbClr val="001080"/>
                </a:solidFill>
                <a:latin typeface="Consolas" panose="020B0609020204030204" pitchFamily="49" charset="0"/>
              </a:rPr>
              <a:t>post</a:t>
            </a:r>
            <a:r>
              <a:rPr lang="en-US" sz="180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      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smtClean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2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Policy orqali avtorizatsiya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0175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Resource controllerda </a:t>
            </a:r>
            <a:r>
              <a:rPr lang="en-US"/>
              <a:t>konstruktorda </a:t>
            </a:r>
            <a:r>
              <a:rPr lang="en-US" b="1" smtClean="0"/>
              <a:t>authorizeResource</a:t>
            </a:r>
            <a:r>
              <a:rPr lang="en-US" smtClean="0"/>
              <a:t> orqali --</a:t>
            </a:r>
            <a:r>
              <a:rPr lang="en-US" b="1" smtClean="0"/>
              <a:t>model</a:t>
            </a:r>
            <a:r>
              <a:rPr lang="en-US" smtClean="0"/>
              <a:t> xossasi bilan yaratilgan Policyni bog'lash mumkin. Birinchi argument sinf nomi, ikkinchi argument route nomi. Resource controller ham </a:t>
            </a:r>
            <a:r>
              <a:rPr lang="en-US" b="1" smtClean="0"/>
              <a:t>--model</a:t>
            </a:r>
            <a:r>
              <a:rPr lang="en-US" smtClean="0"/>
              <a:t> xossasi bilan yaratilgan bo'lishi kerak (metodlar tepasida yozilgan signaturalar va tur yordamchilari (type hints) zarur).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>
                <a:solidFill>
                  <a:srgbClr val="267F99"/>
                </a:solidFill>
                <a:latin typeface="Consolas" panose="020B0609020204030204" pitchFamily="49" charset="0"/>
              </a:rPr>
              <a:t>PostController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>
                <a:solidFill>
                  <a:srgbClr val="267F99"/>
                </a:solidFill>
                <a:latin typeface="Consolas" panose="020B0609020204030204" pitchFamily="49" charset="0"/>
              </a:rPr>
              <a:t>Controller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500">
                <a:solidFill>
                  <a:srgbClr val="008000"/>
                </a:solidFill>
                <a:latin typeface="Consolas" panose="020B0609020204030204" pitchFamily="49" charset="0"/>
              </a:rPr>
              <a:t>/**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00">
                <a:solidFill>
                  <a:srgbClr val="008000"/>
                </a:solidFill>
                <a:latin typeface="Consolas" panose="020B0609020204030204" pitchFamily="49" charset="0"/>
              </a:rPr>
              <a:t>     * Create the controller instance.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00">
                <a:solidFill>
                  <a:srgbClr val="008000"/>
                </a:solidFill>
                <a:latin typeface="Consolas" panose="020B0609020204030204" pitchFamily="49" charset="0"/>
              </a:rPr>
              <a:t>     *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00">
                <a:solidFill>
                  <a:srgbClr val="008000"/>
                </a:solidFill>
                <a:latin typeface="Consolas" panose="020B0609020204030204" pitchFamily="49" charset="0"/>
              </a:rPr>
              <a:t>     *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@return</a:t>
            </a:r>
            <a:r>
              <a:rPr lang="en-US" sz="150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00">
                <a:solidFill>
                  <a:srgbClr val="008000"/>
                </a:solidFill>
                <a:latin typeface="Consolas" panose="020B0609020204030204" pitchFamily="49" charset="0"/>
              </a:rPr>
              <a:t>     */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>
                <a:solidFill>
                  <a:srgbClr val="795E26"/>
                </a:solidFill>
                <a:latin typeface="Consolas" panose="020B0609020204030204" pitchFamily="49" charset="0"/>
              </a:rPr>
              <a:t>__construct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$this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500">
                <a:solidFill>
                  <a:srgbClr val="795E26"/>
                </a:solidFill>
                <a:latin typeface="Consolas" panose="020B0609020204030204" pitchFamily="49" charset="0"/>
              </a:rPr>
              <a:t>authorizeResource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>
                <a:solidFill>
                  <a:srgbClr val="267F99"/>
                </a:solidFill>
                <a:latin typeface="Consolas" panose="020B0609020204030204" pitchFamily="49" charset="0"/>
              </a:rPr>
              <a:t>Post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</a:rPr>
              <a:t>'post'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5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2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Autentifikatsiya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Laravelda autentifikatsiya vositasi qo'riqlovchilar (guard) va provayderlar (provider) dan tashkil topgan. Guard – foydalanuvchilar har bir so'rov uchun tekshiruvdan o'tish qoidalarini shakllantiradi (masalan, sessiya va Cookie fayllar orqali). Provider – doimiy bazadan foydalanuvchilar qanday olinishini aniqlaydi (Eloquent, QueryBuilder).</a:t>
            </a:r>
          </a:p>
          <a:p>
            <a:r>
              <a:rPr lang="en-US"/>
              <a:t>Konfiguryatsiyalar fayli - </a:t>
            </a:r>
            <a:r>
              <a:rPr lang="en-US" smtClean="0"/>
              <a:t>config/auth.php.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755" y="3944518"/>
            <a:ext cx="3638550" cy="1781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702" y="3145014"/>
            <a:ext cx="48958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19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Policy orqali avtorizatsiya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0175"/>
          </a:xfrm>
        </p:spPr>
        <p:txBody>
          <a:bodyPr>
            <a:normAutofit/>
          </a:bodyPr>
          <a:lstStyle/>
          <a:p>
            <a:r>
              <a:rPr lang="en-US"/>
              <a:t>Resource controllerda </a:t>
            </a:r>
            <a:r>
              <a:rPr lang="en-US"/>
              <a:t>konstruktorda </a:t>
            </a:r>
            <a:r>
              <a:rPr lang="en-US" b="1" smtClean="0"/>
              <a:t>authorizeResource</a:t>
            </a:r>
            <a:r>
              <a:rPr lang="en-US" smtClean="0"/>
              <a:t> orqali --</a:t>
            </a:r>
            <a:r>
              <a:rPr lang="en-US" b="1" smtClean="0"/>
              <a:t>model</a:t>
            </a:r>
            <a:r>
              <a:rPr lang="en-US" smtClean="0"/>
              <a:t> xossasi bilan yaratilgan Policyni bog'lash mumkin. Birinchi argument sinf nomi, ikkinchi argument route nomi. Resource controller ham </a:t>
            </a:r>
            <a:r>
              <a:rPr lang="en-US" b="1" smtClean="0"/>
              <a:t>--model</a:t>
            </a:r>
            <a:r>
              <a:rPr lang="en-US" smtClean="0"/>
              <a:t> xossasi bilan yaratilgan bo'lishi kerak (metodlar tepasida yozilgan signaturalar va tur yordamchilari (type hints) zarur).</a:t>
            </a:r>
          </a:p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963452"/>
              </p:ext>
            </p:extLst>
          </p:nvPr>
        </p:nvGraphicFramePr>
        <p:xfrm>
          <a:off x="1097280" y="3205468"/>
          <a:ext cx="10058400" cy="2926080"/>
        </p:xfrm>
        <a:graphic>
          <a:graphicData uri="http://schemas.openxmlformats.org/drawingml/2006/table">
            <a:tbl>
              <a:tblPr firstRow="1">
                <a:tableStyleId>{5DA37D80-6434-44D0-A028-1B22A696006F}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843048716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4689983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Controller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Policy Method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8782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viewAny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8504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show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view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6313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create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create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514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create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772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edit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update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3757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update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update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0147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destroy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delete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756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92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Savollar?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4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Autentifikatsiya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Berilganlar bazasi bo'yicha qoidalar (kelishuv bo'yicha migration faylda mavjud):</a:t>
            </a:r>
          </a:p>
          <a:p>
            <a:r>
              <a:rPr lang="en-US" i="1" smtClean="0"/>
              <a:t>password</a:t>
            </a:r>
            <a:r>
              <a:rPr lang="en-US" smtClean="0"/>
              <a:t> maydoni uzunligi kamida </a:t>
            </a:r>
            <a:r>
              <a:rPr lang="en-US" i="1" smtClean="0"/>
              <a:t>60</a:t>
            </a:r>
            <a:r>
              <a:rPr lang="en-US" smtClean="0"/>
              <a:t>ta belgidan iborat bo'lishi;</a:t>
            </a:r>
            <a:br>
              <a:rPr lang="en-US" smtClean="0"/>
            </a:br>
            <a:r>
              <a:rPr lang="en-US" i="1" smtClean="0"/>
              <a:t>remember_token</a:t>
            </a:r>
            <a:r>
              <a:rPr lang="en-US" smtClean="0"/>
              <a:t> maydoni </a:t>
            </a:r>
            <a:r>
              <a:rPr lang="en-US" i="1"/>
              <a:t>VARCHAR(100) </a:t>
            </a:r>
            <a:r>
              <a:rPr lang="en-US" i="1" smtClean="0"/>
              <a:t>NULL </a:t>
            </a:r>
            <a:r>
              <a:rPr lang="en-US" smtClean="0"/>
              <a:t>parametrlari bilan berilgan bo'lishi kerak.</a:t>
            </a:r>
          </a:p>
          <a:p>
            <a:r>
              <a:rPr lang="en-US" b="1" smtClean="0"/>
              <a:t>Ishlash prinsipi: </a:t>
            </a:r>
          </a:p>
          <a:p>
            <a:r>
              <a:rPr lang="en-US" smtClean="0"/>
              <a:t>- foydalanuvchi brauzerda login va parolni forma orqali kiritadi;</a:t>
            </a:r>
            <a:br>
              <a:rPr lang="en-US" smtClean="0"/>
            </a:br>
            <a:r>
              <a:rPr lang="en-US" smtClean="0"/>
              <a:t>- agar ma'lumotlar to'g'ri bo'lsa foydalanuvchi sessiyasida autentifikatsiya ma'lumotlari saqlanadi;</a:t>
            </a:r>
            <a:br>
              <a:rPr lang="en-US" smtClean="0"/>
            </a:br>
            <a:r>
              <a:rPr lang="en-US" smtClean="0"/>
              <a:t>- brauzerga jo'natilgan cookie fayli ilovadagi so'rovlar foydalanuvchini to'g'ri sessiya bilan bog'lash uchun sessiya identifikatorini saqlaydi; </a:t>
            </a:r>
            <a:br>
              <a:rPr lang="en-US" smtClean="0"/>
            </a:br>
            <a:r>
              <a:rPr lang="en-US" smtClean="0"/>
              <a:t>- sessiyaning cookie fayllarini olgandan so'ng sessiya identifikatori asosida sessiya ma'lumotlarini oladi va foydalanuvchini autentifikatsiyadan o'tgan sifatida qaraydi.</a:t>
            </a:r>
          </a:p>
          <a:p>
            <a:r>
              <a:rPr lang="en-US" b="1" smtClean="0"/>
              <a:t>API autentifikatsiya </a:t>
            </a:r>
            <a:r>
              <a:rPr lang="en-US" smtClean="0"/>
              <a:t>uchun har bir so'rovga API-token qo'shib jo'natiladi. Ilovada mavjud bo'lishi mumkin bo'lgan API-tokenlar bilan tekshirib, topilgan token bilan bog'liq foydalanuvchining so'rovi sifatida ishlatishi mumkin.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8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Autentifikatsiya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42923"/>
          </a:xfrm>
        </p:spPr>
        <p:txBody>
          <a:bodyPr>
            <a:normAutofit/>
          </a:bodyPr>
          <a:lstStyle/>
          <a:p>
            <a:r>
              <a:rPr lang="en-US"/>
              <a:t>Laravelda </a:t>
            </a:r>
            <a:r>
              <a:rPr lang="en-US" b="1"/>
              <a:t>Auth</a:t>
            </a:r>
            <a:r>
              <a:rPr lang="en-US"/>
              <a:t> </a:t>
            </a:r>
            <a:r>
              <a:rPr lang="en-US" smtClean="0"/>
              <a:t>va</a:t>
            </a:r>
            <a:r>
              <a:rPr lang="ru-RU" smtClean="0"/>
              <a:t> </a:t>
            </a:r>
            <a:r>
              <a:rPr lang="en-US" b="1" smtClean="0"/>
              <a:t>Session</a:t>
            </a:r>
            <a:r>
              <a:rPr lang="en-US" smtClean="0"/>
              <a:t> fasadlari orqali autentifikatsiya va sessiya xizmatlari amalga oshiriladi. Bu fasadlar orqali autentifikatsiya qatlamini qurish mumkin, yoki quyidagi tayyor paketlardan foydalanish mumkin:</a:t>
            </a:r>
          </a:p>
          <a:p>
            <a:pPr marL="342900" indent="-161925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/>
              <a:t>Laravel Breeze – autentifikatsiyaning barcha imkoniyatlarini mujassamlashtirgan sodda paket. Tailwind CSS, React yoki Vue orqali interfeys yaratish imkonini beradi.</a:t>
            </a:r>
            <a:br>
              <a:rPr lang="en-US"/>
            </a:b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laravel.com/docs/9.x/starter-kits#laravel-breeze</a:t>
            </a:r>
            <a:r>
              <a:rPr lang="en-US" smtClean="0"/>
              <a:t> </a:t>
            </a:r>
            <a:endParaRPr lang="en-US"/>
          </a:p>
          <a:p>
            <a:pPr marL="342900" indent="-161925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/>
              <a:t>Laravel UI - autentifikatsiyaning barcha imkoniyatlarini mujassamlashtirgan sodda paket. Bootstrap, React yoki Vue orqali interfeys yaratish imkonini beradi. </a:t>
            </a:r>
            <a:br>
              <a:rPr lang="en-US"/>
            </a:br>
            <a:r>
              <a:rPr lang="en-US">
                <a:hlinkClick r:id="rId3"/>
              </a:rPr>
              <a:t>https://github.com/laravel/ui</a:t>
            </a:r>
            <a:r>
              <a:rPr lang="en-US" smtClean="0">
                <a:hlinkClick r:id="rId3"/>
              </a:rPr>
              <a:t>/</a:t>
            </a:r>
            <a:endParaRPr lang="en-US"/>
          </a:p>
          <a:p>
            <a:pPr marL="342900" indent="-161925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mtClean="0"/>
              <a:t>Laravel </a:t>
            </a:r>
            <a:r>
              <a:rPr lang="en-US"/>
              <a:t>Fortify – autentifikatsiyaning server qismi (qo'shimcha imkoniyatlar bilan, masalan ikki faktorli autentifikatsiya). </a:t>
            </a:r>
            <a:r>
              <a:rPr lang="en-US">
                <a:hlinkClick r:id="rId4"/>
              </a:rPr>
              <a:t>https://</a:t>
            </a:r>
            <a:r>
              <a:rPr lang="en-US" smtClean="0">
                <a:hlinkClick r:id="rId4"/>
              </a:rPr>
              <a:t>laravel.com/docs/9.x/fortify</a:t>
            </a:r>
            <a:endParaRPr lang="en-US"/>
          </a:p>
          <a:p>
            <a:pPr marL="342900" indent="-161925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/>
              <a:t>Laravel Jetstream -  Tailwind CSS, Livewire </a:t>
            </a:r>
            <a:r>
              <a:rPr lang="en-US" smtClean="0"/>
              <a:t>va</a:t>
            </a:r>
            <a:r>
              <a:rPr lang="ru-RU" smtClean="0"/>
              <a:t>/</a:t>
            </a:r>
            <a:r>
              <a:rPr lang="en-US"/>
              <a:t>yoki Inertia.js orqali Laravel Fortify autentifikatsiya xizmatlarini taklif etuvchi paket. </a:t>
            </a:r>
            <a:r>
              <a:rPr lang="en-US">
                <a:hlinkClick r:id="rId5"/>
              </a:rPr>
              <a:t>https://jetstream.laravel.com</a:t>
            </a:r>
            <a:r>
              <a:rPr lang="en-US" smtClean="0">
                <a:hlinkClick r:id="rId5"/>
              </a:rPr>
              <a:t>/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0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Autentifikatsiya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Laravelda </a:t>
            </a:r>
            <a:r>
              <a:rPr lang="en-US" b="1"/>
              <a:t>Auth</a:t>
            </a:r>
            <a:r>
              <a:rPr lang="en-US"/>
              <a:t> </a:t>
            </a:r>
            <a:r>
              <a:rPr lang="en-US" smtClean="0"/>
              <a:t>va</a:t>
            </a:r>
            <a:r>
              <a:rPr lang="ru-RU" smtClean="0"/>
              <a:t> </a:t>
            </a:r>
            <a:r>
              <a:rPr lang="en-US" b="1" smtClean="0"/>
              <a:t>Session</a:t>
            </a:r>
            <a:r>
              <a:rPr lang="en-US" smtClean="0"/>
              <a:t> fasadlari orqali autentifikatsiya va sessiya xizmatlari amalga oshiriladi. Bu fasadlar orqali autentifikatsiya qatlamini qurish mumkin, yoki quyidagi tayyor paketlardan foydalanish mumkin:</a:t>
            </a:r>
          </a:p>
          <a:p>
            <a:pPr marL="342900" indent="-161925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/>
              <a:t>Laravel Passport – API autentifikatsiya uchun</a:t>
            </a:r>
            <a:br>
              <a:rPr lang="en-US"/>
            </a:br>
            <a:r>
              <a:rPr lang="en-US"/>
              <a:t> ishlatiladi, OAuth2 serverini amalga oshirish </a:t>
            </a:r>
            <a:br>
              <a:rPr lang="en-US"/>
            </a:br>
            <a:r>
              <a:rPr lang="en-US"/>
              <a:t>imkonini beradi.</a:t>
            </a:r>
            <a:br>
              <a:rPr lang="en-US"/>
            </a:b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laravel.com/docs/9.x/passport</a:t>
            </a:r>
            <a:endParaRPr lang="en-US"/>
          </a:p>
          <a:p>
            <a:pPr marL="342900" indent="-161925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/>
              <a:t>Laravel Sanctum – API token asosida oddiy, </a:t>
            </a:r>
            <a:br>
              <a:rPr lang="en-US"/>
            </a:br>
            <a:r>
              <a:rPr lang="en-US"/>
              <a:t>mobil ilova va SPA (bir sahifali ilova) uchun </a:t>
            </a:r>
            <a:br>
              <a:rPr lang="en-US"/>
            </a:br>
            <a:r>
              <a:rPr lang="en-US"/>
              <a:t>yengil, gibrid (Web, API) autentifikatsiya </a:t>
            </a:r>
            <a:br>
              <a:rPr lang="en-US"/>
            </a:br>
            <a:r>
              <a:rPr lang="en-US"/>
              <a:t>tizimi.</a:t>
            </a:r>
            <a:br>
              <a:rPr lang="en-US"/>
            </a:br>
            <a:r>
              <a:rPr lang="en-US">
                <a:hlinkClick r:id="rId3"/>
              </a:rPr>
              <a:t>https://</a:t>
            </a:r>
            <a:r>
              <a:rPr lang="en-US" smtClean="0">
                <a:hlinkClick r:id="rId3"/>
              </a:rPr>
              <a:t>laravel.com/docs/9.x/sanctum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" t="5767" r="2986" b="4620"/>
          <a:stretch/>
        </p:blipFill>
        <p:spPr>
          <a:xfrm>
            <a:off x="6038490" y="2507779"/>
            <a:ext cx="6105977" cy="361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2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Laravel </a:t>
            </a:r>
            <a:r>
              <a:rPr lang="en-US"/>
              <a:t>Breeze</a:t>
            </a:r>
            <a:endParaRPr lang="en-US" b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O'rnatish:</a:t>
            </a:r>
          </a:p>
          <a:p>
            <a:r>
              <a:rPr lang="en-US"/>
              <a:t>composer require laravel/breeze </a:t>
            </a:r>
            <a:r>
              <a:rPr lang="en-US" smtClean="0"/>
              <a:t>--dev</a:t>
            </a:r>
          </a:p>
          <a:p>
            <a:r>
              <a:rPr lang="en-US"/>
              <a:t>php artisan </a:t>
            </a:r>
            <a:r>
              <a:rPr lang="en-US" smtClean="0"/>
              <a:t>breeze:install</a:t>
            </a:r>
            <a:br>
              <a:rPr lang="en-US" smtClean="0"/>
            </a:br>
            <a:r>
              <a:rPr lang="en-US" smtClean="0"/>
              <a:t>	php </a:t>
            </a:r>
            <a:r>
              <a:rPr lang="en-US"/>
              <a:t>artisan breeze:install vue</a:t>
            </a:r>
            <a:br>
              <a:rPr lang="en-US"/>
            </a:br>
            <a:r>
              <a:rPr lang="en-US"/>
              <a:t>	</a:t>
            </a:r>
            <a:r>
              <a:rPr lang="en-US" smtClean="0"/>
              <a:t>php </a:t>
            </a:r>
            <a:r>
              <a:rPr lang="en-US"/>
              <a:t>artisan breeze:install react</a:t>
            </a:r>
            <a:br>
              <a:rPr lang="en-US"/>
            </a:br>
            <a:r>
              <a:rPr lang="en-US" smtClean="0"/>
              <a:t>	php </a:t>
            </a:r>
            <a:r>
              <a:rPr lang="en-US"/>
              <a:t>artisan breeze:install api</a:t>
            </a:r>
          </a:p>
          <a:p>
            <a:r>
              <a:rPr lang="en-US" smtClean="0"/>
              <a:t>npm </a:t>
            </a:r>
            <a:r>
              <a:rPr lang="en-US"/>
              <a:t>install</a:t>
            </a:r>
          </a:p>
          <a:p>
            <a:r>
              <a:rPr lang="en-US"/>
              <a:t>npm run dev</a:t>
            </a:r>
          </a:p>
          <a:p>
            <a:r>
              <a:rPr lang="en-US"/>
              <a:t>php artisan migrate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55924" y="5977468"/>
            <a:ext cx="839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npm – Node.js tarkibiga kiruvchi paketlar menejeri. </a:t>
            </a:r>
            <a:r>
              <a:rPr lang="en-US">
                <a:solidFill>
                  <a:srgbClr val="0070C0"/>
                </a:solidFill>
                <a:hlinkClick r:id="rId2"/>
              </a:rPr>
              <a:t>https://nodejs.org/en</a:t>
            </a:r>
            <a:r>
              <a:rPr lang="en-US" smtClean="0">
                <a:solidFill>
                  <a:srgbClr val="0070C0"/>
                </a:solidFill>
                <a:hlinkClick r:id="rId2"/>
              </a:rPr>
              <a:t>/</a:t>
            </a:r>
            <a:endParaRPr lang="en-US">
              <a:solidFill>
                <a:srgbClr val="0070C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" t="4216" r="3335" b="4599"/>
          <a:stretch/>
        </p:blipFill>
        <p:spPr>
          <a:xfrm>
            <a:off x="6711351" y="1866560"/>
            <a:ext cx="5046453" cy="405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7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Laravel UI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44515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O'rnatish:</a:t>
            </a:r>
          </a:p>
          <a:p>
            <a:r>
              <a:rPr lang="en-US"/>
              <a:t>composer require </a:t>
            </a:r>
            <a:r>
              <a:rPr lang="en-US" smtClean="0"/>
              <a:t>laravel/ui</a:t>
            </a:r>
          </a:p>
          <a:p>
            <a:r>
              <a:rPr lang="en-US"/>
              <a:t>// Generate basic scaffolding</a:t>
            </a:r>
            <a:r>
              <a:rPr lang="en-US" smtClean="0"/>
              <a:t>...</a:t>
            </a:r>
            <a:br>
              <a:rPr lang="en-US" smtClean="0"/>
            </a:br>
            <a:r>
              <a:rPr lang="en-US" smtClean="0"/>
              <a:t>php </a:t>
            </a:r>
            <a:r>
              <a:rPr lang="en-US"/>
              <a:t>artisan ui </a:t>
            </a:r>
            <a:r>
              <a:rPr lang="en-US" smtClean="0"/>
              <a:t>bootstrap</a:t>
            </a:r>
            <a:br>
              <a:rPr lang="en-US" smtClean="0"/>
            </a:br>
            <a:r>
              <a:rPr lang="en-US" smtClean="0"/>
              <a:t>	php </a:t>
            </a:r>
            <a:r>
              <a:rPr lang="en-US"/>
              <a:t>artisan ui </a:t>
            </a:r>
            <a:r>
              <a:rPr lang="en-US" smtClean="0"/>
              <a:t>vue</a:t>
            </a:r>
            <a:br>
              <a:rPr lang="en-US" smtClean="0"/>
            </a:br>
            <a:r>
              <a:rPr lang="en-US" smtClean="0"/>
              <a:t>	php </a:t>
            </a:r>
            <a:r>
              <a:rPr lang="en-US"/>
              <a:t>artisan ui react</a:t>
            </a:r>
          </a:p>
          <a:p>
            <a:r>
              <a:rPr lang="en-US" smtClean="0"/>
              <a:t>// </a:t>
            </a:r>
            <a:r>
              <a:rPr lang="en-US"/>
              <a:t>Generate login / registration scaffolding</a:t>
            </a:r>
            <a:r>
              <a:rPr lang="en-US" smtClean="0"/>
              <a:t>...</a:t>
            </a:r>
            <a:br>
              <a:rPr lang="en-US" smtClean="0"/>
            </a:br>
            <a:r>
              <a:rPr lang="en-US" smtClean="0"/>
              <a:t>php </a:t>
            </a:r>
            <a:r>
              <a:rPr lang="en-US"/>
              <a:t>artisan ui bootstrap </a:t>
            </a:r>
            <a:r>
              <a:rPr lang="en-US" smtClean="0"/>
              <a:t>--auth</a:t>
            </a:r>
            <a:br>
              <a:rPr lang="en-US" smtClean="0"/>
            </a:br>
            <a:r>
              <a:rPr lang="en-US" smtClean="0"/>
              <a:t>	php artisan ui vue --auth</a:t>
            </a:r>
            <a:br>
              <a:rPr lang="en-US" smtClean="0"/>
            </a:br>
            <a:r>
              <a:rPr lang="en-US" smtClean="0"/>
              <a:t>	php artisan ui react --auth</a:t>
            </a:r>
          </a:p>
          <a:p>
            <a:r>
              <a:rPr lang="en-US" smtClean="0"/>
              <a:t>npm </a:t>
            </a:r>
            <a:r>
              <a:rPr lang="en-US"/>
              <a:t>install</a:t>
            </a:r>
          </a:p>
          <a:p>
            <a:r>
              <a:rPr lang="en-US"/>
              <a:t>npm run </a:t>
            </a:r>
            <a:r>
              <a:rPr lang="en-US" smtClean="0"/>
              <a:t>dev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55924" y="5977468"/>
            <a:ext cx="839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npm – Node.js tarkibiga kiruvchi paketlar menejeri. </a:t>
            </a:r>
            <a:r>
              <a:rPr lang="en-US">
                <a:solidFill>
                  <a:srgbClr val="0070C0"/>
                </a:solidFill>
                <a:hlinkClick r:id="rId2"/>
              </a:rPr>
              <a:t>https://nodejs.org/en</a:t>
            </a:r>
            <a:r>
              <a:rPr lang="en-US" smtClean="0">
                <a:solidFill>
                  <a:srgbClr val="0070C0"/>
                </a:solidFill>
                <a:hlinkClick r:id="rId2"/>
              </a:rPr>
              <a:t>/</a:t>
            </a:r>
            <a:endParaRPr lang="en-US">
              <a:solidFill>
                <a:srgbClr val="0070C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587" y="1928107"/>
            <a:ext cx="5788684" cy="404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Autentifikatsiya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07" y="2911425"/>
            <a:ext cx="4004273" cy="3370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62" y="1845734"/>
            <a:ext cx="2568515" cy="17000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2680" y="3093379"/>
            <a:ext cx="3943439" cy="31882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6340" y="1845734"/>
            <a:ext cx="2687577" cy="193337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2419" y="2224966"/>
            <a:ext cx="3026679" cy="264166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8031192" y="3640347"/>
            <a:ext cx="1104182" cy="672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40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Auth fasadi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91164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Ma'qul kelgan autentifikatsiya paketini o'rnatgandan so'ng kiruvchi so'rovni qayta ishlashda </a:t>
            </a:r>
            <a:r>
              <a:rPr lang="en-US"/>
              <a:t>Auth fasadi orqali </a:t>
            </a:r>
            <a:r>
              <a:rPr lang="en-US" smtClean="0"/>
              <a:t>autentifikatsiyadan o'tgan foydalanuvchi ma'lumotlarini olish mumkin:</a:t>
            </a:r>
          </a:p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Illuminate\Support\Facades\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Auth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Joriy autentifikatsiyadan o'tgan foydalanuvchi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smtClean="0">
                <a:solidFill>
                  <a:srgbClr val="001080"/>
                </a:solidFill>
                <a:latin typeface="Consolas" panose="020B0609020204030204" pitchFamily="49" charset="0"/>
              </a:rPr>
              <a:t>$user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smtClean="0">
                <a:solidFill>
                  <a:srgbClr val="267F99"/>
                </a:solidFill>
                <a:latin typeface="Consolas" panose="020B0609020204030204" pitchFamily="49" charset="0"/>
              </a:rPr>
              <a:t>Auth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smtClean="0">
                <a:solidFill>
                  <a:srgbClr val="795E26"/>
                </a:solidFill>
                <a:latin typeface="Consolas" panose="020B0609020204030204" pitchFamily="49" charset="0"/>
              </a:rPr>
              <a:t>user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 $request-&gt;user()</a:t>
            </a:r>
          </a:p>
          <a:p>
            <a:r>
              <a:rPr lang="en-US" sz="160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Autentifikatsiyadan o'tgan foydalanuvchi idsi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$id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Auth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id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 Autentifikatsiyadan o'tganlikka tekshirish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Auth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check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()) ...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/>
              <a:t>Routelarni himoyalash uchun </a:t>
            </a:r>
            <a:r>
              <a:rPr lang="en-US" b="1"/>
              <a:t>auth</a:t>
            </a:r>
            <a:r>
              <a:rPr lang="en-US"/>
              <a:t> vositachi (middleware) </a:t>
            </a:r>
            <a:r>
              <a:rPr lang="en-US" smtClean="0"/>
              <a:t>ishlatiladi (web.php faylda yoki controller konstruktorida). </a:t>
            </a:r>
            <a:r>
              <a:rPr lang="en-US"/>
              <a:t>Agar foydalanuvchi autentifikatsiyadan o'tmagan bo'lsa </a:t>
            </a:r>
            <a:r>
              <a:rPr lang="en-US" b="1" smtClean="0"/>
              <a:t>Middleware\Authenticate.php</a:t>
            </a:r>
            <a:r>
              <a:rPr lang="en-US" smtClean="0"/>
              <a:t> </a:t>
            </a:r>
            <a:r>
              <a:rPr lang="en-US"/>
              <a:t>da ko'rsatilgan route manziliga yo'naltiradi</a:t>
            </a:r>
            <a:r>
              <a:rPr lang="en-US" smtClean="0"/>
              <a:t>:</a:t>
            </a:r>
          </a:p>
          <a:p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smtClean="0">
                <a:solidFill>
                  <a:srgbClr val="795E26"/>
                </a:solidFill>
                <a:latin typeface="Consolas" panose="020B0609020204030204" pitchFamily="49" charset="0"/>
              </a:rPr>
              <a:t>resource 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smtClean="0">
                <a:solidFill>
                  <a:srgbClr val="A31515"/>
                </a:solidFill>
                <a:latin typeface="Consolas" panose="020B0609020204030204" pitchFamily="49" charset="0"/>
              </a:rPr>
              <a:t>'talaba'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smtClean="0">
                <a:solidFill>
                  <a:srgbClr val="267F99"/>
                </a:solidFill>
                <a:latin typeface="Consolas" panose="020B0609020204030204" pitchFamily="49" charset="0"/>
              </a:rPr>
              <a:t>TalabaController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)-&gt;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middleware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'auth</a:t>
            </a:r>
            <a:r>
              <a:rPr lang="en-US" sz="160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09804" y="5329609"/>
            <a:ext cx="34821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>
                <a:solidFill>
                  <a:srgbClr val="795E26"/>
                </a:solidFill>
                <a:latin typeface="Consolas" panose="020B0609020204030204" pitchFamily="49" charset="0"/>
              </a:rPr>
              <a:t>__construct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50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$this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500">
                <a:solidFill>
                  <a:srgbClr val="795E26"/>
                </a:solidFill>
                <a:latin typeface="Consolas" panose="020B0609020204030204" pitchFamily="49" charset="0"/>
              </a:rPr>
              <a:t>middleware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</a:rPr>
              <a:t>'auth'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5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79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7360</TotalTime>
  <Words>753</Words>
  <Application>Microsoft Office PowerPoint</Application>
  <PresentationFormat>Widescreen</PresentationFormat>
  <Paragraphs>297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Retrospect</vt:lpstr>
      <vt:lpstr>Autentifikatsiya va avtorizatsiya</vt:lpstr>
      <vt:lpstr>Autentifikatsiya</vt:lpstr>
      <vt:lpstr>Autentifikatsiya</vt:lpstr>
      <vt:lpstr>Autentifikatsiya</vt:lpstr>
      <vt:lpstr>Autentifikatsiya</vt:lpstr>
      <vt:lpstr>Laravel Breeze</vt:lpstr>
      <vt:lpstr>Laravel UI</vt:lpstr>
      <vt:lpstr>Autentifikatsiya</vt:lpstr>
      <vt:lpstr>Auth fasadi</vt:lpstr>
      <vt:lpstr>Autentifikatsiyani alohida amalga oshirish</vt:lpstr>
      <vt:lpstr>Autentifikatsiyani tugatish (tizimdan chiqish)</vt:lpstr>
      <vt:lpstr>Avtorizatsiya</vt:lpstr>
      <vt:lpstr>Avtorizatsiya</vt:lpstr>
      <vt:lpstr>Avtorizatsiya</vt:lpstr>
      <vt:lpstr>Avtorizatsiya parametrlari</vt:lpstr>
      <vt:lpstr>Policy</vt:lpstr>
      <vt:lpstr>Policy</vt:lpstr>
      <vt:lpstr>Policy orqali avtorizatsiya</vt:lpstr>
      <vt:lpstr>Policy orqali avtorizatsiya</vt:lpstr>
      <vt:lpstr>Policy orqali avtorizatsiya</vt:lpstr>
      <vt:lpstr>Savollar?</vt:lpstr>
    </vt:vector>
  </TitlesOfParts>
  <Company>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Ranglar va fon</dc:title>
  <dc:creator>Qodirbek</dc:creator>
  <cp:lastModifiedBy>Qodirbek</cp:lastModifiedBy>
  <cp:revision>2212</cp:revision>
  <dcterms:created xsi:type="dcterms:W3CDTF">2019-11-17T16:43:43Z</dcterms:created>
  <dcterms:modified xsi:type="dcterms:W3CDTF">2022-05-16T19:20:05Z</dcterms:modified>
</cp:coreProperties>
</file>