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78" r:id="rId2"/>
    <p:sldId id="282" r:id="rId3"/>
    <p:sldId id="284" r:id="rId4"/>
    <p:sldId id="285" r:id="rId5"/>
    <p:sldId id="292" r:id="rId6"/>
    <p:sldId id="293" r:id="rId7"/>
    <p:sldId id="268" r:id="rId8"/>
    <p:sldId id="279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16" r:id="rId19"/>
    <p:sldId id="317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28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5C1A2-9474-4E29-9AC0-29235AF1DC29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2EA4CB-857A-4A8F-ADED-73614A79AA26}">
      <dgm:prSet phldrT="[Text]"/>
      <dgm:spPr/>
      <dgm:t>
        <a:bodyPr/>
        <a:lstStyle/>
        <a:p>
          <a:pPr algn="ctr"/>
          <a:r>
            <a:rPr lang="en-US" smtClean="0"/>
            <a:t>Dizayn</a:t>
          </a:r>
          <a:endParaRPr lang="en-US"/>
        </a:p>
      </dgm:t>
    </dgm:pt>
    <dgm:pt modelId="{B736C851-6D11-4106-9D13-85A9EF189B92}" type="parTrans" cxnId="{90248995-E851-4992-A16E-AED042494510}">
      <dgm:prSet/>
      <dgm:spPr/>
      <dgm:t>
        <a:bodyPr/>
        <a:lstStyle/>
        <a:p>
          <a:endParaRPr lang="en-US"/>
        </a:p>
      </dgm:t>
    </dgm:pt>
    <dgm:pt modelId="{23E09241-33A4-4A3C-BBC3-AAAA89BB0F98}" type="sibTrans" cxnId="{90248995-E851-4992-A16E-AED042494510}">
      <dgm:prSet/>
      <dgm:spPr/>
      <dgm:t>
        <a:bodyPr/>
        <a:lstStyle/>
        <a:p>
          <a:endParaRPr lang="en-US"/>
        </a:p>
      </dgm:t>
    </dgm:pt>
    <dgm:pt modelId="{0DB43C65-F16B-4913-94EF-391104042983}">
      <dgm:prSet phldrT="[Text]"/>
      <dgm:spPr/>
      <dgm:t>
        <a:bodyPr/>
        <a:lstStyle/>
        <a:p>
          <a:pPr algn="ctr"/>
          <a:r>
            <a:rPr lang="en-US" smtClean="0"/>
            <a:t>Verstka</a:t>
          </a:r>
          <a:endParaRPr lang="en-US"/>
        </a:p>
      </dgm:t>
    </dgm:pt>
    <dgm:pt modelId="{B3C54BD7-1BAC-4FA0-B0B7-6BA29DCA5B84}" type="parTrans" cxnId="{51588AF1-3930-42F5-8786-C81E0A3ACBBA}">
      <dgm:prSet/>
      <dgm:spPr/>
      <dgm:t>
        <a:bodyPr/>
        <a:lstStyle/>
        <a:p>
          <a:endParaRPr lang="en-US"/>
        </a:p>
      </dgm:t>
    </dgm:pt>
    <dgm:pt modelId="{AAEC5FDF-FC17-4834-88E7-6CD2D5A816A9}" type="sibTrans" cxnId="{51588AF1-3930-42F5-8786-C81E0A3ACBBA}">
      <dgm:prSet/>
      <dgm:spPr/>
      <dgm:t>
        <a:bodyPr/>
        <a:lstStyle/>
        <a:p>
          <a:endParaRPr lang="en-US"/>
        </a:p>
      </dgm:t>
    </dgm:pt>
    <dgm:pt modelId="{339484C4-50A0-40B3-BFCD-64C40560296C}">
      <dgm:prSet phldrT="[Text]"/>
      <dgm:spPr/>
      <dgm:t>
        <a:bodyPr/>
        <a:lstStyle/>
        <a:p>
          <a:pPr algn="ctr"/>
          <a:r>
            <a:rPr lang="en-US" smtClean="0"/>
            <a:t>Dasturlash</a:t>
          </a:r>
          <a:endParaRPr lang="en-US"/>
        </a:p>
      </dgm:t>
    </dgm:pt>
    <dgm:pt modelId="{12E8E12F-033B-48A3-98F1-2EB6B7095059}" type="parTrans" cxnId="{B3F10661-8F2B-4DEC-9608-950C5BFD329C}">
      <dgm:prSet/>
      <dgm:spPr/>
      <dgm:t>
        <a:bodyPr/>
        <a:lstStyle/>
        <a:p>
          <a:endParaRPr lang="en-US"/>
        </a:p>
      </dgm:t>
    </dgm:pt>
    <dgm:pt modelId="{42746A04-07C1-497C-A346-997D30957D8B}" type="sibTrans" cxnId="{B3F10661-8F2B-4DEC-9608-950C5BFD329C}">
      <dgm:prSet/>
      <dgm:spPr/>
      <dgm:t>
        <a:bodyPr/>
        <a:lstStyle/>
        <a:p>
          <a:endParaRPr lang="en-US"/>
        </a:p>
      </dgm:t>
    </dgm:pt>
    <dgm:pt modelId="{42575291-E576-40AB-80E8-D77712963B23}" type="pres">
      <dgm:prSet presAssocID="{2D85C1A2-9474-4E29-9AC0-29235AF1DC2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E557A0-06ED-4703-AE85-9F6CB1152A11}" type="pres">
      <dgm:prSet presAssocID="{C22EA4CB-857A-4A8F-ADED-73614A79AA26}" presName="parentLin" presStyleCnt="0"/>
      <dgm:spPr/>
    </dgm:pt>
    <dgm:pt modelId="{6F0581E7-376F-47CD-A0F4-67768EDC9542}" type="pres">
      <dgm:prSet presAssocID="{C22EA4CB-857A-4A8F-ADED-73614A79AA2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431AA09-1A90-40B3-BF86-4B2BA5A657B8}" type="pres">
      <dgm:prSet presAssocID="{C22EA4CB-857A-4A8F-ADED-73614A79AA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0DA57-784D-4F4F-95C9-F915273A7AF1}" type="pres">
      <dgm:prSet presAssocID="{C22EA4CB-857A-4A8F-ADED-73614A79AA26}" presName="negativeSpace" presStyleCnt="0"/>
      <dgm:spPr/>
    </dgm:pt>
    <dgm:pt modelId="{74212B97-C0B5-4E5A-9624-9068C2E5295F}" type="pres">
      <dgm:prSet presAssocID="{C22EA4CB-857A-4A8F-ADED-73614A79AA26}" presName="childText" presStyleLbl="conFgAcc1" presStyleIdx="0" presStyleCnt="3">
        <dgm:presLayoutVars>
          <dgm:bulletEnabled val="1"/>
        </dgm:presLayoutVars>
      </dgm:prSet>
      <dgm:spPr/>
    </dgm:pt>
    <dgm:pt modelId="{CB496D49-D675-4C3C-B16B-49D2A53BA56C}" type="pres">
      <dgm:prSet presAssocID="{23E09241-33A4-4A3C-BBC3-AAAA89BB0F98}" presName="spaceBetweenRectangles" presStyleCnt="0"/>
      <dgm:spPr/>
    </dgm:pt>
    <dgm:pt modelId="{A5EA4E15-5177-4A1A-8C59-9125DEF27CF8}" type="pres">
      <dgm:prSet presAssocID="{0DB43C65-F16B-4913-94EF-391104042983}" presName="parentLin" presStyleCnt="0"/>
      <dgm:spPr/>
    </dgm:pt>
    <dgm:pt modelId="{D66FF041-5CF2-48FC-A00C-EFA2D5F94AB4}" type="pres">
      <dgm:prSet presAssocID="{0DB43C65-F16B-4913-94EF-39110404298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A3836EC-9153-48EF-923F-01FC4AC52B5D}" type="pres">
      <dgm:prSet presAssocID="{0DB43C65-F16B-4913-94EF-39110404298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9ED51-DAF3-4880-9AA1-7D23001B0A59}" type="pres">
      <dgm:prSet presAssocID="{0DB43C65-F16B-4913-94EF-391104042983}" presName="negativeSpace" presStyleCnt="0"/>
      <dgm:spPr/>
    </dgm:pt>
    <dgm:pt modelId="{2291FE3D-9236-4805-98E4-1CE943D92ED6}" type="pres">
      <dgm:prSet presAssocID="{0DB43C65-F16B-4913-94EF-391104042983}" presName="childText" presStyleLbl="conFgAcc1" presStyleIdx="1" presStyleCnt="3">
        <dgm:presLayoutVars>
          <dgm:bulletEnabled val="1"/>
        </dgm:presLayoutVars>
      </dgm:prSet>
      <dgm:spPr/>
    </dgm:pt>
    <dgm:pt modelId="{53605AE1-20BB-45C0-A1A0-A769595D41FA}" type="pres">
      <dgm:prSet presAssocID="{AAEC5FDF-FC17-4834-88E7-6CD2D5A816A9}" presName="spaceBetweenRectangles" presStyleCnt="0"/>
      <dgm:spPr/>
    </dgm:pt>
    <dgm:pt modelId="{9B3BCC1D-56A6-4DD7-B190-33755E3EEAD6}" type="pres">
      <dgm:prSet presAssocID="{339484C4-50A0-40B3-BFCD-64C40560296C}" presName="parentLin" presStyleCnt="0"/>
      <dgm:spPr/>
    </dgm:pt>
    <dgm:pt modelId="{E7DD0141-3478-4A51-A2B0-F73A7720D568}" type="pres">
      <dgm:prSet presAssocID="{339484C4-50A0-40B3-BFCD-64C40560296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C5D9106-2FAD-43EA-BE93-9B34941A1DAE}" type="pres">
      <dgm:prSet presAssocID="{339484C4-50A0-40B3-BFCD-64C40560296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0D364-7427-436A-9E6C-68A043E6D274}" type="pres">
      <dgm:prSet presAssocID="{339484C4-50A0-40B3-BFCD-64C40560296C}" presName="negativeSpace" presStyleCnt="0"/>
      <dgm:spPr/>
    </dgm:pt>
    <dgm:pt modelId="{C5138001-2ABE-4A7B-8CA0-9FAF7CFCBE36}" type="pres">
      <dgm:prSet presAssocID="{339484C4-50A0-40B3-BFCD-64C40560296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6DABBB-97B8-4CED-8C0D-5C54FAC3A42D}" type="presOf" srcId="{0DB43C65-F16B-4913-94EF-391104042983}" destId="{CA3836EC-9153-48EF-923F-01FC4AC52B5D}" srcOrd="1" destOrd="0" presId="urn:microsoft.com/office/officeart/2005/8/layout/list1"/>
    <dgm:cxn modelId="{B3F10661-8F2B-4DEC-9608-950C5BFD329C}" srcId="{2D85C1A2-9474-4E29-9AC0-29235AF1DC29}" destId="{339484C4-50A0-40B3-BFCD-64C40560296C}" srcOrd="2" destOrd="0" parTransId="{12E8E12F-033B-48A3-98F1-2EB6B7095059}" sibTransId="{42746A04-07C1-497C-A346-997D30957D8B}"/>
    <dgm:cxn modelId="{B8F31346-C83E-4CB7-B062-317CF52A1293}" type="presOf" srcId="{C22EA4CB-857A-4A8F-ADED-73614A79AA26}" destId="{0431AA09-1A90-40B3-BF86-4B2BA5A657B8}" srcOrd="1" destOrd="0" presId="urn:microsoft.com/office/officeart/2005/8/layout/list1"/>
    <dgm:cxn modelId="{A6DAAAC7-D207-4F31-AC97-8CA43A9BA904}" type="presOf" srcId="{C22EA4CB-857A-4A8F-ADED-73614A79AA26}" destId="{6F0581E7-376F-47CD-A0F4-67768EDC9542}" srcOrd="0" destOrd="0" presId="urn:microsoft.com/office/officeart/2005/8/layout/list1"/>
    <dgm:cxn modelId="{0D0EF16D-8DA3-4D74-A303-97866250E3A8}" type="presOf" srcId="{2D85C1A2-9474-4E29-9AC0-29235AF1DC29}" destId="{42575291-E576-40AB-80E8-D77712963B23}" srcOrd="0" destOrd="0" presId="urn:microsoft.com/office/officeart/2005/8/layout/list1"/>
    <dgm:cxn modelId="{08D5F1DD-3874-4E14-AB14-CDA1330BB6FA}" type="presOf" srcId="{339484C4-50A0-40B3-BFCD-64C40560296C}" destId="{BC5D9106-2FAD-43EA-BE93-9B34941A1DAE}" srcOrd="1" destOrd="0" presId="urn:microsoft.com/office/officeart/2005/8/layout/list1"/>
    <dgm:cxn modelId="{51588AF1-3930-42F5-8786-C81E0A3ACBBA}" srcId="{2D85C1A2-9474-4E29-9AC0-29235AF1DC29}" destId="{0DB43C65-F16B-4913-94EF-391104042983}" srcOrd="1" destOrd="0" parTransId="{B3C54BD7-1BAC-4FA0-B0B7-6BA29DCA5B84}" sibTransId="{AAEC5FDF-FC17-4834-88E7-6CD2D5A816A9}"/>
    <dgm:cxn modelId="{EA939D6B-FF26-4FEC-BA6A-F201A250BB37}" type="presOf" srcId="{339484C4-50A0-40B3-BFCD-64C40560296C}" destId="{E7DD0141-3478-4A51-A2B0-F73A7720D568}" srcOrd="0" destOrd="0" presId="urn:microsoft.com/office/officeart/2005/8/layout/list1"/>
    <dgm:cxn modelId="{90248995-E851-4992-A16E-AED042494510}" srcId="{2D85C1A2-9474-4E29-9AC0-29235AF1DC29}" destId="{C22EA4CB-857A-4A8F-ADED-73614A79AA26}" srcOrd="0" destOrd="0" parTransId="{B736C851-6D11-4106-9D13-85A9EF189B92}" sibTransId="{23E09241-33A4-4A3C-BBC3-AAAA89BB0F98}"/>
    <dgm:cxn modelId="{AF49D18B-FA94-44B9-A2E2-FD752470BFDE}" type="presOf" srcId="{0DB43C65-F16B-4913-94EF-391104042983}" destId="{D66FF041-5CF2-48FC-A00C-EFA2D5F94AB4}" srcOrd="0" destOrd="0" presId="urn:microsoft.com/office/officeart/2005/8/layout/list1"/>
    <dgm:cxn modelId="{0C265B95-9DB6-4EAF-B4DC-7CEBD0E1FABC}" type="presParOf" srcId="{42575291-E576-40AB-80E8-D77712963B23}" destId="{2DE557A0-06ED-4703-AE85-9F6CB1152A11}" srcOrd="0" destOrd="0" presId="urn:microsoft.com/office/officeart/2005/8/layout/list1"/>
    <dgm:cxn modelId="{53FA9CC3-A4B9-443D-A397-88F25ED5591F}" type="presParOf" srcId="{2DE557A0-06ED-4703-AE85-9F6CB1152A11}" destId="{6F0581E7-376F-47CD-A0F4-67768EDC9542}" srcOrd="0" destOrd="0" presId="urn:microsoft.com/office/officeart/2005/8/layout/list1"/>
    <dgm:cxn modelId="{7AAF1D24-6DBF-449A-AA00-918021478702}" type="presParOf" srcId="{2DE557A0-06ED-4703-AE85-9F6CB1152A11}" destId="{0431AA09-1A90-40B3-BF86-4B2BA5A657B8}" srcOrd="1" destOrd="0" presId="urn:microsoft.com/office/officeart/2005/8/layout/list1"/>
    <dgm:cxn modelId="{0B85028B-C88B-4CDE-95D8-115CC05761CC}" type="presParOf" srcId="{42575291-E576-40AB-80E8-D77712963B23}" destId="{F130DA57-784D-4F4F-95C9-F915273A7AF1}" srcOrd="1" destOrd="0" presId="urn:microsoft.com/office/officeart/2005/8/layout/list1"/>
    <dgm:cxn modelId="{6DB13010-EA43-4ACD-9BC4-A3CB5F2C835A}" type="presParOf" srcId="{42575291-E576-40AB-80E8-D77712963B23}" destId="{74212B97-C0B5-4E5A-9624-9068C2E5295F}" srcOrd="2" destOrd="0" presId="urn:microsoft.com/office/officeart/2005/8/layout/list1"/>
    <dgm:cxn modelId="{B1ACA864-A5CA-4E83-94FE-D93111AD2037}" type="presParOf" srcId="{42575291-E576-40AB-80E8-D77712963B23}" destId="{CB496D49-D675-4C3C-B16B-49D2A53BA56C}" srcOrd="3" destOrd="0" presId="urn:microsoft.com/office/officeart/2005/8/layout/list1"/>
    <dgm:cxn modelId="{D57DDAD1-9DE2-4460-BC8F-FEFF4DC57659}" type="presParOf" srcId="{42575291-E576-40AB-80E8-D77712963B23}" destId="{A5EA4E15-5177-4A1A-8C59-9125DEF27CF8}" srcOrd="4" destOrd="0" presId="urn:microsoft.com/office/officeart/2005/8/layout/list1"/>
    <dgm:cxn modelId="{928A335F-FAC9-4925-A983-4DA518D5D3BB}" type="presParOf" srcId="{A5EA4E15-5177-4A1A-8C59-9125DEF27CF8}" destId="{D66FF041-5CF2-48FC-A00C-EFA2D5F94AB4}" srcOrd="0" destOrd="0" presId="urn:microsoft.com/office/officeart/2005/8/layout/list1"/>
    <dgm:cxn modelId="{1DB1036B-8CFB-4306-B2BB-CFA7FAE48DD9}" type="presParOf" srcId="{A5EA4E15-5177-4A1A-8C59-9125DEF27CF8}" destId="{CA3836EC-9153-48EF-923F-01FC4AC52B5D}" srcOrd="1" destOrd="0" presId="urn:microsoft.com/office/officeart/2005/8/layout/list1"/>
    <dgm:cxn modelId="{8AB5B063-C230-4840-84D0-D0381F123793}" type="presParOf" srcId="{42575291-E576-40AB-80E8-D77712963B23}" destId="{F299ED51-DAF3-4880-9AA1-7D23001B0A59}" srcOrd="5" destOrd="0" presId="urn:microsoft.com/office/officeart/2005/8/layout/list1"/>
    <dgm:cxn modelId="{6110003C-5AB5-484E-AD91-E1AC195AF2B8}" type="presParOf" srcId="{42575291-E576-40AB-80E8-D77712963B23}" destId="{2291FE3D-9236-4805-98E4-1CE943D92ED6}" srcOrd="6" destOrd="0" presId="urn:microsoft.com/office/officeart/2005/8/layout/list1"/>
    <dgm:cxn modelId="{9584C54F-EACD-4926-936C-3C03BEACC97F}" type="presParOf" srcId="{42575291-E576-40AB-80E8-D77712963B23}" destId="{53605AE1-20BB-45C0-A1A0-A769595D41FA}" srcOrd="7" destOrd="0" presId="urn:microsoft.com/office/officeart/2005/8/layout/list1"/>
    <dgm:cxn modelId="{B16DCD9D-B739-4925-8A08-9C2AA45CC794}" type="presParOf" srcId="{42575291-E576-40AB-80E8-D77712963B23}" destId="{9B3BCC1D-56A6-4DD7-B190-33755E3EEAD6}" srcOrd="8" destOrd="0" presId="urn:microsoft.com/office/officeart/2005/8/layout/list1"/>
    <dgm:cxn modelId="{CEB9C301-607E-4825-A5CD-3CF14EBC1B1C}" type="presParOf" srcId="{9B3BCC1D-56A6-4DD7-B190-33755E3EEAD6}" destId="{E7DD0141-3478-4A51-A2B0-F73A7720D568}" srcOrd="0" destOrd="0" presId="urn:microsoft.com/office/officeart/2005/8/layout/list1"/>
    <dgm:cxn modelId="{44F9F1F7-63AB-4E38-9E5A-E0038C2E0E7F}" type="presParOf" srcId="{9B3BCC1D-56A6-4DD7-B190-33755E3EEAD6}" destId="{BC5D9106-2FAD-43EA-BE93-9B34941A1DAE}" srcOrd="1" destOrd="0" presId="urn:microsoft.com/office/officeart/2005/8/layout/list1"/>
    <dgm:cxn modelId="{41DC61D1-7B20-4C44-A661-DA54F9A6AC44}" type="presParOf" srcId="{42575291-E576-40AB-80E8-D77712963B23}" destId="{2590D364-7427-436A-9E6C-68A043E6D274}" srcOrd="9" destOrd="0" presId="urn:microsoft.com/office/officeart/2005/8/layout/list1"/>
    <dgm:cxn modelId="{425AE4F3-5DB6-472F-912E-2AD706C9C5A5}" type="presParOf" srcId="{42575291-E576-40AB-80E8-D77712963B23}" destId="{C5138001-2ABE-4A7B-8CA0-9FAF7CFCBE3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12B97-C0B5-4E5A-9624-9068C2E5295F}">
      <dsp:nvSpPr>
        <dsp:cNvPr id="0" name=""/>
        <dsp:cNvSpPr/>
      </dsp:nvSpPr>
      <dsp:spPr>
        <a:xfrm>
          <a:off x="0" y="397921"/>
          <a:ext cx="41589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1AA09-1A90-40B3-BF86-4B2BA5A657B8}">
      <dsp:nvSpPr>
        <dsp:cNvPr id="0" name=""/>
        <dsp:cNvSpPr/>
      </dsp:nvSpPr>
      <dsp:spPr>
        <a:xfrm>
          <a:off x="207946" y="43681"/>
          <a:ext cx="291125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038" tIns="0" rIns="110038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Dizayn</a:t>
          </a:r>
          <a:endParaRPr lang="en-US" sz="2400" kern="1200"/>
        </a:p>
      </dsp:txBody>
      <dsp:txXfrm>
        <a:off x="242531" y="78266"/>
        <a:ext cx="2842083" cy="639310"/>
      </dsp:txXfrm>
    </dsp:sp>
    <dsp:sp modelId="{2291FE3D-9236-4805-98E4-1CE943D92ED6}">
      <dsp:nvSpPr>
        <dsp:cNvPr id="0" name=""/>
        <dsp:cNvSpPr/>
      </dsp:nvSpPr>
      <dsp:spPr>
        <a:xfrm>
          <a:off x="0" y="1486561"/>
          <a:ext cx="41589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836EC-9153-48EF-923F-01FC4AC52B5D}">
      <dsp:nvSpPr>
        <dsp:cNvPr id="0" name=""/>
        <dsp:cNvSpPr/>
      </dsp:nvSpPr>
      <dsp:spPr>
        <a:xfrm>
          <a:off x="207946" y="1132321"/>
          <a:ext cx="2911253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038" tIns="0" rIns="110038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Verstka</a:t>
          </a:r>
          <a:endParaRPr lang="en-US" sz="2400" kern="1200"/>
        </a:p>
      </dsp:txBody>
      <dsp:txXfrm>
        <a:off x="242531" y="1166906"/>
        <a:ext cx="2842083" cy="639310"/>
      </dsp:txXfrm>
    </dsp:sp>
    <dsp:sp modelId="{C5138001-2ABE-4A7B-8CA0-9FAF7CFCBE36}">
      <dsp:nvSpPr>
        <dsp:cNvPr id="0" name=""/>
        <dsp:cNvSpPr/>
      </dsp:nvSpPr>
      <dsp:spPr>
        <a:xfrm>
          <a:off x="0" y="2575201"/>
          <a:ext cx="41589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9106-2FAD-43EA-BE93-9B34941A1DAE}">
      <dsp:nvSpPr>
        <dsp:cNvPr id="0" name=""/>
        <dsp:cNvSpPr/>
      </dsp:nvSpPr>
      <dsp:spPr>
        <a:xfrm>
          <a:off x="207946" y="2220961"/>
          <a:ext cx="2911253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038" tIns="0" rIns="110038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Dasturlash</a:t>
          </a:r>
          <a:endParaRPr lang="en-US" sz="2400" kern="1200"/>
        </a:p>
      </dsp:txBody>
      <dsp:txXfrm>
        <a:off x="242531" y="2255546"/>
        <a:ext cx="284208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Asosiy </a:t>
            </a:r>
            <a:r>
              <a:rPr lang="en-US" sz="6600"/>
              <a:t>tushunchalar. PHP tili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31" y="4655504"/>
            <a:ext cx="3007911" cy="1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Sintaksis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.php kengaytmali fayl</a:t>
            </a:r>
          </a:p>
          <a:p>
            <a:r>
              <a:rPr lang="en-US" smtClean="0"/>
              <a:t>2. </a:t>
            </a:r>
            <a:r>
              <a:rPr lang="en-US"/>
              <a:t>&lt;?php </a:t>
            </a:r>
            <a:r>
              <a:rPr lang="en-US" i="1"/>
              <a:t>php-kod </a:t>
            </a:r>
            <a:r>
              <a:rPr lang="en-US" smtClean="0"/>
              <a:t>?&gt; (yopilgan php tegini (?&gt;) qoldirib ketish mumkin)</a:t>
            </a:r>
          </a:p>
          <a:p>
            <a:r>
              <a:rPr lang="en-US" smtClean="0"/>
              <a:t>3. &lt;? </a:t>
            </a:r>
            <a:r>
              <a:rPr lang="en-US" i="1"/>
              <a:t>php-kod </a:t>
            </a:r>
            <a:r>
              <a:rPr lang="en-US" smtClean="0"/>
              <a:t>?&gt; (php.ini konfiguratsiya faylida short_open_tag yoqilgan bo'lsa)</a:t>
            </a:r>
          </a:p>
          <a:p>
            <a:r>
              <a:rPr lang="en-US"/>
              <a:t>4</a:t>
            </a:r>
            <a:r>
              <a:rPr lang="en-US" smtClean="0"/>
              <a:t>. Ma'lumotlarni chop etish: echo, print, print_r, var_dump (</a:t>
            </a:r>
            <a:r>
              <a:rPr lang="ru-RU"/>
              <a:t>&lt;?php echo </a:t>
            </a:r>
            <a:r>
              <a:rPr lang="ru-RU" smtClean="0"/>
              <a:t>'</a:t>
            </a:r>
            <a:r>
              <a:rPr lang="en-US" smtClean="0"/>
              <a:t>hello world</a:t>
            </a:r>
            <a:r>
              <a:rPr lang="ru-RU" smtClean="0"/>
              <a:t>'</a:t>
            </a:r>
            <a:r>
              <a:rPr lang="ru-RU"/>
              <a:t> ?&gt;</a:t>
            </a:r>
            <a:r>
              <a:rPr lang="en-US" smtClean="0"/>
              <a:t>)</a:t>
            </a:r>
          </a:p>
          <a:p>
            <a:r>
              <a:rPr lang="en-US"/>
              <a:t>5. </a:t>
            </a:r>
            <a:r>
              <a:rPr lang="en-US" smtClean="0"/>
              <a:t>Qisqa chop etish tegi (&lt;?=  &lt;==&gt; &lt;?</a:t>
            </a:r>
            <a:r>
              <a:rPr lang="en-US"/>
              <a:t>php </a:t>
            </a:r>
            <a:r>
              <a:rPr lang="en-US" smtClean="0"/>
              <a:t>echo)</a:t>
            </a:r>
          </a:p>
          <a:p>
            <a:r>
              <a:rPr lang="en-US" smtClean="0"/>
              <a:t>6. Har bir konstruksiya oxirida ; belgisi</a:t>
            </a:r>
          </a:p>
          <a:p>
            <a:r>
              <a:rPr lang="en-US" smtClean="0"/>
              <a:t>7. Belgilar registriga sezgir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Sintaksis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8. PHP faylda HTML koddan foydalanish imkoniyati</a:t>
            </a:r>
            <a:endParaRPr lang="en-US"/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Lorem ipsum dolor sit amet.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echo 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'PHP kod'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Lorem ipsum dolor sit amet.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($expression == 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   Shart rost bo'lsa chop etiladi.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   Shart yolg'on bo'lsa chop etiladi.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endif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/>
              <a:t>9. Izohlar</a:t>
            </a:r>
            <a:endParaRPr lang="en-US" sz="120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C++ stilidagi izoh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/*  Ko'p qatorli izoh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    Bir nechta qatordan iborat */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 Unix stilidagi izoh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smtClean="0"/>
              <a:t>Skalyar turlar: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smtClean="0"/>
              <a:t>bool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/>
              <a:t>i</a:t>
            </a:r>
            <a:r>
              <a:rPr lang="en-US" sz="1600" smtClean="0"/>
              <a:t>nt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/>
              <a:t>f</a:t>
            </a:r>
            <a:r>
              <a:rPr lang="en-US" sz="1600" smtClean="0"/>
              <a:t>loat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/>
              <a:t>s</a:t>
            </a:r>
            <a:r>
              <a:rPr lang="en-US" sz="1600" smtClean="0"/>
              <a:t>tring</a:t>
            </a:r>
          </a:p>
          <a:p>
            <a:r>
              <a:rPr lang="en-US" sz="1600" smtClean="0"/>
              <a:t>Aralash turlar</a:t>
            </a:r>
            <a:r>
              <a:rPr lang="en-US" sz="1600"/>
              <a:t>: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smtClean="0"/>
              <a:t>array</a:t>
            </a:r>
            <a:endParaRPr lang="en-US" sz="1600"/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smtClean="0"/>
              <a:t>object</a:t>
            </a:r>
            <a:endParaRPr lang="en-US" sz="1600"/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smtClean="0"/>
              <a:t>callable</a:t>
            </a:r>
            <a:endParaRPr lang="en-US" sz="1600"/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smtClean="0"/>
              <a:t>iterable (7.1 versiyadan boshlab qo'shilgan, Traversable interfeysini amalga oshiruvchi massiv yoki obyekt)</a:t>
            </a:r>
            <a:endParaRPr lang="en-US" sz="1600"/>
          </a:p>
          <a:p>
            <a:r>
              <a:rPr lang="en-US" sz="1600" smtClean="0"/>
              <a:t>Maxsus turlar</a:t>
            </a:r>
            <a:r>
              <a:rPr lang="en-US" sz="1600"/>
              <a:t>: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smtClean="0"/>
              <a:t>resource</a:t>
            </a:r>
            <a:endParaRPr lang="en-US" sz="1600"/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smtClean="0"/>
              <a:t>NULL</a:t>
            </a:r>
            <a:endParaRPr lang="en-US" sz="1600"/>
          </a:p>
          <a:p>
            <a:pPr>
              <a:spcBef>
                <a:spcPts val="0"/>
              </a:spcBef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PHPda o'zgaruvchi turi e'lon qilinmaydi, yuklangan qiymatga mos ravishda script ishlashi jarayonida o'zgaradi.</a:t>
            </a:r>
          </a:p>
          <a:p>
            <a:pPr>
              <a:spcBef>
                <a:spcPts val="0"/>
              </a:spcBef>
            </a:pPr>
            <a:r>
              <a:rPr lang="en-US" smtClean="0"/>
              <a:t>var_dump() – o'zgaruvchi haqida to'liq ma'lumotni chiqaruvchi funksiya</a:t>
            </a:r>
          </a:p>
          <a:p>
            <a:pPr>
              <a:spcBef>
                <a:spcPts val="0"/>
              </a:spcBef>
            </a:pPr>
            <a:r>
              <a:rPr lang="en-US" smtClean="0"/>
              <a:t>gettype() – o'zgaruvchi turini o'qish uchun qulay ko'rinishda qaytaruvchi funksiya</a:t>
            </a:r>
          </a:p>
          <a:p>
            <a:pPr>
              <a:spcBef>
                <a:spcPts val="0"/>
              </a:spcBef>
            </a:pPr>
            <a:r>
              <a:rPr lang="en-US" smtClean="0"/>
              <a:t>is_</a:t>
            </a:r>
            <a:r>
              <a:rPr lang="en-US" i="1" smtClean="0"/>
              <a:t>type</a:t>
            </a:r>
            <a:r>
              <a:rPr lang="en-US" smtClean="0"/>
              <a:t>() – o'zgaruvchini turga tekshirish (is_int(), is_string())</a:t>
            </a: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9982" y="3778623"/>
            <a:ext cx="8903718" cy="209047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$s 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$d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13.9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gettype($d);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double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gettype($a); 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boolean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gettype($a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integer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(is_bool($a))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 - bool"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chop etilmaydi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(is_int($a)) {   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is_integer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 - int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chop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 etiladi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O'zgaruvchilar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O'zgaruvchi nomi sintaksisi quyidagi regulyar ifodaga mos bo'lishi kerak:</a:t>
            </a:r>
          </a:p>
          <a:p>
            <a:pPr>
              <a:spcBef>
                <a:spcPts val="600"/>
              </a:spcBef>
            </a:pPr>
            <a:r>
              <a:rPr lang="pl-PL" sz="1800">
                <a:latin typeface="Consolas" panose="020B0609020204030204" pitchFamily="49" charset="0"/>
              </a:rPr>
              <a:t>^[a-zA-Z_\x80-\xff][a-zA-Z0-9_\x80-\xff</a:t>
            </a:r>
            <a:r>
              <a:rPr lang="pl-PL" sz="1800" smtClean="0">
                <a:latin typeface="Consolas" panose="020B0609020204030204" pitchFamily="49" charset="0"/>
              </a:rPr>
              <a:t>]*$</a:t>
            </a:r>
            <a:endParaRPr lang="en-US" sz="1800" smtClean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$this – maxsus o'zgaruvchi, qiymat yuklash mumkin emas.</a:t>
            </a:r>
          </a:p>
          <a:p>
            <a:r>
              <a:rPr lang="en-US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Oldindan aniqlangan o'zgaruvchilar: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GLOBALS — 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Global ko'rinish sohasidagi barcha o'zgaruvchilarga ko'rsatkich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$_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SERVER — 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script bajariluvchi muhit serveri haqidagi ma'lumot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$_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GET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—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GET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o'zgaruvchilari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$_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POST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—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 POST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 o'zgaruvchilari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$_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FILES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—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orqali yuklangan fayllar o'zgaruvchilari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$_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REQUEST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—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HTTP-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so'rov o'zgaruvchilari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$_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SESSION — 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Sessiya o'zgaruvchilari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$_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ENV — 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Muhit o'zgaruvchilari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$_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COOKIE — HTTP Cookies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php_errormsg — 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Xatolar haqida xabar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http_response_header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—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javoblar sarlavhalari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argc — 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Skriptga jo'natilgan argumentlar miqdori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$</a:t>
            </a: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</a:rPr>
              <a:t>argv —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Skriptga jo'natilgan argumentlar 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massivi</a:t>
            </a:r>
            <a:endParaRPr lang="ru-RU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endParaRPr lang="en-US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400" b="1" smtClean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400" b="1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O'zgaruvchilarning ko'rinish sohasi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845734"/>
            <a:ext cx="9974580" cy="4023360"/>
          </a:xfrm>
        </p:spPr>
        <p:txBody>
          <a:bodyPr/>
          <a:lstStyle/>
          <a:p>
            <a:r>
              <a:rPr lang="en-US" smtClean="0"/>
              <a:t>Ko'rinish sohasi – o'zgaruvchi aniqlangan kontekst. Bunga barcha qo'shilgan va majburiy bo'lgan tashqi fayllar ham kiradi.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'b.inc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/>
              <a:t>O'zgaruvchilar local va global ko'rinish sohasiga ega.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1100" y="378854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/* global ko'rinish sohasi */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test()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$a;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/* lokal ko'rinish sohasidagi o'zgaruvchi */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ko'rinish sohasi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latin typeface="Consolas" panose="020B0609020204030204" pitchFamily="49" charset="0"/>
              </a:rPr>
              <a:t>global </a:t>
            </a:r>
            <a:r>
              <a:rPr lang="en-US"/>
              <a:t>kalit so'zi orqali local ko'rinish sohasidan global ko'rinish sohasiga </a:t>
            </a:r>
            <a:r>
              <a:rPr lang="en-US" smtClean="0"/>
              <a:t>o'tiladi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2575885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$b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Sum()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$GLOBALS[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= $GLOBALS[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+ $GLOBALS[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Sum();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$b;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2575885"/>
            <a:ext cx="26634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$b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Sum()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$a, $b;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$b = $a + $b;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Sum();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$b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  <a:endParaRPr lang="en-US" sz="160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O'zgaruvchilar o'zgaruvchisi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O'zgaruvchini nomini boshqa o'zgaruvchida dinamik saqlash imkoni mavjud.</a:t>
            </a:r>
          </a:p>
          <a:p>
            <a:pPr>
              <a:spcBef>
                <a:spcPts val="600"/>
              </a:spcBef>
            </a:pPr>
            <a:r>
              <a:rPr lang="es-E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s-E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s-E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$$a = </a:t>
            </a:r>
            <a:r>
              <a:rPr lang="es-E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s-E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 $hello = "world"</a:t>
            </a:r>
            <a:endParaRPr lang="es-E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s-E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"$a ${$a}"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s-E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 echo "$a $hello";</a:t>
            </a:r>
            <a:endParaRPr lang="es-E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s-E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$a1=</a:t>
            </a:r>
            <a:r>
              <a:rPr lang="es-E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"hel"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$a2=</a:t>
            </a:r>
            <a:r>
              <a:rPr lang="es-E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"lo"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s-E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"${$a1 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 $a2}"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s-E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 echo "$hello";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Chop qilish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85935" cy="4023360"/>
          </a:xfrm>
        </p:spPr>
        <p:txBody>
          <a:bodyPr/>
          <a:lstStyle/>
          <a:p>
            <a:r>
              <a:rPr lang="en-US" b="1" smtClean="0"/>
              <a:t>echo</a:t>
            </a:r>
            <a:r>
              <a:rPr lang="en-US" smtClean="0"/>
              <a:t>:</a:t>
            </a:r>
            <a:endParaRPr lang="en-US"/>
          </a:p>
          <a:p>
            <a:pPr marL="715963" indent="-342900" defTabSz="361950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US" smtClean="0"/>
              <a:t>bir yoki bir nechta satrni chop qiladi</a:t>
            </a:r>
          </a:p>
          <a:p>
            <a:pPr marL="715963" indent="-342900" defTabSz="361950">
              <a:buFont typeface="Arial" panose="020B0604020202020204" pitchFamily="34" charset="0"/>
              <a:buChar char="•"/>
            </a:pPr>
            <a:r>
              <a:rPr lang="en-US" smtClean="0"/>
              <a:t>qaytaruvchi qiymati mavjud emas</a:t>
            </a:r>
            <a:endParaRPr lang="en-US"/>
          </a:p>
          <a:p>
            <a:endParaRPr lang="en-US" b="1" smtClean="0"/>
          </a:p>
          <a:p>
            <a:r>
              <a:rPr lang="en-US" b="1" smtClean="0"/>
              <a:t>var_dump</a:t>
            </a:r>
            <a:r>
              <a:rPr lang="en-US" smtClean="0"/>
              <a:t>():</a:t>
            </a:r>
            <a:endParaRPr lang="en-US"/>
          </a:p>
          <a:p>
            <a:pPr marL="715963" indent="-342900" defTabSz="361950">
              <a:buFont typeface="Arial" panose="020B0604020202020204" pitchFamily="34" charset="0"/>
              <a:buChar char="•"/>
            </a:pPr>
            <a:r>
              <a:rPr lang="en-US" smtClean="0"/>
              <a:t>odamga tushunarli ko'rinish</a:t>
            </a:r>
          </a:p>
          <a:p>
            <a:pPr marL="715963" indent="-342900" defTabSz="361950">
              <a:buFont typeface="Arial" panose="020B0604020202020204" pitchFamily="34" charset="0"/>
              <a:buChar char="•"/>
            </a:pPr>
            <a:r>
              <a:rPr lang="en-US"/>
              <a:t>	bir yoki bir nechta qiymatni chop </a:t>
            </a:r>
            <a:r>
              <a:rPr lang="en-US" smtClean="0"/>
              <a:t>qiladi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93636" y="1845734"/>
            <a:ext cx="589197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print</a:t>
            </a:r>
            <a:r>
              <a:rPr lang="en-US" smtClean="0"/>
              <a:t>:</a:t>
            </a:r>
          </a:p>
          <a:p>
            <a:pPr marL="715963" indent="-342900" defTabSz="361950">
              <a:buFont typeface="Arial" panose="020B0604020202020204" pitchFamily="34" charset="0"/>
              <a:buChar char="•"/>
            </a:pPr>
            <a:r>
              <a:rPr lang="en-US" smtClean="0"/>
              <a:t>	bitta satrni chop qiladi</a:t>
            </a:r>
          </a:p>
          <a:p>
            <a:pPr marL="715963" indent="-342900" defTabSz="361950">
              <a:buFont typeface="Arial" panose="020B0604020202020204" pitchFamily="34" charset="0"/>
              <a:buChar char="•"/>
            </a:pPr>
            <a:r>
              <a:rPr lang="en-US"/>
              <a:t>1 qiymatni </a:t>
            </a:r>
            <a:r>
              <a:rPr lang="en-US" smtClean="0"/>
              <a:t>qaytaradi: </a:t>
            </a:r>
            <a:r>
              <a:rPr lang="en-US"/>
              <a:t>(if </a:t>
            </a:r>
            <a:r>
              <a:rPr lang="en-US" smtClean="0"/>
              <a:t>($</a:t>
            </a:r>
            <a:r>
              <a:rPr lang="en-US"/>
              <a:t>expr &amp;&amp; print "foo</a:t>
            </a:r>
            <a:r>
              <a:rPr lang="en-US" smtClean="0"/>
              <a:t>"))</a:t>
            </a:r>
          </a:p>
          <a:p>
            <a:endParaRPr lang="en-US" b="1" smtClean="0"/>
          </a:p>
          <a:p>
            <a:r>
              <a:rPr lang="en-US" b="1" smtClean="0"/>
              <a:t>print_r </a:t>
            </a:r>
            <a:r>
              <a:rPr lang="en-US" smtClean="0"/>
              <a:t>():</a:t>
            </a:r>
            <a:endParaRPr lang="en-US"/>
          </a:p>
          <a:p>
            <a:pPr marL="715963" indent="-342900" defTabSz="361950">
              <a:buFont typeface="Arial" panose="020B0604020202020204" pitchFamily="34" charset="0"/>
              <a:buChar char="•"/>
            </a:pPr>
            <a:r>
              <a:rPr lang="en-US"/>
              <a:t>odamga tushunarli ko'rinish</a:t>
            </a:r>
          </a:p>
          <a:p>
            <a:pPr marL="715963" indent="-342900" defTabSz="361950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US" smtClean="0"/>
              <a:t>bitta qiymatni </a:t>
            </a:r>
            <a:r>
              <a:rPr lang="en-US"/>
              <a:t>chop qiladi</a:t>
            </a:r>
          </a:p>
          <a:p>
            <a:pPr marL="715963" indent="-342900" defTabSz="3619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Chop qilish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4" y="1845734"/>
            <a:ext cx="5555411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latin typeface="Consolas" panose="020B0609020204030204" pitchFamily="49" charset="0"/>
              </a:rPr>
              <a:t>$a = array(1, 2.5, true, "Hello", array(1,2,3));</a:t>
            </a:r>
          </a:p>
          <a:p>
            <a:pPr>
              <a:spcBef>
                <a:spcPts val="600"/>
              </a:spcBef>
            </a:pPr>
            <a:r>
              <a:rPr lang="en-US" sz="1600">
                <a:latin typeface="Consolas" panose="020B0609020204030204" pitchFamily="49" charset="0"/>
              </a:rPr>
              <a:t>$b = 123;</a:t>
            </a:r>
          </a:p>
          <a:p>
            <a:pPr>
              <a:spcBef>
                <a:spcPts val="600"/>
              </a:spcBef>
            </a:pPr>
            <a:r>
              <a:rPr lang="en-US" sz="1600">
                <a:latin typeface="Consolas" panose="020B0609020204030204" pitchFamily="49" charset="0"/>
              </a:rPr>
              <a:t>echo $a, $b;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latin typeface="Consolas" panose="020B0609020204030204" pitchFamily="49" charset="0"/>
              </a:rPr>
              <a:t>print </a:t>
            </a:r>
            <a:r>
              <a:rPr lang="en-US" sz="1600">
                <a:latin typeface="Consolas" panose="020B0609020204030204" pitchFamily="49" charset="0"/>
              </a:rPr>
              <a:t>$b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pt-BR" sz="1600" smtClean="0">
                <a:latin typeface="Consolas" panose="020B0609020204030204" pitchFamily="49" charset="0"/>
              </a:rPr>
              <a:t>print_r</a:t>
            </a:r>
            <a:r>
              <a:rPr lang="pt-BR" sz="1600">
                <a:latin typeface="Consolas" panose="020B0609020204030204" pitchFamily="49" charset="0"/>
              </a:rPr>
              <a:t>($a);</a:t>
            </a:r>
          </a:p>
          <a:p>
            <a:pPr>
              <a:spcBef>
                <a:spcPts val="600"/>
              </a:spcBef>
            </a:pPr>
            <a:r>
              <a:rPr lang="pt-BR" sz="1600" smtClean="0">
                <a:latin typeface="Consolas" panose="020B0609020204030204" pitchFamily="49" charset="0"/>
              </a:rPr>
              <a:t>var_dump</a:t>
            </a:r>
            <a:r>
              <a:rPr lang="pt-BR" sz="1600">
                <a:latin typeface="Consolas" panose="020B0609020204030204" pitchFamily="49" charset="0"/>
              </a:rPr>
              <a:t>($a);</a:t>
            </a:r>
          </a:p>
          <a:p>
            <a:pPr>
              <a:spcBef>
                <a:spcPts val="600"/>
              </a:spcBef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4395322"/>
            <a:ext cx="3286125" cy="1800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78" y="2952874"/>
            <a:ext cx="2275704" cy="3283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12" y="1845734"/>
            <a:ext cx="2128868" cy="43903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82151" y="3269411"/>
            <a:ext cx="4161727" cy="517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1800046" y="3611827"/>
            <a:ext cx="7226766" cy="4290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95887" y="2844500"/>
            <a:ext cx="727863" cy="29625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defTabSz="361950"/>
            <a:r>
              <a:rPr lang="en-US" smtClean="0"/>
              <a:t>Qurilma: xizmat ko'rsatuvchi dasturiy ta'minot ishlashi uchun alohida ajratilgan, maxsus kompyuter.</a:t>
            </a:r>
          </a:p>
          <a:p>
            <a:pPr defTabSz="361950"/>
            <a:r>
              <a:rPr lang="en-US"/>
              <a:t>	</a:t>
            </a:r>
            <a:endParaRPr lang="en-US" smtClean="0"/>
          </a:p>
          <a:p>
            <a:pPr defTabSz="361950"/>
            <a:endParaRPr lang="en-US"/>
          </a:p>
          <a:p>
            <a:pPr defTabSz="361950"/>
            <a:endParaRPr lang="en-US" smtClean="0"/>
          </a:p>
          <a:p>
            <a:pPr defTabSz="361950"/>
            <a:endParaRPr lang="en-US"/>
          </a:p>
          <a:p>
            <a:pPr defTabSz="361950"/>
            <a:endParaRPr lang="en-US" smtClean="0"/>
          </a:p>
          <a:p>
            <a:pPr defTabSz="361950"/>
            <a:endParaRPr lang="en-US"/>
          </a:p>
          <a:p>
            <a:pPr defTabSz="361950"/>
            <a:r>
              <a:rPr lang="en-US" smtClean="0"/>
              <a:t>Dasturiy ta'minot: mizoj so'roviga ko'ra xizmat ko'rsatuvchi funksiyalarni bajaruvchi, ma'lum bir resurslar va xizmatlarga huquq beruvchi, hisoblash tizimining dasturiy komponenti.</a:t>
            </a:r>
          </a:p>
          <a:p>
            <a:pPr defTabSz="361950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623094"/>
            <a:ext cx="4820405" cy="2668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36" y="3968502"/>
            <a:ext cx="5152844" cy="208648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Turlar qiymatlari (mantiqiy tur)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1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Mantiqiy tur qiymatlari: true, false, TRUE, FALSE</a:t>
            </a:r>
          </a:p>
          <a:p>
            <a:r>
              <a:rPr lang="en-US" smtClean="0"/>
              <a:t>Quyidagi qiymatlar false qiymatiga o'giriladi: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mtClean="0"/>
              <a:t>integer </a:t>
            </a:r>
            <a:r>
              <a:rPr lang="ru-RU"/>
              <a:t>0 </a:t>
            </a:r>
            <a:r>
              <a:rPr lang="en-US" smtClean="0"/>
              <a:t>va </a:t>
            </a:r>
            <a:r>
              <a:rPr lang="ru-RU" smtClean="0"/>
              <a:t>-0</a:t>
            </a:r>
            <a:endParaRPr lang="ru-RU"/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mtClean="0"/>
              <a:t>float </a:t>
            </a:r>
            <a:r>
              <a:rPr lang="ru-RU"/>
              <a:t>0.0 </a:t>
            </a:r>
            <a:r>
              <a:rPr lang="en-US" smtClean="0"/>
              <a:t>va</a:t>
            </a:r>
            <a:r>
              <a:rPr lang="ru-RU" smtClean="0"/>
              <a:t> </a:t>
            </a:r>
            <a:r>
              <a:rPr lang="ru-RU"/>
              <a:t>-</a:t>
            </a:r>
            <a:r>
              <a:rPr lang="ru-RU" smtClean="0"/>
              <a:t>0.0</a:t>
            </a:r>
            <a:endParaRPr lang="ru-RU"/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mtClean="0"/>
              <a:t>bo'sh satr va </a:t>
            </a:r>
            <a:r>
              <a:rPr lang="ru-RU" smtClean="0"/>
              <a:t>"</a:t>
            </a:r>
            <a:r>
              <a:rPr lang="ru-RU"/>
              <a:t>0" </a:t>
            </a:r>
            <a:r>
              <a:rPr lang="en-US" smtClean="0"/>
              <a:t>satri</a:t>
            </a:r>
            <a:endParaRPr lang="ru-RU"/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mtClean="0"/>
              <a:t>elementlari bo'lmagan massiv</a:t>
            </a:r>
            <a:endParaRPr lang="ru-RU"/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mtClean="0"/>
              <a:t>NULL </a:t>
            </a:r>
            <a:r>
              <a:rPr lang="en-US" smtClean="0"/>
              <a:t>maxsus turi</a:t>
            </a:r>
            <a:endParaRPr lang="ru-RU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5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var_dump((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 bool(false)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var_dump((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5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 bool(true)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var_dump((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 -</a:t>
            </a:r>
            <a:r>
              <a:rPr lang="en-US" sz="15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 bool(true)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var_dump((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 bool(true)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var_dump((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500">
                <a:solidFill>
                  <a:srgbClr val="098658"/>
                </a:solidFill>
                <a:latin typeface="Consolas" panose="020B0609020204030204" pitchFamily="49" charset="0"/>
              </a:rPr>
              <a:t>2.3e5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 bool(true)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var_dump((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 array(</a:t>
            </a:r>
            <a:r>
              <a:rPr lang="en-US" sz="150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 bool(true)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var_dump((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 array());   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 bool(false)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var_dump((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// bool(true</a:t>
            </a:r>
            <a:r>
              <a:rPr lang="en-US" sz="150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Turlar qiymatlari (sonlar)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Butun sonlar ( "_" belgisi PHP 7.4.0 dan boshlab ishlatish mumkin):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sz="1600" smtClean="0">
                <a:latin typeface="Consolas" panose="020B0609020204030204" pitchFamily="49" charset="0"/>
              </a:rPr>
              <a:t>o'nlik</a:t>
            </a:r>
            <a:r>
              <a:rPr lang="ru-RU" sz="1600" smtClean="0">
                <a:latin typeface="Consolas" panose="020B0609020204030204" pitchFamily="49" charset="0"/>
              </a:rPr>
              <a:t>:</a:t>
            </a:r>
            <a:r>
              <a:rPr lang="en-US" sz="1600" smtClean="0">
                <a:latin typeface="Consolas" panose="020B0609020204030204" pitchFamily="49" charset="0"/>
              </a:rPr>
              <a:t>	     </a:t>
            </a:r>
            <a:r>
              <a:rPr lang="ru-RU" sz="1600" smtClean="0">
                <a:latin typeface="Consolas" panose="020B0609020204030204" pitchFamily="49" charset="0"/>
              </a:rPr>
              <a:t>[</a:t>
            </a:r>
            <a:r>
              <a:rPr lang="ru-RU" sz="1600">
                <a:latin typeface="Consolas" panose="020B0609020204030204" pitchFamily="49" charset="0"/>
              </a:rPr>
              <a:t>1-9][0-9]*(_[0-9</a:t>
            </a:r>
            <a:r>
              <a:rPr lang="ru-RU" sz="1600" smtClean="0">
                <a:latin typeface="Consolas" panose="020B0609020204030204" pitchFamily="49" charset="0"/>
              </a:rPr>
              <a:t>]+)*| 0</a:t>
            </a:r>
            <a:endParaRPr lang="ru-RU" sz="16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latin typeface="Consolas" panose="020B0609020204030204" pitchFamily="49" charset="0"/>
              </a:rPr>
              <a:t>o'n oltilik</a:t>
            </a:r>
            <a:r>
              <a:rPr lang="ru-RU" sz="1600" smtClean="0">
                <a:latin typeface="Consolas" panose="020B0609020204030204" pitchFamily="49" charset="0"/>
              </a:rPr>
              <a:t>: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ru-RU" sz="1600" smtClean="0">
                <a:latin typeface="Consolas" panose="020B0609020204030204" pitchFamily="49" charset="0"/>
              </a:rPr>
              <a:t>0[xX</a:t>
            </a:r>
            <a:r>
              <a:rPr lang="ru-RU" sz="1600">
                <a:latin typeface="Consolas" panose="020B0609020204030204" pitchFamily="49" charset="0"/>
              </a:rPr>
              <a:t>][0-9a-fA-F]+(_[0-9a-fA-F</a:t>
            </a:r>
            <a:r>
              <a:rPr lang="ru-RU" sz="1600" smtClean="0">
                <a:latin typeface="Consolas" panose="020B0609020204030204" pitchFamily="49" charset="0"/>
              </a:rPr>
              <a:t>]+)*</a:t>
            </a:r>
            <a:endParaRPr lang="ru-RU" sz="16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latin typeface="Consolas" panose="020B0609020204030204" pitchFamily="49" charset="0"/>
              </a:rPr>
              <a:t>sakkizlik</a:t>
            </a:r>
            <a:r>
              <a:rPr lang="ru-RU" sz="1600" smtClean="0">
                <a:latin typeface="Consolas" panose="020B0609020204030204" pitchFamily="49" charset="0"/>
              </a:rPr>
              <a:t>:</a:t>
            </a:r>
            <a:r>
              <a:rPr lang="en-US" sz="1600" smtClean="0">
                <a:latin typeface="Consolas" panose="020B0609020204030204" pitchFamily="49" charset="0"/>
              </a:rPr>
              <a:t>   </a:t>
            </a:r>
            <a:r>
              <a:rPr lang="ru-RU" sz="1600" smtClean="0">
                <a:latin typeface="Consolas" panose="020B0609020204030204" pitchFamily="49" charset="0"/>
              </a:rPr>
              <a:t>0[0-7</a:t>
            </a:r>
            <a:r>
              <a:rPr lang="ru-RU" sz="1600">
                <a:latin typeface="Consolas" panose="020B0609020204030204" pitchFamily="49" charset="0"/>
              </a:rPr>
              <a:t>]+(_[0-7</a:t>
            </a:r>
            <a:r>
              <a:rPr lang="ru-RU" sz="1600" smtClean="0">
                <a:latin typeface="Consolas" panose="020B0609020204030204" pitchFamily="49" charset="0"/>
              </a:rPr>
              <a:t>]+)*</a:t>
            </a:r>
            <a:endParaRPr lang="ru-RU" sz="16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latin typeface="Consolas" panose="020B0609020204030204" pitchFamily="49" charset="0"/>
              </a:rPr>
              <a:t>ikkilik</a:t>
            </a:r>
            <a:r>
              <a:rPr lang="ru-RU" sz="1600" smtClean="0">
                <a:latin typeface="Consolas" panose="020B0609020204030204" pitchFamily="49" charset="0"/>
              </a:rPr>
              <a:t>:</a:t>
            </a:r>
            <a:r>
              <a:rPr lang="en-US" sz="1600" smtClean="0">
                <a:latin typeface="Consolas" panose="020B0609020204030204" pitchFamily="49" charset="0"/>
              </a:rPr>
              <a:t>     </a:t>
            </a:r>
            <a:r>
              <a:rPr lang="ru-RU" sz="1600" smtClean="0">
                <a:latin typeface="Consolas" panose="020B0609020204030204" pitchFamily="49" charset="0"/>
              </a:rPr>
              <a:t>0[bB</a:t>
            </a:r>
            <a:r>
              <a:rPr lang="ru-RU" sz="1600">
                <a:latin typeface="Consolas" panose="020B0609020204030204" pitchFamily="49" charset="0"/>
              </a:rPr>
              <a:t>][01]+(_[01</a:t>
            </a:r>
            <a:r>
              <a:rPr lang="ru-RU" sz="1600" smtClean="0">
                <a:latin typeface="Consolas" panose="020B0609020204030204" pitchFamily="49" charset="0"/>
              </a:rPr>
              <a:t>]+)*</a:t>
            </a:r>
            <a:endParaRPr lang="en-US" sz="16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800" smtClean="0"/>
          </a:p>
          <a:p>
            <a:pPr>
              <a:spcBef>
                <a:spcPts val="0"/>
              </a:spcBef>
            </a:pPr>
            <a:r>
              <a:rPr lang="en-US"/>
              <a:t>Suzuvchi nuqtali sonlar:</a:t>
            </a:r>
          </a:p>
          <a:p>
            <a:pPr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LNUM          [0-9]+(_[0-9]+)*</a:t>
            </a:r>
          </a:p>
          <a:p>
            <a:pPr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DNUM          ([0-9]*(_[0-9]+)*[\.]{LNUM}) | ({LNUM}[\.][0-9]*(_[0-9]+)*)</a:t>
            </a:r>
          </a:p>
          <a:p>
            <a:pPr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EXPONENT_DNUM (({LNUM} | {DNUM}) [eE][+-]? {LNUM})</a:t>
            </a:r>
          </a:p>
          <a:p>
            <a:pPr>
              <a:spcBef>
                <a:spcPts val="0"/>
              </a:spcBef>
            </a:pPr>
            <a:endParaRPr lang="en-US" sz="1800"/>
          </a:p>
          <a:p>
            <a:pPr>
              <a:spcBef>
                <a:spcPts val="0"/>
              </a:spcBef>
            </a:pPr>
            <a:endParaRPr lang="en-US" sz="1800" smtClean="0"/>
          </a:p>
          <a:p>
            <a:pPr>
              <a:spcBef>
                <a:spcPts val="0"/>
              </a:spcBef>
            </a:pPr>
            <a:endParaRPr lang="en-US" sz="1800"/>
          </a:p>
          <a:p>
            <a:pPr>
              <a:spcBef>
                <a:spcPts val="0"/>
              </a:spcBef>
            </a:pPr>
            <a:endParaRPr lang="ru-RU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77275" y="1845734"/>
            <a:ext cx="3324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pt-B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pt-BR" sz="1600">
                <a:solidFill>
                  <a:srgbClr val="098658"/>
                </a:solidFill>
                <a:latin typeface="Consolas" panose="020B0609020204030204" pitchFamily="49" charset="0"/>
              </a:rPr>
              <a:t>1234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pt-BR" sz="1600">
                <a:solidFill>
                  <a:srgbClr val="098658"/>
                </a:solidFill>
                <a:latin typeface="Consolas" panose="020B0609020204030204" pitchFamily="49" charset="0"/>
              </a:rPr>
              <a:t>0123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pt-BR" sz="1600">
                <a:solidFill>
                  <a:srgbClr val="098658"/>
                </a:solidFill>
                <a:latin typeface="Consolas" panose="020B0609020204030204" pitchFamily="49" charset="0"/>
              </a:rPr>
              <a:t>0x1A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pt-BR" sz="1600">
                <a:solidFill>
                  <a:srgbClr val="098658"/>
                </a:solidFill>
                <a:latin typeface="Consolas" panose="020B0609020204030204" pitchFamily="49" charset="0"/>
              </a:rPr>
              <a:t>0b11111111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pt-BR" sz="1600">
                <a:solidFill>
                  <a:srgbClr val="098658"/>
                </a:solidFill>
                <a:latin typeface="Consolas" panose="020B0609020204030204" pitchFamily="49" charset="0"/>
              </a:rPr>
              <a:t>1_234_567</a:t>
            </a:r>
            <a:r>
              <a:rPr lang="pt-BR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93877" y="4428460"/>
            <a:ext cx="21050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1.234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$b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1.2e3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$c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7E-10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$d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1_234.567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Turlar qiymatlari (satrlar)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 fontScale="70000" lnSpcReduction="20000"/>
          </a:bodyPr>
          <a:lstStyle/>
          <a:p>
            <a:r>
              <a:rPr lang="en-US" sz="2300" smtClean="0"/>
              <a:t>Satrlar ko'rinishi: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smtClean="0"/>
              <a:t>apostrofli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smtClean="0"/>
              <a:t>qo'shtirnoqli (maxsus belgilarni chop etish va o'zgaruvchilarni qayta ishlash imkoni mavjud)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smtClean="0"/>
              <a:t>heredoc sintaksisi (</a:t>
            </a:r>
            <a:r>
              <a:rPr lang="en-US" sz="2300"/>
              <a:t>qo'shtirnoqliga </a:t>
            </a:r>
            <a:r>
              <a:rPr lang="en-US" sz="2300" smtClean="0"/>
              <a:t>mos)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smtClean="0"/>
              <a:t>nowdoc sintaksisi</a:t>
            </a:r>
            <a:r>
              <a:rPr lang="en-US" sz="2300"/>
              <a:t> </a:t>
            </a:r>
            <a:r>
              <a:rPr lang="en-US" sz="2300" smtClean="0"/>
              <a:t>(</a:t>
            </a:r>
            <a:r>
              <a:rPr lang="en-US" sz="2300"/>
              <a:t>apostrofliga </a:t>
            </a:r>
            <a:r>
              <a:rPr lang="en-US" sz="2300" smtClean="0"/>
              <a:t>mos</a:t>
            </a:r>
            <a:r>
              <a:rPr lang="en-US" sz="2300"/>
              <a:t>)</a:t>
            </a:r>
          </a:p>
          <a:p>
            <a:pPr marL="342900" indent="-16192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 ning qiymati = $a'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 ning qiymati = $a"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SATR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heredoc satr\n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a = $a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SATR;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&lt;&lt;&lt;'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SATR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nowdoc satr\n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a = $a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SATR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2150" y="33050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a ning qiymati = $</a:t>
            </a:r>
            <a:r>
              <a:rPr lang="en-US" smtClean="0"/>
              <a:t>a</a:t>
            </a:r>
          </a:p>
          <a:p>
            <a:endParaRPr lang="en-US"/>
          </a:p>
          <a:p>
            <a:r>
              <a:rPr lang="en-US" smtClean="0"/>
              <a:t>a </a:t>
            </a:r>
            <a:r>
              <a:rPr lang="en-US"/>
              <a:t>ning qiymati = </a:t>
            </a:r>
            <a:r>
              <a:rPr lang="en-US" smtClean="0"/>
              <a:t>1</a:t>
            </a:r>
          </a:p>
          <a:p>
            <a:endParaRPr lang="en-US"/>
          </a:p>
          <a:p>
            <a:r>
              <a:rPr lang="en-US" smtClean="0"/>
              <a:t>heredoc </a:t>
            </a:r>
            <a:r>
              <a:rPr lang="en-US"/>
              <a:t>satr</a:t>
            </a:r>
          </a:p>
          <a:p>
            <a:endParaRPr lang="en-US"/>
          </a:p>
          <a:p>
            <a:r>
              <a:rPr lang="en-US"/>
              <a:t>a = </a:t>
            </a:r>
            <a:r>
              <a:rPr lang="en-US" smtClean="0"/>
              <a:t>1</a:t>
            </a:r>
          </a:p>
          <a:p>
            <a:endParaRPr lang="en-US"/>
          </a:p>
          <a:p>
            <a:r>
              <a:rPr lang="en-US" smtClean="0"/>
              <a:t>nowdoc </a:t>
            </a:r>
            <a:r>
              <a:rPr lang="en-US"/>
              <a:t>satr\n</a:t>
            </a:r>
          </a:p>
          <a:p>
            <a:r>
              <a:rPr lang="en-US"/>
              <a:t>a = $a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53075" y="3771900"/>
            <a:ext cx="282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53074" y="4362450"/>
            <a:ext cx="282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53074" y="5438775"/>
            <a:ext cx="282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Turlar qiymatlari (sonli satrlar)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845734"/>
            <a:ext cx="1114806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$foo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"10.5"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$foo - suzuvchi nuqtali son (11.5)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$foo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"-1.3e3"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$foo - suzuvchi nuqtali son (-1299)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$foo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"bob-1.3e3"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PHP 8.0.0 dan boshlab TypeError. Oldingi versiyalarda $foo - butun son (1)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$foo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"bob3"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PHP 8.0.0 dan boshlab TypeError. Oldingi versiyalarda $foo - butun son (1)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$foo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"10 Small Pigs"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$foo - butun son (11). PHP 8.0.0 dan boshlab E_WARNING xatoligi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$foo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"10.2 Little Piggies"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$foo - suzuvchi nuqtali son (14.2). PHP 8.0.0 dan boshlab E_WARNING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$foo 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"10.0 pigs 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 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$foo - suzuvchi nuqtali son (11). PHP 8.0.0 dan boshlab E_WARNING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$foo 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"10.0 pigs 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1.0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$foo - suzuvchi nuqtali son (11). PHP 8.0.0 dan boshlab 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E_WARNING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Konstantalar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 fontScale="92500" lnSpcReduction="10000"/>
          </a:bodyPr>
          <a:lstStyle/>
          <a:p>
            <a:r>
              <a:rPr lang="en-US" sz="1800" smtClean="0"/>
              <a:t>Konstanta va o'zgaruvchi orasidagi farqlar:</a:t>
            </a:r>
          </a:p>
          <a:p>
            <a:pPr marL="342900" indent="-161925">
              <a:buFont typeface="Arial" panose="020B0604020202020204" pitchFamily="34" charset="0"/>
              <a:buChar char="•"/>
            </a:pPr>
            <a:r>
              <a:rPr lang="en-US" sz="1800" smtClean="0"/>
              <a:t>Konstantalarda $ belgisi mavjud emas;</a:t>
            </a:r>
          </a:p>
          <a:p>
            <a:pPr marL="342900" indent="-161925">
              <a:buFont typeface="Arial" panose="020B0604020202020204" pitchFamily="34" charset="0"/>
              <a:buChar char="•"/>
            </a:pPr>
            <a:r>
              <a:rPr lang="en-US" sz="1800" smtClean="0"/>
              <a:t>Konstantalar ko'rinish sohasidan qat'iy nazar ixtiyoriy joyda e'lon qilinishi va qo'llanilishi mumkin;</a:t>
            </a:r>
          </a:p>
          <a:p>
            <a:pPr marL="342900" indent="-161925">
              <a:buFont typeface="Arial" panose="020B0604020202020204" pitchFamily="34" charset="0"/>
              <a:buChar char="•"/>
            </a:pPr>
            <a:r>
              <a:rPr lang="en-US" sz="1800" smtClean="0"/>
              <a:t>Konstantalar e'lon qilinganidan keyin qayta aniqlanishi va o'chirilishi mumkin emas;</a:t>
            </a:r>
          </a:p>
          <a:p>
            <a:pPr marL="342900" indent="-161925">
              <a:buFont typeface="Arial" panose="020B0604020202020204" pitchFamily="34" charset="0"/>
              <a:buChar char="•"/>
            </a:pPr>
            <a:r>
              <a:rPr lang="en-US" sz="1800" smtClean="0"/>
              <a:t>Konstantalarga faqat skalyar qiymatlar va massivlar yuklanishi mumkin.</a:t>
            </a:r>
          </a:p>
          <a:p>
            <a:endParaRPr lang="en-US" sz="18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define(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"CONSTANT1"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CONSTANT2 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'Hello world!'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CONSTANT3 = CONSTANT1 .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 Tashkent!'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ANIMALS = array(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'dog'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'cat'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'bird'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CONSTANT3; 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Hello Tashkent!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ANIMALS[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cat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Arifmetik amallar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711459"/>
              </p:ext>
            </p:extLst>
          </p:nvPr>
        </p:nvGraphicFramePr>
        <p:xfrm>
          <a:off x="1096961" y="2120265"/>
          <a:ext cx="10058718" cy="40233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29359">
                  <a:extLst>
                    <a:ext uri="{9D8B030D-6E8A-4147-A177-3AD203B41FA5}">
                      <a16:colId xmlns:a16="http://schemas.microsoft.com/office/drawing/2014/main" val="3420763342"/>
                    </a:ext>
                  </a:extLst>
                </a:gridCol>
                <a:gridCol w="5029359">
                  <a:extLst>
                    <a:ext uri="{9D8B030D-6E8A-4147-A177-3AD203B41FA5}">
                      <a16:colId xmlns:a16="http://schemas.microsoft.com/office/drawing/2014/main" val="2362155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+$a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Identivlik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42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-$a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Inkorlik (manfiylik)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15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+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Qo'shish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57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-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Ayirish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36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*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Ko'paytirish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775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/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Bo'lish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750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%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Bo'lish va qoldig'ini aniqlash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590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**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Darajaga oshirish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675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$a =</a:t>
                      </a:r>
                      <a:r>
                        <a:rPr lang="en-US" baseline="0" smtClean="0"/>
                        <a:t> $b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Qiymat yuklash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47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++$a, $a++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Prefiks, postfiks inkrement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266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--$a, $a--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Prefiks, postfiks dekrement</a:t>
                      </a:r>
                      <a:endParaRPr lang="ru-RU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84982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Bitli amallar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008904"/>
              </p:ext>
            </p:extLst>
          </p:nvPr>
        </p:nvGraphicFramePr>
        <p:xfrm>
          <a:off x="1097279" y="1913638"/>
          <a:ext cx="10115203" cy="402272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903349">
                  <a:extLst>
                    <a:ext uri="{9D8B030D-6E8A-4147-A177-3AD203B41FA5}">
                      <a16:colId xmlns:a16="http://schemas.microsoft.com/office/drawing/2014/main" val="94966793"/>
                    </a:ext>
                  </a:extLst>
                </a:gridCol>
                <a:gridCol w="5211854">
                  <a:extLst>
                    <a:ext uri="{9D8B030D-6E8A-4147-A177-3AD203B41FA5}">
                      <a16:colId xmlns:a16="http://schemas.microsoft.com/office/drawing/2014/main" val="2073747134"/>
                    </a:ext>
                  </a:extLst>
                </a:gridCol>
              </a:tblGrid>
              <a:tr h="670454">
                <a:tc>
                  <a:txBody>
                    <a:bodyPr/>
                    <a:lstStyle/>
                    <a:p>
                      <a:r>
                        <a:rPr lang="en-US" sz="1800"/>
                        <a:t>$a &amp; $b</a:t>
                      </a:r>
                    </a:p>
                  </a:txBody>
                  <a:tcPr marL="53636" marR="53636" marT="26818" marB="2681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va</a:t>
                      </a:r>
                      <a:endParaRPr lang="ru-RU" sz="1800"/>
                    </a:p>
                  </a:txBody>
                  <a:tcPr marL="53636" marR="53636" marT="26818" marB="26818" anchor="ctr"/>
                </a:tc>
                <a:extLst>
                  <a:ext uri="{0D108BD9-81ED-4DB2-BD59-A6C34878D82A}">
                    <a16:rowId xmlns:a16="http://schemas.microsoft.com/office/drawing/2014/main" val="2555805159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sz="1800"/>
                        <a:t>$a | $b</a:t>
                      </a:r>
                    </a:p>
                  </a:txBody>
                  <a:tcPr marL="53636" marR="53636" marT="26818" marB="2681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yoki</a:t>
                      </a:r>
                      <a:endParaRPr lang="ru-RU" sz="1800"/>
                    </a:p>
                  </a:txBody>
                  <a:tcPr marL="53636" marR="53636" marT="26818" marB="26818" anchor="ctr"/>
                </a:tc>
                <a:extLst>
                  <a:ext uri="{0D108BD9-81ED-4DB2-BD59-A6C34878D82A}">
                    <a16:rowId xmlns:a16="http://schemas.microsoft.com/office/drawing/2014/main" val="1958286436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sz="1800"/>
                        <a:t>$a ^ $b</a:t>
                      </a:r>
                    </a:p>
                  </a:txBody>
                  <a:tcPr marL="53636" marR="53636" marT="26818" marB="2681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istisnoli yoki</a:t>
                      </a:r>
                      <a:endParaRPr lang="ru-RU" sz="1800"/>
                    </a:p>
                  </a:txBody>
                  <a:tcPr marL="53636" marR="53636" marT="26818" marB="26818" anchor="ctr"/>
                </a:tc>
                <a:extLst>
                  <a:ext uri="{0D108BD9-81ED-4DB2-BD59-A6C34878D82A}">
                    <a16:rowId xmlns:a16="http://schemas.microsoft.com/office/drawing/2014/main" val="50529143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sz="1800"/>
                        <a:t>~ $a</a:t>
                      </a:r>
                    </a:p>
                  </a:txBody>
                  <a:tcPr marL="53636" marR="53636" marT="26818" marB="2681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inkor</a:t>
                      </a:r>
                      <a:endParaRPr lang="ru-RU" sz="1800"/>
                    </a:p>
                  </a:txBody>
                  <a:tcPr marL="53636" marR="53636" marT="26818" marB="26818" anchor="ctr"/>
                </a:tc>
                <a:extLst>
                  <a:ext uri="{0D108BD9-81ED-4DB2-BD59-A6C34878D82A}">
                    <a16:rowId xmlns:a16="http://schemas.microsoft.com/office/drawing/2014/main" val="2297959384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sz="1800"/>
                        <a:t>$a &lt;&lt; $b</a:t>
                      </a:r>
                    </a:p>
                  </a:txBody>
                  <a:tcPr marL="53636" marR="53636" marT="26818" marB="2681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chapga surish</a:t>
                      </a:r>
                      <a:endParaRPr lang="ru-RU" sz="1800"/>
                    </a:p>
                  </a:txBody>
                  <a:tcPr marL="53636" marR="53636" marT="26818" marB="26818" anchor="ctr"/>
                </a:tc>
                <a:extLst>
                  <a:ext uri="{0D108BD9-81ED-4DB2-BD59-A6C34878D82A}">
                    <a16:rowId xmlns:a16="http://schemas.microsoft.com/office/drawing/2014/main" val="3489454722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r>
                        <a:rPr lang="en-US" sz="1800"/>
                        <a:t>$a &gt;&gt; $b</a:t>
                      </a:r>
                    </a:p>
                  </a:txBody>
                  <a:tcPr marL="53636" marR="53636" marT="26818" marB="2681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o'ngga</a:t>
                      </a:r>
                      <a:r>
                        <a:rPr lang="en-US" sz="1800" baseline="0" smtClean="0"/>
                        <a:t> surish</a:t>
                      </a:r>
                      <a:endParaRPr lang="ru-RU" sz="1800"/>
                    </a:p>
                  </a:txBody>
                  <a:tcPr marL="53636" marR="53636" marT="26818" marB="26818" anchor="ctr"/>
                </a:tc>
                <a:extLst>
                  <a:ext uri="{0D108BD9-81ED-4DB2-BD59-A6C34878D82A}">
                    <a16:rowId xmlns:a16="http://schemas.microsoft.com/office/drawing/2014/main" val="81861312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Solishtirish amallari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517236"/>
              </p:ext>
            </p:extLst>
          </p:nvPr>
        </p:nvGraphicFramePr>
        <p:xfrm>
          <a:off x="1097277" y="1846262"/>
          <a:ext cx="10058402" cy="41942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3361358829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3009602747"/>
                    </a:ext>
                  </a:extLst>
                </a:gridCol>
              </a:tblGrid>
              <a:tr h="419424">
                <a:tc>
                  <a:txBody>
                    <a:bodyPr/>
                    <a:lstStyle/>
                    <a:p>
                      <a:r>
                        <a:rPr lang="en-US" sz="1800" smtClean="0"/>
                        <a:t>$a == </a:t>
                      </a:r>
                      <a:r>
                        <a:rPr lang="en-US" sz="1800"/>
                        <a:t>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Teng</a:t>
                      </a:r>
                      <a:endParaRPr lang="ru-RU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2071627595"/>
                  </a:ext>
                </a:extLst>
              </a:tr>
              <a:tr h="419424">
                <a:tc>
                  <a:txBody>
                    <a:bodyPr/>
                    <a:lstStyle/>
                    <a:p>
                      <a:r>
                        <a:rPr lang="en-US" sz="1800"/>
                        <a:t>$a === 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Aynan teng</a:t>
                      </a:r>
                      <a:endParaRPr lang="ru-RU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4126453321"/>
                  </a:ext>
                </a:extLst>
              </a:tr>
              <a:tr h="419424">
                <a:tc>
                  <a:txBody>
                    <a:bodyPr/>
                    <a:lstStyle/>
                    <a:p>
                      <a:r>
                        <a:rPr lang="en-US" sz="1800"/>
                        <a:t>$a != 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Teng</a:t>
                      </a:r>
                      <a:r>
                        <a:rPr lang="en-US" sz="1800" baseline="0" smtClean="0"/>
                        <a:t> emas</a:t>
                      </a:r>
                      <a:endParaRPr lang="ru-RU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2891992733"/>
                  </a:ext>
                </a:extLst>
              </a:tr>
              <a:tr h="419424">
                <a:tc>
                  <a:txBody>
                    <a:bodyPr/>
                    <a:lstStyle/>
                    <a:p>
                      <a:r>
                        <a:rPr lang="en-US" sz="1800"/>
                        <a:t>$a &lt;&gt; 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Teng emas</a:t>
                      </a:r>
                      <a:endParaRPr lang="ru-RU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733119991"/>
                  </a:ext>
                </a:extLst>
              </a:tr>
              <a:tr h="419424">
                <a:tc>
                  <a:txBody>
                    <a:bodyPr/>
                    <a:lstStyle/>
                    <a:p>
                      <a:r>
                        <a:rPr lang="en-US" sz="1800"/>
                        <a:t>$a !== 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Aynan teng emas</a:t>
                      </a:r>
                      <a:endParaRPr lang="ru-RU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2013017592"/>
                  </a:ext>
                </a:extLst>
              </a:tr>
              <a:tr h="419424">
                <a:tc>
                  <a:txBody>
                    <a:bodyPr/>
                    <a:lstStyle/>
                    <a:p>
                      <a:r>
                        <a:rPr lang="en-US" sz="1800"/>
                        <a:t>$a &lt; 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Kichik</a:t>
                      </a:r>
                      <a:endParaRPr lang="ru-RU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311349434"/>
                  </a:ext>
                </a:extLst>
              </a:tr>
              <a:tr h="419424">
                <a:tc>
                  <a:txBody>
                    <a:bodyPr/>
                    <a:lstStyle/>
                    <a:p>
                      <a:r>
                        <a:rPr lang="en-US" sz="1800"/>
                        <a:t>$a &gt; 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Katta</a:t>
                      </a:r>
                      <a:endParaRPr lang="ru-RU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242485711"/>
                  </a:ext>
                </a:extLst>
              </a:tr>
              <a:tr h="419424">
                <a:tc>
                  <a:txBody>
                    <a:bodyPr/>
                    <a:lstStyle/>
                    <a:p>
                      <a:r>
                        <a:rPr lang="en-US" sz="1800"/>
                        <a:t>$a &lt;= 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Kichik yoki teng</a:t>
                      </a:r>
                      <a:endParaRPr lang="ru-RU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1107595858"/>
                  </a:ext>
                </a:extLst>
              </a:tr>
              <a:tr h="419424">
                <a:tc>
                  <a:txBody>
                    <a:bodyPr/>
                    <a:lstStyle/>
                    <a:p>
                      <a:r>
                        <a:rPr lang="en-US" sz="1800"/>
                        <a:t>$a &gt;= 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Katta yoki teng</a:t>
                      </a:r>
                      <a:endParaRPr lang="ru-RU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1826400138"/>
                  </a:ext>
                </a:extLst>
              </a:tr>
              <a:tr h="419424">
                <a:tc>
                  <a:txBody>
                    <a:bodyPr/>
                    <a:lstStyle/>
                    <a:p>
                      <a:r>
                        <a:rPr lang="en-US" sz="1800"/>
                        <a:t>$a &lt;=&gt; $b</a:t>
                      </a:r>
                    </a:p>
                  </a:txBody>
                  <a:tcPr marL="62855" marR="62855" marT="31428" marB="31428" anchor="ctr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Spaceship (-1</a:t>
                      </a:r>
                      <a:r>
                        <a:rPr lang="en-US" sz="1800" baseline="0" smtClean="0"/>
                        <a:t>, 0, 1 agar a &lt;, =, &gt; b</a:t>
                      </a:r>
                      <a:r>
                        <a:rPr lang="en-US" sz="1800" smtClean="0"/>
                        <a:t>)</a:t>
                      </a:r>
                      <a:endParaRPr lang="en-US" sz="1800"/>
                    </a:p>
                  </a:txBody>
                  <a:tcPr marL="62855" marR="62855" marT="31428" marB="31428" anchor="ctr"/>
                </a:tc>
                <a:extLst>
                  <a:ext uri="{0D108BD9-81ED-4DB2-BD59-A6C34878D82A}">
                    <a16:rowId xmlns:a16="http://schemas.microsoft.com/office/drawing/2014/main" val="141773392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Solishtirish amallari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 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0 == 0 -&gt; true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"01"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1 == 1 -&gt; true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"10"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"1e1"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10 == 10 -&gt; true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"1e2"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100 == 100 -&gt; true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100.0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100 == 100 -&gt; true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"01"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"10"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"1e1"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"1e2"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var_dump(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100.0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Mantiqiy amallar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40280"/>
              </p:ext>
            </p:extLst>
          </p:nvPr>
        </p:nvGraphicFramePr>
        <p:xfrm>
          <a:off x="1096963" y="2623185"/>
          <a:ext cx="10058400" cy="24688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71785839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42800305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95555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$a and $b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true, </a:t>
                      </a:r>
                      <a:r>
                        <a:rPr lang="en-US" smtClean="0"/>
                        <a:t>agar </a:t>
                      </a:r>
                      <a:r>
                        <a:rPr lang="ru-RU" smtClean="0"/>
                        <a:t>$a</a:t>
                      </a:r>
                      <a:r>
                        <a:rPr lang="en-US" smtClean="0"/>
                        <a:t> va</a:t>
                      </a:r>
                      <a:r>
                        <a:rPr lang="ru-RU" smtClean="0"/>
                        <a:t> </a:t>
                      </a:r>
                      <a:r>
                        <a:rPr lang="ru-RU"/>
                        <a:t>$b </a:t>
                      </a:r>
                      <a:r>
                        <a:rPr lang="ru-RU" smtClean="0"/>
                        <a:t>true</a:t>
                      </a:r>
                      <a:r>
                        <a:rPr lang="en-US" smtClean="0"/>
                        <a:t> </a:t>
                      </a:r>
                      <a:r>
                        <a:rPr lang="en-US" baseline="0" smtClean="0"/>
                        <a:t>bo'lsa</a:t>
                      </a:r>
                      <a:r>
                        <a:rPr lang="ru-RU" smtClean="0"/>
                        <a:t>.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61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or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yoki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true, </a:t>
                      </a:r>
                      <a:r>
                        <a:rPr lang="en-US" smtClean="0"/>
                        <a:t>agar </a:t>
                      </a:r>
                      <a:r>
                        <a:rPr lang="ru-RU" smtClean="0"/>
                        <a:t>$a</a:t>
                      </a:r>
                      <a:r>
                        <a:rPr lang="en-US" smtClean="0"/>
                        <a:t> yoki </a:t>
                      </a:r>
                      <a:r>
                        <a:rPr lang="ru-RU" smtClean="0"/>
                        <a:t>$b true</a:t>
                      </a:r>
                      <a:r>
                        <a:rPr lang="en-US" smtClean="0"/>
                        <a:t> </a:t>
                      </a:r>
                      <a:r>
                        <a:rPr lang="en-US" baseline="0" smtClean="0"/>
                        <a:t>bo'lsa</a:t>
                      </a:r>
                      <a:r>
                        <a:rPr lang="ru-RU" smtClean="0"/>
                        <a:t>.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60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xor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istisnoli yoki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true, </a:t>
                      </a:r>
                      <a:r>
                        <a:rPr lang="en-US" smtClean="0"/>
                        <a:t>agar </a:t>
                      </a:r>
                      <a:r>
                        <a:rPr lang="ru-RU" smtClean="0"/>
                        <a:t>$a</a:t>
                      </a:r>
                      <a:r>
                        <a:rPr lang="en-US" smtClean="0"/>
                        <a:t> va </a:t>
                      </a:r>
                      <a:r>
                        <a:rPr lang="ru-RU" smtClean="0"/>
                        <a:t>$b </a:t>
                      </a:r>
                      <a:r>
                        <a:rPr lang="en-US" smtClean="0"/>
                        <a:t>dan faqat</a:t>
                      </a:r>
                      <a:r>
                        <a:rPr lang="en-US" baseline="0" smtClean="0"/>
                        <a:t> bittasi true bo'lsa</a:t>
                      </a:r>
                      <a:r>
                        <a:rPr lang="ru-RU" smtClean="0"/>
                        <a:t>.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788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! $a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inkor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true, </a:t>
                      </a:r>
                      <a:r>
                        <a:rPr lang="en-US" smtClean="0"/>
                        <a:t>agar $a true bo'lmasa.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977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&amp;&amp;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true, </a:t>
                      </a:r>
                      <a:r>
                        <a:rPr lang="en-US" smtClean="0"/>
                        <a:t>agar </a:t>
                      </a:r>
                      <a:r>
                        <a:rPr lang="ru-RU" smtClean="0"/>
                        <a:t>$a</a:t>
                      </a:r>
                      <a:r>
                        <a:rPr lang="en-US" baseline="0" smtClean="0"/>
                        <a:t> va</a:t>
                      </a:r>
                      <a:r>
                        <a:rPr lang="ru-RU" smtClean="0"/>
                        <a:t> </a:t>
                      </a:r>
                      <a:r>
                        <a:rPr lang="ru-RU"/>
                        <a:t>$b </a:t>
                      </a:r>
                      <a:r>
                        <a:rPr lang="ru-RU" smtClean="0"/>
                        <a:t>true</a:t>
                      </a:r>
                      <a:r>
                        <a:rPr lang="en-US" smtClean="0"/>
                        <a:t> bo'lsa</a:t>
                      </a:r>
                      <a:r>
                        <a:rPr lang="ru-RU" smtClean="0"/>
                        <a:t>.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30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$a ||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yoki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true, </a:t>
                      </a:r>
                      <a:r>
                        <a:rPr lang="en-US" smtClean="0"/>
                        <a:t>agar </a:t>
                      </a:r>
                      <a:r>
                        <a:rPr lang="ru-RU" smtClean="0"/>
                        <a:t>$a</a:t>
                      </a:r>
                      <a:r>
                        <a:rPr lang="en-US" smtClean="0"/>
                        <a:t> yoki</a:t>
                      </a:r>
                      <a:r>
                        <a:rPr lang="ru-RU" smtClean="0"/>
                        <a:t> </a:t>
                      </a:r>
                      <a:r>
                        <a:rPr lang="ru-RU"/>
                        <a:t>$b </a:t>
                      </a:r>
                      <a:r>
                        <a:rPr lang="ru-RU" smtClean="0"/>
                        <a:t>true</a:t>
                      </a:r>
                      <a:r>
                        <a:rPr lang="en-US" smtClean="0"/>
                        <a:t> bo'lsa</a:t>
                      </a:r>
                      <a:r>
                        <a:rPr lang="ru-RU" smtClean="0"/>
                        <a:t>.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5243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server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server – mijozlardan (odatda brauzer) HTTP so'rovlarni qabul qiluvchi va HTTP javoblarni (HTML sahifa, rasm, fayl, media va boshqalar bilan) qaytaruvchi server.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952" b="9178"/>
          <a:stretch/>
        </p:blipFill>
        <p:spPr>
          <a:xfrm>
            <a:off x="2669564" y="2525589"/>
            <a:ext cx="6913832" cy="375807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Shart operatorlari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defTabSz="361950"/>
            <a:r>
              <a:rPr lang="en-US" b="1" smtClean="0"/>
              <a:t>if</a:t>
            </a:r>
            <a:r>
              <a:rPr lang="en-US" smtClean="0"/>
              <a:t> konstruksiyasi: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  <a:endParaRPr lang="ru-RU" sz="1600" i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26037" y="3654588"/>
            <a:ext cx="3890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$b =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($a &gt; $b)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 b dan katta"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$b = $a;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654588"/>
            <a:ext cx="33786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$b =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($a &gt; $b)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 b dan katta"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Shart operatorlari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defTabSz="361950"/>
            <a:r>
              <a:rPr lang="en-US" b="1" smtClean="0"/>
              <a:t>else</a:t>
            </a:r>
            <a:r>
              <a:rPr lang="en-US" smtClean="0"/>
              <a:t> operatori: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  <a:endParaRPr lang="en-US" sz="16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7280" y="3835642"/>
            <a:ext cx="40342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$b = 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($a &gt; $b)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 b dan katta"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 b dan katta emas"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00" y="1845734"/>
            <a:ext cx="3584725" cy="42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Shart operatorlari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defTabSz="361950"/>
            <a:r>
              <a:rPr lang="en-US" b="1" smtClean="0"/>
              <a:t>elseif</a:t>
            </a:r>
            <a:r>
              <a:rPr lang="en-US" smtClean="0"/>
              <a:t> operatori: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ifoda-1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  <a:endParaRPr lang="en-US" sz="16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ifoda-2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</a:p>
          <a:p>
            <a:pPr>
              <a:spcBef>
                <a:spcPts val="600"/>
              </a:spcBef>
            </a:pPr>
            <a:endParaRPr lang="en-US" sz="1600" i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6185" y="2221171"/>
            <a:ext cx="39480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$b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($a &gt; $b)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 b dan katta"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($a == $b)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 b ga teng"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 b dan kichik"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971" y="1819856"/>
            <a:ext cx="4459947" cy="44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Qo'shimcha (alternativ) sintaksis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Quyidagicha almashtirish amalga oshiriladi:</a:t>
            </a:r>
          </a:p>
          <a:p>
            <a:r>
              <a:rPr lang="en-US" smtClean="0"/>
              <a:t>{ &lt;-&gt; :</a:t>
            </a:r>
          </a:p>
          <a:p>
            <a:r>
              <a:rPr lang="en-US"/>
              <a:t>} &lt;-&gt; endif;, endwhile;, endfor;, endforeach; </a:t>
            </a:r>
            <a:r>
              <a:rPr lang="en-US" smtClean="0"/>
              <a:t>yoki endswitch; (if, elseif va else da oxirgisi)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344" y="3575640"/>
            <a:ext cx="434483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($a ==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 5 ga teng"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($a ==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 6 ga teng"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"!!!"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 5 ga ham 6 ga ham teng emas"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7631" y="3575639"/>
            <a:ext cx="44656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($a ==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 5 ga teng"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($a ==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 6 ga teng"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"!!!"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 5 ga ham 6 ga ham teng emas"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endif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Qo'shimcha (alternativ) sintaksis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Quyidagicha almashtirish amalga oshiriladi:</a:t>
            </a:r>
          </a:p>
          <a:p>
            <a:r>
              <a:rPr lang="en-US" smtClean="0"/>
              <a:t>{ &lt;-&gt; :</a:t>
            </a:r>
          </a:p>
          <a:p>
            <a:r>
              <a:rPr lang="en-US"/>
              <a:t>} &lt;-&gt; endif;, endwhile;, endfor;, endforeach; </a:t>
            </a:r>
            <a:r>
              <a:rPr lang="en-US" smtClean="0"/>
              <a:t>yoki endswitch; (if, elseif va else da oxirgisi)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9526" y="3638289"/>
            <a:ext cx="4596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($vars as $var) :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($var) :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Hello World!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Goodbye World!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endif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endforeach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7280" y="3638289"/>
            <a:ext cx="4692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($vars as $var) {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($var) {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Hello World!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Goodbye World!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 operatori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switch</a:t>
            </a:r>
            <a:r>
              <a:rPr lang="en-US" smtClean="0"/>
              <a:t> operatori bir o'zgaruvchini bir nechta qiymatlardan biriga tenglikka (== orqali) tekshiradi.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7280" y="2452774"/>
            <a:ext cx="38284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$i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($i)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 == 0"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 == 1"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 == 2"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 sonlarga teng emas"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3343" y="2452774"/>
            <a:ext cx="41809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$i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($i)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 &lt; 3, lekin manfiy emas"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 == 3"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Takrorlash operatorlari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511" y="1845734"/>
            <a:ext cx="2715595" cy="244357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</a:p>
          <a:p>
            <a:pPr>
              <a:spcBef>
                <a:spcPts val="600"/>
              </a:spcBef>
            </a:pPr>
            <a:endParaRPr lang="en-US" sz="1600" i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  <a:endParaRPr lang="en-US" sz="16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endwhile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88799" y="1845734"/>
            <a:ext cx="2715595" cy="14236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8675" y="1845734"/>
            <a:ext cx="37170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ifoda2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ifoda3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</a:p>
          <a:p>
            <a:endParaRPr lang="en-US" sz="1600" b="0" i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i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ifoda1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ifoda2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 ifoda3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instruksiya</a:t>
            </a:r>
          </a:p>
          <a:p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endfor</a:t>
            </a:r>
            <a:r>
              <a:rPr lang="en-US" sz="1600" i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i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Takrorlash operatorlari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884" y="1737360"/>
            <a:ext cx="25505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$i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($i &lt;=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$i++ .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i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($i &lt;=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$i .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$i++;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endwhile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611" y="4179004"/>
            <a:ext cx="3419475" cy="194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57" y="1845734"/>
            <a:ext cx="3728204" cy="2224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17418" y="173736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nn-NO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n-NO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nn-NO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 ($i = </a:t>
            </a:r>
            <a:r>
              <a:rPr lang="nn-NO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; $i &lt;= </a:t>
            </a:r>
            <a:r>
              <a:rPr lang="nn-NO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; $i++) {</a:t>
            </a:r>
          </a:p>
          <a:p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$i . </a:t>
            </a:r>
            <a:r>
              <a:rPr lang="nn-NO" sz="160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smtClean="0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160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n-NO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 ($i = </a:t>
            </a:r>
            <a:r>
              <a:rPr lang="nn-NO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; $i &lt;= </a:t>
            </a:r>
            <a:r>
              <a:rPr lang="nn-NO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; $i++) :</a:t>
            </a:r>
          </a:p>
          <a:p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$i . </a:t>
            </a:r>
            <a:r>
              <a:rPr lang="nn-NO" sz="160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600">
                <a:solidFill>
                  <a:srgbClr val="0000FF"/>
                </a:solidFill>
                <a:latin typeface="Consolas" panose="020B0609020204030204" pitchFamily="49" charset="0"/>
              </a:rPr>
              <a:t>endfor</a:t>
            </a:r>
            <a:r>
              <a:rPr lang="nn-NO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n-NO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foreach takrorlash operatori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smtClean="0"/>
              <a:t>foreach </a:t>
            </a:r>
            <a:r>
              <a:rPr lang="en-US" sz="1600" smtClean="0"/>
              <a:t>takrorlash operatori faqat massivlar va obyektlar uchun ishlaydi.</a:t>
            </a:r>
          </a:p>
          <a:p>
            <a:pPr>
              <a:spcBef>
                <a:spcPts val="0"/>
              </a:spcBef>
            </a:pPr>
            <a:r>
              <a:rPr lang="en-US" sz="1600" smtClean="0"/>
              <a:t> </a:t>
            </a:r>
            <a:endParaRPr lang="en-US" sz="1600"/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(iterable_expression as $value)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statement</a:t>
            </a: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(iterable_expression as $key =&gt; $value)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</a:p>
          <a:p>
            <a:pPr>
              <a:spcBef>
                <a:spcPts val="0"/>
              </a:spcBef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(iterable_expression as $value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endforeach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(iterable_expression as $key =&gt; $value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endforeach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70667" y="1948349"/>
            <a:ext cx="30077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$a = array(</a:t>
            </a:r>
            <a:r>
              <a:rPr lang="pt-BR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400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 ($a as $v) {</a:t>
            </a:r>
          </a:p>
          <a:p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pt-BR" sz="1400">
                <a:solidFill>
                  <a:srgbClr val="A31515"/>
                </a:solidFill>
                <a:latin typeface="Consolas" panose="020B0609020204030204" pitchFamily="49" charset="0"/>
              </a:rPr>
              <a:t>"\$a: $v\n"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 ($a as $k =&gt; $v) {</a:t>
            </a:r>
          </a:p>
          <a:p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pt-BR" sz="1400">
                <a:solidFill>
                  <a:srgbClr val="A31515"/>
                </a:solidFill>
                <a:latin typeface="Consolas" panose="020B0609020204030204" pitchFamily="49" charset="0"/>
              </a:rPr>
              <a:t>"\$a[$k]: $v\n"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70" y="4297733"/>
            <a:ext cx="3562009" cy="19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Consoledan qiymat olish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mtClean="0"/>
              <a:t>1. </a:t>
            </a:r>
            <a:r>
              <a:rPr lang="en-US" b="1" smtClean="0"/>
              <a:t>readline()</a:t>
            </a:r>
            <a:r>
              <a:rPr lang="en-US" smtClean="0"/>
              <a:t> funksiyasi orqali</a:t>
            </a:r>
          </a:p>
          <a:p>
            <a:pPr>
              <a:spcBef>
                <a:spcPts val="600"/>
              </a:spcBef>
            </a:pPr>
            <a:r>
              <a:rPr lang="en-US"/>
              <a:t>2. </a:t>
            </a:r>
            <a:r>
              <a:rPr lang="en-US" b="1"/>
              <a:t>fscanf(</a:t>
            </a:r>
            <a:r>
              <a:rPr lang="en-US" i="1"/>
              <a:t>resource </a:t>
            </a:r>
            <a:r>
              <a:rPr lang="en-US" i="1" smtClean="0"/>
              <a:t>$</a:t>
            </a:r>
            <a:r>
              <a:rPr lang="en-US" i="1"/>
              <a:t>stream, string $</a:t>
            </a:r>
            <a:r>
              <a:rPr lang="en-US" i="1" smtClean="0"/>
              <a:t>format, </a:t>
            </a:r>
            <a:r>
              <a:rPr lang="en-US" i="1"/>
              <a:t>mixed &amp;...$</a:t>
            </a:r>
            <a:r>
              <a:rPr lang="en-US" i="1" smtClean="0"/>
              <a:t>vars</a:t>
            </a:r>
            <a:r>
              <a:rPr lang="en-US" b="1" smtClean="0"/>
              <a:t>)</a:t>
            </a:r>
            <a:r>
              <a:rPr lang="en-US" smtClean="0"/>
              <a:t> </a:t>
            </a:r>
            <a:r>
              <a:rPr lang="en-US"/>
              <a:t>funksiyasi </a:t>
            </a:r>
            <a:r>
              <a:rPr lang="en-US" smtClean="0"/>
              <a:t>orqali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smtClean="0"/>
              <a:t>	c – butun son, ASCII jadvalidagi simvol</a:t>
            </a:r>
          </a:p>
          <a:p>
            <a:pPr>
              <a:spcBef>
                <a:spcPts val="0"/>
              </a:spcBef>
            </a:pPr>
            <a:r>
              <a:rPr lang="en-US"/>
              <a:t>	</a:t>
            </a:r>
            <a:r>
              <a:rPr lang="en-US" smtClean="0"/>
              <a:t>d – ishorali butun son</a:t>
            </a:r>
          </a:p>
          <a:p>
            <a:pPr>
              <a:spcBef>
                <a:spcPts val="0"/>
              </a:spcBef>
            </a:pPr>
            <a:r>
              <a:rPr lang="en-US"/>
              <a:t>	</a:t>
            </a:r>
            <a:r>
              <a:rPr lang="en-US" smtClean="0"/>
              <a:t>f, F – suzuvchi nuqtali son</a:t>
            </a:r>
          </a:p>
          <a:p>
            <a:pPr>
              <a:spcBef>
                <a:spcPts val="0"/>
              </a:spcBef>
            </a:pPr>
            <a:r>
              <a:rPr lang="en-US"/>
              <a:t>	</a:t>
            </a:r>
            <a:r>
              <a:rPr lang="en-US" smtClean="0"/>
              <a:t>s – satr</a:t>
            </a:r>
          </a:p>
          <a:p>
            <a:pPr>
              <a:spcBef>
                <a:spcPts val="0"/>
              </a:spcBef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62332" y="3671450"/>
            <a:ext cx="44138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# $i = readline();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fscanf(STDIN,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$i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($i)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 &lt; 3, lekin manfiy emas"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"i == 3"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28" y="3176627"/>
            <a:ext cx="3758931" cy="30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server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Web serverning qo'shimcha funksiyalari: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web sahifalar ishlashini avtomatlashtirish;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resurslarga foydalanuvchilar murojaatlarini jurnalini yuritish;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foydalanuvchilarni autentifikatsiya va avtorizatsiyadan o'tkazish;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dinamik yaratiluvchi sahifalarni qo'llash;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mijozlar bilan himoyalangan aloqalarni o'rnatishda HTTPSni qo'llash.</a:t>
            </a:r>
          </a:p>
          <a:p>
            <a:endParaRPr lang="en-US" smtClean="0"/>
          </a:p>
          <a:p>
            <a:r>
              <a:rPr lang="en-US" smtClean="0"/>
              <a:t>Web serverlar – Apache, IIS, nginx, lighttpd, Google Web Server, Resin, Openserver va h.k.</a:t>
            </a:r>
          </a:p>
          <a:p>
            <a:endParaRPr lang="en-US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smtClean="0"/>
              <a:t>reak operatori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break </a:t>
            </a:r>
            <a:r>
              <a:rPr lang="en-US" smtClean="0"/>
              <a:t>operatori </a:t>
            </a:r>
            <a:r>
              <a:rPr lang="en-US" i="1" smtClean="0"/>
              <a:t>for</a:t>
            </a:r>
            <a:r>
              <a:rPr lang="en-US" i="1"/>
              <a:t>, foreach, while, do-while </a:t>
            </a:r>
            <a:r>
              <a:rPr lang="en-US" smtClean="0"/>
              <a:t>yoki </a:t>
            </a:r>
            <a:r>
              <a:rPr lang="en-US" i="1" smtClean="0"/>
              <a:t>switch </a:t>
            </a:r>
            <a:r>
              <a:rPr lang="en-US" smtClean="0"/>
              <a:t>strukturalarini to'xtatish uchun ishlatiladi.</a:t>
            </a:r>
          </a:p>
          <a:p>
            <a:r>
              <a:rPr lang="en-US" smtClean="0"/>
              <a:t>break majburiy bo'lmagan sonli argument qabul qiladi, bu son qancha miqdordagi ichma-ich strukturani to'xtatish zarurligini belgilaydi.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3487" y="316769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$i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(++$i)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($i)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 = 5\n"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/* switch dan chiqish */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"i = 10\n"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/* switch va while siklidan chiqish */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30" y="3571759"/>
            <a:ext cx="4051450" cy="10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 operatori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smtClean="0"/>
              <a:t>continue </a:t>
            </a:r>
            <a:r>
              <a:rPr lang="en-US"/>
              <a:t>operatori </a:t>
            </a:r>
            <a:r>
              <a:rPr lang="en-US" i="1"/>
              <a:t>for, foreach, while, do-while </a:t>
            </a:r>
            <a:r>
              <a:rPr lang="en-US"/>
              <a:t>yoki </a:t>
            </a:r>
            <a:r>
              <a:rPr lang="en-US" i="1"/>
              <a:t>switch </a:t>
            </a:r>
            <a:r>
              <a:rPr lang="en-US" smtClean="0"/>
              <a:t>strukturalarida keyingi qadamga o'tish uchun </a:t>
            </a:r>
            <a:r>
              <a:rPr lang="en-US"/>
              <a:t>ishlatiladi.</a:t>
            </a:r>
          </a:p>
          <a:p>
            <a:pPr>
              <a:spcBef>
                <a:spcPts val="600"/>
              </a:spcBef>
            </a:pPr>
            <a:r>
              <a:rPr lang="en-US"/>
              <a:t>continue majburiy bo'lmagan sonli argument qabul qiladi, bu son qancha miqdordagi ichma-ich </a:t>
            </a:r>
            <a:r>
              <a:rPr lang="en-US" smtClean="0"/>
              <a:t>strukturada keyingi qadamga o'tish </a:t>
            </a:r>
            <a:r>
              <a:rPr lang="en-US"/>
              <a:t>zarurligini belgilaydi</a:t>
            </a:r>
            <a:r>
              <a:rPr lang="en-US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$9i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($i++ &lt;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"$i\n"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"1-darajali sikl\n"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"2-darajali sikl\n"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($i ==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"3-darajali sikl\n"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"2-darajali sikldagi xabar\n"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"1-darajali sikldagi xabar\n"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2" y="2962274"/>
            <a:ext cx="2014538" cy="32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match operatori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match </a:t>
            </a:r>
            <a:r>
              <a:rPr lang="en-US"/>
              <a:t>funksiyasi orqali ifoda qiymatini boshqa ifodalar qiymatiga tengligi bilan tekshirish mumkin (PHP 8.0.0</a:t>
            </a:r>
            <a:r>
              <a:rPr lang="en-US" smtClean="0"/>
              <a:t>. versiyasidan boshlab).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sz="1800" smtClean="0">
                <a:solidFill>
                  <a:srgbClr val="000000"/>
                </a:solidFill>
                <a:latin typeface="Consolas" panose="020B0609020204030204" pitchFamily="49" charset="0"/>
              </a:rPr>
              <a:t>$return_value = match (subject_expression) {</a:t>
            </a:r>
          </a:p>
          <a:p>
            <a:pPr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single_conditional_expression =&gt; return_expression,</a:t>
            </a:r>
          </a:p>
          <a:p>
            <a:pPr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conditional_expression1, conditional_expression2 =&gt; return_expression,</a:t>
            </a:r>
          </a:p>
          <a:p>
            <a:pPr>
              <a:spcBef>
                <a:spcPts val="0"/>
              </a:spcBef>
            </a:pPr>
            <a:r>
              <a:rPr lang="en-US" sz="180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800" b="1" smtClean="0"/>
          </a:p>
          <a:p>
            <a:pPr>
              <a:spcBef>
                <a:spcPts val="600"/>
              </a:spcBef>
            </a:pPr>
            <a:r>
              <a:rPr lang="en-US" b="1" smtClean="0"/>
              <a:t>switch </a:t>
            </a:r>
            <a:r>
              <a:rPr lang="en-US" smtClean="0"/>
              <a:t>dan farqi:</a:t>
            </a:r>
          </a:p>
          <a:p>
            <a:pPr marL="285750" indent="-104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q</a:t>
            </a:r>
            <a:r>
              <a:rPr lang="en-US" smtClean="0"/>
              <a:t>at'iy tenglik ishlatiladi (===);</a:t>
            </a:r>
          </a:p>
          <a:p>
            <a:pPr marL="285750" indent="-104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m</a:t>
            </a:r>
            <a:r>
              <a:rPr lang="en-US" smtClean="0"/>
              <a:t>atch ifodasi qiymat qaytaradi (qaytgan qiymatni ishlatish majburiy emas);</a:t>
            </a:r>
          </a:p>
          <a:p>
            <a:pPr marL="285750" indent="-104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mtClean="0"/>
              <a:t>faqat birinchi mos kelgan qismi ishlaydi.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match operatori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$expressionResult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match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$condition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2 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=&gt;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foo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(),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3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4 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=&gt;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bar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(),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    default =&gt; </a:t>
            </a:r>
            <a:r>
              <a:rPr lang="en-US" sz="1800">
                <a:solidFill>
                  <a:srgbClr val="0000BB"/>
                </a:solidFill>
                <a:latin typeface="Consolas" panose="020B0609020204030204" pitchFamily="49" charset="0"/>
              </a:rPr>
              <a:t>baz</a:t>
            </a: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(),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  <a:t>};</a:t>
            </a:r>
            <a:br>
              <a:rPr lang="en-US" sz="180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en-US" sz="1800" smtClean="0">
              <a:solidFill>
                <a:srgbClr val="0077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4150" y="1845734"/>
            <a:ext cx="44291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&lt;?php</a:t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$age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33</a:t>
            </a:r>
            <a:r>
              <a:rPr lang="en-US" smtClean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$result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match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$age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&gt;= </a:t>
            </a: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60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=&gt; </a:t>
            </a:r>
            <a:r>
              <a:rPr lang="en-US" smtClean="0">
                <a:solidFill>
                  <a:srgbClr val="DD0000"/>
                </a:solidFill>
                <a:latin typeface="Consolas" panose="020B0609020204030204" pitchFamily="49" charset="0"/>
              </a:rPr>
              <a:t>'qari</a:t>
            </a:r>
            <a:r>
              <a:rPr lang="ru-RU" smtClean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ru-RU" smtClean="0">
                <a:solidFill>
                  <a:srgbClr val="007700"/>
                </a:solidFill>
                <a:latin typeface="Consolas" panose="020B0609020204030204" pitchFamily="49" charset="0"/>
              </a:rPr>
              <a:t>,</a:t>
            </a: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ru-RU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age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&gt;= </a:t>
            </a: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30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=&gt; </a:t>
            </a:r>
            <a:r>
              <a:rPr lang="en-US" smtClean="0">
                <a:solidFill>
                  <a:srgbClr val="DD0000"/>
                </a:solidFill>
                <a:latin typeface="Consolas" panose="020B0609020204030204" pitchFamily="49" charset="0"/>
              </a:rPr>
              <a:t>'o`rta yoshli</a:t>
            </a:r>
            <a:r>
              <a:rPr lang="ru-RU" smtClean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ru-RU" smtClean="0">
                <a:solidFill>
                  <a:srgbClr val="007700"/>
                </a:solidFill>
                <a:latin typeface="Consolas" panose="020B0609020204030204" pitchFamily="49" charset="0"/>
              </a:rPr>
              <a:t>,</a:t>
            </a: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ru-RU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age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&gt;= </a:t>
            </a: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18 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=&gt; </a:t>
            </a:r>
            <a:r>
              <a:rPr lang="en-US" smtClean="0">
                <a:solidFill>
                  <a:srgbClr val="DD0000"/>
                </a:solidFill>
                <a:latin typeface="Consolas" panose="020B0609020204030204" pitchFamily="49" charset="0"/>
              </a:rPr>
              <a:t>'yosh</a:t>
            </a:r>
            <a:r>
              <a:rPr lang="ru-RU" smtClean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ru-RU" smtClean="0">
                <a:solidFill>
                  <a:srgbClr val="007700"/>
                </a:solidFill>
                <a:latin typeface="Consolas" panose="020B0609020204030204" pitchFamily="49" charset="0"/>
              </a:rPr>
              <a:t>,</a:t>
            </a: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>default =&gt; </a:t>
            </a:r>
            <a:r>
              <a:rPr lang="en-US" smtClean="0">
                <a:solidFill>
                  <a:srgbClr val="DD0000"/>
                </a:solidFill>
                <a:latin typeface="Consolas" panose="020B0609020204030204" pitchFamily="49" charset="0"/>
              </a:rPr>
              <a:t>'juda yosh</a:t>
            </a:r>
            <a:r>
              <a:rPr lang="ru-RU" smtClean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ru-RU" smtClean="0">
                <a:solidFill>
                  <a:srgbClr val="007700"/>
                </a:solidFill>
                <a:latin typeface="Consolas" panose="020B0609020204030204" pitchFamily="49" charset="0"/>
              </a:rPr>
              <a:t>,</a:t>
            </a: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>};</a:t>
            </a:r>
            <a:b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BB"/>
                </a:solidFill>
                <a:latin typeface="Consolas" panose="020B0609020204030204" pitchFamily="49" charset="0"/>
              </a:rPr>
              <a:t>echo $result</a:t>
            </a:r>
            <a:r>
              <a:rPr lang="en-US" smtClean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goto operatori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Koddagi nomlangan qismga "sakrab" o'tish uchun ishlatiladi. Sikl ichiga yoki switch operatori ichiga sakrab o'tish mumkin emas.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700" y="2873365"/>
            <a:ext cx="4648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($i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$j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$i &lt;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$i++)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($j--)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($j ==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end;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 = $i"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end: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'j = 17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0300" y="2873365"/>
            <a:ext cx="48056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loop;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($i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$j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$i &lt;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 $i++)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($j--)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loop: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"$i = $i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4020" y="5587714"/>
            <a:ext cx="4362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Fatal error: 'goto' into loop or switch statement is disallowed in script on line 2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8700" y="5587714"/>
            <a:ext cx="436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j = 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Ternar operatorlar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?:</a:t>
            </a:r>
            <a:r>
              <a:rPr lang="en-US" sz="1800"/>
              <a:t> - shart operatori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	(Sintaksisi: (expr1</a:t>
            </a:r>
            <a:r>
              <a:rPr lang="en-US" sz="1800"/>
              <a:t>) ? (expr2) : (expr3</a:t>
            </a:r>
            <a:r>
              <a:rPr lang="en-US" sz="1800" smtClean="0"/>
              <a:t>), expr1 rost bo'lsa expr2, aks holda expr3)</a:t>
            </a:r>
          </a:p>
          <a:p>
            <a:r>
              <a:rPr lang="en-US" sz="1800" b="1"/>
              <a:t>??</a:t>
            </a:r>
            <a:r>
              <a:rPr lang="en-US" sz="1800"/>
              <a:t> – nullni birlashtirish operatori 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	(</a:t>
            </a:r>
            <a:r>
              <a:rPr lang="en-US" sz="1800"/>
              <a:t>null </a:t>
            </a:r>
            <a:r>
              <a:rPr lang="en-US" sz="1800" smtClean="0"/>
              <a:t>coalescing, sintaksisi: </a:t>
            </a:r>
            <a:r>
              <a:rPr lang="en-US" sz="1800"/>
              <a:t>(expr1) </a:t>
            </a:r>
            <a:r>
              <a:rPr lang="en-US" sz="1800" smtClean="0"/>
              <a:t>?? </a:t>
            </a:r>
            <a:r>
              <a:rPr lang="en-US" sz="1800"/>
              <a:t>(expr2) </a:t>
            </a:r>
            <a:r>
              <a:rPr lang="en-US" sz="1800" smtClean="0"/>
              <a:t>expr1 null bo'lsa expr2, aks holda expr1)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7280" y="3271340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$a &gt;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?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((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?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'true'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?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$res = $b ??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"aniqlanmagan"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"$res\n"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$b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123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$res = $b ??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"aniqlanmagan"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"$res\n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34" y="3857414"/>
            <a:ext cx="4282309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Tashqi fayllarni ulash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include, include_once, require, require_once </a:t>
            </a:r>
            <a:r>
              <a:rPr lang="en-US" smtClean="0"/>
              <a:t>ifodalari ishlatiladi.</a:t>
            </a:r>
          </a:p>
          <a:p>
            <a:r>
              <a:rPr lang="en-US" smtClean="0"/>
              <a:t>include – faylni ulaydi, fayl topilmasa E_WARNING darajasidagi xatolik haqida xabar beradi.</a:t>
            </a:r>
          </a:p>
          <a:p>
            <a:r>
              <a:rPr lang="en-US" smtClean="0"/>
              <a:t>require </a:t>
            </a:r>
            <a:r>
              <a:rPr lang="en-US"/>
              <a:t>– faylni ulaydi, fayl topilmasa </a:t>
            </a:r>
            <a:r>
              <a:rPr lang="en-US" smtClean="0"/>
              <a:t>E_ERROR </a:t>
            </a:r>
            <a:r>
              <a:rPr lang="en-US"/>
              <a:t>darajasidagi xatolik haqida xabar beradi</a:t>
            </a:r>
            <a:r>
              <a:rPr lang="en-US" smtClean="0"/>
              <a:t>.</a:t>
            </a:r>
          </a:p>
          <a:p>
            <a:r>
              <a:rPr lang="en-US" smtClean="0"/>
              <a:t>X_once – agar fayl oldin ulangan bo'lsa qayta qo'shmaydi.</a:t>
            </a:r>
          </a:p>
          <a:p>
            <a:r>
              <a:rPr lang="en-US" smtClean="0"/>
              <a:t>Fayl </a:t>
            </a:r>
            <a:r>
              <a:rPr lang="en-US" i="1" smtClean="0"/>
              <a:t>include_path</a:t>
            </a:r>
            <a:r>
              <a:rPr lang="en-US" smtClean="0"/>
              <a:t> direktivasida ko'rsatilgan manzildan qidiriladi, agar topa olmasa script joylashgan joriy manzildan qidiriladi. 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Tashqi fayllarni ulash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vars.php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$a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$b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$c =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test.php: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'vars.php'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"$a $b $c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70" y="4712305"/>
            <a:ext cx="3383968" cy="12248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51314" y="3078830"/>
            <a:ext cx="3635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test.php: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'var.php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"Vars: $a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 $b $c"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8299439" y="3078830"/>
            <a:ext cx="3635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test.php: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'var.php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"Vars: $a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 $b $c"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4405579"/>
            <a:ext cx="4038600" cy="1838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500829"/>
            <a:ext cx="40386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sayt, web sahifa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2DE5-CA3D-494A-BC1F-86A9BC6D78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sayt – o'zaro mantiqan bog'langan bir nechta web sahifalar.</a:t>
            </a:r>
          </a:p>
          <a:p>
            <a:r>
              <a:rPr lang="en-US" smtClean="0"/>
              <a:t>Birinchi web sayt - info.cern.ch (Tim Berners-Li, 1991 yil 6 avgustda ishga tushgan)  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6126480" y="2972859"/>
          <a:ext cx="4158933" cy="322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352516" y="4230460"/>
            <a:ext cx="2518728" cy="708480"/>
            <a:chOff x="274161" y="43681"/>
            <a:chExt cx="3838257" cy="708480"/>
          </a:xfrm>
          <a:solidFill>
            <a:srgbClr val="7030A0"/>
          </a:solidFill>
        </p:grpSpPr>
        <p:sp>
          <p:nvSpPr>
            <p:cNvPr id="9" name="Rounded Rectangle 8"/>
            <p:cNvSpPr/>
            <p:nvPr/>
          </p:nvSpPr>
          <p:spPr>
            <a:xfrm>
              <a:off x="274161" y="43681"/>
              <a:ext cx="3838257" cy="70848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308746" y="78266"/>
              <a:ext cx="3769087" cy="63931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5077" tIns="0" rIns="145077" bIns="0" numCol="1" spcCol="1270" anchor="ctr" anchorCtr="0">
              <a:noAutofit/>
            </a:bodyPr>
            <a:lstStyle/>
            <a:p>
              <a:pPr algn="ctr"/>
              <a:r>
                <a:rPr lang="en-US" sz="2400"/>
                <a:t>Web-sayt</a:t>
              </a:r>
            </a:p>
          </p:txBody>
        </p:sp>
      </p:grpSp>
      <p:sp>
        <p:nvSpPr>
          <p:cNvPr id="11" name="Left Brace 10"/>
          <p:cNvSpPr/>
          <p:nvPr/>
        </p:nvSpPr>
        <p:spPr>
          <a:xfrm>
            <a:off x="5256213" y="3336078"/>
            <a:ext cx="495300" cy="2497244"/>
          </a:xfrm>
          <a:prstGeom prst="leftBrace">
            <a:avLst>
              <a:gd name="adj1" fmla="val 104487"/>
              <a:gd name="adj2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dasturchilar rollari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2DE5-CA3D-494A-BC1F-86A9BC6D789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92" y="2033588"/>
            <a:ext cx="7038975" cy="3952875"/>
          </a:xfrm>
        </p:spPr>
      </p:pic>
    </p:spTree>
    <p:extLst>
      <p:ext uri="{BB962C8B-B14F-4D97-AF65-F5344CB8AC3E}">
        <p14:creationId xmlns:p14="http://schemas.microsoft.com/office/powerpoint/2010/main" val="24499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serverlar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LAMP </a:t>
            </a:r>
            <a:r>
              <a:rPr lang="en-US" smtClean="0"/>
              <a:t>– Linux, </a:t>
            </a:r>
            <a:r>
              <a:rPr lang="en-US"/>
              <a:t>Apache, MySQL, PHP</a:t>
            </a:r>
          </a:p>
          <a:p>
            <a:r>
              <a:rPr lang="en-US"/>
              <a:t>WAMP </a:t>
            </a:r>
            <a:r>
              <a:rPr lang="en-US" smtClean="0"/>
              <a:t>– Windows</a:t>
            </a:r>
            <a:r>
              <a:rPr lang="en-US"/>
              <a:t>, Apache, </a:t>
            </a:r>
            <a:r>
              <a:rPr lang="en-US" smtClean="0"/>
              <a:t>MySQL, PHP</a:t>
            </a:r>
            <a:endParaRPr lang="en-US"/>
          </a:p>
          <a:p>
            <a:r>
              <a:rPr lang="en-US" smtClean="0"/>
              <a:t>MAMP - MacOS, </a:t>
            </a:r>
            <a:r>
              <a:rPr lang="en-US"/>
              <a:t>Apache, MySQL, </a:t>
            </a:r>
            <a:r>
              <a:rPr lang="en-US" smtClean="0"/>
              <a:t>PHP</a:t>
            </a:r>
            <a:endParaRPr lang="en-US"/>
          </a:p>
          <a:p>
            <a:endParaRPr lang="en-US" smtClean="0"/>
          </a:p>
          <a:p>
            <a:r>
              <a:rPr lang="en-US" smtClean="0"/>
              <a:t>Dasturlar:</a:t>
            </a:r>
          </a:p>
          <a:p>
            <a:r>
              <a:rPr lang="en-US"/>
              <a:t>OpenServer (https://</a:t>
            </a:r>
            <a:r>
              <a:rPr lang="en-US" smtClean="0"/>
              <a:t>ospanel.io)</a:t>
            </a:r>
            <a:endParaRPr lang="en-US"/>
          </a:p>
          <a:p>
            <a:r>
              <a:rPr lang="en-US"/>
              <a:t>XAMPP (https://</a:t>
            </a:r>
            <a:r>
              <a:rPr lang="en-US" smtClean="0"/>
              <a:t>www.apachefriends.org)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05" y="1929025"/>
            <a:ext cx="1743075" cy="248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8" y="4710396"/>
            <a:ext cx="1335297" cy="13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Mijoz-server texnologiyasi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92" y="1846263"/>
            <a:ext cx="6704541" cy="402272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dasturlash tili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versiyalari </a:t>
            </a:r>
            <a:r>
              <a:rPr lang="en-US" smtClean="0"/>
              <a:t>(05 Sep 2023):</a:t>
            </a:r>
            <a:endParaRPr lang="en-US"/>
          </a:p>
          <a:p>
            <a:pPr marL="342900" indent="-161925">
              <a:buFont typeface="Arial" panose="020B0604020202020204" pitchFamily="34" charset="0"/>
              <a:buChar char="•"/>
            </a:pPr>
            <a:r>
              <a:rPr lang="en-US" smtClean="0"/>
              <a:t>8.2.1</a:t>
            </a:r>
            <a:endParaRPr lang="en-US" smtClean="0"/>
          </a:p>
          <a:p>
            <a:pPr marL="342900" indent="-161925">
              <a:buFont typeface="Arial" panose="020B0604020202020204" pitchFamily="34" charset="0"/>
              <a:buChar char="•"/>
            </a:pPr>
            <a:r>
              <a:rPr lang="en-US" smtClean="0"/>
              <a:t>7.4.23</a:t>
            </a:r>
          </a:p>
          <a:p>
            <a:pPr marL="342900" indent="-161925">
              <a:buFont typeface="Arial" panose="020B0604020202020204" pitchFamily="34" charset="0"/>
              <a:buChar char="•"/>
            </a:pPr>
            <a:r>
              <a:rPr lang="en-US" smtClean="0"/>
              <a:t>7.3.30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80" y="2018262"/>
            <a:ext cx="2699916" cy="14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1304</TotalTime>
  <Words>1697</Words>
  <Application>Microsoft Office PowerPoint</Application>
  <PresentationFormat>Widescreen</PresentationFormat>
  <Paragraphs>788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Retrospect</vt:lpstr>
      <vt:lpstr>Asosiy tushunchalar. PHP tili</vt:lpstr>
      <vt:lpstr>Server</vt:lpstr>
      <vt:lpstr>Web server</vt:lpstr>
      <vt:lpstr>Web server</vt:lpstr>
      <vt:lpstr>Web sayt, web sahifa</vt:lpstr>
      <vt:lpstr>Web dasturchilar rollari</vt:lpstr>
      <vt:lpstr>Web serverlar</vt:lpstr>
      <vt:lpstr>Mijoz-server texnologiyasi</vt:lpstr>
      <vt:lpstr>PHP dasturlash tili</vt:lpstr>
      <vt:lpstr>Sintaksis</vt:lpstr>
      <vt:lpstr>Sintaksis</vt:lpstr>
      <vt:lpstr>Turlar</vt:lpstr>
      <vt:lpstr>Turlar</vt:lpstr>
      <vt:lpstr>O'zgaruvchilar</vt:lpstr>
      <vt:lpstr>O'zgaruvchilarning ko'rinish sohasi</vt:lpstr>
      <vt:lpstr>Global ko'rinish sohasi</vt:lpstr>
      <vt:lpstr>O'zgaruvchilar o'zgaruvchisi</vt:lpstr>
      <vt:lpstr>Chop qilish</vt:lpstr>
      <vt:lpstr>Chop qilish</vt:lpstr>
      <vt:lpstr>Turlar qiymatlari (mantiqiy tur)</vt:lpstr>
      <vt:lpstr>Turlar qiymatlari (sonlar)</vt:lpstr>
      <vt:lpstr>Turlar qiymatlari (satrlar)</vt:lpstr>
      <vt:lpstr>Turlar qiymatlari (sonli satrlar)</vt:lpstr>
      <vt:lpstr>Konstantalar</vt:lpstr>
      <vt:lpstr>Arifmetik amallar</vt:lpstr>
      <vt:lpstr>Bitli amallar</vt:lpstr>
      <vt:lpstr>Solishtirish amallari</vt:lpstr>
      <vt:lpstr>Solishtirish amallari</vt:lpstr>
      <vt:lpstr>Mantiqiy amallar</vt:lpstr>
      <vt:lpstr>Shart operatorlari</vt:lpstr>
      <vt:lpstr>Shart operatorlari</vt:lpstr>
      <vt:lpstr>Shart operatorlari</vt:lpstr>
      <vt:lpstr>Qo'shimcha (alternativ) sintaksis</vt:lpstr>
      <vt:lpstr>Qo'shimcha (alternativ) sintaksis</vt:lpstr>
      <vt:lpstr>switch operatori</vt:lpstr>
      <vt:lpstr>Takrorlash operatorlari</vt:lpstr>
      <vt:lpstr>Takrorlash operatorlari</vt:lpstr>
      <vt:lpstr>foreach takrorlash operatori</vt:lpstr>
      <vt:lpstr>Consoledan qiymat olish</vt:lpstr>
      <vt:lpstr>break operatori</vt:lpstr>
      <vt:lpstr>continue operatori</vt:lpstr>
      <vt:lpstr>match operatori</vt:lpstr>
      <vt:lpstr>match operatori</vt:lpstr>
      <vt:lpstr>goto operatori</vt:lpstr>
      <vt:lpstr>Ternar operatorlar</vt:lpstr>
      <vt:lpstr>Tashqi fayllarni ulash</vt:lpstr>
      <vt:lpstr>Tashqi fayllarni ulash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432</cp:revision>
  <dcterms:created xsi:type="dcterms:W3CDTF">2019-11-17T16:43:43Z</dcterms:created>
  <dcterms:modified xsi:type="dcterms:W3CDTF">2023-01-30T16:49:49Z</dcterms:modified>
</cp:coreProperties>
</file>