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78" r:id="rId2"/>
    <p:sldId id="282" r:id="rId3"/>
    <p:sldId id="283" r:id="rId4"/>
    <p:sldId id="284" r:id="rId5"/>
    <p:sldId id="285" r:id="rId6"/>
    <p:sldId id="286" r:id="rId7"/>
    <p:sldId id="287" r:id="rId8"/>
    <p:sldId id="295" r:id="rId9"/>
    <p:sldId id="296" r:id="rId10"/>
    <p:sldId id="288" r:id="rId11"/>
    <p:sldId id="289" r:id="rId12"/>
    <p:sldId id="290" r:id="rId13"/>
    <p:sldId id="291" r:id="rId14"/>
    <p:sldId id="292" r:id="rId15"/>
    <p:sldId id="293" r:id="rId16"/>
    <p:sldId id="297" r:id="rId17"/>
    <p:sldId id="294" r:id="rId18"/>
    <p:sldId id="298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4C114-2612-4EAC-ADDE-11BAC3BFE6F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228F2-AA37-4C49-A0B1-5E334E2E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97B-ACAC-4813-9887-F55AA2B40D78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6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50BA-586B-4D0B-9468-6B10FBEA6DEE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01C-B759-4CF1-833C-56653C772DBA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02E8-A5B5-44EE-A864-368009BDB8C8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466A-21E0-439C-8019-BDE1D3C459BC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229D-80D2-4E17-9CF0-9825B71EF318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A24-F62D-4DE4-BE91-4FC24BA79B8F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4933-81D9-43FD-ABB6-6A6714628B37}" type="datetime1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77B3-965E-4786-99A9-A6C381A22898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7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C2D18B-6E49-4DAA-9F59-C71A4A951975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D04A-86AA-4421-94E0-C3FC947D44A6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318F6E-4133-4ED7-B70F-E2CE3AAB6A53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Massivlar</a:t>
            </a:r>
            <a:endParaRPr lang="en-US" sz="66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31" y="4655504"/>
            <a:ext cx="3007911" cy="16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Massivlar (foydali funksiyalar)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sz="1800" smtClean="0"/>
              <a:t>unset() – massivni yoki massiv elementini o'chirish (ixtiyoriy o'zgaruvchini o'chirish)</a:t>
            </a:r>
          </a:p>
          <a:p>
            <a:pPr>
              <a:spcBef>
                <a:spcPts val="600"/>
              </a:spcBef>
            </a:pPr>
            <a:r>
              <a:rPr lang="en-US" sz="1800"/>
              <a:t>sort() – massivni </a:t>
            </a:r>
            <a:r>
              <a:rPr lang="en-US" sz="1800" smtClean="0"/>
              <a:t>tartiblash (o'sish, kalitlar qayta aniqlanadi)</a:t>
            </a:r>
          </a:p>
          <a:p>
            <a:pPr>
              <a:spcBef>
                <a:spcPts val="600"/>
              </a:spcBef>
            </a:pPr>
            <a:r>
              <a:rPr lang="en-US" sz="1800" smtClean="0"/>
              <a:t>asort() – massivni tartiblash (</a:t>
            </a:r>
            <a:r>
              <a:rPr lang="en-US" sz="1800"/>
              <a:t>o'sish, </a:t>
            </a:r>
            <a:r>
              <a:rPr lang="en-US" sz="1800" smtClean="0"/>
              <a:t>kalitlarni saqlagan holda)</a:t>
            </a:r>
          </a:p>
          <a:p>
            <a:pPr>
              <a:spcBef>
                <a:spcPts val="600"/>
              </a:spcBef>
            </a:pPr>
            <a:r>
              <a:rPr lang="en-US" sz="1800" smtClean="0"/>
              <a:t>rsort</a:t>
            </a:r>
            <a:r>
              <a:rPr lang="en-US" sz="1800"/>
              <a:t>() – massivni tartiblash </a:t>
            </a:r>
            <a:r>
              <a:rPr lang="en-US" sz="1800" smtClean="0"/>
              <a:t>(kamayish, </a:t>
            </a:r>
            <a:r>
              <a:rPr lang="en-US" sz="1800"/>
              <a:t>kalitlar qayta aniqlanadi)</a:t>
            </a:r>
          </a:p>
          <a:p>
            <a:pPr>
              <a:spcBef>
                <a:spcPts val="600"/>
              </a:spcBef>
            </a:pPr>
            <a:r>
              <a:rPr lang="en-US" sz="1800"/>
              <a:t>a</a:t>
            </a:r>
            <a:r>
              <a:rPr lang="en-US" sz="1800" smtClean="0"/>
              <a:t>rsort</a:t>
            </a:r>
            <a:r>
              <a:rPr lang="en-US" sz="1800"/>
              <a:t>() – massivni tartiblash </a:t>
            </a:r>
            <a:r>
              <a:rPr lang="en-US" sz="1800" smtClean="0"/>
              <a:t>(kamayish, </a:t>
            </a:r>
            <a:r>
              <a:rPr lang="en-US" sz="1800"/>
              <a:t>kalitlarni saqlagan holda</a:t>
            </a:r>
            <a:r>
              <a:rPr lang="en-US" sz="1800" smtClean="0"/>
              <a:t>)</a:t>
            </a:r>
          </a:p>
          <a:p>
            <a:pPr>
              <a:spcBef>
                <a:spcPts val="600"/>
              </a:spcBef>
            </a:pPr>
            <a:r>
              <a:rPr lang="en-US" sz="1800" smtClean="0"/>
              <a:t>shuffle() – massiv elementlarini o'rnini ixtiyoriy tartibda almashtirish</a:t>
            </a:r>
          </a:p>
          <a:p>
            <a:pPr>
              <a:spcBef>
                <a:spcPts val="600"/>
              </a:spcBef>
            </a:pPr>
            <a:r>
              <a:rPr lang="en-US" sz="1800"/>
              <a:t>a</a:t>
            </a:r>
            <a:r>
              <a:rPr lang="en-US" sz="1800" smtClean="0"/>
              <a:t>rray_rand() – massivdan bir yoki bir nechta ixtiyoriy elementni tanlab oladi va ularning kalitini qaytaradi</a:t>
            </a:r>
            <a:br>
              <a:rPr lang="en-US" sz="1800" smtClean="0"/>
            </a:br>
            <a:r>
              <a:rPr lang="en-US" sz="1800" smtClean="0"/>
              <a:t>	sintaksisi: array_rand(array $array, int $num = 1)</a:t>
            </a:r>
            <a:endParaRPr lang="en-US" sz="1800"/>
          </a:p>
          <a:p>
            <a:pPr>
              <a:spcBef>
                <a:spcPts val="600"/>
              </a:spcBef>
            </a:pPr>
            <a:r>
              <a:rPr lang="en-US" sz="1800" smtClean="0"/>
              <a:t>array_values() – indekslarni qayta taqsimlash</a:t>
            </a:r>
          </a:p>
          <a:p>
            <a:pPr>
              <a:spcBef>
                <a:spcPts val="600"/>
              </a:spcBef>
            </a:pPr>
            <a:r>
              <a:rPr lang="en-US" sz="1800" smtClean="0"/>
              <a:t>array_filter() – massiv elementlarini callback-funksiya orqali filtrlash</a:t>
            </a:r>
          </a:p>
          <a:p>
            <a:pPr>
              <a:spcBef>
                <a:spcPts val="600"/>
              </a:spcBef>
            </a:pPr>
            <a:r>
              <a:rPr lang="en-US" sz="1800" smtClean="0"/>
              <a:t>array_map() – callback-funksiyani massivning har bir elementiga qo'llash va yangi massiv hosil qilish</a:t>
            </a:r>
          </a:p>
          <a:p>
            <a:pPr>
              <a:spcBef>
                <a:spcPts val="600"/>
              </a:spcBef>
            </a:pPr>
            <a:r>
              <a:rPr lang="en-US" sz="1800" smtClean="0"/>
              <a:t>array_walk() </a:t>
            </a:r>
            <a:r>
              <a:rPr lang="en-US" sz="1800"/>
              <a:t>– callback-funksiyani massivning har bir elementiga qo'llash </a:t>
            </a:r>
            <a:endParaRPr lang="en-US" sz="1800" smtClean="0"/>
          </a:p>
          <a:p>
            <a:pPr>
              <a:spcBef>
                <a:spcPts val="600"/>
              </a:spcBef>
            </a:pPr>
            <a:r>
              <a:rPr lang="en-US" sz="1800" smtClean="0"/>
              <a:t>array_reduce() – callback-funksiya orqali massivning elementlarini kamaytirib natija olish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Massivlar (foydali funksiyalar)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$array = array(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print_r($array);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($array as $i =&gt; $value) {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($array[$i] %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 unset($array[$i]);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print_r($array);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$array[]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$array[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"a2"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$array[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"a13"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print_r($array);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$array = array_values($array);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print_r($array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56020" y="1744324"/>
            <a:ext cx="4683530" cy="4465975"/>
          </a:xfrm>
          <a:prstGeom prst="rect">
            <a:avLst/>
          </a:prstGeom>
        </p:spPr>
        <p:txBody>
          <a:bodyPr numCol="2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smtClean="0">
                <a:latin typeface="Consolas" panose="020B0609020204030204" pitchFamily="49" charset="0"/>
              </a:rPr>
              <a:t>Array</a:t>
            </a:r>
            <a:endParaRPr lang="en-US" sz="14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[0] =&gt; 1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[1] =&gt; 2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[2] =&gt; 3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[3] =&gt; 4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[4] =&gt; 5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[5] =&gt; 6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[6] =&gt; 7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[7] =&gt; 8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[8] =&gt; 9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[9] =&gt; 10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140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smtClean="0">
                <a:latin typeface="Consolas" panose="020B0609020204030204" pitchFamily="49" charset="0"/>
              </a:rPr>
              <a:t>Array</a:t>
            </a:r>
            <a:endParaRPr lang="en-US" sz="14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[0] =&gt; 1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[2] =&gt; 3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[4] =&gt; 5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[6] =&gt; 7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[8] =&gt; 9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Array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[0] =&gt; 1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[2] =&gt; 3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[4] =&gt; 5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[6] =&gt; 7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[8] =&gt; 9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[10] =&gt; 6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[a2] =&gt; 2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[a13] =&gt; 13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Array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[0] =&gt; 1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[1] =&gt; 3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[2] =&gt; 5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[3] =&gt; 7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[4] =&gt; 9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[5] =&gt; 6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[6] =&gt; 2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    [7] =&gt; 13</a:t>
            </a:r>
          </a:p>
          <a:p>
            <a:pPr>
              <a:lnSpc>
                <a:spcPct val="90000"/>
              </a:lnSpc>
            </a:pPr>
            <a:r>
              <a:rPr lang="en-US" sz="140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88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Massivlar (foydali funksiyalar)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54666"/>
          </a:xfrm>
        </p:spPr>
        <p:txBody>
          <a:bodyPr numCol="4"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$array = range(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shuffle($array);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print_r($array);</a:t>
            </a:r>
          </a:p>
          <a:p>
            <a:pPr>
              <a:spcBef>
                <a:spcPts val="0"/>
              </a:spcBef>
            </a:pP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asort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($array);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print_r($array);</a:t>
            </a:r>
          </a:p>
          <a:p>
            <a:pPr>
              <a:spcBef>
                <a:spcPts val="0"/>
              </a:spcBef>
            </a:pP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($array);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print_r($array);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rand_keys = </a:t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array_rand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($array,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print_r($rand_keys);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43025" y="2932642"/>
            <a:ext cx="1600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/>
              <a:t>Array           </a:t>
            </a:r>
          </a:p>
          <a:p>
            <a:r>
              <a:rPr lang="en-US" sz="1600" smtClean="0"/>
              <a:t>(               </a:t>
            </a:r>
          </a:p>
          <a:p>
            <a:r>
              <a:rPr lang="en-US" sz="1600" smtClean="0"/>
              <a:t>    [0] =&gt; 5    </a:t>
            </a:r>
          </a:p>
          <a:p>
            <a:r>
              <a:rPr lang="en-US" sz="1600" smtClean="0"/>
              <a:t>    [1] =&gt; 7    </a:t>
            </a:r>
          </a:p>
          <a:p>
            <a:r>
              <a:rPr lang="en-US" sz="1600" smtClean="0"/>
              <a:t>    [2] =&gt; 8    </a:t>
            </a:r>
          </a:p>
          <a:p>
            <a:r>
              <a:rPr lang="en-US" sz="1600" smtClean="0"/>
              <a:t>    [3] =&gt; 4    </a:t>
            </a:r>
          </a:p>
          <a:p>
            <a:r>
              <a:rPr lang="en-US" sz="1600" smtClean="0"/>
              <a:t>    [4] =&gt; 3    </a:t>
            </a:r>
          </a:p>
          <a:p>
            <a:r>
              <a:rPr lang="en-US" sz="1600" smtClean="0"/>
              <a:t>    [5] =&gt; 1    </a:t>
            </a:r>
          </a:p>
          <a:p>
            <a:r>
              <a:rPr lang="en-US" sz="1600" smtClean="0"/>
              <a:t>    [6] =&gt; 10   </a:t>
            </a:r>
          </a:p>
          <a:p>
            <a:r>
              <a:rPr lang="en-US" sz="1600" smtClean="0"/>
              <a:t>    [7] =&gt; 2    </a:t>
            </a:r>
          </a:p>
          <a:p>
            <a:r>
              <a:rPr lang="en-US" sz="1600" smtClean="0"/>
              <a:t>    [8] =&gt; 9    </a:t>
            </a:r>
          </a:p>
          <a:p>
            <a:r>
              <a:rPr lang="en-US" sz="1600" smtClean="0"/>
              <a:t>    [9] =&gt; 6    </a:t>
            </a:r>
          </a:p>
          <a:p>
            <a:r>
              <a:rPr lang="en-US" sz="1600" smtClean="0"/>
              <a:t>) 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3920011" y="2932640"/>
            <a:ext cx="1752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Array</a:t>
            </a:r>
          </a:p>
          <a:p>
            <a:r>
              <a:rPr lang="en-US" sz="1600"/>
              <a:t>(</a:t>
            </a:r>
          </a:p>
          <a:p>
            <a:r>
              <a:rPr lang="en-US" sz="1600"/>
              <a:t>    [5] =&gt; 1</a:t>
            </a:r>
          </a:p>
          <a:p>
            <a:r>
              <a:rPr lang="en-US" sz="1600"/>
              <a:t>    [7] =&gt; 2</a:t>
            </a:r>
          </a:p>
          <a:p>
            <a:r>
              <a:rPr lang="en-US" sz="1600"/>
              <a:t>    [4] =&gt; 3</a:t>
            </a:r>
          </a:p>
          <a:p>
            <a:r>
              <a:rPr lang="en-US" sz="1600"/>
              <a:t>    [3] =&gt; 4</a:t>
            </a:r>
          </a:p>
          <a:p>
            <a:r>
              <a:rPr lang="en-US" sz="1600"/>
              <a:t>    [0] =&gt; 5</a:t>
            </a:r>
          </a:p>
          <a:p>
            <a:r>
              <a:rPr lang="en-US" sz="1600"/>
              <a:t>    [9] =&gt; 6</a:t>
            </a:r>
          </a:p>
          <a:p>
            <a:r>
              <a:rPr lang="en-US" sz="1600"/>
              <a:t>    [1] =&gt; 7</a:t>
            </a:r>
          </a:p>
          <a:p>
            <a:r>
              <a:rPr lang="en-US" sz="1600"/>
              <a:t>    [2] =&gt; 8</a:t>
            </a:r>
          </a:p>
          <a:p>
            <a:r>
              <a:rPr lang="en-US" sz="1600"/>
              <a:t>    [8] =&gt; 9</a:t>
            </a:r>
          </a:p>
          <a:p>
            <a:r>
              <a:rPr lang="en-US" sz="1600"/>
              <a:t>    [6] =&gt; 10</a:t>
            </a:r>
          </a:p>
          <a:p>
            <a:r>
              <a:rPr lang="en-US" sz="160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6388564" y="2932639"/>
            <a:ext cx="20478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Array</a:t>
            </a:r>
          </a:p>
          <a:p>
            <a:r>
              <a:rPr lang="en-US" sz="1600"/>
              <a:t>(</a:t>
            </a:r>
          </a:p>
          <a:p>
            <a:r>
              <a:rPr lang="en-US" sz="1600"/>
              <a:t>    [0] =&gt; 1</a:t>
            </a:r>
          </a:p>
          <a:p>
            <a:r>
              <a:rPr lang="en-US" sz="1600"/>
              <a:t>    [1] =&gt; 2</a:t>
            </a:r>
          </a:p>
          <a:p>
            <a:r>
              <a:rPr lang="en-US" sz="1600"/>
              <a:t>    [2] =&gt; 3</a:t>
            </a:r>
          </a:p>
          <a:p>
            <a:r>
              <a:rPr lang="en-US" sz="1600"/>
              <a:t>    [3] =&gt; 4</a:t>
            </a:r>
          </a:p>
          <a:p>
            <a:r>
              <a:rPr lang="en-US" sz="1600"/>
              <a:t>    [4] =&gt; 5</a:t>
            </a:r>
          </a:p>
          <a:p>
            <a:r>
              <a:rPr lang="en-US" sz="1600"/>
              <a:t>    [5] =&gt; 6</a:t>
            </a:r>
          </a:p>
          <a:p>
            <a:r>
              <a:rPr lang="en-US" sz="1600"/>
              <a:t>    [6] =&gt; 7</a:t>
            </a:r>
          </a:p>
          <a:p>
            <a:r>
              <a:rPr lang="en-US" sz="1600"/>
              <a:t>    [7] =&gt; 8</a:t>
            </a:r>
          </a:p>
          <a:p>
            <a:r>
              <a:rPr lang="en-US" sz="1600"/>
              <a:t>    [8] =&gt; 9</a:t>
            </a:r>
          </a:p>
          <a:p>
            <a:r>
              <a:rPr lang="en-US" sz="1600"/>
              <a:t>    [9] =&gt; 10</a:t>
            </a:r>
          </a:p>
          <a:p>
            <a:r>
              <a:rPr lang="en-US" sz="160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9117950" y="2932641"/>
            <a:ext cx="2133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Array        </a:t>
            </a:r>
          </a:p>
          <a:p>
            <a:r>
              <a:rPr lang="en-US" sz="1600"/>
              <a:t>(            </a:t>
            </a:r>
          </a:p>
          <a:p>
            <a:r>
              <a:rPr lang="en-US" sz="1600"/>
              <a:t>    [0] =&gt; 2 </a:t>
            </a:r>
          </a:p>
          <a:p>
            <a:r>
              <a:rPr lang="en-US" sz="1600"/>
              <a:t>    [1] =&gt; 3 </a:t>
            </a:r>
          </a:p>
          <a:p>
            <a:r>
              <a:rPr lang="en-US" sz="1600"/>
              <a:t>    [2] =&gt; 4 </a:t>
            </a:r>
          </a:p>
          <a:p>
            <a:r>
              <a:rPr lang="en-US" sz="1600"/>
              <a:t>    [3] =&gt; 5 </a:t>
            </a:r>
          </a:p>
          <a:p>
            <a:r>
              <a:rPr lang="en-US" sz="160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1322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Massivlar (foydali funksiyalar)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Sintaksisi: array_filter</a:t>
            </a:r>
            <a:r>
              <a:rPr lang="en-US"/>
              <a:t>( array $array, callable|null $callback = null, int $mode = 0) : </a:t>
            </a:r>
            <a:r>
              <a:rPr lang="en-US" smtClean="0"/>
              <a:t>array</a:t>
            </a:r>
            <a:endParaRPr lang="en-US"/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odd($var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$var &amp;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even($var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!($var &amp;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$array1 = 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$array2 = [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9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"Toq sonlar:\n"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print_r(array_filter($array1,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"odd"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"Juft sonlar:\n"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print_r(array_filter($array2,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"even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48750" y="3044293"/>
            <a:ext cx="22669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latin typeface="Consolas" panose="020B0609020204030204" pitchFamily="49" charset="0"/>
              </a:rPr>
              <a:t>Toq sonlar:</a:t>
            </a:r>
          </a:p>
          <a:p>
            <a:r>
              <a:rPr lang="en-US" sz="1400" b="1">
                <a:latin typeface="Consolas" panose="020B0609020204030204" pitchFamily="49" charset="0"/>
              </a:rPr>
              <a:t>Array</a:t>
            </a:r>
          </a:p>
          <a:p>
            <a:r>
              <a:rPr lang="en-US" sz="1400" b="1">
                <a:latin typeface="Consolas" panose="020B0609020204030204" pitchFamily="49" charset="0"/>
              </a:rPr>
              <a:t>(</a:t>
            </a:r>
          </a:p>
          <a:p>
            <a:r>
              <a:rPr lang="en-US" sz="1400" b="1">
                <a:latin typeface="Consolas" panose="020B0609020204030204" pitchFamily="49" charset="0"/>
              </a:rPr>
              <a:t>    [a] =&gt; 1</a:t>
            </a:r>
          </a:p>
          <a:p>
            <a:r>
              <a:rPr lang="en-US" sz="1400" b="1">
                <a:latin typeface="Consolas" panose="020B0609020204030204" pitchFamily="49" charset="0"/>
              </a:rPr>
              <a:t>    [c] =&gt; 3</a:t>
            </a:r>
          </a:p>
          <a:p>
            <a:r>
              <a:rPr lang="en-US" sz="1400" b="1">
                <a:latin typeface="Consolas" panose="020B0609020204030204" pitchFamily="49" charset="0"/>
              </a:rPr>
              <a:t>    [e] =&gt; 5</a:t>
            </a:r>
          </a:p>
          <a:p>
            <a:r>
              <a:rPr lang="en-US" sz="1400" b="1"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latin typeface="Consolas" panose="020B0609020204030204" pitchFamily="49" charset="0"/>
              </a:rPr>
              <a:t>Juft sonlar:</a:t>
            </a:r>
          </a:p>
          <a:p>
            <a:r>
              <a:rPr lang="en-US" sz="1400" b="1">
                <a:latin typeface="Consolas" panose="020B0609020204030204" pitchFamily="49" charset="0"/>
              </a:rPr>
              <a:t>Array</a:t>
            </a:r>
          </a:p>
          <a:p>
            <a:r>
              <a:rPr lang="en-US" sz="1400" b="1">
                <a:latin typeface="Consolas" panose="020B0609020204030204" pitchFamily="49" charset="0"/>
              </a:rPr>
              <a:t>(</a:t>
            </a:r>
          </a:p>
          <a:p>
            <a:r>
              <a:rPr lang="en-US" sz="1400" b="1">
                <a:latin typeface="Consolas" panose="020B0609020204030204" pitchFamily="49" charset="0"/>
              </a:rPr>
              <a:t>    [0] =&gt; 6</a:t>
            </a:r>
          </a:p>
          <a:p>
            <a:r>
              <a:rPr lang="en-US" sz="1400" b="1">
                <a:latin typeface="Consolas" panose="020B0609020204030204" pitchFamily="49" charset="0"/>
              </a:rPr>
              <a:t>    [2] =&gt; 8</a:t>
            </a:r>
          </a:p>
          <a:p>
            <a:r>
              <a:rPr lang="en-US" sz="1400" b="1">
                <a:latin typeface="Consolas" panose="020B0609020204030204" pitchFamily="49" charset="0"/>
              </a:rPr>
              <a:t>    [4] =&gt; 10</a:t>
            </a:r>
          </a:p>
          <a:p>
            <a:r>
              <a:rPr lang="en-US" sz="1400" b="1">
                <a:latin typeface="Consolas" panose="020B0609020204030204" pitchFamily="49" charset="0"/>
              </a:rPr>
              <a:t>    [6] =&gt; 12</a:t>
            </a:r>
          </a:p>
          <a:p>
            <a:r>
              <a:rPr lang="en-US" sz="1400" b="1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19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Massivlar (foydali funksiyalar)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array_filter funksiyasida $mode argumentini ishlatishda quyidagi oldindan aniqlangan konstantalardan foydalanish mumkin:</a:t>
            </a:r>
            <a:endParaRPr lang="en-US"/>
          </a:p>
          <a:p>
            <a:r>
              <a:rPr lang="en-US" smtClean="0"/>
              <a:t>	</a:t>
            </a:r>
            <a:r>
              <a:rPr lang="ru-RU"/>
              <a:t>ARRAY_FILTER_USE_KEY </a:t>
            </a:r>
            <a:r>
              <a:rPr lang="ru-RU" smtClean="0"/>
              <a:t>– </a:t>
            </a:r>
            <a:r>
              <a:rPr lang="en-US" smtClean="0"/>
              <a:t>callback-funksiyaga faqat kalitni jo'natish</a:t>
            </a:r>
            <a:br>
              <a:rPr lang="en-US" smtClean="0"/>
            </a:br>
            <a:r>
              <a:rPr lang="en-US" smtClean="0"/>
              <a:t>	</a:t>
            </a:r>
            <a:r>
              <a:rPr lang="ru-RU" smtClean="0"/>
              <a:t>ARRAY_FILTER_USE_BOTH – </a:t>
            </a:r>
            <a:r>
              <a:rPr lang="en-US" smtClean="0"/>
              <a:t>callback-funksiyaga </a:t>
            </a:r>
            <a:r>
              <a:rPr lang="en-US"/>
              <a:t>faqat </a:t>
            </a:r>
            <a:r>
              <a:rPr lang="en-US" smtClean="0"/>
              <a:t>kalit va qiymatni jo'natish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$array = 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print_r(array_filter($array,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($k) {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$k ==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|| $k ==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}, ARRAY_FILTER_USE_KEY));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print_r(array_filter($array,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($v, $k) {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$k ==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|| !($v &amp;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}, ARRAY_FILTER_USE_BOTH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86850" y="3634843"/>
            <a:ext cx="226695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latin typeface="Consolas" panose="020B0609020204030204" pitchFamily="49" charset="0"/>
              </a:rPr>
              <a:t>Array</a:t>
            </a:r>
          </a:p>
          <a:p>
            <a:r>
              <a:rPr lang="en-US" sz="1400" b="1">
                <a:latin typeface="Consolas" panose="020B0609020204030204" pitchFamily="49" charset="0"/>
              </a:rPr>
              <a:t>(</a:t>
            </a:r>
          </a:p>
          <a:p>
            <a:r>
              <a:rPr lang="en-US" sz="1400" b="1">
                <a:latin typeface="Consolas" panose="020B0609020204030204" pitchFamily="49" charset="0"/>
              </a:rPr>
              <a:t>    [a] =&gt; 1</a:t>
            </a:r>
          </a:p>
          <a:p>
            <a:r>
              <a:rPr lang="en-US" sz="1400" b="1">
                <a:latin typeface="Consolas" panose="020B0609020204030204" pitchFamily="49" charset="0"/>
              </a:rPr>
              <a:t>    [d] =&gt; 4</a:t>
            </a:r>
          </a:p>
          <a:p>
            <a:r>
              <a:rPr lang="en-US" sz="1400" b="1"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latin typeface="Consolas" panose="020B0609020204030204" pitchFamily="49" charset="0"/>
              </a:rPr>
              <a:t>Array</a:t>
            </a:r>
          </a:p>
          <a:p>
            <a:r>
              <a:rPr lang="en-US" sz="1400" b="1">
                <a:latin typeface="Consolas" panose="020B0609020204030204" pitchFamily="49" charset="0"/>
              </a:rPr>
              <a:t>(</a:t>
            </a:r>
          </a:p>
          <a:p>
            <a:r>
              <a:rPr lang="en-US" sz="1400" b="1">
                <a:latin typeface="Consolas" panose="020B0609020204030204" pitchFamily="49" charset="0"/>
              </a:rPr>
              <a:t>    [b] =&gt; 2</a:t>
            </a:r>
          </a:p>
          <a:p>
            <a:r>
              <a:rPr lang="en-US" sz="1400" b="1">
                <a:latin typeface="Consolas" panose="020B0609020204030204" pitchFamily="49" charset="0"/>
              </a:rPr>
              <a:t>    [c] =&gt; 3</a:t>
            </a:r>
          </a:p>
          <a:p>
            <a:r>
              <a:rPr lang="en-US" sz="1400" b="1">
                <a:latin typeface="Consolas" panose="020B0609020204030204" pitchFamily="49" charset="0"/>
              </a:rPr>
              <a:t>    [d] =&gt; 4</a:t>
            </a:r>
          </a:p>
          <a:p>
            <a:r>
              <a:rPr lang="en-US" sz="1400" b="1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68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Massivlar (foydali funksiyalar)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Sintaksisi: array_map( callable|null $callback, array $array, array ...$arrays) : </a:t>
            </a:r>
            <a:r>
              <a:rPr lang="en-US" smtClean="0"/>
              <a:t>array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hayvonni_qaytarish($n, $m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"$n: - $m"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massiv_qaytarish($n, $m, $p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'nomi'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=&gt; $m,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'ovozi'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=&gt; $p];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 = [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$b = 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'kuchuk'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'mushuk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'echki'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$c = 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'vov'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'myau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'mee'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$f1 = array_map(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'hayvonni_qaytarish'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$a, $b, $c);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print_r($f1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$f2 = array_map(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'massiv_qaytarish'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$a, $b, $c);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print_r($f2);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53375" y="2196568"/>
            <a:ext cx="362902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latin typeface="Consolas" panose="020B0609020204030204" pitchFamily="49" charset="0"/>
              </a:rPr>
              <a:t>Array (</a:t>
            </a:r>
          </a:p>
          <a:p>
            <a:r>
              <a:rPr lang="en-US" sz="1400" smtClean="0">
                <a:latin typeface="Consolas" panose="020B0609020204030204" pitchFamily="49" charset="0"/>
              </a:rPr>
              <a:t>    [0] =&gt; 1: - kuchuk</a:t>
            </a:r>
          </a:p>
          <a:p>
            <a:r>
              <a:rPr lang="en-US" sz="1400" smtClean="0">
                <a:latin typeface="Consolas" panose="020B0609020204030204" pitchFamily="49" charset="0"/>
              </a:rPr>
              <a:t>    </a:t>
            </a:r>
            <a:r>
              <a:rPr lang="en-US" sz="1400">
                <a:latin typeface="Consolas" panose="020B0609020204030204" pitchFamily="49" charset="0"/>
              </a:rPr>
              <a:t>[1] =&gt; 2: - mushuk</a:t>
            </a:r>
          </a:p>
          <a:p>
            <a:r>
              <a:rPr lang="en-US" sz="1400">
                <a:latin typeface="Consolas" panose="020B0609020204030204" pitchFamily="49" charset="0"/>
              </a:rPr>
              <a:t>    [2] =&gt; 3: - echki</a:t>
            </a:r>
          </a:p>
          <a:p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r>
              <a:rPr lang="en-US" sz="1400" smtClean="0">
                <a:latin typeface="Consolas" panose="020B0609020204030204" pitchFamily="49" charset="0"/>
              </a:rPr>
              <a:t>Array (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    [0] =&gt; </a:t>
            </a:r>
            <a:r>
              <a:rPr lang="en-US" sz="1400" smtClean="0">
                <a:latin typeface="Consolas" panose="020B0609020204030204" pitchFamily="49" charset="0"/>
              </a:rPr>
              <a:t>Array (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            [nomi] =&gt; kuchuk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[ovozi] =&gt; vov</a:t>
            </a:r>
          </a:p>
          <a:p>
            <a:r>
              <a:rPr lang="en-US" sz="1400">
                <a:latin typeface="Consolas" panose="020B0609020204030204" pitchFamily="49" charset="0"/>
              </a:rPr>
              <a:t>        </a:t>
            </a:r>
            <a:r>
              <a:rPr lang="en-US" sz="1400" smtClean="0">
                <a:latin typeface="Consolas" panose="020B0609020204030204" pitchFamily="49" charset="0"/>
              </a:rPr>
              <a:t>)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    [1] =&gt; </a:t>
            </a:r>
            <a:r>
              <a:rPr lang="en-US" sz="1400" smtClean="0">
                <a:latin typeface="Consolas" panose="020B0609020204030204" pitchFamily="49" charset="0"/>
              </a:rPr>
              <a:t>Array (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            [nomi] =&gt; mushuk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[ovozi] =&gt; myau</a:t>
            </a:r>
          </a:p>
          <a:p>
            <a:r>
              <a:rPr lang="en-US" sz="1400">
                <a:latin typeface="Consolas" panose="020B0609020204030204" pitchFamily="49" charset="0"/>
              </a:rPr>
              <a:t>        </a:t>
            </a:r>
            <a:r>
              <a:rPr lang="en-US" sz="1400" smtClean="0">
                <a:latin typeface="Consolas" panose="020B0609020204030204" pitchFamily="49" charset="0"/>
              </a:rPr>
              <a:t>)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    [2] =&gt; </a:t>
            </a:r>
            <a:r>
              <a:rPr lang="en-US" sz="1400" smtClean="0">
                <a:latin typeface="Consolas" panose="020B0609020204030204" pitchFamily="49" charset="0"/>
              </a:rPr>
              <a:t>Array (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            [nomi] =&gt; echki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[ovozi] =&gt; mee</a:t>
            </a:r>
          </a:p>
          <a:p>
            <a:r>
              <a:rPr lang="en-US" sz="1400">
                <a:latin typeface="Consolas" panose="020B0609020204030204" pitchFamily="49" charset="0"/>
              </a:rPr>
              <a:t>        </a:t>
            </a:r>
            <a:r>
              <a:rPr lang="en-US" sz="1400" smtClean="0">
                <a:latin typeface="Consolas" panose="020B0609020204030204" pitchFamily="49" charset="0"/>
              </a:rPr>
              <a:t>)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560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Massivlar (foydali funksiyalar)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Sintaksisi: array_walk( array|object &amp;$array, callable $callback, mixed $userdata = null) : </a:t>
            </a:r>
            <a:r>
              <a:rPr lang="en-US" smtClean="0"/>
              <a:t>bool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$fruits = array(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"lemon"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"banana"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test_alter(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$item1, $key, $prefix)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$item1 =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"$prefix: $item1"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test_print($item2, $key)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"&lt;pre&gt;$key. $item2&lt;/pre&gt;\n"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"Oldin:\n"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array_walk($fruits,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'test_print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array_walk($fruits,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'test_alter'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'fruit'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"Keyin:\n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array_walk($fruits,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'test_print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028" y="2082727"/>
            <a:ext cx="2161172" cy="365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Massivlar (foydali funksiyalar)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Sintaksisi: array_reduce( array $array, callable $callback, mixed $initial = null) : mixed</a:t>
            </a:r>
            <a:br>
              <a:rPr lang="en-US" smtClean="0"/>
            </a:br>
            <a:r>
              <a:rPr lang="en-US" smtClean="0"/>
              <a:t>				callback( mixed $carry, mixed $item) : mixed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sum($carry, $item)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$carry += $item;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$carry;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mul($carry, $item)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$carry *= $item;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$carry;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 = array(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var_dump(array_reduce($a,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"sum"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)); 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 int(15)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var_dump(array_reduce($a,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"mul"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)); 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 int(1200), chunki: 10*1*2*3*4*5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Massivlar (foydali funksiyalar)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Massivlar bilan bog'liq bo'lgan foydali funksiyalarning to'liq ro'yxati bilan quyidagi havola orqali tanishib chiqish mumkin:</a:t>
            </a:r>
          </a:p>
          <a:p>
            <a:r>
              <a:rPr lang="en-US"/>
              <a:t>https://</a:t>
            </a:r>
            <a:r>
              <a:rPr lang="en-US" smtClean="0"/>
              <a:t>www.php.net/manual/en/ref.array.php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45" y="2983841"/>
            <a:ext cx="6360902" cy="333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Savollar?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Massivlar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Massiv turlari: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Nomerlangan massiv (Numeric or indexed array)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Assotsiativ massiv (Associative </a:t>
            </a:r>
            <a:r>
              <a:rPr lang="en-US" smtClean="0"/>
              <a:t>Array)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Ko'p </a:t>
            </a:r>
            <a:r>
              <a:rPr lang="en-US" smtClean="0"/>
              <a:t>o'lchovli </a:t>
            </a:r>
            <a:r>
              <a:rPr lang="en-US"/>
              <a:t>massiv (Multidimensional </a:t>
            </a:r>
            <a:r>
              <a:rPr lang="en-US" smtClean="0"/>
              <a:t>Array)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03607"/>
            <a:ext cx="4724400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269" y="2655857"/>
            <a:ext cx="30099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242" y="3907015"/>
            <a:ext cx="19335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8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Massivlar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/>
              <a:t>Sintaksisi:</a:t>
            </a:r>
            <a:br>
              <a:rPr lang="en-US"/>
            </a:br>
            <a:r>
              <a:rPr lang="en-US"/>
              <a:t>array(</a:t>
            </a:r>
          </a:p>
          <a:p>
            <a:pPr>
              <a:spcBef>
                <a:spcPts val="0"/>
              </a:spcBef>
            </a:pPr>
            <a:r>
              <a:rPr lang="en-US"/>
              <a:t>    </a:t>
            </a:r>
            <a:r>
              <a:rPr lang="en-US" smtClean="0"/>
              <a:t>key1 </a:t>
            </a:r>
            <a:r>
              <a:rPr lang="en-US"/>
              <a:t>=&gt; </a:t>
            </a:r>
            <a:r>
              <a:rPr lang="en-US" smtClean="0"/>
              <a:t>value1,</a:t>
            </a:r>
            <a:endParaRPr lang="en-US"/>
          </a:p>
          <a:p>
            <a:pPr>
              <a:spcBef>
                <a:spcPts val="0"/>
              </a:spcBef>
            </a:pPr>
            <a:r>
              <a:rPr lang="en-US"/>
              <a:t>    key2 =&gt; value2,</a:t>
            </a:r>
          </a:p>
          <a:p>
            <a:pPr>
              <a:spcBef>
                <a:spcPts val="0"/>
              </a:spcBef>
            </a:pPr>
            <a:r>
              <a:rPr lang="en-US"/>
              <a:t>    key3 =&gt; value3,</a:t>
            </a:r>
          </a:p>
          <a:p>
            <a:pPr>
              <a:spcBef>
                <a:spcPts val="0"/>
              </a:spcBef>
            </a:pPr>
            <a:r>
              <a:rPr lang="en-US"/>
              <a:t>    ...</a:t>
            </a:r>
          </a:p>
          <a:p>
            <a:pPr>
              <a:spcBef>
                <a:spcPts val="0"/>
              </a:spcBef>
            </a:pPr>
            <a:r>
              <a:rPr lang="en-US" smtClean="0"/>
              <a:t>)</a:t>
            </a:r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r>
              <a:rPr lang="en-US" smtClean="0"/>
              <a:t>Kalit sifatida </a:t>
            </a:r>
            <a:r>
              <a:rPr lang="en-US" b="1" smtClean="0"/>
              <a:t>int </a:t>
            </a:r>
            <a:r>
              <a:rPr lang="en-US" smtClean="0"/>
              <a:t>yoki </a:t>
            </a:r>
            <a:r>
              <a:rPr lang="en-US" b="1" smtClean="0"/>
              <a:t>string </a:t>
            </a:r>
            <a:r>
              <a:rPr lang="en-US" smtClean="0"/>
              <a:t>turidagi qiymat ishlatiladi.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04458" y="213448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smtClean="0"/>
              <a:t>[</a:t>
            </a:r>
            <a:endParaRPr lang="en-US" sz="2000"/>
          </a:p>
          <a:p>
            <a:r>
              <a:rPr lang="en-US" sz="2000"/>
              <a:t>    </a:t>
            </a:r>
            <a:r>
              <a:rPr lang="en-US" sz="2000" smtClean="0"/>
              <a:t>key1 =&gt; value1,</a:t>
            </a:r>
            <a:endParaRPr lang="en-US" sz="2000"/>
          </a:p>
          <a:p>
            <a:r>
              <a:rPr lang="en-US" sz="2000"/>
              <a:t>    key2 =&gt; value2,</a:t>
            </a:r>
          </a:p>
          <a:p>
            <a:r>
              <a:rPr lang="en-US" sz="2000"/>
              <a:t>    key3 =&gt; value3,</a:t>
            </a:r>
          </a:p>
          <a:p>
            <a:r>
              <a:rPr lang="en-US" sz="2000"/>
              <a:t>    ...</a:t>
            </a:r>
          </a:p>
          <a:p>
            <a:r>
              <a:rPr lang="en-US" sz="2000" smtClean="0"/>
              <a:t>]</a:t>
            </a:r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>
            <a:off x="7654910" y="2134488"/>
            <a:ext cx="2901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BB"/>
                </a:solidFill>
              </a:rPr>
              <a:t>&lt;?php</a:t>
            </a:r>
            <a:br>
              <a:rPr lang="en-US">
                <a:solidFill>
                  <a:srgbClr val="0000BB"/>
                </a:solidFill>
              </a:rPr>
            </a:br>
            <a:r>
              <a:rPr lang="en-US">
                <a:solidFill>
                  <a:srgbClr val="0000BB"/>
                </a:solidFill>
              </a:rPr>
              <a:t>$array </a:t>
            </a:r>
            <a:r>
              <a:rPr lang="en-US">
                <a:solidFill>
                  <a:srgbClr val="007700"/>
                </a:solidFill>
              </a:rPr>
              <a:t>= array(</a:t>
            </a:r>
            <a:br>
              <a:rPr lang="en-US">
                <a:solidFill>
                  <a:srgbClr val="007700"/>
                </a:solidFill>
              </a:rPr>
            </a:br>
            <a:r>
              <a:rPr lang="en-US">
                <a:solidFill>
                  <a:srgbClr val="007700"/>
                </a:solidFill>
              </a:rPr>
              <a:t>    </a:t>
            </a:r>
            <a:r>
              <a:rPr lang="en-US">
                <a:solidFill>
                  <a:srgbClr val="DD0000"/>
                </a:solidFill>
              </a:rPr>
              <a:t>"foo" </a:t>
            </a:r>
            <a:r>
              <a:rPr lang="en-US">
                <a:solidFill>
                  <a:srgbClr val="007700"/>
                </a:solidFill>
              </a:rPr>
              <a:t>=&gt; </a:t>
            </a:r>
            <a:r>
              <a:rPr lang="en-US">
                <a:solidFill>
                  <a:srgbClr val="DD0000"/>
                </a:solidFill>
              </a:rPr>
              <a:t>"bar"</a:t>
            </a:r>
            <a:r>
              <a:rPr lang="en-US">
                <a:solidFill>
                  <a:srgbClr val="007700"/>
                </a:solidFill>
              </a:rPr>
              <a:t>,</a:t>
            </a:r>
            <a:br>
              <a:rPr lang="en-US">
                <a:solidFill>
                  <a:srgbClr val="007700"/>
                </a:solidFill>
              </a:rPr>
            </a:br>
            <a:r>
              <a:rPr lang="en-US">
                <a:solidFill>
                  <a:srgbClr val="007700"/>
                </a:solidFill>
              </a:rPr>
              <a:t>    </a:t>
            </a:r>
            <a:r>
              <a:rPr lang="en-US">
                <a:solidFill>
                  <a:srgbClr val="DD0000"/>
                </a:solidFill>
              </a:rPr>
              <a:t>"bar" </a:t>
            </a:r>
            <a:r>
              <a:rPr lang="en-US">
                <a:solidFill>
                  <a:srgbClr val="007700"/>
                </a:solidFill>
              </a:rPr>
              <a:t>=&gt; </a:t>
            </a:r>
            <a:r>
              <a:rPr lang="en-US">
                <a:solidFill>
                  <a:srgbClr val="DD0000"/>
                </a:solidFill>
              </a:rPr>
              <a:t>"foo"</a:t>
            </a:r>
            <a:r>
              <a:rPr lang="en-US">
                <a:solidFill>
                  <a:srgbClr val="007700"/>
                </a:solidFill>
              </a:rPr>
              <a:t>,</a:t>
            </a:r>
            <a:br>
              <a:rPr lang="en-US">
                <a:solidFill>
                  <a:srgbClr val="007700"/>
                </a:solidFill>
              </a:rPr>
            </a:br>
            <a:r>
              <a:rPr lang="en-US">
                <a:solidFill>
                  <a:srgbClr val="007700"/>
                </a:solidFill>
              </a:rPr>
              <a:t>);</a:t>
            </a:r>
            <a:br>
              <a:rPr lang="en-US">
                <a:solidFill>
                  <a:srgbClr val="007700"/>
                </a:solidFill>
              </a:rPr>
            </a:br>
            <a:r>
              <a:rPr lang="en-US">
                <a:solidFill>
                  <a:srgbClr val="007700"/>
                </a:solidFill>
              </a:rPr>
              <a:t/>
            </a:r>
            <a:br>
              <a:rPr lang="en-US">
                <a:solidFill>
                  <a:srgbClr val="007700"/>
                </a:solidFill>
              </a:rPr>
            </a:br>
            <a:endParaRPr lang="en-US" smtClean="0">
              <a:solidFill>
                <a:srgbClr val="FF8000"/>
              </a:solidFill>
            </a:endParaRPr>
          </a:p>
          <a:p>
            <a:r>
              <a:rPr lang="ru-RU" smtClean="0">
                <a:solidFill>
                  <a:srgbClr val="0000BB"/>
                </a:solidFill>
              </a:rPr>
              <a:t>$</a:t>
            </a:r>
            <a:r>
              <a:rPr lang="en-US">
                <a:solidFill>
                  <a:srgbClr val="0000BB"/>
                </a:solidFill>
              </a:rPr>
              <a:t>array </a:t>
            </a:r>
            <a:r>
              <a:rPr lang="en-US">
                <a:solidFill>
                  <a:srgbClr val="007700"/>
                </a:solidFill>
              </a:rPr>
              <a:t>= [</a:t>
            </a:r>
            <a:br>
              <a:rPr lang="en-US">
                <a:solidFill>
                  <a:srgbClr val="007700"/>
                </a:solidFill>
              </a:rPr>
            </a:br>
            <a:r>
              <a:rPr lang="en-US">
                <a:solidFill>
                  <a:srgbClr val="007700"/>
                </a:solidFill>
              </a:rPr>
              <a:t>    </a:t>
            </a:r>
            <a:r>
              <a:rPr lang="en-US">
                <a:solidFill>
                  <a:srgbClr val="DD0000"/>
                </a:solidFill>
              </a:rPr>
              <a:t>"foo" </a:t>
            </a:r>
            <a:r>
              <a:rPr lang="en-US">
                <a:solidFill>
                  <a:srgbClr val="007700"/>
                </a:solidFill>
              </a:rPr>
              <a:t>=&gt; </a:t>
            </a:r>
            <a:r>
              <a:rPr lang="en-US">
                <a:solidFill>
                  <a:srgbClr val="DD0000"/>
                </a:solidFill>
              </a:rPr>
              <a:t>"bar"</a:t>
            </a:r>
            <a:r>
              <a:rPr lang="en-US">
                <a:solidFill>
                  <a:srgbClr val="007700"/>
                </a:solidFill>
              </a:rPr>
              <a:t>,</a:t>
            </a:r>
            <a:br>
              <a:rPr lang="en-US">
                <a:solidFill>
                  <a:srgbClr val="007700"/>
                </a:solidFill>
              </a:rPr>
            </a:br>
            <a:r>
              <a:rPr lang="en-US">
                <a:solidFill>
                  <a:srgbClr val="007700"/>
                </a:solidFill>
              </a:rPr>
              <a:t>    </a:t>
            </a:r>
            <a:r>
              <a:rPr lang="en-US">
                <a:solidFill>
                  <a:srgbClr val="DD0000"/>
                </a:solidFill>
              </a:rPr>
              <a:t>"bar" </a:t>
            </a:r>
            <a:r>
              <a:rPr lang="en-US">
                <a:solidFill>
                  <a:srgbClr val="007700"/>
                </a:solidFill>
              </a:rPr>
              <a:t>=&gt; </a:t>
            </a:r>
            <a:r>
              <a:rPr lang="en-US">
                <a:solidFill>
                  <a:srgbClr val="DD0000"/>
                </a:solidFill>
              </a:rPr>
              <a:t>"foo"</a:t>
            </a:r>
            <a:r>
              <a:rPr lang="en-US">
                <a:solidFill>
                  <a:srgbClr val="007700"/>
                </a:solidFill>
              </a:rPr>
              <a:t>,</a:t>
            </a:r>
            <a:br>
              <a:rPr lang="en-US">
                <a:solidFill>
                  <a:srgbClr val="007700"/>
                </a:solidFill>
              </a:rPr>
            </a:br>
            <a:r>
              <a:rPr lang="en-US">
                <a:solidFill>
                  <a:srgbClr val="007700"/>
                </a:solidFill>
              </a:rPr>
              <a:t>];</a:t>
            </a:r>
            <a:br>
              <a:rPr lang="en-US">
                <a:solidFill>
                  <a:srgbClr val="007700"/>
                </a:solidFill>
              </a:rPr>
            </a:br>
            <a:r>
              <a:rPr lang="en-US">
                <a:solidFill>
                  <a:srgbClr val="0000BB"/>
                </a:solidFill>
              </a:rPr>
              <a:t>?&gt;</a:t>
            </a:r>
            <a:r>
              <a:rPr lang="en-US">
                <a:solidFill>
                  <a:srgbClr val="000000"/>
                </a:solidFill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8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Massivlar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Kalit bilan quyidagi o'zgarishlar amalga oshiriladi:</a:t>
            </a:r>
          </a:p>
          <a:p>
            <a:pPr marL="342900" indent="-161925">
              <a:buFontTx/>
              <a:buChar char="-"/>
            </a:pPr>
            <a:r>
              <a:rPr lang="en-US" smtClean="0"/>
              <a:t>butun son saqlovchi satrlar int turiga almashtiriladi, masalan, "8" kaliti 8 qiymat orqali saqlanadi. Lekin "08" satri butun songa o'girilmaydi, chunki bu to'g'ri </a:t>
            </a:r>
            <a:r>
              <a:rPr lang="en-US" smtClean="0"/>
              <a:t>o'nlik </a:t>
            </a:r>
            <a:r>
              <a:rPr lang="en-US" smtClean="0"/>
              <a:t>s.s. son emas.</a:t>
            </a:r>
          </a:p>
          <a:p>
            <a:pPr marL="342900" indent="-161925">
              <a:buFontTx/>
              <a:buChar char="-"/>
            </a:pPr>
            <a:r>
              <a:rPr lang="en-US" smtClean="0"/>
              <a:t>suzuvchi nuqtali sonlar (float) int turiga almashtiriladi (haqiqiy qismi olib tashlanadi, 8.7 -&gt; 8)</a:t>
            </a:r>
          </a:p>
          <a:p>
            <a:pPr marL="342900" indent="-161925">
              <a:buFontTx/>
              <a:buChar char="-"/>
            </a:pPr>
            <a:r>
              <a:rPr lang="en-US" smtClean="0"/>
              <a:t>mantiqiy (</a:t>
            </a:r>
            <a:r>
              <a:rPr lang="en-US" smtClean="0"/>
              <a:t>bool) turdagi qiymatlar int turiga almashtiriladi.</a:t>
            </a:r>
          </a:p>
          <a:p>
            <a:pPr marL="342900" indent="-161925">
              <a:buFontTx/>
              <a:buChar char="-"/>
            </a:pPr>
            <a:r>
              <a:rPr lang="en-US" smtClean="0"/>
              <a:t>null turi bo'sh satrga almashtiriladi (null -&gt; "")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93652" y="4310672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$array = array(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=&gt;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=&gt;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1.5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=&gt;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"d"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var_dump($array);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8511" b="36994"/>
          <a:stretch/>
        </p:blipFill>
        <p:spPr>
          <a:xfrm>
            <a:off x="6361040" y="4466140"/>
            <a:ext cx="3539418" cy="15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Massivlar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Massiv e'lonida kalitlar turi aralash bo'lishi mumkin, shuningdek kalit ishlatilmasligi ham mumkin.</a:t>
            </a:r>
          </a:p>
          <a:p>
            <a:pPr>
              <a:spcBef>
                <a:spcPts val="0"/>
              </a:spcBef>
            </a:pPr>
            <a:endParaRPr lang="en-US" sz="160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$array = array(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"bar"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"bar"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=&gt; -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-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=&gt;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var_dump($array);</a:t>
            </a:r>
          </a:p>
          <a:p>
            <a:pPr>
              <a:spcBef>
                <a:spcPts val="0"/>
              </a:spcBef>
            </a:pPr>
            <a:endParaRPr 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$array = array(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"bar"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var_dump($array);</a:t>
            </a:r>
          </a:p>
          <a:p>
            <a:pPr>
              <a:spcBef>
                <a:spcPts val="0"/>
              </a:spcBef>
            </a:pP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62806" y="2025699"/>
            <a:ext cx="254191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array(4) {</a:t>
            </a:r>
          </a:p>
          <a:p>
            <a:r>
              <a:rPr lang="en-US" sz="1400">
                <a:latin typeface="Consolas" panose="020B0609020204030204" pitchFamily="49" charset="0"/>
              </a:rPr>
              <a:t>  ["foo"]=&gt;</a:t>
            </a:r>
          </a:p>
          <a:p>
            <a:r>
              <a:rPr lang="en-US" sz="1400">
                <a:latin typeface="Consolas" panose="020B0609020204030204" pitchFamily="49" charset="0"/>
              </a:rPr>
              <a:t>  string(3) "bar"</a:t>
            </a:r>
          </a:p>
          <a:p>
            <a:r>
              <a:rPr lang="en-US" sz="1400">
                <a:latin typeface="Consolas" panose="020B0609020204030204" pitchFamily="49" charset="0"/>
              </a:rPr>
              <a:t>  ["bar"]=&gt;</a:t>
            </a:r>
          </a:p>
          <a:p>
            <a:r>
              <a:rPr lang="en-US" sz="1400">
                <a:latin typeface="Consolas" panose="020B0609020204030204" pitchFamily="49" charset="0"/>
              </a:rPr>
              <a:t>  string(3) "foo"</a:t>
            </a:r>
          </a:p>
          <a:p>
            <a:r>
              <a:rPr lang="en-US" sz="1400">
                <a:latin typeface="Consolas" panose="020B0609020204030204" pitchFamily="49" charset="0"/>
              </a:rPr>
              <a:t>  [100]=&gt;</a:t>
            </a:r>
          </a:p>
          <a:p>
            <a:r>
              <a:rPr lang="en-US" sz="1400">
                <a:latin typeface="Consolas" panose="020B0609020204030204" pitchFamily="49" charset="0"/>
              </a:rPr>
              <a:t>  int(-100)</a:t>
            </a:r>
          </a:p>
          <a:p>
            <a:r>
              <a:rPr lang="en-US" sz="1400">
                <a:latin typeface="Consolas" panose="020B0609020204030204" pitchFamily="49" charset="0"/>
              </a:rPr>
              <a:t>  [-100]=&gt;</a:t>
            </a:r>
          </a:p>
          <a:p>
            <a:r>
              <a:rPr lang="en-US" sz="1400">
                <a:latin typeface="Consolas" panose="020B0609020204030204" pitchFamily="49" charset="0"/>
              </a:rPr>
              <a:t>  int(100)</a:t>
            </a:r>
          </a:p>
          <a:p>
            <a:r>
              <a:rPr lang="en-US" sz="1400" smtClean="0">
                <a:latin typeface="Consolas" panose="020B0609020204030204" pitchFamily="49" charset="0"/>
              </a:rPr>
              <a:t>}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83159" y="3890598"/>
            <a:ext cx="26194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array(4) {</a:t>
            </a:r>
          </a:p>
          <a:p>
            <a:r>
              <a:rPr lang="en-US" sz="1400">
                <a:latin typeface="Consolas" panose="020B0609020204030204" pitchFamily="49" charset="0"/>
              </a:rPr>
              <a:t>  [0]=&gt;</a:t>
            </a:r>
          </a:p>
          <a:p>
            <a:r>
              <a:rPr lang="en-US" sz="1400">
                <a:latin typeface="Consolas" panose="020B0609020204030204" pitchFamily="49" charset="0"/>
              </a:rPr>
              <a:t>  string(3) "foo"</a:t>
            </a:r>
          </a:p>
          <a:p>
            <a:r>
              <a:rPr lang="en-US" sz="1400">
                <a:latin typeface="Consolas" panose="020B0609020204030204" pitchFamily="49" charset="0"/>
              </a:rPr>
              <a:t>  [1]=&gt;</a:t>
            </a:r>
          </a:p>
          <a:p>
            <a:r>
              <a:rPr lang="en-US" sz="1400">
                <a:latin typeface="Consolas" panose="020B0609020204030204" pitchFamily="49" charset="0"/>
              </a:rPr>
              <a:t>  string(3) "bar"</a:t>
            </a:r>
          </a:p>
          <a:p>
            <a:r>
              <a:rPr lang="en-US" sz="1400">
                <a:latin typeface="Consolas" panose="020B0609020204030204" pitchFamily="49" charset="0"/>
              </a:rPr>
              <a:t>  [2]=&gt;</a:t>
            </a:r>
          </a:p>
          <a:p>
            <a:r>
              <a:rPr lang="en-US" sz="1400">
                <a:latin typeface="Consolas" panose="020B0609020204030204" pitchFamily="49" charset="0"/>
              </a:rPr>
              <a:t>  string(5) "hello"</a:t>
            </a:r>
          </a:p>
          <a:p>
            <a:r>
              <a:rPr lang="en-US" sz="1400">
                <a:latin typeface="Consolas" panose="020B0609020204030204" pitchFamily="49" charset="0"/>
              </a:rPr>
              <a:t>  [3]=&gt;</a:t>
            </a:r>
          </a:p>
          <a:p>
            <a:r>
              <a:rPr lang="en-US" sz="1400">
                <a:latin typeface="Consolas" panose="020B0609020204030204" pitchFamily="49" charset="0"/>
              </a:rPr>
              <a:t>  string(5) "world"</a:t>
            </a:r>
          </a:p>
          <a:p>
            <a:r>
              <a:rPr lang="en-US" sz="14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58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Massivlar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Massiv elementlariga </a:t>
            </a:r>
            <a:r>
              <a:rPr lang="en-US" smtClean="0"/>
              <a:t>murojaat </a:t>
            </a:r>
            <a:r>
              <a:rPr lang="en-US" b="1"/>
              <a:t>array[key</a:t>
            </a:r>
            <a:r>
              <a:rPr lang="en-US" b="1" smtClean="0"/>
              <a:t>]</a:t>
            </a:r>
            <a:r>
              <a:rPr lang="en-US" smtClean="0"/>
              <a:t> sintaksisi orqali amalga oshiriladi.</a:t>
            </a:r>
          </a:p>
          <a:p>
            <a:pPr>
              <a:spcBef>
                <a:spcPts val="0"/>
              </a:spcBef>
            </a:pPr>
            <a:endParaRPr lang="en-US" sz="160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$array = array(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"bar"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=&gt;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"multi"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=&gt; array(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"dimensional"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=&gt; array(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"array"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)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)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var_dump($array[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var_dump($array[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var_dump($array[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"multi"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"dimensional"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"array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06597" y="5054928"/>
            <a:ext cx="26713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string(3) "bar"</a:t>
            </a:r>
          </a:p>
          <a:p>
            <a:r>
              <a:rPr lang="en-US" sz="1600">
                <a:latin typeface="Consolas" panose="020B0609020204030204" pitchFamily="49" charset="0"/>
              </a:rPr>
              <a:t>int(24)</a:t>
            </a:r>
          </a:p>
          <a:p>
            <a:r>
              <a:rPr lang="en-US" sz="1600">
                <a:latin typeface="Consolas" panose="020B0609020204030204" pitchFamily="49" charset="0"/>
              </a:rPr>
              <a:t>string(3) "foo"</a:t>
            </a:r>
          </a:p>
        </p:txBody>
      </p:sp>
    </p:spTree>
    <p:extLst>
      <p:ext uri="{BB962C8B-B14F-4D97-AF65-F5344CB8AC3E}">
        <p14:creationId xmlns:p14="http://schemas.microsoft.com/office/powerpoint/2010/main" val="21484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Massivlar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array[key]</a:t>
            </a:r>
            <a:r>
              <a:rPr lang="en-US"/>
              <a:t> </a:t>
            </a:r>
            <a:r>
              <a:rPr lang="en-US" b="1" smtClean="0"/>
              <a:t>= value</a:t>
            </a:r>
            <a:r>
              <a:rPr lang="en-US" smtClean="0"/>
              <a:t> sintaksisi orqali massiv elementlarini o'zgartirish mumkin. Agar key tushurib qoldirilsa yoki mavjud bo'lmagan kalit bo'lsa massivga yangi element qo'shiladi.</a:t>
            </a:r>
          </a:p>
          <a:p>
            <a:pPr>
              <a:spcBef>
                <a:spcPts val="0"/>
              </a:spcBef>
            </a:pPr>
            <a:endParaRPr lang="en-US" sz="160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$arr = array(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$arr[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var_dump($arr);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$arr[]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56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var_dump($arr);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$arr[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"x"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var_dump($arr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66657" y="2493084"/>
            <a:ext cx="4284663" cy="3808142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array(2) {</a:t>
            </a:r>
          </a:p>
          <a:p>
            <a:r>
              <a:rPr lang="en-US" sz="1600">
                <a:latin typeface="Consolas" panose="020B0609020204030204" pitchFamily="49" charset="0"/>
              </a:rPr>
              <a:t>  [5]=&gt;</a:t>
            </a:r>
          </a:p>
          <a:p>
            <a:r>
              <a:rPr lang="en-US" sz="1600">
                <a:latin typeface="Consolas" panose="020B0609020204030204" pitchFamily="49" charset="0"/>
              </a:rPr>
              <a:t>  int(13)</a:t>
            </a:r>
          </a:p>
          <a:p>
            <a:r>
              <a:rPr lang="en-US" sz="1600">
                <a:latin typeface="Consolas" panose="020B0609020204030204" pitchFamily="49" charset="0"/>
              </a:rPr>
              <a:t>  [12]=&gt;</a:t>
            </a:r>
          </a:p>
          <a:p>
            <a:r>
              <a:rPr lang="en-US" sz="1600">
                <a:latin typeface="Consolas" panose="020B0609020204030204" pitchFamily="49" charset="0"/>
              </a:rPr>
              <a:t>  int(2)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</a:rPr>
              <a:t>array(3) {</a:t>
            </a:r>
          </a:p>
          <a:p>
            <a:r>
              <a:rPr lang="en-US" sz="1600">
                <a:latin typeface="Consolas" panose="020B0609020204030204" pitchFamily="49" charset="0"/>
              </a:rPr>
              <a:t>  [5]=&gt;</a:t>
            </a:r>
          </a:p>
          <a:p>
            <a:r>
              <a:rPr lang="en-US" sz="1600">
                <a:latin typeface="Consolas" panose="020B0609020204030204" pitchFamily="49" charset="0"/>
              </a:rPr>
              <a:t>  int(13)</a:t>
            </a:r>
          </a:p>
          <a:p>
            <a:r>
              <a:rPr lang="en-US" sz="1600">
                <a:latin typeface="Consolas" panose="020B0609020204030204" pitchFamily="49" charset="0"/>
              </a:rPr>
              <a:t>  [12]=&gt;</a:t>
            </a:r>
          </a:p>
          <a:p>
            <a:r>
              <a:rPr lang="en-US" sz="1600">
                <a:latin typeface="Consolas" panose="020B0609020204030204" pitchFamily="49" charset="0"/>
              </a:rPr>
              <a:t>  int(2)</a:t>
            </a:r>
          </a:p>
          <a:p>
            <a:r>
              <a:rPr lang="en-US" sz="1600">
                <a:latin typeface="Consolas" panose="020B0609020204030204" pitchFamily="49" charset="0"/>
              </a:rPr>
              <a:t>  [13]=&gt;</a:t>
            </a:r>
          </a:p>
          <a:p>
            <a:r>
              <a:rPr lang="en-US" sz="1600">
                <a:latin typeface="Consolas" panose="020B0609020204030204" pitchFamily="49" charset="0"/>
              </a:rPr>
              <a:t>  int(56)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endParaRPr lang="en-US" sz="1600" smtClean="0">
              <a:latin typeface="Consolas" panose="020B0609020204030204" pitchFamily="49" charset="0"/>
            </a:endParaRPr>
          </a:p>
          <a:p>
            <a:r>
              <a:rPr lang="en-US" sz="1600" smtClean="0">
                <a:latin typeface="Consolas" panose="020B0609020204030204" pitchFamily="49" charset="0"/>
              </a:rPr>
              <a:t>array(4</a:t>
            </a:r>
            <a:r>
              <a:rPr lang="en-US" sz="1600"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latin typeface="Consolas" panose="020B0609020204030204" pitchFamily="49" charset="0"/>
              </a:rPr>
              <a:t>  [5]=&gt;</a:t>
            </a:r>
          </a:p>
          <a:p>
            <a:r>
              <a:rPr lang="en-US" sz="1600">
                <a:latin typeface="Consolas" panose="020B0609020204030204" pitchFamily="49" charset="0"/>
              </a:rPr>
              <a:t>  int(13)</a:t>
            </a:r>
          </a:p>
          <a:p>
            <a:r>
              <a:rPr lang="en-US" sz="1600">
                <a:latin typeface="Consolas" panose="020B0609020204030204" pitchFamily="49" charset="0"/>
              </a:rPr>
              <a:t>  [12]=&gt;</a:t>
            </a:r>
          </a:p>
          <a:p>
            <a:r>
              <a:rPr lang="en-US" sz="1600">
                <a:latin typeface="Consolas" panose="020B0609020204030204" pitchFamily="49" charset="0"/>
              </a:rPr>
              <a:t>  int(2)</a:t>
            </a:r>
          </a:p>
          <a:p>
            <a:r>
              <a:rPr lang="en-US" sz="1600">
                <a:latin typeface="Consolas" panose="020B0609020204030204" pitchFamily="49" charset="0"/>
              </a:rPr>
              <a:t>  [13]=&gt;</a:t>
            </a:r>
          </a:p>
          <a:p>
            <a:r>
              <a:rPr lang="en-US" sz="1600">
                <a:latin typeface="Consolas" panose="020B0609020204030204" pitchFamily="49" charset="0"/>
              </a:rPr>
              <a:t>  int(56)</a:t>
            </a:r>
          </a:p>
          <a:p>
            <a:r>
              <a:rPr lang="en-US" sz="1600">
                <a:latin typeface="Consolas" panose="020B0609020204030204" pitchFamily="49" charset="0"/>
              </a:rPr>
              <a:t>  ["x"]=&gt;</a:t>
            </a:r>
          </a:p>
          <a:p>
            <a:r>
              <a:rPr lang="en-US" sz="1600">
                <a:latin typeface="Consolas" panose="020B0609020204030204" pitchFamily="49" charset="0"/>
              </a:rPr>
              <a:t>  int(42)</a:t>
            </a:r>
          </a:p>
          <a:p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86075" y="2743200"/>
            <a:ext cx="3480582" cy="1066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892816" y="4397155"/>
            <a:ext cx="3473841" cy="10480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2905124" y="3219450"/>
            <a:ext cx="5514975" cy="1990725"/>
          </a:xfrm>
          <a:custGeom>
            <a:avLst/>
            <a:gdLst>
              <a:gd name="connsiteX0" fmla="*/ 0 w 5429250"/>
              <a:gd name="connsiteY0" fmla="*/ 1933575 h 1933575"/>
              <a:gd name="connsiteX1" fmla="*/ 3219450 w 5429250"/>
              <a:gd name="connsiteY1" fmla="*/ 895350 h 1933575"/>
              <a:gd name="connsiteX2" fmla="*/ 4762500 w 5429250"/>
              <a:gd name="connsiteY2" fmla="*/ 762000 h 1933575"/>
              <a:gd name="connsiteX3" fmla="*/ 5429250 w 5429250"/>
              <a:gd name="connsiteY3" fmla="*/ 0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0" h="1933575">
                <a:moveTo>
                  <a:pt x="0" y="1933575"/>
                </a:moveTo>
                <a:cubicBezTo>
                  <a:pt x="1212850" y="1512093"/>
                  <a:pt x="2425700" y="1090612"/>
                  <a:pt x="3219450" y="895350"/>
                </a:cubicBezTo>
                <a:cubicBezTo>
                  <a:pt x="4013200" y="700088"/>
                  <a:pt x="4394200" y="911225"/>
                  <a:pt x="4762500" y="762000"/>
                </a:cubicBezTo>
                <a:cubicBezTo>
                  <a:pt x="5130800" y="612775"/>
                  <a:pt x="5280025" y="306387"/>
                  <a:pt x="5429250" y="0"/>
                </a:cubicBezTo>
              </a:path>
            </a:pathLst>
          </a:custGeom>
          <a:noFill/>
          <a:ln>
            <a:solidFill>
              <a:srgbClr val="0070C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Massivlar (foydali funksiyalar)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Massivga element qo'shish yoki massivdan element o'chirish bilan bog'liq quyidagi funksiyalarni ishlatish mumkin:</a:t>
            </a:r>
          </a:p>
          <a:p>
            <a:r>
              <a:rPr lang="en-US" smtClean="0"/>
              <a:t>array_pop() – massivdan oxirgi elementni olish (massivdan ushbu element o'chiriladi)</a:t>
            </a:r>
          </a:p>
          <a:p>
            <a:r>
              <a:rPr lang="en-US" smtClean="0"/>
              <a:t>array_push() </a:t>
            </a:r>
            <a:r>
              <a:rPr lang="en-US"/>
              <a:t>– </a:t>
            </a:r>
            <a:r>
              <a:rPr lang="en-US" smtClean="0"/>
              <a:t>massiv oxiriga element yoki bir nechta elementlarni joylash</a:t>
            </a:r>
          </a:p>
          <a:p>
            <a:r>
              <a:rPr lang="en-US" smtClean="0"/>
              <a:t>array_shift() – massivdan birinchi elementni </a:t>
            </a:r>
            <a:r>
              <a:rPr lang="en-US"/>
              <a:t>olish (massivdan ushbu element o'chiriladi)</a:t>
            </a:r>
          </a:p>
          <a:p>
            <a:r>
              <a:rPr lang="en-US" smtClean="0"/>
              <a:t>array_unshift() </a:t>
            </a:r>
            <a:r>
              <a:rPr lang="en-US"/>
              <a:t>– massiv </a:t>
            </a:r>
            <a:r>
              <a:rPr lang="en-US" smtClean="0"/>
              <a:t>boshiga element </a:t>
            </a:r>
            <a:r>
              <a:rPr lang="en-US"/>
              <a:t>yoki bir nechta elementlarni joylash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Massivlar (foydali funksiyalar)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$stack = array(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"banana"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"raspberry"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$fruit = array_pop($stack);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"&lt;pre&gt;"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print_r($stack);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"&lt;/pre&gt;"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array_unshift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($stack,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"raspberry"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"&lt;pre&gt;"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print_r($stack);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"&lt;/pre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227" y="1946591"/>
            <a:ext cx="3266498" cy="392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2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1356</TotalTime>
  <Words>1368</Words>
  <Application>Microsoft Office PowerPoint</Application>
  <PresentationFormat>Widescreen</PresentationFormat>
  <Paragraphs>448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Retrospect</vt:lpstr>
      <vt:lpstr>Massivlar</vt:lpstr>
      <vt:lpstr>Massivlar</vt:lpstr>
      <vt:lpstr>Massivlar</vt:lpstr>
      <vt:lpstr>Massivlar</vt:lpstr>
      <vt:lpstr>Massivlar</vt:lpstr>
      <vt:lpstr>Massivlar</vt:lpstr>
      <vt:lpstr>Massivlar</vt:lpstr>
      <vt:lpstr>Massivlar (foydali funksiyalar)</vt:lpstr>
      <vt:lpstr>Massivlar (foydali funksiyalar)</vt:lpstr>
      <vt:lpstr>Massivlar (foydali funksiyalar)</vt:lpstr>
      <vt:lpstr>Massivlar (foydali funksiyalar)</vt:lpstr>
      <vt:lpstr>Massivlar (foydali funksiyalar)</vt:lpstr>
      <vt:lpstr>Massivlar (foydali funksiyalar)</vt:lpstr>
      <vt:lpstr>Massivlar (foydali funksiyalar)</vt:lpstr>
      <vt:lpstr>Massivlar (foydali funksiyalar)</vt:lpstr>
      <vt:lpstr>Massivlar (foydali funksiyalar)</vt:lpstr>
      <vt:lpstr>Massivlar (foydali funksiyalar)</vt:lpstr>
      <vt:lpstr>Massivlar (foydali funksiyalar)</vt:lpstr>
      <vt:lpstr>Savollar?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Ranglar va fon</dc:title>
  <dc:creator>Qodirbek</dc:creator>
  <cp:lastModifiedBy>Qodirbek</cp:lastModifiedBy>
  <cp:revision>459</cp:revision>
  <dcterms:created xsi:type="dcterms:W3CDTF">2019-11-17T16:43:43Z</dcterms:created>
  <dcterms:modified xsi:type="dcterms:W3CDTF">2023-02-06T18:32:13Z</dcterms:modified>
</cp:coreProperties>
</file>