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78" r:id="rId2"/>
    <p:sldId id="283" r:id="rId3"/>
    <p:sldId id="284" r:id="rId4"/>
    <p:sldId id="282" r:id="rId5"/>
    <p:sldId id="285" r:id="rId6"/>
    <p:sldId id="291" r:id="rId7"/>
    <p:sldId id="286" r:id="rId8"/>
    <p:sldId id="287" r:id="rId9"/>
    <p:sldId id="292" r:id="rId10"/>
    <p:sldId id="288" r:id="rId11"/>
    <p:sldId id="293" r:id="rId12"/>
    <p:sldId id="294" r:id="rId13"/>
    <p:sldId id="289" r:id="rId14"/>
    <p:sldId id="290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9" r:id="rId28"/>
    <p:sldId id="308" r:id="rId29"/>
    <p:sldId id="297" r:id="rId30"/>
    <p:sldId id="31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Satrlar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2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str_split </a:t>
            </a:r>
            <a:r>
              <a:rPr lang="en-US" smtClean="0"/>
              <a:t>– satrni massivga aylantirish (</a:t>
            </a:r>
            <a:r>
              <a:rPr lang="en-US" i="1" smtClean="0"/>
              <a:t>str_split</a:t>
            </a:r>
            <a:r>
              <a:rPr lang="en-US" i="1"/>
              <a:t>( string $string, int $length = 1) : </a:t>
            </a:r>
            <a:r>
              <a:rPr lang="en-US" i="1" smtClean="0"/>
              <a:t>array</a:t>
            </a:r>
            <a:r>
              <a:rPr lang="en-US" smtClean="0"/>
              <a:t>)</a:t>
            </a:r>
          </a:p>
          <a:p>
            <a:r>
              <a:rPr lang="ru-RU" b="1"/>
              <a:t>explode</a:t>
            </a:r>
            <a:r>
              <a:rPr lang="ru-RU"/>
              <a:t> </a:t>
            </a:r>
            <a:r>
              <a:rPr lang="en-US"/>
              <a:t>– satrni massivga aylantirish (</a:t>
            </a:r>
            <a:r>
              <a:rPr lang="en-US" i="1"/>
              <a:t>explode( string $separator, string $string, int $limit = PHP_INT_MAX) : array</a:t>
            </a:r>
            <a:r>
              <a:rPr lang="en-US"/>
              <a:t>)</a:t>
            </a:r>
            <a:endParaRPr lang="ru-RU"/>
          </a:p>
          <a:p>
            <a:r>
              <a:rPr lang="ru-RU" b="1"/>
              <a:t>implode</a:t>
            </a:r>
            <a:r>
              <a:rPr lang="ru-RU"/>
              <a:t> </a:t>
            </a:r>
            <a:r>
              <a:rPr lang="en-US"/>
              <a:t>– massiv elementlarini satrga birlashtirish (</a:t>
            </a:r>
            <a:r>
              <a:rPr lang="en-US" i="1"/>
              <a:t>implode( string $separator, array $array) : string</a:t>
            </a:r>
            <a:r>
              <a:rPr lang="en-US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7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'Akmal'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'Jamshid'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'Qosim'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$string = implode(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 $array);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echo $string, PHP_EOL; </a:t>
            </a:r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 Akmal,Jamshid,Qosim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$m1 = str_split($string, 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$m2 = explode(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 $string);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print_r($m1);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print_r($m2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239" y="3332402"/>
            <a:ext cx="2262274" cy="28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/>
              <a:t>strlen</a:t>
            </a:r>
            <a:r>
              <a:rPr lang="en-US" sz="2400"/>
              <a:t> – </a:t>
            </a:r>
            <a:r>
              <a:rPr lang="en-US" sz="2400" smtClean="0"/>
              <a:t>satr uzunligini aniqlash </a:t>
            </a:r>
            <a:r>
              <a:rPr lang="en-US" sz="2400"/>
              <a:t>(</a:t>
            </a:r>
            <a:r>
              <a:rPr lang="en-US" sz="2400" i="1"/>
              <a:t>strlen( string $string ) : int</a:t>
            </a:r>
            <a:r>
              <a:rPr lang="en-US" sz="2400"/>
              <a:t>)</a:t>
            </a:r>
          </a:p>
          <a:p>
            <a:r>
              <a:rPr lang="en-US" sz="2400" b="1"/>
              <a:t>substr</a:t>
            </a:r>
            <a:r>
              <a:rPr lang="en-US" sz="2400"/>
              <a:t> – qism satrni qaytaradi (</a:t>
            </a:r>
            <a:r>
              <a:rPr lang="en-US" sz="2400" i="1"/>
              <a:t>substr( string $string , int $offset, int|null $length = null) : string</a:t>
            </a:r>
            <a:r>
              <a:rPr lang="en-US" sz="2400"/>
              <a:t>)</a:t>
            </a:r>
          </a:p>
          <a:p>
            <a:r>
              <a:rPr lang="en-US" sz="2400" b="1"/>
              <a:t>substr_replace</a:t>
            </a:r>
            <a:r>
              <a:rPr lang="en-US" sz="2400"/>
              <a:t> – satr qismini almashtiradi (</a:t>
            </a:r>
            <a:r>
              <a:rPr lang="en-US" sz="2400" i="1"/>
              <a:t>substr_replace( array|string $string, array|string $replace, array|int $offset, array|int|null $length = null) : string|array</a:t>
            </a:r>
            <a:r>
              <a:rPr lang="en-US" sz="2400" smtClean="0"/>
              <a:t>)</a:t>
            </a:r>
          </a:p>
          <a:p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$string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"Bugun dars"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strlen($string)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substr($string,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substr($string,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substr_replace($string,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'Ertaga'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substr_replace($string,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'Ertaga'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substr_replace($string,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'Ertaga'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strlen($string) -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"&lt;br /&gt;\n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30" y="3442452"/>
            <a:ext cx="1835896" cy="19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/>
              <a:t>strlen</a:t>
            </a:r>
            <a:r>
              <a:rPr lang="en-US" sz="2400"/>
              <a:t> – </a:t>
            </a:r>
            <a:r>
              <a:rPr lang="en-US" sz="2400" smtClean="0"/>
              <a:t>satr uzunligini aniqlash </a:t>
            </a:r>
            <a:r>
              <a:rPr lang="en-US" sz="2400"/>
              <a:t>(</a:t>
            </a:r>
            <a:r>
              <a:rPr lang="en-US" sz="2400" i="1"/>
              <a:t>strlen( string $string ) : int</a:t>
            </a:r>
            <a:r>
              <a:rPr lang="en-US" sz="2400"/>
              <a:t>)</a:t>
            </a:r>
          </a:p>
          <a:p>
            <a:r>
              <a:rPr lang="en-US" sz="2400" b="1"/>
              <a:t>substr</a:t>
            </a:r>
            <a:r>
              <a:rPr lang="en-US" sz="2400"/>
              <a:t> – qism satrni qaytaradi (</a:t>
            </a:r>
            <a:r>
              <a:rPr lang="en-US" sz="2400" i="1"/>
              <a:t>substr( string $string , int $offset, int|null $length = null) : string</a:t>
            </a:r>
            <a:r>
              <a:rPr lang="en-US" sz="2400"/>
              <a:t>)</a:t>
            </a:r>
          </a:p>
          <a:p>
            <a:r>
              <a:rPr lang="en-US" sz="2400" b="1"/>
              <a:t>substr_replace</a:t>
            </a:r>
            <a:r>
              <a:rPr lang="en-US" sz="2400"/>
              <a:t> – satr qismini almashtiradi (</a:t>
            </a:r>
            <a:r>
              <a:rPr lang="en-US" sz="2400" i="1"/>
              <a:t>substr_replace( array|string $string, array|string $replace, array|int $offset, array|int|null $length = null) : string|array</a:t>
            </a:r>
            <a:r>
              <a:rPr lang="en-US" sz="2400" smtClean="0"/>
              <a:t>)</a:t>
            </a:r>
          </a:p>
          <a:p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$input = array(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'A: XXX'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'B: XXX'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'C: XXX'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implode(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substr_replace($input,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'YYY'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$replace = array(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'AAA'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'BBB'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'CCC'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implode(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substr_replace($input, $replace,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$length = array(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implode(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substr_replace($input, $replace,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$length))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42" y="3759321"/>
            <a:ext cx="3259973" cy="12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/>
              <a:t>number_format</a:t>
            </a:r>
            <a:r>
              <a:rPr lang="en-US" sz="2400"/>
              <a:t> </a:t>
            </a:r>
            <a:r>
              <a:rPr lang="en-US" sz="2400" smtClean="0"/>
              <a:t>– sonni formatlab chop etish, (</a:t>
            </a:r>
            <a:r>
              <a:rPr lang="en-US" sz="2400" i="1" smtClean="0"/>
              <a:t>number_format</a:t>
            </a:r>
            <a:r>
              <a:rPr lang="en-US" sz="2400" i="1"/>
              <a:t>( float $num, int $decimals = 0, string|null $decimal_separator = ".", string|null $thousands_separator = ",") : </a:t>
            </a:r>
            <a:r>
              <a:rPr lang="en-US" sz="2400" i="1" smtClean="0"/>
              <a:t>string</a:t>
            </a:r>
            <a:r>
              <a:rPr lang="en-US" sz="2400" smtClean="0"/>
              <a:t>)</a:t>
            </a:r>
            <a:br>
              <a:rPr lang="en-US" sz="2400" smtClean="0"/>
            </a:br>
            <a:endParaRPr lang="en-US" sz="10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 smtClean="0">
                <a:solidFill>
                  <a:srgbClr val="000000"/>
                </a:solidFill>
                <a:latin typeface="Consolas" panose="020B0609020204030204" pitchFamily="49" charset="0"/>
              </a:rPr>
              <a:t>$number = </a:t>
            </a:r>
            <a:r>
              <a:rPr lang="en-US" sz="1900" smtClean="0">
                <a:solidFill>
                  <a:srgbClr val="098658"/>
                </a:solidFill>
                <a:latin typeface="Consolas" panose="020B0609020204030204" pitchFamily="49" charset="0"/>
              </a:rPr>
              <a:t>1234.5678</a:t>
            </a:r>
            <a:r>
              <a:rPr lang="en-US" sz="19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number_format($number);             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1,235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number_format($number, </a:t>
            </a:r>
            <a:r>
              <a:rPr lang="en-US" sz="19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1 234,56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number_format($number, </a:t>
            </a:r>
            <a:r>
              <a:rPr lang="en-US" sz="19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1234.57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smtClean="0"/>
              <a:t>strcmp</a:t>
            </a:r>
            <a:r>
              <a:rPr lang="en-US" sz="2400" smtClean="0"/>
              <a:t> – satrlarni solishtirish, (</a:t>
            </a:r>
            <a:r>
              <a:rPr lang="en-US" sz="2400" i="1" smtClean="0"/>
              <a:t>strcmp</a:t>
            </a:r>
            <a:r>
              <a:rPr lang="en-US" sz="2400" i="1"/>
              <a:t>( string $str1, string $str2) : </a:t>
            </a:r>
            <a:r>
              <a:rPr lang="en-US" sz="2400" i="1" smtClean="0"/>
              <a:t>int</a:t>
            </a:r>
            <a:r>
              <a:rPr lang="en-US" sz="240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$str1 =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"Salom"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$str2 =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"Alik"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$str3 =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"salom"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$str4 = 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"Alik"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strcmp($str1, $str2);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1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strcmp($str2, $str1);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-1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strcmp($str2, $str3);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-1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echo strcmp($str2, $str4); </a:t>
            </a:r>
            <a:r>
              <a:rPr lang="en-US" sz="190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900" smtClean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/>
              <a:t>1. </a:t>
            </a:r>
            <a:r>
              <a:rPr lang="en-US" b="1" smtClean="0"/>
              <a:t>addslashes</a:t>
            </a:r>
            <a:r>
              <a:rPr lang="en-US" smtClean="0"/>
              <a:t>(string </a:t>
            </a:r>
            <a:r>
              <a:rPr lang="en-US"/>
              <a:t>$string) : string – satrdagi maxsus belgilarga sleshlar qo'yib chiqadi (' " \ NUL)</a:t>
            </a:r>
          </a:p>
          <a:p>
            <a:pPr>
              <a:spcBef>
                <a:spcPts val="600"/>
              </a:spcBef>
            </a:pPr>
            <a:r>
              <a:rPr lang="en-US" smtClean="0"/>
              <a:t>2. </a:t>
            </a:r>
            <a:r>
              <a:rPr lang="en-US" b="1" smtClean="0"/>
              <a:t>stripslashes</a:t>
            </a:r>
            <a:r>
              <a:rPr lang="en-US" smtClean="0"/>
              <a:t> (string $string) : string – satrdagi ekranlashgan simvollarni o'chiradi</a:t>
            </a:r>
          </a:p>
          <a:p>
            <a:pPr>
              <a:spcBef>
                <a:spcPts val="600"/>
              </a:spcBef>
            </a:pPr>
            <a:r>
              <a:rPr lang="en-US" smtClean="0"/>
              <a:t>3</a:t>
            </a:r>
            <a:r>
              <a:rPr lang="en-US"/>
              <a:t>. </a:t>
            </a:r>
            <a:r>
              <a:rPr lang="en-US" b="1" smtClean="0"/>
              <a:t>htmlentities</a:t>
            </a:r>
            <a:r>
              <a:rPr lang="en-US" smtClean="0"/>
              <a:t> (string </a:t>
            </a:r>
            <a:r>
              <a:rPr lang="en-US"/>
              <a:t>$string, int $flags = ENT_COMPAT, string|null $encoding = null, bool $double_encode = true) : string</a:t>
            </a:r>
            <a:br>
              <a:rPr lang="en-US"/>
            </a:br>
            <a:r>
              <a:rPr lang="en-US"/>
              <a:t>Belgilarni HTML kod ko'rinishiga o'tkazadi.</a:t>
            </a:r>
          </a:p>
          <a:p>
            <a:pPr>
              <a:spcBef>
                <a:spcPts val="600"/>
              </a:spcBef>
            </a:pPr>
            <a:r>
              <a:rPr lang="en-US"/>
              <a:t>4. </a:t>
            </a:r>
            <a:r>
              <a:rPr lang="en-US" b="1" smtClean="0"/>
              <a:t>html_entity_decode</a:t>
            </a:r>
            <a:r>
              <a:rPr lang="en-US" smtClean="0"/>
              <a:t> (string </a:t>
            </a:r>
            <a:r>
              <a:rPr lang="en-US"/>
              <a:t>$string, int $flags = ENT_COMPAT, string|null $encoding = null) : string </a:t>
            </a:r>
            <a:br>
              <a:rPr lang="en-US"/>
            </a:br>
            <a:r>
              <a:rPr lang="en-US"/>
              <a:t>HTML kodlarni mos belgilarga aylantiradi.</a:t>
            </a:r>
          </a:p>
          <a:p>
            <a:pPr>
              <a:spcBef>
                <a:spcPts val="600"/>
              </a:spcBef>
            </a:pPr>
            <a:r>
              <a:rPr lang="en-US"/>
              <a:t>5. </a:t>
            </a:r>
            <a:r>
              <a:rPr lang="en-US" b="1" smtClean="0"/>
              <a:t>htmlspecialchars</a:t>
            </a:r>
            <a:r>
              <a:rPr lang="en-US" smtClean="0"/>
              <a:t> (string </a:t>
            </a:r>
            <a:r>
              <a:rPr lang="en-US"/>
              <a:t>$string, int $flags = ENT_COMPAT, string|null $encoding = null, bool $double_encode = true) : string</a:t>
            </a:r>
            <a:br>
              <a:rPr lang="en-US"/>
            </a:br>
            <a:r>
              <a:rPr lang="en-US"/>
              <a:t>Maxsus belgilarni HTML kod ko'rinishiga o'tkazadi.</a:t>
            </a:r>
          </a:p>
          <a:p>
            <a:pPr>
              <a:spcBef>
                <a:spcPts val="600"/>
              </a:spcBef>
            </a:pPr>
            <a:r>
              <a:rPr lang="en-US" smtClean="0"/>
              <a:t>6. </a:t>
            </a:r>
            <a:r>
              <a:rPr lang="en-US" b="1" smtClean="0"/>
              <a:t>htmlspecialchars_decode</a:t>
            </a:r>
            <a:r>
              <a:rPr lang="en-US" smtClean="0"/>
              <a:t> (string $string, int $flags = ENT_COMPAT) : string – HTML kodlarni mos belgilarga aylantiradi.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Foydali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1845734"/>
            <a:ext cx="11597352" cy="4503308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$str1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'quote' is &lt;b&gt;bold&lt;/b&gt;"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$str2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\'quote\' is &lt;b&gt;bold&lt;/b&gt;"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addslashes($str1),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 \'quote\' is &lt;b&gt;bold&lt;/b&gt;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stripslashes($str2),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 'quote' is &lt;b&gt;bold&lt;/b&gt;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$str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'quote' is &lt;b&gt;bold&lt;/b&gt;, éê"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htmlentities($str),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'quote' is &amp;lt;b&amp;gt;bold&amp;lt;/b&amp;gt;, &amp;eacute;&amp;ecirc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htmlentities($str, ENT_QUOTES),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&amp;#039;quote&amp;#039; is &amp;lt;b&amp;gt;bold&amp;lt;/b&amp;gt;, &amp;eacute;&amp;ecirc;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html_entity_decode(htmlentities($str)),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'quote' is &lt;b&gt;bold&lt;/b&gt;, éê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htmlspecialchars($str),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'quote' is &amp;lt;b&amp;gt;bold&amp;lt;/b&amp;gt;, éê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htmlspecialchars($str, ENT_QUOTES),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&amp;#039;quote&amp;#039; is &amp;lt;b&amp;gt;bold&amp;lt;/b&amp;gt;, éê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htmlspecialchars_decode(htmlspecialchars($str)), PHP_EOL;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A 'quote' is &lt;b&gt;bold&lt;/b&gt;, éê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WYSIWYG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WYSIWYG </a:t>
            </a:r>
            <a:r>
              <a:rPr lang="en-US" smtClean="0"/>
              <a:t>- </a:t>
            </a:r>
            <a:r>
              <a:rPr lang="en-US" b="1"/>
              <a:t>What You See Is What You </a:t>
            </a:r>
            <a:r>
              <a:rPr lang="en-US" b="1" smtClean="0"/>
              <a:t>Get</a:t>
            </a:r>
          </a:p>
          <a:p>
            <a:r>
              <a:rPr lang="en-US"/>
              <a:t>1. Froala (https://froala.com/)</a:t>
            </a:r>
          </a:p>
          <a:p>
            <a:r>
              <a:rPr lang="en-US"/>
              <a:t>2. TinyMCE (https://www.tiny.cloud/)</a:t>
            </a:r>
          </a:p>
          <a:p>
            <a:r>
              <a:rPr lang="en-US"/>
              <a:t>3. CKEditor (https://ckeditor.com/)</a:t>
            </a:r>
          </a:p>
          <a:p>
            <a:r>
              <a:rPr lang="en-US"/>
              <a:t>4. Setka Editor (https://setka.io/)</a:t>
            </a:r>
          </a:p>
          <a:p>
            <a:r>
              <a:rPr lang="en-US"/>
              <a:t>5. Summernote (https://summernote.org/)</a:t>
            </a:r>
          </a:p>
          <a:p>
            <a:r>
              <a:rPr lang="en-US"/>
              <a:t>6. Vev (https://www.vev.design</a:t>
            </a:r>
            <a:r>
              <a:rPr lang="en-US" smtClean="0"/>
              <a:t>/)</a:t>
            </a:r>
          </a:p>
          <a:p>
            <a:r>
              <a:rPr lang="en-US"/>
              <a:t>7. </a:t>
            </a:r>
            <a:r>
              <a:rPr lang="en-US" smtClean="0"/>
              <a:t>Bubble (https</a:t>
            </a:r>
            <a:r>
              <a:rPr lang="en-US"/>
              <a:t>://bubble.io</a:t>
            </a:r>
            <a:r>
              <a:rPr lang="en-US" smtClean="0"/>
              <a:t>/)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1" y="2252182"/>
            <a:ext cx="6420928" cy="32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Regulyar ifoda </a:t>
            </a:r>
            <a:r>
              <a:rPr lang="en-US"/>
              <a:t>– matndagi qism satrlarni qidirish, ularni qayta ishlash uchun formal til</a:t>
            </a:r>
            <a:r>
              <a:rPr lang="en-US" smtClean="0"/>
              <a:t>. Tilning matematik asosi </a:t>
            </a:r>
            <a:r>
              <a:rPr lang="en-US"/>
              <a:t>1951 yilda matematik Stephen Cole </a:t>
            </a:r>
            <a:r>
              <a:rPr lang="en-US" smtClean="0"/>
              <a:t>Kleene tomonidan ishlab chiqilgan. </a:t>
            </a:r>
            <a:endParaRPr 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12" y="3665881"/>
            <a:ext cx="7143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 - ajratuvchilar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PCRE shablonlarini ajratuvchilarda yozish zarur. </a:t>
            </a:r>
          </a:p>
          <a:p>
            <a:r>
              <a:rPr lang="en-US" smtClean="0"/>
              <a:t>Ajratuvchi – harf, raqam, teskari taqsim ( \ , backslash) va probelli belgi bo'lmagan ixtiyoriy belgi.</a:t>
            </a:r>
          </a:p>
          <a:p>
            <a:r>
              <a:rPr lang="en-US" smtClean="0"/>
              <a:t>Ko'p hollarda /, #, ~ belgilari ishlatiladi. </a:t>
            </a:r>
          </a:p>
          <a:p>
            <a:r>
              <a:rPr lang="en-US" smtClean="0"/>
              <a:t>Namunalar:</a:t>
            </a:r>
          </a:p>
          <a:p>
            <a:r>
              <a:rPr lang="en-US" smtClean="0"/>
              <a:t>	</a:t>
            </a:r>
            <a:r>
              <a:rPr lang="pl-PL" smtClean="0"/>
              <a:t>/</a:t>
            </a:r>
            <a:r>
              <a:rPr lang="pl-PL"/>
              <a:t>foo bar/</a:t>
            </a:r>
          </a:p>
          <a:p>
            <a:r>
              <a:rPr lang="en-US" smtClean="0"/>
              <a:t>	</a:t>
            </a:r>
            <a:r>
              <a:rPr lang="pl-PL" smtClean="0"/>
              <a:t>#^[^</a:t>
            </a:r>
            <a:r>
              <a:rPr lang="pl-PL"/>
              <a:t>0-9]$#</a:t>
            </a:r>
          </a:p>
          <a:p>
            <a:r>
              <a:rPr lang="en-US" smtClean="0"/>
              <a:t>	</a:t>
            </a:r>
            <a:r>
              <a:rPr lang="pl-PL" smtClean="0"/>
              <a:t>+</a:t>
            </a:r>
            <a:r>
              <a:rPr lang="pl-PL"/>
              <a:t>php+</a:t>
            </a:r>
          </a:p>
          <a:p>
            <a:r>
              <a:rPr lang="en-US" smtClean="0"/>
              <a:t>	</a:t>
            </a:r>
            <a:r>
              <a:rPr lang="pl-PL" smtClean="0"/>
              <a:t>%[</a:t>
            </a:r>
            <a:r>
              <a:rPr lang="pl-PL"/>
              <a:t>a-zA-Z0-9_-]%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 - metabelgilar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10878"/>
              </p:ext>
            </p:extLst>
          </p:nvPr>
        </p:nvGraphicFramePr>
        <p:xfrm>
          <a:off x="1096963" y="1678409"/>
          <a:ext cx="10058400" cy="46551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2327724">
                  <a:extLst>
                    <a:ext uri="{9D8B030D-6E8A-4147-A177-3AD203B41FA5}">
                      <a16:colId xmlns:a16="http://schemas.microsoft.com/office/drawing/2014/main" val="3760766280"/>
                    </a:ext>
                  </a:extLst>
                </a:gridCol>
                <a:gridCol w="7730676">
                  <a:extLst>
                    <a:ext uri="{9D8B030D-6E8A-4147-A177-3AD203B41FA5}">
                      <a16:colId xmlns:a16="http://schemas.microsoft.com/office/drawing/2014/main" val="2976732537"/>
                    </a:ext>
                  </a:extLst>
                </a:gridCol>
              </a:tblGrid>
              <a:tr h="256283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Metabelgi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Ta'rifi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155390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\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umumiy ekranlashtirish belgisi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3910957919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^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berilganlarning boshlanishi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3766034599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$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berilganlarning tugashi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1004365935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.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yangi qatordan tashqari ixtiyoriy belgi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2242261853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[ ]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simvolli sinf boshlanishi va tugashi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2585484600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|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baseline="0" smtClean="0"/>
                        <a:t>tanlash qismining boshlanishi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2515825071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( )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qism maska boshlanishi</a:t>
                      </a:r>
                      <a:r>
                        <a:rPr lang="en-US" sz="1700" baseline="0" smtClean="0"/>
                        <a:t> va tugashi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3226715713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?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metabelgi ma'nosini </a:t>
                      </a:r>
                      <a:r>
                        <a:rPr lang="en-US" sz="1700" smtClean="0"/>
                        <a:t>kengaytirish</a:t>
                      </a:r>
                      <a:r>
                        <a:rPr lang="en-US" sz="1700" baseline="0" smtClean="0"/>
                        <a:t> ((?=...) – Positive lookahead, (?!...) – Negative lookahead, (?&lt;=...) – Positive lookbehind, (?&lt;!...) – Negative lookbehind)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1620874569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*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kvantifikator,</a:t>
                      </a:r>
                      <a:r>
                        <a:rPr lang="en-US" sz="1700" baseline="0" smtClean="0"/>
                        <a:t> 0 va undan ko'p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120039221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+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kvantifikator, 1 va undan ko'p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2626026522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{ }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miqdorli kvantifikatorning boshlanishi va tugashi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2764936453"/>
                  </a:ext>
                </a:extLst>
              </a:tr>
              <a:tr h="2349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smtClean="0"/>
                        <a:t>[ ] ichidagi</a:t>
                      </a:r>
                      <a:r>
                        <a:rPr lang="en-US" sz="1700" b="1" baseline="0" smtClean="0"/>
                        <a:t> metabelgilar</a:t>
                      </a:r>
                      <a:endParaRPr lang="en-US" sz="1700" b="1"/>
                    </a:p>
                  </a:txBody>
                  <a:tcPr marT="14400" marB="14400"/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999105383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^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sinfning inkori, faqat boshida berilishi</a:t>
                      </a:r>
                      <a:r>
                        <a:rPr lang="en-US" sz="1700" baseline="0" smtClean="0"/>
                        <a:t> mumkin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891527267"/>
                  </a:ext>
                </a:extLst>
              </a:tr>
              <a:tr h="234926">
                <a:tc>
                  <a:txBody>
                    <a:bodyPr/>
                    <a:lstStyle/>
                    <a:p>
                      <a:r>
                        <a:rPr lang="en-US" sz="1700" smtClean="0"/>
                        <a:t>-</a:t>
                      </a:r>
                      <a:endParaRPr lang="en-US" sz="1700"/>
                    </a:p>
                  </a:txBody>
                  <a:tcPr marT="14400" marB="14400"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simvolli interval</a:t>
                      </a:r>
                      <a:endParaRPr lang="en-US" sz="1700"/>
                    </a:p>
                  </a:txBody>
                  <a:tcPr marT="14400" marB="14400"/>
                </a:tc>
                <a:extLst>
                  <a:ext uri="{0D108BD9-81ED-4DB2-BD59-A6C34878D82A}">
                    <a16:rowId xmlns:a16="http://schemas.microsoft.com/office/drawing/2014/main" val="190982624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 fontScale="70000" lnSpcReduction="20000"/>
          </a:bodyPr>
          <a:lstStyle/>
          <a:p>
            <a:r>
              <a:rPr lang="en-US" sz="2300" smtClean="0"/>
              <a:t>Satrlar ko'rinishi: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apostrofli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qo'shtirnoqli (maxsus belgilarni chop etish va o'zgaruvchilarni qayta ishlash imkoni mavjud)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heredoc sintaksisi (qo'shtirnoqliga mos)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nowdoc sintaksisi (apostrofliga mos)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'a ning qiymati = $a'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"a ning qiymati = $a"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&lt;&lt;&lt;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SATR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heredoc satr\n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a = $a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SATR;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&lt;&lt;&lt;'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SATR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nowdoc satr\n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a = $a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SATR;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2150" y="33050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 ning qiymati = $</a:t>
            </a:r>
            <a:r>
              <a:rPr lang="en-US" smtClean="0"/>
              <a:t>a</a:t>
            </a:r>
          </a:p>
          <a:p>
            <a:endParaRPr lang="en-US"/>
          </a:p>
          <a:p>
            <a:r>
              <a:rPr lang="en-US" smtClean="0"/>
              <a:t>a </a:t>
            </a:r>
            <a:r>
              <a:rPr lang="en-US"/>
              <a:t>ning qiymati = </a:t>
            </a:r>
            <a:r>
              <a:rPr lang="en-US" smtClean="0"/>
              <a:t>1</a:t>
            </a:r>
          </a:p>
          <a:p>
            <a:endParaRPr lang="en-US"/>
          </a:p>
          <a:p>
            <a:r>
              <a:rPr lang="en-US" smtClean="0"/>
              <a:t>heredoc </a:t>
            </a:r>
            <a:r>
              <a:rPr lang="en-US"/>
              <a:t>satr</a:t>
            </a:r>
          </a:p>
          <a:p>
            <a:endParaRPr lang="en-US"/>
          </a:p>
          <a:p>
            <a:r>
              <a:rPr lang="en-US"/>
              <a:t>a = </a:t>
            </a:r>
            <a:r>
              <a:rPr lang="en-US" smtClean="0"/>
              <a:t>1</a:t>
            </a:r>
          </a:p>
          <a:p>
            <a:endParaRPr lang="en-US"/>
          </a:p>
          <a:p>
            <a:r>
              <a:rPr lang="en-US" smtClean="0"/>
              <a:t>nowdoc </a:t>
            </a:r>
            <a:r>
              <a:rPr lang="en-US"/>
              <a:t>satr\n</a:t>
            </a:r>
          </a:p>
          <a:p>
            <a:r>
              <a:rPr lang="en-US"/>
              <a:t>a = $a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53075" y="3771900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53074" y="4362450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53074" y="5438775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 - ekranlashtirish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mtClean="0"/>
              <a:t>\n – keying qator (0A)</a:t>
            </a:r>
          </a:p>
          <a:p>
            <a:r>
              <a:rPr lang="en-US" smtClean="0"/>
              <a:t>\r – karetkani qaytarish (0D)</a:t>
            </a:r>
          </a:p>
          <a:p>
            <a:r>
              <a:rPr lang="en-US" smtClean="0"/>
              <a:t>\R – \r, \n, \r\n ga mos</a:t>
            </a:r>
          </a:p>
          <a:p>
            <a:r>
              <a:rPr lang="en-US" smtClean="0"/>
              <a:t>\t – tabulyatsiya</a:t>
            </a:r>
          </a:p>
          <a:p>
            <a:r>
              <a:rPr lang="en-US" smtClean="0"/>
              <a:t>\xhh – 16 s.s.dagi hh kodli simvol</a:t>
            </a:r>
          </a:p>
          <a:p>
            <a:r>
              <a:rPr lang="en-US" smtClean="0"/>
              <a:t>\d – ixtiyoriy raqam</a:t>
            </a:r>
          </a:p>
          <a:p>
            <a:r>
              <a:rPr lang="en-US" smtClean="0"/>
              <a:t>\D – raqamdan boshqa ixtiyoriy belgi</a:t>
            </a:r>
          </a:p>
          <a:p>
            <a:r>
              <a:rPr lang="en-US" smtClean="0"/>
              <a:t>\s – ixtiyoriy probelli belgi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\S - </a:t>
            </a:r>
            <a:r>
              <a:rPr lang="en-US"/>
              <a:t>ixtiyoriy probelli </a:t>
            </a:r>
            <a:r>
              <a:rPr lang="en-US" smtClean="0"/>
              <a:t>bo'lmagan belgi</a:t>
            </a:r>
          </a:p>
          <a:p>
            <a:r>
              <a:rPr lang="en-US" smtClean="0"/>
              <a:t>\w – so'z hosil qiluvchi belgi</a:t>
            </a:r>
          </a:p>
          <a:p>
            <a:r>
              <a:rPr lang="en-US" smtClean="0"/>
              <a:t>\W – so'z hosil qilmaydigan ixtiyoriy belgi</a:t>
            </a:r>
          </a:p>
          <a:p>
            <a:r>
              <a:rPr lang="en-US" smtClean="0"/>
              <a:t>\b – so'zning chegarasi</a:t>
            </a:r>
          </a:p>
          <a:p>
            <a:r>
              <a:rPr lang="en-US" smtClean="0"/>
              <a:t>\B – so'zning chegarasi emas</a:t>
            </a:r>
          </a:p>
          <a:p>
            <a:r>
              <a:rPr lang="en-US" smtClean="0"/>
              <a:t>\A – berilganlarning boshlanishi</a:t>
            </a:r>
          </a:p>
          <a:p>
            <a:r>
              <a:rPr lang="en-US" smtClean="0"/>
              <a:t>\Z – berilganlarning tugashi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 – simvolli sinflar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811476"/>
          <a:ext cx="10058400" cy="448180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6223506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35596493"/>
                    </a:ext>
                  </a:extLst>
                </a:gridCol>
              </a:tblGrid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alnum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harflar</a:t>
                      </a:r>
                      <a:r>
                        <a:rPr lang="en-US" sz="1600" baseline="0" smtClean="0"/>
                        <a:t> va raqamlar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1789645271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alpha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harflar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2931254300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ascii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0 – 127</a:t>
                      </a:r>
                      <a:r>
                        <a:rPr lang="en-US" sz="1600" smtClean="0"/>
                        <a:t> kodli</a:t>
                      </a:r>
                      <a:r>
                        <a:rPr lang="en-US" sz="1600" baseline="0" smtClean="0"/>
                        <a:t> simvollar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147613857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blank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faqat probel</a:t>
                      </a:r>
                      <a:r>
                        <a:rPr lang="en-US" sz="1600" baseline="0" smtClean="0"/>
                        <a:t> va tabulyatsiya belgisi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1107302942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cntrl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boshqaruv belgilari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511363364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digit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o'nlik s.s. raqamlari</a:t>
                      </a:r>
                      <a:r>
                        <a:rPr lang="en-US" sz="1600" baseline="0" smtClean="0"/>
                        <a:t> </a:t>
                      </a:r>
                      <a:r>
                        <a:rPr lang="ru-RU" sz="1600" smtClean="0"/>
                        <a:t>(\</a:t>
                      </a:r>
                      <a:r>
                        <a:rPr lang="ru-RU" sz="1600"/>
                        <a:t>d)</a:t>
                      </a:r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946143480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graph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pechatli simvollar (probelsiz)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191080951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lower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kichik registrli harflar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4147280199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print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pechatli simvollar (probel</a:t>
                      </a:r>
                      <a:r>
                        <a:rPr lang="en-US" sz="1600" baseline="0" smtClean="0"/>
                        <a:t> bilan</a:t>
                      </a:r>
                      <a:r>
                        <a:rPr lang="en-US" sz="1600" smtClean="0"/>
                        <a:t>)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281007846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punct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pechatli simvollar</a:t>
                      </a:r>
                      <a:r>
                        <a:rPr lang="ru-RU" sz="1600" smtClean="0"/>
                        <a:t>, </a:t>
                      </a:r>
                      <a:r>
                        <a:rPr lang="en-US" sz="1600" smtClean="0"/>
                        <a:t>harflar va raqamlardan tashqari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86429702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space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probelli simvollar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099227569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upper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katta registrli harflar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402545001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word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so'z simvollari </a:t>
                      </a:r>
                      <a:r>
                        <a:rPr lang="ru-RU" sz="1600" smtClean="0"/>
                        <a:t>(\</a:t>
                      </a:r>
                      <a:r>
                        <a:rPr lang="ru-RU" sz="1600"/>
                        <a:t>w)</a:t>
                      </a:r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2641578463"/>
                  </a:ext>
                </a:extLst>
              </a:tr>
              <a:tr h="320129">
                <a:tc>
                  <a:txBody>
                    <a:bodyPr/>
                    <a:lstStyle/>
                    <a:p>
                      <a:r>
                        <a:rPr lang="en-US" sz="1600"/>
                        <a:t>xdigit</a:t>
                      </a:r>
                    </a:p>
                  </a:txBody>
                  <a:tcPr marL="75500" marR="75500" marT="37750" marB="3775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16</a:t>
                      </a:r>
                      <a:r>
                        <a:rPr lang="en-US" sz="1600" baseline="0" smtClean="0"/>
                        <a:t> s.s. raqamlar</a:t>
                      </a:r>
                      <a:endParaRPr lang="ru-RU" sz="1600"/>
                    </a:p>
                  </a:txBody>
                  <a:tcPr marL="75500" marR="75500" marT="37750" marB="37750" anchor="ctr"/>
                </a:tc>
                <a:extLst>
                  <a:ext uri="{0D108BD9-81ED-4DB2-BD59-A6C34878D82A}">
                    <a16:rowId xmlns:a16="http://schemas.microsoft.com/office/drawing/2014/main" val="38294583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Regulyar ifoda – simvolli sinflar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[aeiou] </a:t>
            </a:r>
            <a:r>
              <a:rPr lang="en-US" smtClean="0"/>
              <a:t>– a, e, i, o, u harflari</a:t>
            </a:r>
          </a:p>
          <a:p>
            <a:r>
              <a:rPr lang="en-US"/>
              <a:t>[^aeiou</a:t>
            </a:r>
            <a:r>
              <a:rPr lang="en-US" smtClean="0"/>
              <a:t>] – a, </a:t>
            </a:r>
            <a:r>
              <a:rPr lang="en-US"/>
              <a:t>e, i, o, u </a:t>
            </a:r>
            <a:r>
              <a:rPr lang="en-US" smtClean="0"/>
              <a:t>bo'lmagan harflar</a:t>
            </a:r>
          </a:p>
          <a:p>
            <a:r>
              <a:rPr lang="en-US"/>
              <a:t>[d-m</a:t>
            </a:r>
            <a:r>
              <a:rPr lang="en-US" smtClean="0"/>
              <a:t>] – d va m oralig'idagi harflar</a:t>
            </a:r>
          </a:p>
          <a:p>
            <a:r>
              <a:rPr lang="en-US"/>
              <a:t>[\dABCDEF</a:t>
            </a:r>
            <a:r>
              <a:rPr lang="en-US" smtClean="0"/>
              <a:t>] – 16 s.s.dagi sonlar</a:t>
            </a:r>
          </a:p>
          <a:p>
            <a:r>
              <a:rPr lang="en-US"/>
              <a:t>[01[:alpha</a:t>
            </a:r>
            <a:r>
              <a:rPr lang="en-US" smtClean="0"/>
              <a:t>:]%] – 0, 1, alfavit belgilari, % belgisi</a:t>
            </a:r>
          </a:p>
          <a:p>
            <a:r>
              <a:rPr lang="en-US"/>
              <a:t>[12[:^digit:]] </a:t>
            </a:r>
            <a:r>
              <a:rPr lang="en-US" smtClean="0"/>
              <a:t>– 1, 2, va raqam bo'lmagan ixtiyoriy belgi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Regulyar ifoda – </a:t>
            </a:r>
            <a:r>
              <a:rPr lang="en-US" smtClean="0"/>
              <a:t>qism maskalar va qaytarilishlar miqdori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Qism maskalar </a:t>
            </a:r>
            <a:r>
              <a:rPr lang="en-US" smtClean="0"/>
              <a:t>- ( ) orqali aniqlanadi.</a:t>
            </a:r>
          </a:p>
          <a:p>
            <a:r>
              <a:rPr lang="en-US"/>
              <a:t>cat(aract|erpillar|) - "cat","cataract" </a:t>
            </a:r>
            <a:r>
              <a:rPr lang="en-US" smtClean="0"/>
              <a:t>yoki</a:t>
            </a:r>
            <a:r>
              <a:rPr lang="ru-RU" smtClean="0"/>
              <a:t> </a:t>
            </a:r>
            <a:r>
              <a:rPr lang="ru-RU"/>
              <a:t>"</a:t>
            </a:r>
            <a:r>
              <a:rPr lang="en-US"/>
              <a:t>caterpillar</a:t>
            </a:r>
            <a:r>
              <a:rPr lang="en-US" smtClean="0"/>
              <a:t>" so'zlaridan biriga mos keladi  </a:t>
            </a:r>
          </a:p>
          <a:p>
            <a:r>
              <a:rPr lang="en-US" smtClean="0"/>
              <a:t>the </a:t>
            </a:r>
            <a:r>
              <a:rPr lang="en-US"/>
              <a:t>((red|white) (king|queen</a:t>
            </a:r>
            <a:r>
              <a:rPr lang="en-US" smtClean="0"/>
              <a:t>)) – "the red king" matni uchun "the red king", "red king", "red", "king" so'zlarini topadi.</a:t>
            </a:r>
          </a:p>
          <a:p>
            <a:endParaRPr lang="en-US"/>
          </a:p>
          <a:p>
            <a:r>
              <a:rPr lang="en-US" b="1" smtClean="0"/>
              <a:t>Qaytarilishlar miqdori </a:t>
            </a:r>
            <a:r>
              <a:rPr lang="en-US" smtClean="0"/>
              <a:t>- { } orqali aniqlanadi.</a:t>
            </a:r>
          </a:p>
          <a:p>
            <a:r>
              <a:rPr lang="en-US" smtClean="0"/>
              <a:t>{2, 4} – 2 tadan 4 tagacha</a:t>
            </a:r>
          </a:p>
          <a:p>
            <a:r>
              <a:rPr lang="en-US" smtClean="0"/>
              <a:t>{4, } – 4 tadan cheksizgacha</a:t>
            </a:r>
          </a:p>
          <a:p>
            <a:r>
              <a:rPr lang="en-US" smtClean="0"/>
              <a:t>{5} – 5ta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27" y="3930214"/>
            <a:ext cx="3708956" cy="17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 bilan ishlovchi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ru-RU" sz="1800" b="1" smtClean="0"/>
              <a:t>preg_filter </a:t>
            </a:r>
            <a:r>
              <a:rPr lang="ru-RU" sz="1800"/>
              <a:t>— </a:t>
            </a:r>
            <a:r>
              <a:rPr lang="en-US" sz="1800" smtClean="0"/>
              <a:t>regulyar ifoda bo'yicha qidirish va almashtirishni amalga oshirish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preg_grep </a:t>
            </a:r>
            <a:r>
              <a:rPr lang="ru-RU" sz="1800"/>
              <a:t>— </a:t>
            </a:r>
            <a:r>
              <a:rPr lang="en-US" sz="1800" smtClean="0"/>
              <a:t>massivdan shablonga mos keluvchi massiv elementlarini qaytaradi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preg_last_error_msg </a:t>
            </a:r>
            <a:r>
              <a:rPr lang="ru-RU" sz="1800"/>
              <a:t>— </a:t>
            </a:r>
            <a:r>
              <a:rPr lang="en-US" sz="1800" smtClean="0"/>
              <a:t>PCRE oxirgi funksiyasidan kelgan xato xabarini qaytaradi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preg_last_error </a:t>
            </a:r>
            <a:r>
              <a:rPr lang="ru-RU" sz="1800"/>
              <a:t>— </a:t>
            </a:r>
            <a:r>
              <a:rPr lang="en-US" sz="1800" smtClean="0"/>
              <a:t>PCRE oxirgi regulyar ifoda ishlashidan qaytgan xato kodini qaytaradi</a:t>
            </a:r>
          </a:p>
          <a:p>
            <a:pPr>
              <a:spcBef>
                <a:spcPts val="600"/>
              </a:spcBef>
            </a:pPr>
            <a:r>
              <a:rPr lang="ru-RU" sz="1800" b="1" smtClean="0"/>
              <a:t>preg_match_all </a:t>
            </a:r>
            <a:r>
              <a:rPr lang="ru-RU" sz="1800"/>
              <a:t>— </a:t>
            </a:r>
            <a:r>
              <a:rPr lang="en-US" sz="1800" smtClean="0"/>
              <a:t>Satrdan shablon bo'yicha qidiruvni amalga oshiradi, mosliklar sonini qaytaradi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preg_match </a:t>
            </a:r>
            <a:r>
              <a:rPr lang="ru-RU" sz="1800"/>
              <a:t>— </a:t>
            </a:r>
            <a:r>
              <a:rPr lang="en-US" sz="1800" smtClean="0"/>
              <a:t>Regulyar ifoda bo'yicha mavjudlikni tekshiradi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preg_quote</a:t>
            </a:r>
            <a:r>
              <a:rPr lang="ru-RU" sz="1800" smtClean="0"/>
              <a:t> </a:t>
            </a:r>
            <a:r>
              <a:rPr lang="ru-RU" sz="1800"/>
              <a:t>— </a:t>
            </a:r>
            <a:r>
              <a:rPr lang="en-US" sz="1800" smtClean="0"/>
              <a:t>Ifodadagi simvollarni ekranlashtiradi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preg_replace_callback_array </a:t>
            </a:r>
            <a:r>
              <a:rPr lang="ru-RU" sz="1800"/>
              <a:t>— </a:t>
            </a:r>
            <a:r>
              <a:rPr lang="en-US" sz="1800" smtClean="0"/>
              <a:t>Regulyar ifoda bo'yicha qidirish va callback funksiya orqali almashtirishni amalga oshiradi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preg_replace_callback </a:t>
            </a:r>
            <a:r>
              <a:rPr lang="ru-RU" sz="1800"/>
              <a:t>— </a:t>
            </a:r>
            <a:r>
              <a:rPr lang="en-US" sz="1800"/>
              <a:t>Regulyar ifoda bo'yicha qidirish va callback funksiya orqali almashtirishni amalga oshiradi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preg_replace </a:t>
            </a:r>
            <a:r>
              <a:rPr lang="ru-RU" sz="1800"/>
              <a:t>— </a:t>
            </a:r>
            <a:r>
              <a:rPr lang="en-US" sz="1800"/>
              <a:t>Regulyar ifoda bo'yicha qidirish va </a:t>
            </a:r>
            <a:r>
              <a:rPr lang="en-US" sz="1800" smtClean="0"/>
              <a:t>almashtirishni </a:t>
            </a:r>
            <a:r>
              <a:rPr lang="en-US" sz="1800"/>
              <a:t>amalga oshiradi</a:t>
            </a:r>
            <a:endParaRPr lang="ru-RU" sz="1800"/>
          </a:p>
          <a:p>
            <a:pPr>
              <a:spcBef>
                <a:spcPts val="600"/>
              </a:spcBef>
            </a:pPr>
            <a:r>
              <a:rPr lang="ru-RU" sz="1800" b="1" smtClean="0"/>
              <a:t>preg_split </a:t>
            </a:r>
            <a:r>
              <a:rPr lang="ru-RU" sz="1800"/>
              <a:t>— </a:t>
            </a:r>
            <a:r>
              <a:rPr lang="en-US" sz="1800" smtClean="0"/>
              <a:t>Regulyar ifoda bo'yicha satrni qismlarga ajratadi</a:t>
            </a:r>
            <a:endParaRPr lang="ru-RU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ifoda, namuna, qidirish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45734"/>
            <a:ext cx="10755630" cy="44554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$text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"Bugun IAT 3-kurs guruhida dars"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$pattern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'/\w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preg_match_all($pattern, $text, $matches);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print_r($matches);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preg_match_all(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"/\d{2} \d{3}-\d{2}-\d{2}/"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"Telefon qiling: 71 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246-11-22,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 +99871 246-47-48"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$phones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print_r($phones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05888"/>
            <a:ext cx="5438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286603"/>
            <a:ext cx="10544930" cy="1450757"/>
          </a:xfrm>
        </p:spPr>
        <p:txBody>
          <a:bodyPr/>
          <a:lstStyle/>
          <a:p>
            <a:r>
              <a:rPr lang="en-US" smtClean="0"/>
              <a:t>Regulyar ifoda, namuna, sinflar bilan qidirish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45734"/>
            <a:ext cx="10755630" cy="44554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$text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"2-qator tez o'rnidan tursin"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$pattern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'/[a-z\']{4,}/'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preg_match_all($pattern, $text, $matches);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print_r($matches);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$text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"2-qator 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$pattern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'/[\-[:upper</a:t>
            </a:r>
            <a:r>
              <a:rPr lang="en-US" sz="1600" smtClean="0">
                <a:solidFill>
                  <a:srgbClr val="811F3F"/>
                </a:solidFill>
                <a:latin typeface="Consolas" panose="020B0609020204030204" pitchFamily="49" charset="0"/>
              </a:rPr>
              <a:t>:]]{3,5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}/'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preg_match_all($pattern, $text, $matches,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		PREG_OFFSET_CAPTURE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print_r($matches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937498"/>
            <a:ext cx="5439894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Regulyar ifoda, namuna</a:t>
            </a:r>
            <a:r>
              <a:rPr lang="en-US"/>
              <a:t>, </a:t>
            </a:r>
            <a:r>
              <a:rPr lang="en-US" smtClean="0"/>
              <a:t>ajratish (bo'lish)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$str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"Bugun dars. Bugun dars! Oraliq qachon? Oraliqqa tayyorlanamizmi?!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Uch hafta qoldi...Oraliqqa! Uch hafta qoldi... Oraliqqa!"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$sentences = preg_split(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'/(?&lt;=[.?!])\s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(?=[a-z])/i'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$str);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print_r($sentences);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pre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71" y="3126484"/>
            <a:ext cx="4534893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ifoda, namuna, almashtirish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45734"/>
            <a:ext cx="10755630" cy="445549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$text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"SALOM TALABALAR! Hozir darsdamiz."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$pattern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"/\b[A-Z]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\b/"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preg_match_all($pattern, $text, $matches);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print_r($matches);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preg_replace($pattern,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"almashdi"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$text)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 preg_replace_callback($pattern, 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($word)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strtolower($word[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}, $text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36" y="2073679"/>
            <a:ext cx="4688495" cy="39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Regulyar ifoda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$text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"Birinchi sana 01.05.2021.\n"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$text .=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"Yana bir uchun 05.11.2018 tanlandi.\n"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callback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funksiya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next_year($matches)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guruhlash orqali qidirilganda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qism guruhlar qidirish natijasida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massivda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hosil bo'ladi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$matches[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 . ($matches[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preg_replace_callback(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"|(\d{2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}.\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d{2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}.)(\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d{4})|"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"next_year"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$text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57" y="2137708"/>
            <a:ext cx="4281757" cy="39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Nowdoc va heredoc satrlar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Qoidalar:</a:t>
            </a:r>
          </a:p>
          <a:p>
            <a:r>
              <a:rPr lang="en-US" smtClean="0"/>
              <a:t>1. &lt;&lt;&lt; belgisi va indentifikatordan boshlanadi, keyin yangi qatordan satr(lar) yoziladi va oxirida identifikator bilan yakunlanadi. </a:t>
            </a:r>
          </a:p>
          <a:p>
            <a:r>
              <a:rPr lang="en-US" smtClean="0"/>
              <a:t>2. </a:t>
            </a:r>
            <a:r>
              <a:rPr lang="en-US"/>
              <a:t>Yopuvchi identifikator yangi qatordan yozilishi shart.</a:t>
            </a:r>
          </a:p>
          <a:p>
            <a:r>
              <a:rPr lang="en-US"/>
              <a:t>3</a:t>
            </a:r>
            <a:r>
              <a:rPr lang="en-US" smtClean="0"/>
              <a:t>. Yopuvchi identifikatorda faqat ; belgisi qatnashishi mumkin.</a:t>
            </a:r>
          </a:p>
          <a:p>
            <a:r>
              <a:rPr lang="en-US"/>
              <a:t>4</a:t>
            </a:r>
            <a:r>
              <a:rPr lang="en-US" smtClean="0"/>
              <a:t>. Yopuvchi identifikatordan oldin bo'sh simvollar (probellar yoki tabulyatsiya) bo'lmasligi kerak.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Regulyar ifoda, namuna</a:t>
            </a:r>
            <a:r>
              <a:rPr lang="en-US"/>
              <a:t>, </a:t>
            </a:r>
            <a:r>
              <a:rPr lang="en-US" smtClean="0"/>
              <a:t>kengaytirish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camelToUnderscore($string, $delimiter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$pattern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'/(?&lt;=\d)(?=[A-Za-z])|(?&lt;=[A-Za-z])(?=\d)|(?&lt;=[a-z])(?=[A-Z])/'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strtolower(preg_replace($pattern, $delimiter, $string));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camelToUnderscore(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'saLom123'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4457"/>
          <a:stretch/>
        </p:blipFill>
        <p:spPr>
          <a:xfrm>
            <a:off x="6013959" y="3686705"/>
            <a:ext cx="5305425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Nowdoc va heredoc satrlar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$satr1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&lt;&lt;&lt;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heredoc-sintaksisli satrda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bir nechta &lt;b&gt;qator&lt;/b&gt;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ishlatilishi mumkin.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EOD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$satr1;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$satr2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'satr'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$massiv = array(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'm1'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'm2'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'm3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$ism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"Akmal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&lt;&lt;&lt;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Mening ismim "$ism". O'zgaruvchi: $satr2.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 elementi: $massiv[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].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 elementi: {$massiv[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]}.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Oddiv belgi</a:t>
            </a:r>
            <a:r>
              <a:rPr lang="ru-RU" sz="1400">
                <a:solidFill>
                  <a:srgbClr val="A31515"/>
                </a:solidFill>
                <a:latin typeface="Consolas" panose="020B0609020204030204" pitchFamily="49" charset="0"/>
              </a:rPr>
              <a:t> '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A': \x41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30" y="2601559"/>
            <a:ext cx="7106142" cy="14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Nowdoc va heredoc satrlar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Sinf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$satr2;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$massiv;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__construct()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-&gt;satr2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'satr'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-&gt;massiv = array(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'sm1'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'sm2'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'sm3'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sinf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Sinf();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&lt;&lt;&lt;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O'zgaruvchi: $sinf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satr2.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 elementi: $sinf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massiv[1].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 elementi: {$sinf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massiv[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]}.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EOT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37" y="4945897"/>
            <a:ext cx="5974511" cy="10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Satrlar – belgilardan iborat 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$string =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'Salom YTIT'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"Indeksi 4 bo'lgan belgi - $string[</a:t>
            </a:r>
            <a:r>
              <a:rPr lang="en-US" sz="18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]."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PHP_EOL;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"Indeksi -2 bo'lgan belgi - $string[-2]."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PHP_EOL;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$string[</a:t>
            </a:r>
            <a:r>
              <a:rPr lang="en-US" sz="1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"1-indeksda joylashgan simvolni o'zgartirildi: $string."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PHP_EOL;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69" y="4285294"/>
            <a:ext cx="9498222" cy="18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Murakkab sintaksis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54" y="1845733"/>
            <a:ext cx="10676052" cy="4486055"/>
          </a:xfrm>
        </p:spPr>
        <p:txBody>
          <a:bodyPr>
            <a:normAutofit fontScale="70000" lnSpcReduction="20000"/>
          </a:bodyPr>
          <a:lstStyle/>
          <a:p>
            <a:r>
              <a:rPr lang="en-US" sz="2600" smtClean="0"/>
              <a:t>Murakkab ifodalarni qo'llash imkonini beradi,  { } belgilari orasida yoziladi.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$ism =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'Akmal'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"Salom {$ism}!"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 ishlaydi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"Salom { $ism}\n"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 murakkab sintaksis ishlamaydi, 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 Qo'shimchalar qo'shishda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"Salom $ismjon\n"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 ishlamaydi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"Salom {$ism}jon\n"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200" smtClean="0">
                <a:solidFill>
                  <a:srgbClr val="008000"/>
                </a:solidFill>
                <a:latin typeface="Consolas" panose="020B0609020204030204" pitchFamily="49" charset="0"/>
              </a:rPr>
              <a:t>ishlaydi</a:t>
            </a:r>
            <a:endParaRPr lang="en-US" sz="22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$uzgaruvchi =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getIsm</a:t>
            </a:r>
            <a:r>
              <a:rPr lang="en-US" sz="220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"O'zgaruvchilar o'zgaruvchisi: {${$uzgaruvchi}}\n"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"getIsm() funksiyasi qaytaradigan qiymat: {getIsm()}\n"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"getIsm() funksiyasi orqali o'zgaruvchi hosil qilish: ${getIsm()}\n"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"Obyekt metodi orqali o'zgaruvchi hosil qilish \$object-&gt;getName(): {${$object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getName()}}\n"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"Murakkab ifoda namunasi: {$obj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values[</a:t>
            </a:r>
            <a:r>
              <a:rPr lang="en-US" sz="2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20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2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Murakkab sintaksis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Murakkab ifodalarni qo'llash imkonini beradi,  { } belgilari orasida yoziladi</a:t>
            </a:r>
            <a:r>
              <a:rPr lang="en-US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massiv = array(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"salom"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"YTIT"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"guruh"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"ISE"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		array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"ichki"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"elementlari"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1: $massiv[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]\n"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ishlaydi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2: $massiv['guruh']\n"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ishlamaydi, error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3: {$massiv['guruh']}\n"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ishlaydi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define(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'konstanta'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'guruh'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4: {$massiv[konstanta]}\n"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ishlaydi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5: $massiv[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][0]\n"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ishlamaydi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"Massivga murojaat 6: {$massiv[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]}\n"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ishlaydi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Satrga keltirish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449263"/>
            <a:r>
              <a:rPr lang="en-US" smtClean="0"/>
              <a:t>Quyidagi usullar orqali boshqa turdan satrga keltirish mumkin:</a:t>
            </a:r>
          </a:p>
          <a:p>
            <a:pPr defTabSz="449263"/>
            <a:r>
              <a:rPr lang="en-US" smtClean="0"/>
              <a:t>1. (string) turni almashtirish orqali</a:t>
            </a:r>
          </a:p>
          <a:p>
            <a:pPr defTabSz="449263"/>
            <a:r>
              <a:rPr lang="en-US" smtClean="0"/>
              <a:t>2. strval() funksiyasi orqali</a:t>
            </a:r>
          </a:p>
          <a:p>
            <a:pPr defTabSz="449263"/>
            <a:r>
              <a:rPr lang="en-US" smtClean="0"/>
              <a:t>3. Ifodalarda satr zarur bo'lganda avtomatik keltirish amalga oshiriladi</a:t>
            </a:r>
            <a:endParaRPr lang="en-US"/>
          </a:p>
          <a:p>
            <a:pPr defTabSz="449263"/>
            <a:r>
              <a:rPr lang="en-US" smtClean="0"/>
              <a:t>	a. Mantiqiy tur qiymatlari: true – "1"ga, false – "", bo'sh satrga aylantiriladi.</a:t>
            </a:r>
          </a:p>
          <a:p>
            <a:pPr defTabSz="449263"/>
            <a:r>
              <a:rPr lang="en-US"/>
              <a:t>	</a:t>
            </a:r>
            <a:r>
              <a:rPr lang="en-US" smtClean="0"/>
              <a:t>b. Butun va haqiqiy sonlar raqamlari va belgilaridan iborat satrga aylantiriladi.</a:t>
            </a:r>
          </a:p>
          <a:p>
            <a:pPr defTabSz="449263"/>
            <a:r>
              <a:rPr lang="en-US"/>
              <a:t>	</a:t>
            </a:r>
            <a:r>
              <a:rPr lang="en-US" smtClean="0"/>
              <a:t>c. Massivlar "Array" satriga aylantiriladi, satrda elementlari zarur bo'lganda maxsus kod 		    yozish kerak</a:t>
            </a:r>
          </a:p>
          <a:p>
            <a:pPr defTabSz="449263"/>
            <a:r>
              <a:rPr lang="en-US"/>
              <a:t>	</a:t>
            </a:r>
            <a:r>
              <a:rPr lang="en-US" smtClean="0"/>
              <a:t>d. "Object" turidagi o'zgaruvchilari uchun __toString sehrli metodi ishlatiladi.</a:t>
            </a:r>
          </a:p>
          <a:p>
            <a:pPr defTabSz="449263"/>
            <a:r>
              <a:rPr lang="en-US" smtClean="0"/>
              <a:t>	e. null qiymati bo'sh satrga ("") aylantiriladi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1879</TotalTime>
  <Words>1390</Words>
  <Application>Microsoft Office PowerPoint</Application>
  <PresentationFormat>Widescreen</PresentationFormat>
  <Paragraphs>443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Retrospect</vt:lpstr>
      <vt:lpstr>Satrlar</vt:lpstr>
      <vt:lpstr>Satrlar</vt:lpstr>
      <vt:lpstr>Nowdoc va heredoc satrlar</vt:lpstr>
      <vt:lpstr>Nowdoc va heredoc satrlar</vt:lpstr>
      <vt:lpstr>Nowdoc va heredoc satrlar</vt:lpstr>
      <vt:lpstr>Satrlar – belgilardan iborat massivlar</vt:lpstr>
      <vt:lpstr>Murakkab sintaksis</vt:lpstr>
      <vt:lpstr>Murakkab sintaksis</vt:lpstr>
      <vt:lpstr>Satrga keltirish</vt:lpstr>
      <vt:lpstr>Foydali funksiyalar</vt:lpstr>
      <vt:lpstr>Foydali funksiyalar</vt:lpstr>
      <vt:lpstr>Foydali funksiyalar</vt:lpstr>
      <vt:lpstr>Foydali funksiyalar</vt:lpstr>
      <vt:lpstr>Foydali funksiyalar</vt:lpstr>
      <vt:lpstr>Foydali funksiyalar</vt:lpstr>
      <vt:lpstr>WYSIWYG </vt:lpstr>
      <vt:lpstr>Regulyar ifoda</vt:lpstr>
      <vt:lpstr>Regulyar ifoda - ajratuvchilar</vt:lpstr>
      <vt:lpstr>Regulyar ifoda - metabelgilar</vt:lpstr>
      <vt:lpstr>Regulyar ifoda - ekranlashtirish</vt:lpstr>
      <vt:lpstr>Regulyar ifoda – simvolli sinflar</vt:lpstr>
      <vt:lpstr>Regulyar ifoda – simvolli sinflar</vt:lpstr>
      <vt:lpstr>Regulyar ifoda – qism maskalar va qaytarilishlar miqdori</vt:lpstr>
      <vt:lpstr>Regulyar ifoda bilan ishlovchi funksiyalar</vt:lpstr>
      <vt:lpstr>Regulyar ifoda, namuna, qidirish</vt:lpstr>
      <vt:lpstr>Regulyar ifoda, namuna, sinflar bilan qidirish</vt:lpstr>
      <vt:lpstr>Regulyar ifoda, namuna, ajratish (bo'lish)</vt:lpstr>
      <vt:lpstr>Regulyar ifoda, namuna, almashtirish</vt:lpstr>
      <vt:lpstr>Regulyar ifoda</vt:lpstr>
      <vt:lpstr>Regulyar ifoda, namuna, kengaytirish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620</cp:revision>
  <dcterms:created xsi:type="dcterms:W3CDTF">2019-11-17T16:43:43Z</dcterms:created>
  <dcterms:modified xsi:type="dcterms:W3CDTF">2021-10-11T19:11:44Z</dcterms:modified>
</cp:coreProperties>
</file>