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0" r:id="rId15"/>
    <p:sldId id="301" r:id="rId16"/>
    <p:sldId id="295" r:id="rId17"/>
    <p:sldId id="296" r:id="rId18"/>
    <p:sldId id="297" r:id="rId19"/>
    <p:sldId id="298" r:id="rId20"/>
    <p:sldId id="29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Mijoz </a:t>
            </a:r>
            <a:r>
              <a:rPr lang="en-US" sz="6600"/>
              <a:t>server aloqasi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Kuki (Cookie)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38" y="1845734"/>
            <a:ext cx="10268884" cy="44554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$value 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'kukiga nimadir joylandi'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"TestCookie"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$value);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"TestCookie"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$value, time() +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"MyNumber"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time() +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$_COOKIE[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"TestCookie"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 .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$_COOKIE[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"MyNumber"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print_r($_COOKIE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47" y="2372623"/>
            <a:ext cx="456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Kuki (Cookie) va massiv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845734"/>
            <a:ext cx="10665699" cy="44554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"cookie[one]"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"bir"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"cookie[two]"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"ikki"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setcookie(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"cookie[three]"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"uch"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(isset($_COOKIE[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'cookie'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($_COOKIE[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'cookie'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as $name =&gt; $value)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$name = htmlspecialchars($name);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$value = htmlspecialchars($value);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"$name : $value &lt;br /&gt;\n"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print_r($_COOKIE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67" y="1974910"/>
            <a:ext cx="50196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Sessiya (Session)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77" y="1845734"/>
            <a:ext cx="5634057" cy="445549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Sessiya – foydalanuvchilar uchun </a:t>
            </a:r>
            <a:r>
              <a:rPr lang="en-US"/>
              <a:t>alohida ma'lumotlarni saqlash mexanizmi. Sessiya identifikatori kukida, yoki kukida saqlash imkoni bo'lmasa urlda saqlanadi. </a:t>
            </a:r>
            <a:endParaRPr lang="en-US" smtClean="0"/>
          </a:p>
          <a:p>
            <a:r>
              <a:rPr lang="en-US" smtClean="0"/>
              <a:t>Sessiya </a:t>
            </a:r>
            <a:r>
              <a:rPr lang="en-US"/>
              <a:t>amalga oshirish uchun </a:t>
            </a:r>
            <a:r>
              <a:rPr lang="en-US" smtClean="0"/>
              <a:t>kerakli php fayl boshida </a:t>
            </a:r>
            <a:r>
              <a:rPr lang="en-US" b="1"/>
              <a:t>session_start</a:t>
            </a:r>
            <a:r>
              <a:rPr lang="en-US" b="1" smtClean="0"/>
              <a:t>()</a:t>
            </a:r>
            <a:r>
              <a:rPr lang="en-US" smtClean="0"/>
              <a:t> funksiyasini chaqirish kerak.</a:t>
            </a:r>
          </a:p>
          <a:p>
            <a:r>
              <a:rPr lang="en-US" smtClean="0"/>
              <a:t>Sessiya – massiv, $_SESSION super global o'zgaruvchisi orqali ishlatiladi, ushbu massiv kaliti son bo'lishi mumkin emas.</a:t>
            </a:r>
          </a:p>
          <a:p>
            <a:r>
              <a:rPr lang="en-US" smtClean="0"/>
              <a:t>Sessiyadan ma'lumotlarni o'chirish uchun </a:t>
            </a:r>
            <a:r>
              <a:rPr lang="ru-RU" b="1"/>
              <a:t>unset</a:t>
            </a:r>
            <a:r>
              <a:rPr lang="ru-RU"/>
              <a:t>($_SESSION['var</a:t>
            </a:r>
            <a:r>
              <a:rPr lang="ru-RU" smtClean="0"/>
              <a:t>'])</a:t>
            </a:r>
            <a:r>
              <a:rPr lang="en-US"/>
              <a:t> </a:t>
            </a:r>
            <a:r>
              <a:rPr lang="en-US" smtClean="0"/>
              <a:t>buyrug'ini amalga oshirish kerak.</a:t>
            </a:r>
          </a:p>
          <a:p>
            <a:r>
              <a:rPr lang="en-US"/>
              <a:t>Sessiyani to'liq o'chirish </a:t>
            </a:r>
            <a:r>
              <a:rPr lang="en-US" smtClean="0"/>
              <a:t>uchun </a:t>
            </a:r>
            <a:r>
              <a:rPr lang="en-US" b="1"/>
              <a:t>session_destroy</a:t>
            </a:r>
            <a:r>
              <a:rPr lang="en-US" smtClean="0"/>
              <a:t>() buyrug'ini amalga oshirish kerak.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4" y="1854155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Sessiya (Session)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session_start();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(empty($_SESSION[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'count'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'count'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'count'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sahifani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echo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'count'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marta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ko'rdingiz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print_r($_COOKIE);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88" y="2222148"/>
            <a:ext cx="5314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Sessiya (Session) va vaqt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7" y="2086892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sessiyani tugash vaqti bilan yaratish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($total != 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session_start();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'auth'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'start'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time();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'expire'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=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'start'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				+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header(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'location:homePage.php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1148" y="1737360"/>
            <a:ext cx="5285116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sessiyani tugashini aniqlash va o'chirish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session_start();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'auth'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header(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'location:index.php'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$currentTime = time();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($currentTime &gt; $_SESSION[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'expire'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session_unset();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session_destroy();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header(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'location:index.php'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 hali tugamagan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Kuki vs Sessiya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25600"/>
              </p:ext>
            </p:extLst>
          </p:nvPr>
        </p:nvGraphicFramePr>
        <p:xfrm>
          <a:off x="1096963" y="1846263"/>
          <a:ext cx="1005840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09">
                  <a:extLst>
                    <a:ext uri="{9D8B030D-6E8A-4147-A177-3AD203B41FA5}">
                      <a16:colId xmlns:a16="http://schemas.microsoft.com/office/drawing/2014/main" val="4219540114"/>
                    </a:ext>
                  </a:extLst>
                </a:gridCol>
                <a:gridCol w="3835146">
                  <a:extLst>
                    <a:ext uri="{9D8B030D-6E8A-4147-A177-3AD203B41FA5}">
                      <a16:colId xmlns:a16="http://schemas.microsoft.com/office/drawing/2014/main" val="1174128146"/>
                    </a:ext>
                  </a:extLst>
                </a:gridCol>
                <a:gridCol w="3835146">
                  <a:extLst>
                    <a:ext uri="{9D8B030D-6E8A-4147-A177-3AD203B41FA5}">
                      <a16:colId xmlns:a16="http://schemas.microsoft.com/office/drawing/2014/main" val="384181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Sessiya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Kuki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5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Ishlash prinsipi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Foydalanuvchi brauzerida faqat sessiya</a:t>
                      </a:r>
                      <a:r>
                        <a:rPr lang="en-US" baseline="0" smtClean="0"/>
                        <a:t> ID nomeri saqlanadi, qolgan barcha ma'lumotlar serverda saqlanadi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Barcha ma'lumotlar foydalanuvchi</a:t>
                      </a:r>
                      <a:r>
                        <a:rPr lang="en-US" baseline="0" smtClean="0"/>
                        <a:t> brauzerida saqlanadi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Ish vaqti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Foydalanuvchi</a:t>
                      </a:r>
                      <a:r>
                        <a:rPr lang="en-US" baseline="0" smtClean="0"/>
                        <a:t> tizimdan chiqqanda yoki brauzerni yopganda tugaydi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Foydalanuvchi tomonidan aniqlanadi.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Havfsizlik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Sessiya</a:t>
                      </a:r>
                      <a:r>
                        <a:rPr lang="en-US" baseline="0" smtClean="0"/>
                        <a:t> qisqa vaqt saqlanadi, shuningdek, shifrlangan holatda saqlanadi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Matnli fayl ko'rinishida saqlanadi.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5938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9970" y="52966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Ishlash vaqti sozlamalari (php.ini faylda, sekundlarda):</a:t>
            </a:r>
          </a:p>
          <a:p>
            <a:r>
              <a:rPr lang="en-US" smtClean="0"/>
              <a:t>    session.gc_maxlifetime </a:t>
            </a:r>
            <a:r>
              <a:rPr lang="en-US"/>
              <a:t>= </a:t>
            </a:r>
            <a:r>
              <a:rPr lang="en-US" smtClean="0"/>
              <a:t>172800</a:t>
            </a:r>
            <a:endParaRPr lang="en-US"/>
          </a:p>
          <a:p>
            <a:r>
              <a:rPr lang="en-US" smtClean="0"/>
              <a:t>    session.cookie_lifetime </a:t>
            </a:r>
            <a:r>
              <a:rPr lang="en-US"/>
              <a:t>= 172800</a:t>
            </a:r>
          </a:p>
        </p:txBody>
      </p:sp>
    </p:spTree>
    <p:extLst>
      <p:ext uri="{BB962C8B-B14F-4D97-AF65-F5344CB8AC3E}">
        <p14:creationId xmlns:p14="http://schemas.microsoft.com/office/powerpoint/2010/main" val="31561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</a:t>
            </a:r>
            <a:r>
              <a:rPr lang="en-US" smtClean="0"/>
              <a:t>GLOBALS – barcha global ko'rinish sohasidagi o'zgaruvchilarni ko'rish uchun ishlatiladi</a:t>
            </a:r>
            <a:endParaRPr lang="en-US"/>
          </a:p>
          <a:p>
            <a:r>
              <a:rPr lang="en-US" smtClean="0"/>
              <a:t>$_SERVER – server va muhit haqidagi ma'lumotlarni saqlovchi massiv</a:t>
            </a:r>
            <a:endParaRPr lang="en-US"/>
          </a:p>
          <a:p>
            <a:r>
              <a:rPr lang="en-US" smtClean="0"/>
              <a:t>$_GET – HTTP GET o'zgaruvchilarini saqlovchi massiv</a:t>
            </a:r>
            <a:endParaRPr lang="en-US"/>
          </a:p>
          <a:p>
            <a:r>
              <a:rPr lang="en-US" smtClean="0"/>
              <a:t>$_POST – HTTP POST </a:t>
            </a:r>
            <a:r>
              <a:rPr lang="en-US"/>
              <a:t>o'zgaruvchilarini saqlovchi massiv</a:t>
            </a:r>
          </a:p>
          <a:p>
            <a:r>
              <a:rPr lang="en-US" smtClean="0"/>
              <a:t>$_FILES – HTTP </a:t>
            </a:r>
            <a:r>
              <a:rPr lang="en-US"/>
              <a:t>POST </a:t>
            </a:r>
            <a:r>
              <a:rPr lang="en-US" smtClean="0"/>
              <a:t>metodi orqali yuklangan fayllar massivi</a:t>
            </a:r>
            <a:endParaRPr lang="en-US"/>
          </a:p>
          <a:p>
            <a:r>
              <a:rPr lang="en-US" smtClean="0"/>
              <a:t>$_COOKIE – kukilarni saqlovchi massiv</a:t>
            </a:r>
            <a:endParaRPr lang="en-US"/>
          </a:p>
          <a:p>
            <a:r>
              <a:rPr lang="en-US" smtClean="0"/>
              <a:t>$_SESSION – sessiya o'zgaruvchilarini saqlovchi massiv</a:t>
            </a:r>
            <a:endParaRPr lang="en-US"/>
          </a:p>
          <a:p>
            <a:r>
              <a:rPr lang="en-US" smtClean="0"/>
              <a:t>$_REQUEST – HTTP so'rov o'zgaruvchilarini saqlovchi massiv</a:t>
            </a:r>
            <a:endParaRPr lang="en-US"/>
          </a:p>
          <a:p>
            <a:r>
              <a:rPr lang="en-US" smtClean="0"/>
              <a:t>$_ENV – muhit o'zgaruvchilari massivi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$_SERVER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2" y="1083323"/>
            <a:ext cx="10575824" cy="5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Fayllarni yuklashning qo'shimcha sozlamalari php.ini </a:t>
            </a:r>
            <a:r>
              <a:rPr lang="en-US" smtClean="0"/>
              <a:t>sozlamalar faylidagi file_uploads</a:t>
            </a:r>
            <a:r>
              <a:rPr lang="en-US"/>
              <a:t>, upload_max_filesize, upload_tmp_dir, post_max_size </a:t>
            </a:r>
            <a:r>
              <a:rPr lang="ru-RU"/>
              <a:t>и </a:t>
            </a:r>
            <a:r>
              <a:rPr lang="en-US"/>
              <a:t>max_input_time </a:t>
            </a:r>
            <a:r>
              <a:rPr lang="en-US" smtClean="0"/>
              <a:t>direktivalari orqali boshqariladi.</a:t>
            </a:r>
          </a:p>
          <a:p>
            <a:r>
              <a:rPr lang="en-US" smtClean="0"/>
              <a:t>$_FILES global massivi userfile nomli forma elementi uchun quyidagicha bo'ladi:</a:t>
            </a:r>
          </a:p>
          <a:p>
            <a:r>
              <a:rPr lang="ru-RU"/>
              <a:t>$_FILES['userfile']['name</a:t>
            </a:r>
            <a:r>
              <a:rPr lang="ru-RU" smtClean="0"/>
              <a:t>']</a:t>
            </a:r>
            <a:r>
              <a:rPr lang="en-US" smtClean="0"/>
              <a:t> – faylning mijoz kompyuteridagi original nomi.</a:t>
            </a:r>
            <a:endParaRPr lang="ru-RU"/>
          </a:p>
          <a:p>
            <a:r>
              <a:rPr lang="ru-RU" smtClean="0"/>
              <a:t>$_</a:t>
            </a:r>
            <a:r>
              <a:rPr lang="ru-RU"/>
              <a:t>FILES['userfile']['type</a:t>
            </a:r>
            <a:r>
              <a:rPr lang="ru-RU" smtClean="0"/>
              <a:t>']</a:t>
            </a:r>
            <a:r>
              <a:rPr lang="en-US" smtClean="0"/>
              <a:t> – brauzer taqdim etsa faylning m</a:t>
            </a:r>
            <a:r>
              <a:rPr lang="ru-RU" smtClean="0"/>
              <a:t>ime-</a:t>
            </a:r>
            <a:r>
              <a:rPr lang="en-US" smtClean="0"/>
              <a:t>tipi. Masalan, </a:t>
            </a:r>
            <a:r>
              <a:rPr lang="ru-RU" smtClean="0"/>
              <a:t>"image/gif</a:t>
            </a:r>
            <a:r>
              <a:rPr lang="ru-RU"/>
              <a:t>". </a:t>
            </a:r>
          </a:p>
          <a:p>
            <a:r>
              <a:rPr lang="ru-RU"/>
              <a:t>$_FILES['userfile']['size</a:t>
            </a:r>
            <a:r>
              <a:rPr lang="ru-RU" smtClean="0"/>
              <a:t>']</a:t>
            </a:r>
            <a:r>
              <a:rPr lang="en-US" smtClean="0"/>
              <a:t> – faylning baytdagi o'lchami</a:t>
            </a:r>
            <a:r>
              <a:rPr lang="ru-RU" smtClean="0"/>
              <a:t>. </a:t>
            </a:r>
            <a:endParaRPr lang="ru-RU"/>
          </a:p>
          <a:p>
            <a:r>
              <a:rPr lang="ru-RU"/>
              <a:t>$_FILES['userfile']['tmp_name</a:t>
            </a:r>
            <a:r>
              <a:rPr lang="ru-RU" smtClean="0"/>
              <a:t>']</a:t>
            </a:r>
            <a:r>
              <a:rPr lang="en-US" smtClean="0"/>
              <a:t> – faylning serverda saqlangan vaqtincha nomi.</a:t>
            </a:r>
            <a:endParaRPr lang="ru-RU"/>
          </a:p>
          <a:p>
            <a:r>
              <a:rPr lang="ru-RU"/>
              <a:t>$_FILES['userfile']['error</a:t>
            </a:r>
            <a:r>
              <a:rPr lang="ru-RU" smtClean="0"/>
              <a:t>']</a:t>
            </a:r>
            <a:r>
              <a:rPr lang="en-US"/>
              <a:t> </a:t>
            </a:r>
            <a:r>
              <a:rPr lang="en-US" smtClean="0"/>
              <a:t>– faylni yuklash jarayonidagi xatolik kodi.</a:t>
            </a:r>
            <a:endParaRPr lang="ru-RU"/>
          </a:p>
          <a:p>
            <a:endParaRPr lang="en-US" smtClean="0"/>
          </a:p>
          <a:p>
            <a:r>
              <a:rPr lang="en-US"/>
              <a:t>move_uploaded_file( string $from, string $to) : </a:t>
            </a:r>
            <a:r>
              <a:rPr lang="en-US" smtClean="0"/>
              <a:t>bool – faylni ko'chirish uchun funksiya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2181369"/>
            <a:ext cx="5597517" cy="3908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8" y="1737360"/>
            <a:ext cx="7496354" cy="45638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"userfile"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userfiles[]"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15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$uploaddir = </a:t>
            </a:r>
            <a:r>
              <a:rPr lang="en-US" sz="1500">
                <a:solidFill>
                  <a:srgbClr val="811F3F"/>
                </a:solidFill>
                <a:latin typeface="Consolas" panose="020B0609020204030204" pitchFamily="49" charset="0"/>
              </a:rPr>
              <a:t>'/files/'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$uploadfile = 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. $uploaddir 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. 					basename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($_FILES[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'userfile'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(move_uploaded_file($_FILES[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'userfile'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'tmp_name</a:t>
            </a:r>
            <a:r>
              <a:rPr lang="en-US" sz="15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], 					$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uploadfile)) {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"Fayl yuklandi.\n"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"Fayl yuklanmadi!\n"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'&lt;pre&gt;FILE MASSIV: 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print_r($_FILES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PHPdan HTMLga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" y="1845734"/>
            <a:ext cx="10551831" cy="44554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mtClean="0"/>
              <a:t>PHP (test.php):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$hello =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'Salom!'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require_once(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r>
              <a:rPr lang="en-US" smtClean="0"/>
              <a:t>HTML (index.html):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"en"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&lt;b&gt;&lt;i&gt;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>
                <a:solidFill>
                  <a:srgbClr val="CD3131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?php echo $hello; ?&gt;   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&lt;/i&gt;&lt;/b&gt;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97" r="25868" b="43661"/>
          <a:stretch/>
        </p:blipFill>
        <p:spPr>
          <a:xfrm>
            <a:off x="4769688" y="1895919"/>
            <a:ext cx="3261504" cy="18811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7587" y="2251494"/>
            <a:ext cx="1528164" cy="345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4710" b="38647"/>
          <a:stretch/>
        </p:blipFill>
        <p:spPr>
          <a:xfrm>
            <a:off x="4769688" y="4094691"/>
            <a:ext cx="3270129" cy="20278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29502" y="4428880"/>
            <a:ext cx="1528164" cy="345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53" y="2470684"/>
            <a:ext cx="3926610" cy="29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8" y="1737360"/>
            <a:ext cx="7496354" cy="45638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"userfile"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userfiles[]"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15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$uploaddir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'/files/'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as $key =&gt; $error)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($error == UPLOAD_ERR_OK)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$tmp_name = 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"tmp_name"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][$key];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$name = basename($_FILES[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][$key]);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$dest_name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. $uploaddir . $name;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move_uploaded_file($tmp_name, $dest_name);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'&lt;pre&gt;FILE MASSIV: 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print_r($_FILES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1207"/>
          <a:stretch/>
        </p:blipFill>
        <p:spPr>
          <a:xfrm>
            <a:off x="7511775" y="2094908"/>
            <a:ext cx="3947663" cy="40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PHPdan HTMLga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" y="1845734"/>
            <a:ext cx="10551831" cy="445549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smtClean="0"/>
              <a:t>PHP (test.php):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$list = array(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"Informatika"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"Ingliz tili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require_once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r>
              <a:rPr lang="en-US" smtClean="0"/>
              <a:t>HTML (index.html):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"en"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CD3131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?php foreach ($list as $fan) { 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&lt;b&gt;&lt;i&gt;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>
                <a:solidFill>
                  <a:srgbClr val="CD3131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?= $fan; 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&lt;/i&gt;&lt;/b&gt;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CD3131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?php } ?&gt;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body&gt;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06" y="2420892"/>
            <a:ext cx="4343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HTMLdan PHPga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Formalar orqali amalga oshiriladi.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Metod aniqlanishi shart (GET, POST).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Action atributi orqali forma jo'natiladigan server manzili ko'rsatilishi kerak (ko'rsatilmasa joriy manzilga jo'natiladi).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Forma elementlarida name, value atributlari aniqlanishi kerak.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Forma serverga jo'natilishi uchun "submit" tipli element aniqlangan bo'lishi kerak (yoki ushbu tipli element aniqlanmaganda JS orqali ham formani serverga yuborish mumkin).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>
                <a:solidFill>
                  <a:schemeClr val="tx1"/>
                </a:solidFill>
              </a:rPr>
              <a:t>Forma </a:t>
            </a:r>
            <a:r>
              <a:rPr lang="en-US" sz="1800" smtClean="0">
                <a:solidFill>
                  <a:schemeClr val="tx1"/>
                </a:solidFill>
              </a:rPr>
              <a:t>orqali fayl jo'natilayotganda form </a:t>
            </a:r>
            <a:r>
              <a:rPr lang="en-US" sz="1800">
                <a:solidFill>
                  <a:schemeClr val="tx1"/>
                </a:solidFill>
              </a:rPr>
              <a:t>elementi atributida </a:t>
            </a:r>
            <a:r>
              <a:rPr lang="en-US" sz="1800" b="1">
                <a:solidFill>
                  <a:schemeClr val="tx1"/>
                </a:solidFill>
              </a:rPr>
              <a:t>enctype='multipart/form-data</a:t>
            </a:r>
            <a:r>
              <a:rPr lang="en-US" sz="1800" b="1" smtClean="0">
                <a:solidFill>
                  <a:schemeClr val="tx1"/>
                </a:solidFill>
              </a:rPr>
              <a:t>'</a:t>
            </a:r>
            <a:r>
              <a:rPr lang="en-US" sz="1800" smtClean="0">
                <a:solidFill>
                  <a:schemeClr val="tx1"/>
                </a:solidFill>
              </a:rPr>
              <a:t> o'rnatilishi shart.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Serverda ma'lumotlar $_GET, $_POST, $_FILES, $_REQUEST massivlarida saqlanadi.</a:t>
            </a:r>
          </a:p>
          <a:p>
            <a:pPr marL="457200" indent="-457200">
              <a:spcBef>
                <a:spcPts val="0"/>
              </a:spcBef>
              <a:buClrTx/>
              <a:buAutoNum type="arabicPeriod"/>
            </a:pPr>
            <a:r>
              <a:rPr lang="en-US" sz="1800" smtClean="0">
                <a:solidFill>
                  <a:schemeClr val="tx1"/>
                </a:solidFill>
              </a:rPr>
              <a:t>Serverda ma'lumotlarni tekshirishda empty(), isset() va is_null() funksiyalaridan foydalanish mumkin.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87260" y="4893110"/>
          <a:ext cx="8169210" cy="135636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1167030">
                  <a:extLst>
                    <a:ext uri="{9D8B030D-6E8A-4147-A177-3AD203B41FA5}">
                      <a16:colId xmlns:a16="http://schemas.microsoft.com/office/drawing/2014/main" val="3072184006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262629101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668813399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2733397884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3773820460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360484894"/>
                    </a:ext>
                  </a:extLst>
                </a:gridCol>
                <a:gridCol w="1167030">
                  <a:extLst>
                    <a:ext uri="{9D8B030D-6E8A-4147-A177-3AD203B41FA5}">
                      <a16:colId xmlns:a16="http://schemas.microsoft.com/office/drawing/2014/main" val="3134059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“”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“apple”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NULL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undefined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07026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empty()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771644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is_null()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2788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isset()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6204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3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HTMLdan PHPga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1600" smtClean="0">
                <a:solidFill>
                  <a:schemeClr val="tx1"/>
                </a:solidFill>
                <a:latin typeface="Consolas" panose="020B0609020204030204" pitchFamily="49" charset="0"/>
              </a:rPr>
              <a:t>index.html:</a:t>
            </a: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"/test.php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Login: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"login"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Parol: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endParaRPr 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 smtClean="0">
                <a:solidFill>
                  <a:schemeClr val="tx1"/>
                </a:solidFill>
                <a:latin typeface="Consolas" panose="020B0609020204030204" pitchFamily="49" charset="0"/>
              </a:rPr>
              <a:t>test.php: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(!empty($_POST)) {</a:t>
            </a: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'&lt;pre&gt;'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print_r($_POST);</a:t>
            </a: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die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require_once(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'index.html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6829"/>
          <a:stretch/>
        </p:blipFill>
        <p:spPr>
          <a:xfrm>
            <a:off x="6812280" y="1845734"/>
            <a:ext cx="4343400" cy="2087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8884"/>
          <a:stretch/>
        </p:blipFill>
        <p:spPr>
          <a:xfrm>
            <a:off x="6414927" y="3791494"/>
            <a:ext cx="4343400" cy="23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HTMLdan PHPga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" y="1737360"/>
            <a:ext cx="10594963" cy="456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</a:rPr>
              <a:t>index.html: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Ism: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"ism"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Jins: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"jins"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Erkak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"jins"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Ayol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Til: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"til"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"ingliz"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Ingliz tili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"til"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"fransuz"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Fransuz tili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"til"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"ispan"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Ispan til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</a:rPr>
              <a:t>test.php: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(!empty($_POST)) {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'&lt;pre&gt;'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print_r($_POST);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die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require_once(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'index.html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4586"/>
          <a:stretch/>
        </p:blipFill>
        <p:spPr>
          <a:xfrm>
            <a:off x="7581900" y="1895919"/>
            <a:ext cx="4343400" cy="2111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9814" b="21198"/>
          <a:stretch/>
        </p:blipFill>
        <p:spPr>
          <a:xfrm>
            <a:off x="6883161" y="3900757"/>
            <a:ext cx="3917111" cy="22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HTMLdan PHPga ma'lumot uzatish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" y="1737360"/>
            <a:ext cx="10594963" cy="456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</a:rPr>
              <a:t>index.html: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Ism: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"ism"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Jins: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"jins"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Erkak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"jins"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Ayol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Til: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til[]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"ingliz"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Ingliz tili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til[]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"fransuz"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Fransuz tili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til[]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"ispan"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Ispan til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&lt;br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chemeClr val="tx1"/>
                </a:solidFill>
                <a:latin typeface="Consolas" panose="020B0609020204030204" pitchFamily="49" charset="0"/>
              </a:rPr>
              <a:t>test.php: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(!empty($_POST)) {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'&lt;pre&gt;'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print_r($_POST);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die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require_once(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'index.html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4586"/>
          <a:stretch/>
        </p:blipFill>
        <p:spPr>
          <a:xfrm>
            <a:off x="7581900" y="1895919"/>
            <a:ext cx="4343400" cy="2111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90" y="3712354"/>
            <a:ext cx="4015393" cy="25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Kuki (Cookie)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Kuki – foydalanuvchi brauzerida berilganlarni saqlash mexanizmi. Kukilarni </a:t>
            </a:r>
            <a:r>
              <a:rPr lang="en-US" b="1" i="1"/>
              <a:t>setcookie()</a:t>
            </a:r>
            <a:r>
              <a:rPr lang="en-US"/>
              <a:t> yoki </a:t>
            </a:r>
            <a:r>
              <a:rPr lang="en-US" b="1" i="1"/>
              <a:t>setrawcookie()</a:t>
            </a:r>
            <a:r>
              <a:rPr lang="en-US"/>
              <a:t> funksiyalari orqali yuklash mumkin. Ushbu funksiyalar HTTP sarlavha hisoblanadi va berilganlarni brauzerga chiqarishdan oldin chaqirilishi zarur. Mijoz brauzeri tomonidan serverga jo'natilgan barcha kukilar </a:t>
            </a:r>
            <a:r>
              <a:rPr lang="en-US" b="1" i="1"/>
              <a:t>$_</a:t>
            </a:r>
            <a:r>
              <a:rPr lang="en-US" b="1" i="1" smtClean="0"/>
              <a:t>COOKIE</a:t>
            </a:r>
            <a:r>
              <a:rPr lang="en-US" smtClean="0"/>
              <a:t> super global massivida saqlanadi.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84" y="3201132"/>
            <a:ext cx="5618217" cy="29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Kuki (Cookie)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38" y="1811230"/>
            <a:ext cx="10268884" cy="4455492"/>
          </a:xfrm>
        </p:spPr>
        <p:txBody>
          <a:bodyPr>
            <a:normAutofit lnSpcReduction="10000"/>
          </a:bodyPr>
          <a:lstStyle/>
          <a:p>
            <a:r>
              <a:rPr lang="en-US" sz="1750" smtClean="0"/>
              <a:t>Funksiyalar sintaksisi:</a:t>
            </a:r>
          </a:p>
          <a:p>
            <a:pPr>
              <a:spcBef>
                <a:spcPts val="600"/>
              </a:spcBef>
            </a:pPr>
            <a:r>
              <a:rPr lang="en-US" sz="1750" b="1"/>
              <a:t>setcookie( string $name, string $value = "", int $expires = 0, string $path = "", string $domain = "", </a:t>
            </a:r>
            <a:r>
              <a:rPr lang="en-US" sz="1750" b="1" smtClean="0"/>
              <a:t>		bool </a:t>
            </a:r>
            <a:r>
              <a:rPr lang="en-US" sz="1750" b="1"/>
              <a:t>$secure = false, bool $httponly = false) : </a:t>
            </a:r>
            <a:r>
              <a:rPr lang="en-US" sz="1750" b="1" smtClean="0"/>
              <a:t>bool</a:t>
            </a:r>
          </a:p>
          <a:p>
            <a:pPr>
              <a:spcBef>
                <a:spcPts val="0"/>
              </a:spcBef>
            </a:pPr>
            <a:r>
              <a:rPr lang="en-US" sz="1750" b="1"/>
              <a:t>setcookie( string $name, string $value = "", array $options = []) : </a:t>
            </a:r>
            <a:r>
              <a:rPr lang="en-US" sz="1750" b="1" smtClean="0"/>
              <a:t>bool</a:t>
            </a:r>
          </a:p>
          <a:p>
            <a:pPr>
              <a:spcBef>
                <a:spcPts val="600"/>
              </a:spcBef>
            </a:pPr>
            <a:r>
              <a:rPr lang="en-US" sz="1750" b="1" smtClean="0"/>
              <a:t>name </a:t>
            </a:r>
            <a:r>
              <a:rPr lang="en-US" sz="1750" smtClean="0"/>
              <a:t>– kuki nomi</a:t>
            </a:r>
          </a:p>
          <a:p>
            <a:pPr>
              <a:spcBef>
                <a:spcPts val="0"/>
              </a:spcBef>
            </a:pPr>
            <a:r>
              <a:rPr lang="en-US" sz="1750" b="1"/>
              <a:t>v</a:t>
            </a:r>
            <a:r>
              <a:rPr lang="en-US" sz="1750" b="1" smtClean="0"/>
              <a:t>alue </a:t>
            </a:r>
            <a:r>
              <a:rPr lang="en-US" sz="1750" smtClean="0"/>
              <a:t>– kuki qiymati (mijozning brauzerida saqlanadi)</a:t>
            </a:r>
          </a:p>
          <a:p>
            <a:pPr>
              <a:spcBef>
                <a:spcPts val="0"/>
              </a:spcBef>
            </a:pPr>
            <a:r>
              <a:rPr lang="en-US" sz="1750" b="1"/>
              <a:t>e</a:t>
            </a:r>
            <a:r>
              <a:rPr lang="en-US" sz="1750" b="1" smtClean="0"/>
              <a:t>xpires </a:t>
            </a:r>
            <a:r>
              <a:rPr lang="en-US" sz="1750" smtClean="0"/>
              <a:t>– kukining amal qilish muddati (time()+60*60*24*30 – 1kun muddatda, agar ushbu qiymat ko'rsatilmasa, sessiya tugashi bilan (brauzer yopilganda) kuki o'chiriladi)</a:t>
            </a:r>
          </a:p>
          <a:p>
            <a:pPr>
              <a:spcBef>
                <a:spcPts val="0"/>
              </a:spcBef>
            </a:pPr>
            <a:r>
              <a:rPr lang="en-US" sz="1750" b="1"/>
              <a:t>p</a:t>
            </a:r>
            <a:r>
              <a:rPr lang="en-US" sz="1750" b="1" smtClean="0"/>
              <a:t>ath </a:t>
            </a:r>
            <a:r>
              <a:rPr lang="en-US" sz="1750" smtClean="0"/>
              <a:t>– kukiga huquqi bor bo'ladigan serverdagi direktoriya, agar '/' ko'rsatilsa domendagi ixtiyoriy joydan huquq bor bo'ladi, '/foo/' – domendagi foo direktoriyasi va uning voris direktoriyalaridan (masalan, '/foo/baz/') huquq bor</a:t>
            </a:r>
          </a:p>
          <a:p>
            <a:pPr>
              <a:spcBef>
                <a:spcPts val="0"/>
              </a:spcBef>
            </a:pPr>
            <a:r>
              <a:rPr lang="en-US" sz="1750" b="1" smtClean="0"/>
              <a:t>domain </a:t>
            </a:r>
            <a:r>
              <a:rPr lang="en-US" sz="1750" smtClean="0"/>
              <a:t>– kukiga huquqi bor domenni belgilash</a:t>
            </a:r>
          </a:p>
          <a:p>
            <a:pPr>
              <a:spcBef>
                <a:spcPts val="0"/>
              </a:spcBef>
            </a:pPr>
            <a:r>
              <a:rPr lang="en-US" sz="1750" b="1" smtClean="0"/>
              <a:t>secure </a:t>
            </a:r>
            <a:r>
              <a:rPr lang="en-US" sz="1750" smtClean="0"/>
              <a:t>– kukilar faqat himoyalangan bog'lanish (HTTPS) orqali uzatiladi</a:t>
            </a:r>
          </a:p>
          <a:p>
            <a:pPr>
              <a:spcBef>
                <a:spcPts val="0"/>
              </a:spcBef>
            </a:pPr>
            <a:r>
              <a:rPr lang="en-US" sz="1750" b="1" smtClean="0"/>
              <a:t>httponly </a:t>
            </a:r>
            <a:r>
              <a:rPr lang="en-US" sz="1750" smtClean="0"/>
              <a:t>– kukilar faqat HTTP protokoli orqali uzatiladi, bunda JS orqali kukini o'qishning imkoni to'xtatiladi.</a:t>
            </a:r>
          </a:p>
          <a:p>
            <a:pPr>
              <a:spcBef>
                <a:spcPts val="0"/>
              </a:spcBef>
            </a:pPr>
            <a:endParaRPr lang="en-US" sz="1750"/>
          </a:p>
          <a:p>
            <a:pPr>
              <a:spcBef>
                <a:spcPts val="0"/>
              </a:spcBef>
            </a:pPr>
            <a:r>
              <a:rPr lang="en-US" sz="1750" smtClean="0">
                <a:solidFill>
                  <a:srgbClr val="FF0000"/>
                </a:solidFill>
              </a:rPr>
              <a:t>* Kukini o'chirish uchun uni o'rnatishdagi parametrlar qanday berilgan bo'lsa shunday berilishi, faqat value sifatida bo'sh satr yoki false qiymati berilishi kerak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2008</TotalTime>
  <Words>748</Words>
  <Application>Microsoft Office PowerPoint</Application>
  <PresentationFormat>Widescreen</PresentationFormat>
  <Paragraphs>315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Retrospect</vt:lpstr>
      <vt:lpstr>Mijoz server aloqasi</vt:lpstr>
      <vt:lpstr>PHPdan HTMLga ma'lumot uzatish</vt:lpstr>
      <vt:lpstr>PHPdan HTMLga ma'lumot uzatish</vt:lpstr>
      <vt:lpstr>HTMLdan PHPga ma'lumot uzatish</vt:lpstr>
      <vt:lpstr>HTMLdan PHPga ma'lumot uzatish</vt:lpstr>
      <vt:lpstr>HTMLdan PHPga ma'lumot uzatish</vt:lpstr>
      <vt:lpstr>HTMLdan PHPga ma'lumot uzatish</vt:lpstr>
      <vt:lpstr>Kuki (Cookie)</vt:lpstr>
      <vt:lpstr>Kuki (Cookie)</vt:lpstr>
      <vt:lpstr>Kuki (Cookie)</vt:lpstr>
      <vt:lpstr>Kuki (Cookie) va massiv</vt:lpstr>
      <vt:lpstr>Sessiya (Session)</vt:lpstr>
      <vt:lpstr>Sessiya (Session)</vt:lpstr>
      <vt:lpstr>Sessiya (Session) va vaqt</vt:lpstr>
      <vt:lpstr>Kuki vs Sessiya</vt:lpstr>
      <vt:lpstr>Supergloballar</vt:lpstr>
      <vt:lpstr>Supergloballar - $_SERVER </vt:lpstr>
      <vt:lpstr>Supergloballar - $_FILES</vt:lpstr>
      <vt:lpstr>Supergloballar - $_FILES</vt:lpstr>
      <vt:lpstr>Supergloballar - $_FILES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654</cp:revision>
  <dcterms:created xsi:type="dcterms:W3CDTF">2019-11-17T16:43:43Z</dcterms:created>
  <dcterms:modified xsi:type="dcterms:W3CDTF">2023-03-06T19:16:10Z</dcterms:modified>
</cp:coreProperties>
</file>