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78" r:id="rId2"/>
    <p:sldId id="300" r:id="rId3"/>
    <p:sldId id="301" r:id="rId4"/>
    <p:sldId id="302" r:id="rId5"/>
    <p:sldId id="303" r:id="rId6"/>
    <p:sldId id="305" r:id="rId7"/>
    <p:sldId id="304" r:id="rId8"/>
    <p:sldId id="306" r:id="rId9"/>
    <p:sldId id="297" r:id="rId10"/>
    <p:sldId id="298" r:id="rId11"/>
    <p:sldId id="299" r:id="rId12"/>
    <p:sldId id="311" r:id="rId13"/>
    <p:sldId id="308" r:id="rId14"/>
    <p:sldId id="309" r:id="rId15"/>
    <p:sldId id="307" r:id="rId16"/>
    <p:sldId id="31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Fayllar</a:t>
            </a:r>
            <a:endParaRPr lang="en-US" sz="6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31" y="4655504"/>
            <a:ext cx="3007911" cy="1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2181369"/>
            <a:ext cx="5597517" cy="3908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Supergloballar - $_FILES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8" y="1737360"/>
            <a:ext cx="7496354" cy="456386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"/test.php"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"file"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"userfile"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"file"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500" smtClean="0">
                <a:solidFill>
                  <a:srgbClr val="0000FF"/>
                </a:solidFill>
                <a:latin typeface="Consolas" panose="020B0609020204030204" pitchFamily="49" charset="0"/>
              </a:rPr>
              <a:t>userfiles[]"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multiple</a:t>
            </a:r>
            <a:r>
              <a:rPr lang="en-US" sz="15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"OK"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$uploaddir = </a:t>
            </a:r>
            <a:r>
              <a:rPr lang="en-US" sz="1500">
                <a:solidFill>
                  <a:srgbClr val="811F3F"/>
                </a:solidFill>
                <a:latin typeface="Consolas" panose="020B0609020204030204" pitchFamily="49" charset="0"/>
              </a:rPr>
              <a:t>'/files/'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$uploadfile = 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__DIR__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. $uploaddir 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. 					basename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($_FILES[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'userfile'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(move_uploaded_file($_FILES[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'userfile'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'tmp_name</a:t>
            </a:r>
            <a:r>
              <a:rPr lang="en-US" sz="15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], 					$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uploadfile)) {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"Fayl yuklandi.\n"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echo 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"Fayl yuklanmadi!\n"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500">
                <a:solidFill>
                  <a:srgbClr val="A31515"/>
                </a:solidFill>
                <a:latin typeface="Consolas" panose="020B0609020204030204" pitchFamily="49" charset="0"/>
              </a:rPr>
              <a:t>'&lt;pre&gt;FILE MASSIV: '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print_r($_FILES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Supergloballar - $_FILES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8" y="1737360"/>
            <a:ext cx="7496354" cy="456386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"/test.php"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enctype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"file"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"userfile"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"file"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500" smtClean="0">
                <a:solidFill>
                  <a:srgbClr val="0000FF"/>
                </a:solidFill>
                <a:latin typeface="Consolas" panose="020B0609020204030204" pitchFamily="49" charset="0"/>
              </a:rPr>
              <a:t>userfiles[]"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multiple</a:t>
            </a:r>
            <a:r>
              <a:rPr lang="en-US" sz="15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50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500">
                <a:solidFill>
                  <a:srgbClr val="0000FF"/>
                </a:solidFill>
                <a:latin typeface="Consolas" panose="020B0609020204030204" pitchFamily="49" charset="0"/>
              </a:rPr>
              <a:t>"OK"</a:t>
            </a: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$uploaddir = </a:t>
            </a:r>
            <a:r>
              <a:rPr lang="en-US" sz="1600">
                <a:solidFill>
                  <a:srgbClr val="811F3F"/>
                </a:solidFill>
                <a:latin typeface="Consolas" panose="020B0609020204030204" pitchFamily="49" charset="0"/>
              </a:rPr>
              <a:t>'/files/'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($_FILES[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"userfiles"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as $key =&gt; $error)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($error == UPLOAD_ERR_OK)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$tmp_name = $_FILES[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"userfiles"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"tmp_name"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][$key];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$name = basename($_FILES[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"userfiles"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][$key]);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$dest_name =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__DIR__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. $uploaddir . $name;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move_uploaded_file($tmp_name, $dest_name);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'&lt;pre&gt;FILE MASSIV: 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print_r($_FILES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1207"/>
          <a:stretch/>
        </p:blipFill>
        <p:spPr>
          <a:xfrm>
            <a:off x="7511775" y="2094908"/>
            <a:ext cx="3947663" cy="40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Katalogdan qidirish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622" y="1845734"/>
            <a:ext cx="5676182" cy="44688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5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outputFiles($path)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>
                <a:solidFill>
                  <a:srgbClr val="008000"/>
                </a:solidFill>
                <a:latin typeface="Consolas" panose="020B0609020204030204" pitchFamily="49" charset="0"/>
              </a:rPr>
              <a:t>// Katalog mavjudligini tekshirish</a:t>
            </a:r>
            <a:endParaRPr lang="en-US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(file_exists($path) &amp;&amp; is_dir($path)) {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>
                <a:solidFill>
                  <a:srgbClr val="008000"/>
                </a:solidFill>
                <a:latin typeface="Consolas" panose="020B0609020204030204" pitchFamily="49" charset="0"/>
              </a:rPr>
              <a:t>// Katalogdagi fayllarni qidirish</a:t>
            </a:r>
            <a:endParaRPr lang="en-US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$files = glob($path . </a:t>
            </a:r>
            <a:r>
              <a:rPr lang="en-US" sz="1050">
                <a:solidFill>
                  <a:srgbClr val="A31515"/>
                </a:solidFill>
                <a:latin typeface="Consolas" panose="020B0609020204030204" pitchFamily="49" charset="0"/>
              </a:rPr>
              <a:t>"/*"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(count($files) &gt; </a:t>
            </a:r>
            <a:r>
              <a:rPr lang="en-US" sz="105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($files as $file) {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(is_file(</a:t>
            </a:r>
            <a:r>
              <a:rPr lang="en-US" sz="1050">
                <a:solidFill>
                  <a:srgbClr val="A31515"/>
                </a:solidFill>
                <a:latin typeface="Consolas" panose="020B0609020204030204" pitchFamily="49" charset="0"/>
              </a:rPr>
              <a:t>"$file"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>
              <a:spcBef>
                <a:spcPts val="0"/>
              </a:spcBef>
            </a:pPr>
            <a:r>
              <a:rPr lang="en-US" sz="105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echo basename($file) 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. </a:t>
            </a:r>
            <a:r>
              <a:rPr lang="en-US" sz="105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. filesize($file)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smtClean="0">
                <a:solidFill>
                  <a:srgbClr val="000000"/>
                </a:solidFill>
                <a:latin typeface="Consolas" panose="020B0609020204030204" pitchFamily="49" charset="0"/>
              </a:rPr>
              <a:t>. </a:t>
            </a:r>
            <a:r>
              <a:rPr lang="en-US" sz="1050" smtClean="0">
                <a:solidFill>
                  <a:srgbClr val="A31515"/>
                </a:solidFill>
                <a:latin typeface="Consolas" panose="020B0609020204030204" pitchFamily="49" charset="0"/>
              </a:rPr>
              <a:t>"&lt;br&gt;"</a:t>
            </a:r>
            <a:r>
              <a:rPr lang="en-US" sz="105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 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(is_dir(</a:t>
            </a:r>
            <a:r>
              <a:rPr lang="en-US" sz="1050">
                <a:solidFill>
                  <a:srgbClr val="A31515"/>
                </a:solidFill>
                <a:latin typeface="Consolas" panose="020B0609020204030204" pitchFamily="49" charset="0"/>
              </a:rPr>
              <a:t>"$file"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050">
                <a:solidFill>
                  <a:srgbClr val="008000"/>
                </a:solidFill>
                <a:latin typeface="Consolas" panose="020B0609020204030204" pitchFamily="49" charset="0"/>
              </a:rPr>
              <a:t>// Agar katalog bo'lsa rekursiv ishlatish </a:t>
            </a:r>
            <a:endParaRPr lang="en-US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outputFiles(</a:t>
            </a:r>
            <a:r>
              <a:rPr lang="en-US" sz="1050">
                <a:solidFill>
                  <a:srgbClr val="A31515"/>
                </a:solidFill>
                <a:latin typeface="Consolas" panose="020B0609020204030204" pitchFamily="49" charset="0"/>
              </a:rPr>
              <a:t>"$file"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echo </a:t>
            </a:r>
            <a:r>
              <a:rPr lang="en-US" sz="1050">
                <a:solidFill>
                  <a:srgbClr val="A31515"/>
                </a:solidFill>
                <a:latin typeface="Consolas" panose="020B0609020204030204" pitchFamily="49" charset="0"/>
              </a:rPr>
              <a:t>"ERROR: No such file found in the directory."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05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    echo </a:t>
            </a:r>
            <a:r>
              <a:rPr lang="en-US" sz="1050">
                <a:solidFill>
                  <a:srgbClr val="A31515"/>
                </a:solidFill>
                <a:latin typeface="Consolas" panose="020B0609020204030204" pitchFamily="49" charset="0"/>
              </a:rPr>
              <a:t>"ERROR: The directory does not exist."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outputFiles(</a:t>
            </a:r>
            <a:r>
              <a:rPr lang="en-US" sz="105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>
                <a:solidFill>
                  <a:srgbClr val="A31515"/>
                </a:solidFill>
                <a:latin typeface="Consolas" panose="020B0609020204030204" pitchFamily="49" charset="0"/>
              </a:rPr>
              <a:t>css</a:t>
            </a:r>
            <a:r>
              <a:rPr lang="en-US" sz="105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05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4820441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glob – shablonga mos keluvchi barcha manzillarni qaytaradi.</a:t>
            </a:r>
          </a:p>
          <a:p>
            <a:r>
              <a:rPr lang="en-US" sz="1800"/>
              <a:t>glob( string $pattern, int $flags = 0) </a:t>
            </a:r>
            <a:r>
              <a:rPr lang="en-US" sz="1800"/>
              <a:t>: </a:t>
            </a:r>
            <a:r>
              <a:rPr lang="en-US" sz="1800" smtClean="0"/>
              <a:t>array|false</a:t>
            </a:r>
          </a:p>
          <a:p>
            <a:r>
              <a:rPr lang="en-US" smtClean="0"/>
              <a:t>Shablon:</a:t>
            </a:r>
          </a:p>
          <a:p>
            <a:r>
              <a:rPr lang="ru-RU"/>
              <a:t>* </a:t>
            </a:r>
            <a:r>
              <a:rPr lang="ru-RU"/>
              <a:t>- </a:t>
            </a:r>
            <a:r>
              <a:rPr lang="en-US" smtClean="0"/>
              <a:t>nol yoki undan ko'p belgilar miqdoriga mos keladi</a:t>
            </a:r>
            <a:r>
              <a:rPr lang="ru-RU" smtClean="0"/>
              <a:t>  </a:t>
            </a:r>
            <a:endParaRPr lang="ru-RU"/>
          </a:p>
          <a:p>
            <a:r>
              <a:rPr lang="ru-RU" smtClean="0"/>
              <a:t>? –</a:t>
            </a:r>
            <a:r>
              <a:rPr lang="en-US" smtClean="0"/>
              <a:t>bitta ixtiyoriy simvolga mos keladi</a:t>
            </a:r>
            <a:r>
              <a:rPr lang="ru-RU" smtClean="0"/>
              <a:t>  </a:t>
            </a:r>
            <a:endParaRPr lang="ru-RU"/>
          </a:p>
          <a:p>
            <a:r>
              <a:rPr lang="ru-RU" smtClean="0"/>
              <a:t>[...] – </a:t>
            </a:r>
            <a:r>
              <a:rPr lang="en-US" smtClean="0"/>
              <a:t>guruhdagi bitta simvolga mos keladi. Agar birinchi simvol ! bo'lsa, guruhga kirmagan ixtiyoriy simvolga mos keladi</a:t>
            </a:r>
            <a:endParaRPr lang="ru-RU"/>
          </a:p>
          <a:p>
            <a:r>
              <a:rPr lang="ru-RU" smtClean="0"/>
              <a:t>\ </a:t>
            </a:r>
            <a:r>
              <a:rPr lang="ru-RU"/>
              <a:t>- </a:t>
            </a:r>
            <a:r>
              <a:rPr lang="en-US" smtClean="0"/>
              <a:t>simvolni ekranlashtiradi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8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scraping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80" y="1821662"/>
            <a:ext cx="8945413" cy="446756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74" y="1845734"/>
            <a:ext cx="6313996" cy="44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Fayl bilan ishlash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16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$f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file_get_contents(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"http://pogoda.uz"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$f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973557"/>
            <a:ext cx="5180193" cy="40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$f = file_get_contents(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"http://pogoda.uz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strpos($f,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"current-forecast"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$f = substr($f, $a);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strpos($f,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"&lt;strong&gt;"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$f = substr($f, $a);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strpos($f,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"&lt;/strong&gt;"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$gradus = substr($f,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$a -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$f = substr($f, $a);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strpos($f,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Завтра"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f = substr($f, $a);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strpos($f,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"forecast-day"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$f = substr($f, $a);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$a = strpos($f,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"&lt;/span&gt;"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$gradus_ertaga = substr($f,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$a -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echo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"Bugun: $gradus&lt;br /&gt;Ertaga: $gradus_ertaga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327" y="2207860"/>
            <a:ext cx="49053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Fayl bilan ishlash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PHPda </a:t>
            </a:r>
            <a:r>
              <a:rPr lang="en-US" sz="1800"/>
              <a:t>faylni ochish fopen() funksiyasi orqali amalga oshiriladi. </a:t>
            </a:r>
            <a:r>
              <a:rPr lang="en-US" sz="1800" smtClean="0"/>
              <a:t>Sintaksisi:</a:t>
            </a:r>
            <a:endParaRPr lang="en-US" sz="1800"/>
          </a:p>
          <a:p>
            <a:pPr>
              <a:spcBef>
                <a:spcPts val="600"/>
              </a:spcBef>
            </a:pPr>
            <a:r>
              <a:rPr lang="en-US" sz="1800"/>
              <a:t>fopen( string $filename, string $mode, bool $use_include_path = false, resource $context = ?) : </a:t>
            </a:r>
            <a:r>
              <a:rPr lang="en-US" sz="1800" smtClean="0"/>
              <a:t>resource</a:t>
            </a:r>
          </a:p>
          <a:p>
            <a:r>
              <a:rPr lang="en-US" sz="1800"/>
              <a:t>Faylni yopish uchun fclose() funksiyasi ishlatiladi: fclose( resource $stream) : </a:t>
            </a:r>
            <a:r>
              <a:rPr lang="en-US" sz="1800" smtClean="0"/>
              <a:t>bool</a:t>
            </a:r>
          </a:p>
          <a:p>
            <a:r>
              <a:rPr lang="en-US" sz="1800" smtClean="0"/>
              <a:t>Rejimlar:</a:t>
            </a:r>
          </a:p>
          <a:p>
            <a:pPr>
              <a:spcBef>
                <a:spcPts val="0"/>
              </a:spcBef>
            </a:pPr>
            <a:r>
              <a:rPr lang="en-US" sz="1800"/>
              <a:t>	</a:t>
            </a:r>
            <a:r>
              <a:rPr lang="en-US" sz="1800" smtClean="0"/>
              <a:t>r – faylni faqat o'qish uchun ochish, ko'rsatkich fayl boshiga o'tkaziladi;</a:t>
            </a:r>
          </a:p>
          <a:p>
            <a:pPr>
              <a:spcBef>
                <a:spcPts val="0"/>
              </a:spcBef>
            </a:pPr>
            <a:r>
              <a:rPr lang="en-US" sz="1800"/>
              <a:t>	</a:t>
            </a:r>
            <a:r>
              <a:rPr lang="en-US" sz="1800" smtClean="0"/>
              <a:t>r+ </a:t>
            </a:r>
            <a:r>
              <a:rPr lang="en-US" sz="1800"/>
              <a:t>– faylni o'qish </a:t>
            </a:r>
            <a:r>
              <a:rPr lang="en-US" sz="1800" smtClean="0"/>
              <a:t>va yozish uchun ochish</a:t>
            </a:r>
            <a:r>
              <a:rPr lang="en-US" sz="1800"/>
              <a:t>, ko'rsatkich fayl boshiga o'tkaziladi</a:t>
            </a:r>
            <a:r>
              <a:rPr lang="en-US" sz="1800" smtClean="0"/>
              <a:t>;</a:t>
            </a:r>
          </a:p>
          <a:p>
            <a:pPr>
              <a:spcBef>
                <a:spcPts val="0"/>
              </a:spcBef>
            </a:pPr>
            <a:r>
              <a:rPr lang="en-US" sz="1800"/>
              <a:t>	</a:t>
            </a:r>
            <a:r>
              <a:rPr lang="en-US" sz="1800" smtClean="0"/>
              <a:t>w </a:t>
            </a:r>
            <a:r>
              <a:rPr lang="en-US" sz="1800"/>
              <a:t>– faylni faqat </a:t>
            </a:r>
            <a:r>
              <a:rPr lang="en-US" sz="1800" smtClean="0"/>
              <a:t>yozish uchun ochish</a:t>
            </a:r>
            <a:r>
              <a:rPr lang="en-US" sz="1800"/>
              <a:t>, ko'rsatkich fayl boshiga </a:t>
            </a:r>
            <a:r>
              <a:rPr lang="en-US" sz="1800" smtClean="0"/>
              <a:t>o'tkaziladi va fayl tozalanadi;</a:t>
            </a:r>
            <a:endParaRPr lang="en-US" sz="1800"/>
          </a:p>
          <a:p>
            <a:pPr>
              <a:spcBef>
                <a:spcPts val="0"/>
              </a:spcBef>
            </a:pPr>
            <a:r>
              <a:rPr lang="en-US" sz="1800"/>
              <a:t>	</a:t>
            </a:r>
            <a:r>
              <a:rPr lang="en-US" sz="1800" smtClean="0"/>
              <a:t>w+ </a:t>
            </a:r>
            <a:r>
              <a:rPr lang="en-US" sz="1800"/>
              <a:t>– faylni </a:t>
            </a:r>
            <a:r>
              <a:rPr lang="en-US" sz="1800" smtClean="0"/>
              <a:t>o'qish va yozish uchun ochish</a:t>
            </a:r>
            <a:r>
              <a:rPr lang="en-US" sz="1800"/>
              <a:t>, ko'rsatkich fayl boshiga </a:t>
            </a:r>
            <a:r>
              <a:rPr lang="en-US" sz="1800" smtClean="0"/>
              <a:t>o'tkaziladi</a:t>
            </a:r>
            <a:r>
              <a:rPr lang="en-US" sz="1800"/>
              <a:t> va fayl tozalanadi</a:t>
            </a:r>
            <a:r>
              <a:rPr lang="en-US" sz="1800" smtClean="0"/>
              <a:t>;</a:t>
            </a:r>
            <a:endParaRPr lang="en-US" sz="1800"/>
          </a:p>
          <a:p>
            <a:pPr>
              <a:spcBef>
                <a:spcPts val="0"/>
              </a:spcBef>
            </a:pPr>
            <a:r>
              <a:rPr lang="en-US" sz="1800"/>
              <a:t>	</a:t>
            </a:r>
            <a:r>
              <a:rPr lang="en-US" sz="1800" smtClean="0"/>
              <a:t>a </a:t>
            </a:r>
            <a:r>
              <a:rPr lang="en-US" sz="1800"/>
              <a:t>– faylni faqat </a:t>
            </a:r>
            <a:r>
              <a:rPr lang="en-US" sz="1800" smtClean="0"/>
              <a:t>yozish uchun ochish</a:t>
            </a:r>
            <a:r>
              <a:rPr lang="en-US" sz="1800"/>
              <a:t>, </a:t>
            </a:r>
            <a:r>
              <a:rPr lang="en-US" sz="1800" smtClean="0"/>
              <a:t>ko'rsatkich </a:t>
            </a:r>
            <a:r>
              <a:rPr lang="en-US" sz="1800"/>
              <a:t>fayl </a:t>
            </a:r>
            <a:r>
              <a:rPr lang="en-US" sz="1800" smtClean="0"/>
              <a:t>oxiriga o'tkaziladi</a:t>
            </a:r>
            <a:r>
              <a:rPr lang="en-US" sz="1800"/>
              <a:t>;</a:t>
            </a:r>
          </a:p>
          <a:p>
            <a:pPr>
              <a:spcBef>
                <a:spcPts val="0"/>
              </a:spcBef>
            </a:pPr>
            <a:r>
              <a:rPr lang="en-US" sz="1800"/>
              <a:t>	</a:t>
            </a:r>
            <a:r>
              <a:rPr lang="en-US" sz="1800" smtClean="0"/>
              <a:t>a+ </a:t>
            </a:r>
            <a:r>
              <a:rPr lang="en-US" sz="1800"/>
              <a:t>– faylni </a:t>
            </a:r>
            <a:r>
              <a:rPr lang="en-US" sz="1800" smtClean="0"/>
              <a:t>o'qish va yozish uchun ochish</a:t>
            </a:r>
            <a:r>
              <a:rPr lang="en-US" sz="1800"/>
              <a:t>, yozishda </a:t>
            </a:r>
            <a:r>
              <a:rPr lang="en-US" sz="1800" smtClean="0"/>
              <a:t>ko'rsatkich </a:t>
            </a:r>
            <a:r>
              <a:rPr lang="en-US" sz="1800"/>
              <a:t>fayl </a:t>
            </a:r>
            <a:r>
              <a:rPr lang="en-US" sz="1800" smtClean="0"/>
              <a:t>oxiriga o'tkaziladi</a:t>
            </a:r>
            <a:r>
              <a:rPr lang="en-US" sz="1800"/>
              <a:t>;</a:t>
            </a:r>
          </a:p>
          <a:p>
            <a:pPr>
              <a:spcBef>
                <a:spcPts val="0"/>
              </a:spcBef>
            </a:pPr>
            <a:r>
              <a:rPr lang="en-US" sz="1800"/>
              <a:t>	</a:t>
            </a:r>
            <a:r>
              <a:rPr lang="en-US" sz="1800" smtClean="0"/>
              <a:t>x </a:t>
            </a:r>
            <a:r>
              <a:rPr lang="en-US" sz="1800"/>
              <a:t>– w kabi ishlaydi, faqat fayl mavjud bo'lsa </a:t>
            </a:r>
            <a:r>
              <a:rPr lang="en-US" sz="1800" smtClean="0"/>
              <a:t>E_WARNING xatoligi yuzaga keladi;</a:t>
            </a:r>
            <a:endParaRPr lang="en-US" sz="1800"/>
          </a:p>
          <a:p>
            <a:pPr>
              <a:spcBef>
                <a:spcPts val="0"/>
              </a:spcBef>
            </a:pPr>
            <a:r>
              <a:rPr lang="en-US" sz="1800"/>
              <a:t>	</a:t>
            </a:r>
            <a:r>
              <a:rPr lang="en-US" sz="1800" smtClean="0"/>
              <a:t>x+ </a:t>
            </a:r>
            <a:r>
              <a:rPr lang="en-US" sz="1800"/>
              <a:t>– </a:t>
            </a:r>
            <a:r>
              <a:rPr lang="en-US" sz="1800" smtClean="0"/>
              <a:t>x kabi ishlaydi, faqat fayl o'qish va yozish uchun ochiladi.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Fayl bilan ishlash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1800" smtClean="0"/>
              <a:t>1. Faylga yozish - fwrite</a:t>
            </a:r>
            <a:r>
              <a:rPr lang="en-US" sz="1800"/>
              <a:t>( resource $handle, string $string, int $length = ?) : </a:t>
            </a:r>
            <a:r>
              <a:rPr lang="en-US" sz="1800" smtClean="0"/>
              <a:t>int</a:t>
            </a:r>
          </a:p>
          <a:p>
            <a:pPr>
              <a:spcBef>
                <a:spcPts val="600"/>
              </a:spcBef>
            </a:pPr>
            <a:r>
              <a:rPr lang="en-US" sz="1800" smtClean="0"/>
              <a:t>2. </a:t>
            </a:r>
            <a:r>
              <a:rPr lang="en-US" sz="1800"/>
              <a:t>Fayldan o'qish - fread( resource $stream, int $length) : string|false</a:t>
            </a:r>
          </a:p>
          <a:p>
            <a:pPr>
              <a:spcBef>
                <a:spcPts val="600"/>
              </a:spcBef>
            </a:pPr>
            <a:r>
              <a:rPr lang="en-US" sz="1800"/>
              <a:t>3</a:t>
            </a:r>
            <a:r>
              <a:rPr lang="en-US" sz="1800" smtClean="0"/>
              <a:t>. </a:t>
            </a:r>
            <a:r>
              <a:rPr lang="en-US" sz="1800"/>
              <a:t>Fayldan </a:t>
            </a:r>
            <a:r>
              <a:rPr lang="en-US" sz="1800" smtClean="0"/>
              <a:t>belgi o'qish </a:t>
            </a:r>
            <a:r>
              <a:rPr lang="en-US" sz="1800"/>
              <a:t>- </a:t>
            </a:r>
            <a:r>
              <a:rPr lang="en-US" sz="1800" smtClean="0"/>
              <a:t>fgetc</a:t>
            </a:r>
            <a:r>
              <a:rPr lang="en-US" sz="1800"/>
              <a:t>( resource $stream) : </a:t>
            </a:r>
            <a:r>
              <a:rPr lang="en-US" sz="1800" smtClean="0"/>
              <a:t>string|false</a:t>
            </a:r>
          </a:p>
          <a:p>
            <a:pPr>
              <a:spcBef>
                <a:spcPts val="600"/>
              </a:spcBef>
            </a:pPr>
            <a:r>
              <a:rPr lang="en-US" sz="1800"/>
              <a:t>4</a:t>
            </a:r>
            <a:r>
              <a:rPr lang="en-US" sz="1800" smtClean="0"/>
              <a:t>. </a:t>
            </a:r>
            <a:r>
              <a:rPr lang="en-US" sz="1800"/>
              <a:t>Fayldan </a:t>
            </a:r>
            <a:r>
              <a:rPr lang="en-US" sz="1800" smtClean="0"/>
              <a:t>qator o'qish </a:t>
            </a:r>
            <a:r>
              <a:rPr lang="en-US" sz="1800"/>
              <a:t>- </a:t>
            </a:r>
            <a:r>
              <a:rPr lang="en-US" sz="1800" smtClean="0"/>
              <a:t>fgets</a:t>
            </a:r>
            <a:r>
              <a:rPr lang="en-US" sz="1800"/>
              <a:t>( resource $handle, int $length = ?) : </a:t>
            </a:r>
            <a:r>
              <a:rPr lang="en-US" sz="1800" smtClean="0"/>
              <a:t>string|false</a:t>
            </a:r>
          </a:p>
          <a:p>
            <a:pPr>
              <a:spcBef>
                <a:spcPts val="600"/>
              </a:spcBef>
            </a:pPr>
            <a:r>
              <a:rPr lang="en-US" sz="1800" smtClean="0"/>
              <a:t>5. Fayldan formatli o'qish - fscanf</a:t>
            </a:r>
            <a:r>
              <a:rPr lang="en-US" sz="1800"/>
              <a:t>( resource $stream, string $format, mixed &amp;...$vars) : </a:t>
            </a:r>
            <a:r>
              <a:rPr lang="en-US" sz="1800" smtClean="0"/>
              <a:t>array|int|false|null</a:t>
            </a:r>
            <a:endParaRPr lang="en-US" sz="1800"/>
          </a:p>
          <a:p>
            <a:pPr>
              <a:spcBef>
                <a:spcPts val="600"/>
              </a:spcBef>
            </a:pPr>
            <a:r>
              <a:rPr lang="en-US" sz="1800" smtClean="0"/>
              <a:t>6. Fayl o'lchamini olish </a:t>
            </a:r>
            <a:r>
              <a:rPr lang="en-US" sz="1800"/>
              <a:t>- </a:t>
            </a:r>
            <a:r>
              <a:rPr lang="en-US" sz="1800" smtClean="0"/>
              <a:t>filesize</a:t>
            </a:r>
            <a:r>
              <a:rPr lang="en-US" sz="1800"/>
              <a:t>( string $filename) : </a:t>
            </a:r>
            <a:r>
              <a:rPr lang="en-US" sz="1800" smtClean="0"/>
              <a:t>int|false</a:t>
            </a:r>
          </a:p>
          <a:p>
            <a:pPr>
              <a:spcBef>
                <a:spcPts val="600"/>
              </a:spcBef>
            </a:pPr>
            <a:r>
              <a:rPr lang="en-US" sz="1800"/>
              <a:t>7. Fayl oxiriga yetganligini tekshirish - feof( resource $stream) : </a:t>
            </a:r>
            <a:r>
              <a:rPr lang="en-US" sz="1800" smtClean="0"/>
              <a:t>bool</a:t>
            </a:r>
          </a:p>
          <a:p>
            <a:pPr>
              <a:spcBef>
                <a:spcPts val="600"/>
              </a:spcBef>
            </a:pPr>
            <a:r>
              <a:rPr lang="en-US" sz="1800"/>
              <a:t>8. </a:t>
            </a:r>
            <a:r>
              <a:rPr lang="en-US" sz="1800" smtClean="0"/>
              <a:t>Fayl yoki katalog mavjudligini tekshirish - file_exists</a:t>
            </a:r>
            <a:r>
              <a:rPr lang="en-US" sz="1800"/>
              <a:t>( string $filename) : </a:t>
            </a:r>
            <a:r>
              <a:rPr lang="en-US" sz="1800" smtClean="0"/>
              <a:t>bool</a:t>
            </a:r>
          </a:p>
          <a:p>
            <a:pPr>
              <a:spcBef>
                <a:spcPts val="600"/>
              </a:spcBef>
            </a:pPr>
            <a:r>
              <a:rPr lang="en-US" sz="1800" smtClean="0"/>
              <a:t>9. Direktoriya yaratish - mkdir</a:t>
            </a:r>
            <a:r>
              <a:rPr lang="en-US" sz="1800"/>
              <a:t>( string $pathname, int $mode = 0777, bool $recursive = false, resource </a:t>
            </a:r>
            <a:r>
              <a:rPr lang="en-US" sz="1800" smtClean="0"/>
              <a:t>										$</a:t>
            </a:r>
            <a:r>
              <a:rPr lang="en-US" sz="1800"/>
              <a:t>context = ?) : </a:t>
            </a:r>
            <a:r>
              <a:rPr lang="en-US" sz="1800" smtClean="0"/>
              <a:t>bool</a:t>
            </a:r>
          </a:p>
          <a:p>
            <a:pPr>
              <a:spcBef>
                <a:spcPts val="600"/>
              </a:spcBef>
            </a:pPr>
            <a:r>
              <a:rPr lang="en-US" sz="1800"/>
              <a:t>10. Direktoriyani o'chirish - rmdir( string $dirname, resource $context = ?) : </a:t>
            </a:r>
            <a:r>
              <a:rPr lang="en-US" sz="1800" smtClean="0"/>
              <a:t>bool</a:t>
            </a:r>
          </a:p>
          <a:p>
            <a:pPr>
              <a:spcBef>
                <a:spcPts val="600"/>
              </a:spcBef>
            </a:pPr>
            <a:r>
              <a:rPr lang="en-US" sz="1800"/>
              <a:t>11. Faylni </a:t>
            </a:r>
            <a:r>
              <a:rPr lang="en-US" sz="1800" smtClean="0"/>
              <a:t>o'chirish </a:t>
            </a:r>
            <a:r>
              <a:rPr lang="en-US" sz="1800"/>
              <a:t>- unlink( string $filename, resource $context = ?) : bool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4845"/>
            <a:ext cx="10058400" cy="1450757"/>
          </a:xfrm>
        </p:spPr>
        <p:txBody>
          <a:bodyPr/>
          <a:lstStyle/>
          <a:p>
            <a:r>
              <a:rPr lang="en-US" smtClean="0"/>
              <a:t>Fayl bilan ishlash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$f = fopen(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"file.txt"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(!$f)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а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yl 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о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chish 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ха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t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о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ligi"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(!feof($f))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$text = fgets($f);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print $text .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"&lt;br/&gt;"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fclose($f);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31" y="2012990"/>
            <a:ext cx="5095516" cy="39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4845"/>
            <a:ext cx="10058400" cy="1450757"/>
          </a:xfrm>
        </p:spPr>
        <p:txBody>
          <a:bodyPr/>
          <a:lstStyle/>
          <a:p>
            <a:r>
              <a:rPr lang="en-US" smtClean="0"/>
              <a:t>Fayl bilan ishlash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$f = fopen(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"file.txt"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$g = fopen(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"new_file.txt"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"w"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(!$f &amp;&amp; !$g)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echo 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а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yl 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о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chish 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ха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t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о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ligi"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(!feof($f))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$text = fgets($f);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)$text[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 %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fwrite($g, $text);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print $text .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"&lt;br/&gt;"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fclose($f);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fclose($g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602" y="1844161"/>
            <a:ext cx="4209516" cy="3262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545" y="3199454"/>
            <a:ext cx="4978394" cy="29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Fayl bilan ishlash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800"/>
              <a:t>1. Faylni </a:t>
            </a:r>
            <a:r>
              <a:rPr lang="en-US" sz="1800" smtClean="0"/>
              <a:t>o'qish </a:t>
            </a:r>
            <a:r>
              <a:rPr lang="en-US" sz="1800"/>
              <a:t>va massiv hosil </a:t>
            </a:r>
            <a:r>
              <a:rPr lang="en-US" sz="1800" smtClean="0"/>
              <a:t>qilish </a:t>
            </a:r>
            <a:r>
              <a:rPr lang="en-US" sz="1800"/>
              <a:t>- file( string $filename, int $flags = 0, resource $context = ?) : array</a:t>
            </a:r>
          </a:p>
          <a:p>
            <a:pPr>
              <a:spcBef>
                <a:spcPts val="600"/>
              </a:spcBef>
            </a:pPr>
            <a:r>
              <a:rPr lang="en-US" sz="1800" smtClean="0"/>
              <a:t>2. Faylni satrga o'qish </a:t>
            </a:r>
            <a:r>
              <a:rPr lang="en-US" sz="1800"/>
              <a:t>- file_get_contents( string $filename, bool $use_include_path = false, resource $context = ?, int $offset = 0, int $maxlen = ?) : string|false</a:t>
            </a:r>
          </a:p>
          <a:p>
            <a:pPr>
              <a:spcBef>
                <a:spcPts val="600"/>
              </a:spcBef>
            </a:pPr>
            <a:r>
              <a:rPr lang="en-US" sz="1800"/>
              <a:t>3</a:t>
            </a:r>
            <a:r>
              <a:rPr lang="en-US" sz="1800" smtClean="0"/>
              <a:t>. Faylga ma'lumot yozish </a:t>
            </a:r>
            <a:r>
              <a:rPr lang="en-US" sz="1800"/>
              <a:t>- file_put_contents( string $filename, mixed $data, int $flags = 0, resource $context = ?) : </a:t>
            </a:r>
            <a:r>
              <a:rPr lang="en-US" sz="1800" smtClean="0"/>
              <a:t>int</a:t>
            </a:r>
          </a:p>
          <a:p>
            <a:pPr>
              <a:spcBef>
                <a:spcPts val="600"/>
              </a:spcBef>
            </a:pPr>
            <a:endParaRPr lang="en-US" sz="1800"/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$f = file(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"file.txt"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"&lt;pre&gt;"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print_r($f);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71" y="3269411"/>
            <a:ext cx="3739081" cy="28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Fayl bilan ishlash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basename </a:t>
            </a:r>
            <a:r>
              <a:rPr lang="en-US" smtClean="0"/>
              <a:t>– ko'rsatilgan manzildagi oxirgi komponentni qaytaradi</a:t>
            </a:r>
          </a:p>
          <a:p>
            <a:pPr>
              <a:spcBef>
                <a:spcPts val="0"/>
              </a:spcBef>
            </a:pPr>
            <a:r>
              <a:rPr lang="en-US" sz="1800">
                <a:solidFill>
                  <a:srgbClr val="0000BB"/>
                </a:solidFill>
              </a:rPr>
              <a:t>&lt;?php</a:t>
            </a:r>
            <a:br>
              <a:rPr lang="en-US" sz="1800">
                <a:solidFill>
                  <a:srgbClr val="0000BB"/>
                </a:solidFill>
              </a:rPr>
            </a:br>
            <a:r>
              <a:rPr lang="en-US" sz="1800">
                <a:solidFill>
                  <a:srgbClr val="007700"/>
                </a:solidFill>
              </a:rPr>
              <a:t>echo </a:t>
            </a:r>
            <a:r>
              <a:rPr lang="en-US" sz="1800">
                <a:solidFill>
                  <a:srgbClr val="DD0000"/>
                </a:solidFill>
              </a:rPr>
              <a:t>"1) "</a:t>
            </a:r>
            <a:r>
              <a:rPr lang="en-US" sz="1800">
                <a:solidFill>
                  <a:srgbClr val="007700"/>
                </a:solidFill>
              </a:rPr>
              <a:t>.</a:t>
            </a:r>
            <a:r>
              <a:rPr lang="en-US" sz="1800">
                <a:solidFill>
                  <a:srgbClr val="0000BB"/>
                </a:solidFill>
              </a:rPr>
              <a:t>basename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DD0000"/>
                </a:solidFill>
              </a:rPr>
              <a:t>"/etc/sudoers.d"</a:t>
            </a:r>
            <a:r>
              <a:rPr lang="en-US" sz="1800">
                <a:solidFill>
                  <a:srgbClr val="007700"/>
                </a:solidFill>
              </a:rPr>
              <a:t>, </a:t>
            </a:r>
            <a:r>
              <a:rPr lang="en-US" sz="1800">
                <a:solidFill>
                  <a:srgbClr val="DD0000"/>
                </a:solidFill>
              </a:rPr>
              <a:t>".d"</a:t>
            </a:r>
            <a:r>
              <a:rPr lang="en-US" sz="1800">
                <a:solidFill>
                  <a:srgbClr val="007700"/>
                </a:solidFill>
              </a:rPr>
              <a:t>).</a:t>
            </a:r>
            <a:r>
              <a:rPr lang="en-US" sz="1800">
                <a:solidFill>
                  <a:srgbClr val="0000BB"/>
                </a:solidFill>
              </a:rPr>
              <a:t>PHP_EOL</a:t>
            </a:r>
            <a:r>
              <a:rPr lang="en-US" sz="1800">
                <a:solidFill>
                  <a:srgbClr val="007700"/>
                </a:solidFill>
              </a:rPr>
              <a:t>;</a:t>
            </a:r>
            <a:br>
              <a:rPr lang="en-US" sz="1800">
                <a:solidFill>
                  <a:srgbClr val="007700"/>
                </a:solidFill>
              </a:rPr>
            </a:br>
            <a:r>
              <a:rPr lang="en-US" sz="1800">
                <a:solidFill>
                  <a:srgbClr val="007700"/>
                </a:solidFill>
              </a:rPr>
              <a:t>echo </a:t>
            </a:r>
            <a:r>
              <a:rPr lang="en-US" sz="1800">
                <a:solidFill>
                  <a:srgbClr val="DD0000"/>
                </a:solidFill>
              </a:rPr>
              <a:t>"2) "</a:t>
            </a:r>
            <a:r>
              <a:rPr lang="en-US" sz="1800">
                <a:solidFill>
                  <a:srgbClr val="007700"/>
                </a:solidFill>
              </a:rPr>
              <a:t>.</a:t>
            </a:r>
            <a:r>
              <a:rPr lang="en-US" sz="1800">
                <a:solidFill>
                  <a:srgbClr val="0000BB"/>
                </a:solidFill>
              </a:rPr>
              <a:t>basename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DD0000"/>
                </a:solidFill>
              </a:rPr>
              <a:t>"/etc/sudoers.d"</a:t>
            </a:r>
            <a:r>
              <a:rPr lang="en-US" sz="1800">
                <a:solidFill>
                  <a:srgbClr val="007700"/>
                </a:solidFill>
              </a:rPr>
              <a:t>).</a:t>
            </a:r>
            <a:r>
              <a:rPr lang="en-US" sz="1800">
                <a:solidFill>
                  <a:srgbClr val="0000BB"/>
                </a:solidFill>
              </a:rPr>
              <a:t>PHP_EOL</a:t>
            </a:r>
            <a:r>
              <a:rPr lang="en-US" sz="1800">
                <a:solidFill>
                  <a:srgbClr val="007700"/>
                </a:solidFill>
              </a:rPr>
              <a:t>;</a:t>
            </a:r>
            <a:br>
              <a:rPr lang="en-US" sz="1800">
                <a:solidFill>
                  <a:srgbClr val="007700"/>
                </a:solidFill>
              </a:rPr>
            </a:br>
            <a:r>
              <a:rPr lang="en-US" sz="1800">
                <a:solidFill>
                  <a:srgbClr val="007700"/>
                </a:solidFill>
              </a:rPr>
              <a:t>echo </a:t>
            </a:r>
            <a:r>
              <a:rPr lang="en-US" sz="1800">
                <a:solidFill>
                  <a:srgbClr val="DD0000"/>
                </a:solidFill>
              </a:rPr>
              <a:t>"3) "</a:t>
            </a:r>
            <a:r>
              <a:rPr lang="en-US" sz="1800">
                <a:solidFill>
                  <a:srgbClr val="007700"/>
                </a:solidFill>
              </a:rPr>
              <a:t>.</a:t>
            </a:r>
            <a:r>
              <a:rPr lang="en-US" sz="1800">
                <a:solidFill>
                  <a:srgbClr val="0000BB"/>
                </a:solidFill>
              </a:rPr>
              <a:t>basename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DD0000"/>
                </a:solidFill>
              </a:rPr>
              <a:t>"/etc/passwd"</a:t>
            </a:r>
            <a:r>
              <a:rPr lang="en-US" sz="1800">
                <a:solidFill>
                  <a:srgbClr val="007700"/>
                </a:solidFill>
              </a:rPr>
              <a:t>).</a:t>
            </a:r>
            <a:r>
              <a:rPr lang="en-US" sz="1800">
                <a:solidFill>
                  <a:srgbClr val="0000BB"/>
                </a:solidFill>
              </a:rPr>
              <a:t>PHP_EOL</a:t>
            </a:r>
            <a:r>
              <a:rPr lang="en-US" sz="1800">
                <a:solidFill>
                  <a:srgbClr val="007700"/>
                </a:solidFill>
              </a:rPr>
              <a:t>;</a:t>
            </a:r>
            <a:br>
              <a:rPr lang="en-US" sz="1800">
                <a:solidFill>
                  <a:srgbClr val="007700"/>
                </a:solidFill>
              </a:rPr>
            </a:br>
            <a:r>
              <a:rPr lang="en-US" sz="1800">
                <a:solidFill>
                  <a:srgbClr val="007700"/>
                </a:solidFill>
              </a:rPr>
              <a:t>echo </a:t>
            </a:r>
            <a:r>
              <a:rPr lang="en-US" sz="1800">
                <a:solidFill>
                  <a:srgbClr val="DD0000"/>
                </a:solidFill>
              </a:rPr>
              <a:t>"4) "</a:t>
            </a:r>
            <a:r>
              <a:rPr lang="en-US" sz="1800">
                <a:solidFill>
                  <a:srgbClr val="007700"/>
                </a:solidFill>
              </a:rPr>
              <a:t>.</a:t>
            </a:r>
            <a:r>
              <a:rPr lang="en-US" sz="1800">
                <a:solidFill>
                  <a:srgbClr val="0000BB"/>
                </a:solidFill>
              </a:rPr>
              <a:t>basename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DD0000"/>
                </a:solidFill>
              </a:rPr>
              <a:t>"/etc/"</a:t>
            </a:r>
            <a:r>
              <a:rPr lang="en-US" sz="1800">
                <a:solidFill>
                  <a:srgbClr val="007700"/>
                </a:solidFill>
              </a:rPr>
              <a:t>).</a:t>
            </a:r>
            <a:r>
              <a:rPr lang="en-US" sz="1800">
                <a:solidFill>
                  <a:srgbClr val="0000BB"/>
                </a:solidFill>
              </a:rPr>
              <a:t>PHP_EOL</a:t>
            </a:r>
            <a:r>
              <a:rPr lang="en-US" sz="1800">
                <a:solidFill>
                  <a:srgbClr val="007700"/>
                </a:solidFill>
              </a:rPr>
              <a:t>;</a:t>
            </a:r>
            <a:br>
              <a:rPr lang="en-US" sz="1800">
                <a:solidFill>
                  <a:srgbClr val="007700"/>
                </a:solidFill>
              </a:rPr>
            </a:br>
            <a:r>
              <a:rPr lang="en-US" sz="1800">
                <a:solidFill>
                  <a:srgbClr val="007700"/>
                </a:solidFill>
              </a:rPr>
              <a:t>echo </a:t>
            </a:r>
            <a:r>
              <a:rPr lang="en-US" sz="1800">
                <a:solidFill>
                  <a:srgbClr val="DD0000"/>
                </a:solidFill>
              </a:rPr>
              <a:t>"5) "</a:t>
            </a:r>
            <a:r>
              <a:rPr lang="en-US" sz="1800">
                <a:solidFill>
                  <a:srgbClr val="007700"/>
                </a:solidFill>
              </a:rPr>
              <a:t>.</a:t>
            </a:r>
            <a:r>
              <a:rPr lang="en-US" sz="1800">
                <a:solidFill>
                  <a:srgbClr val="0000BB"/>
                </a:solidFill>
              </a:rPr>
              <a:t>basename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DD0000"/>
                </a:solidFill>
              </a:rPr>
              <a:t>"."</a:t>
            </a:r>
            <a:r>
              <a:rPr lang="en-US" sz="1800">
                <a:solidFill>
                  <a:srgbClr val="007700"/>
                </a:solidFill>
              </a:rPr>
              <a:t>).</a:t>
            </a:r>
            <a:r>
              <a:rPr lang="en-US" sz="1800">
                <a:solidFill>
                  <a:srgbClr val="0000BB"/>
                </a:solidFill>
              </a:rPr>
              <a:t>PHP_EOL</a:t>
            </a:r>
            <a:r>
              <a:rPr lang="en-US" sz="1800">
                <a:solidFill>
                  <a:srgbClr val="007700"/>
                </a:solidFill>
              </a:rPr>
              <a:t>;</a:t>
            </a:r>
            <a:br>
              <a:rPr lang="en-US" sz="1800">
                <a:solidFill>
                  <a:srgbClr val="007700"/>
                </a:solidFill>
              </a:rPr>
            </a:br>
            <a:r>
              <a:rPr lang="en-US" sz="1800">
                <a:solidFill>
                  <a:srgbClr val="007700"/>
                </a:solidFill>
              </a:rPr>
              <a:t>echo </a:t>
            </a:r>
            <a:r>
              <a:rPr lang="en-US" sz="1800">
                <a:solidFill>
                  <a:srgbClr val="DD0000"/>
                </a:solidFill>
              </a:rPr>
              <a:t>"6) "</a:t>
            </a:r>
            <a:r>
              <a:rPr lang="en-US" sz="1800">
                <a:solidFill>
                  <a:srgbClr val="007700"/>
                </a:solidFill>
              </a:rPr>
              <a:t>.</a:t>
            </a:r>
            <a:r>
              <a:rPr lang="en-US" sz="1800">
                <a:solidFill>
                  <a:srgbClr val="0000BB"/>
                </a:solidFill>
              </a:rPr>
              <a:t>basename</a:t>
            </a:r>
            <a:r>
              <a:rPr lang="en-US" sz="1800">
                <a:solidFill>
                  <a:srgbClr val="007700"/>
                </a:solidFill>
              </a:rPr>
              <a:t>(</a:t>
            </a:r>
            <a:r>
              <a:rPr lang="en-US" sz="1800">
                <a:solidFill>
                  <a:srgbClr val="DD0000"/>
                </a:solidFill>
              </a:rPr>
              <a:t>"/"</a:t>
            </a:r>
            <a:r>
              <a:rPr lang="en-US" sz="1800">
                <a:solidFill>
                  <a:srgbClr val="007700"/>
                </a:solidFill>
              </a:rPr>
              <a:t>);</a:t>
            </a:r>
            <a:br>
              <a:rPr lang="en-US" sz="1800">
                <a:solidFill>
                  <a:srgbClr val="007700"/>
                </a:solidFill>
              </a:rPr>
            </a:br>
            <a:r>
              <a:rPr lang="en-US" sz="1800">
                <a:solidFill>
                  <a:srgbClr val="0000BB"/>
                </a:solidFill>
              </a:rPr>
              <a:t>?&gt;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180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80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fr-FR" sz="1800" smtClean="0"/>
              <a:t>1) sudoers </a:t>
            </a:r>
          </a:p>
          <a:p>
            <a:pPr>
              <a:spcBef>
                <a:spcPts val="0"/>
              </a:spcBef>
            </a:pPr>
            <a:r>
              <a:rPr lang="fr-FR" sz="1800" smtClean="0"/>
              <a:t>2</a:t>
            </a:r>
            <a:r>
              <a:rPr lang="fr-FR" sz="1800"/>
              <a:t>) sudoers.d </a:t>
            </a:r>
            <a:endParaRPr lang="fr-FR" sz="1800" smtClean="0"/>
          </a:p>
          <a:p>
            <a:pPr>
              <a:spcBef>
                <a:spcPts val="0"/>
              </a:spcBef>
            </a:pPr>
            <a:r>
              <a:rPr lang="fr-FR" sz="1800" smtClean="0"/>
              <a:t>3</a:t>
            </a:r>
            <a:r>
              <a:rPr lang="fr-FR" sz="1800"/>
              <a:t>) passwd </a:t>
            </a:r>
            <a:endParaRPr lang="fr-FR" sz="1800" smtClean="0"/>
          </a:p>
          <a:p>
            <a:pPr>
              <a:spcBef>
                <a:spcPts val="0"/>
              </a:spcBef>
            </a:pPr>
            <a:r>
              <a:rPr lang="fr-FR" sz="1800" smtClean="0"/>
              <a:t>4</a:t>
            </a:r>
            <a:r>
              <a:rPr lang="fr-FR" sz="1800"/>
              <a:t>) etc </a:t>
            </a:r>
            <a:endParaRPr lang="fr-FR" sz="1800" smtClean="0"/>
          </a:p>
          <a:p>
            <a:pPr>
              <a:spcBef>
                <a:spcPts val="0"/>
              </a:spcBef>
            </a:pPr>
            <a:r>
              <a:rPr lang="fr-FR" sz="1800" smtClean="0"/>
              <a:t>5</a:t>
            </a:r>
            <a:r>
              <a:rPr lang="fr-FR" sz="1800"/>
              <a:t>) . </a:t>
            </a:r>
            <a:r>
              <a:rPr lang="fr-FR" sz="1800" smtClean="0"/>
              <a:t>	</a:t>
            </a:r>
          </a:p>
          <a:p>
            <a:pPr>
              <a:spcBef>
                <a:spcPts val="0"/>
              </a:spcBef>
            </a:pPr>
            <a:r>
              <a:rPr lang="fr-FR" sz="1800" smtClean="0"/>
              <a:t>6</a:t>
            </a:r>
            <a:r>
              <a:rPr lang="fr-FR" sz="1800"/>
              <a:t>) 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Sehrli konstantalar (magic constants)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__LINE</a:t>
            </a:r>
            <a:r>
              <a:rPr lang="en-US" smtClean="0"/>
              <a:t>__ - fayldagi joriy satrning nomeri</a:t>
            </a:r>
          </a:p>
          <a:p>
            <a:r>
              <a:rPr lang="en-US" smtClean="0"/>
              <a:t>__FILE__ - joriy faylning to'liq manzili va nomi</a:t>
            </a:r>
          </a:p>
          <a:p>
            <a:r>
              <a:rPr lang="en-US" smtClean="0"/>
              <a:t>__DIR__ - fayl direktoriyasi</a:t>
            </a:r>
          </a:p>
          <a:p>
            <a:r>
              <a:rPr lang="en-US"/>
              <a:t>Barcha sehrli konstantalar: https://www.php.net/manual/en/language.constants.magic.php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Supergloballar - $_FILES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Fayllarni yuklashning qo'shimcha sozlamalari php.ini </a:t>
            </a:r>
            <a:r>
              <a:rPr lang="en-US" smtClean="0"/>
              <a:t>sozlamalar faylidagi file_uploads</a:t>
            </a:r>
            <a:r>
              <a:rPr lang="en-US"/>
              <a:t>, upload_max_filesize, upload_tmp_dir, post_max_size </a:t>
            </a:r>
            <a:r>
              <a:rPr lang="ru-RU"/>
              <a:t>и </a:t>
            </a:r>
            <a:r>
              <a:rPr lang="en-US"/>
              <a:t>max_input_time </a:t>
            </a:r>
            <a:r>
              <a:rPr lang="en-US" smtClean="0"/>
              <a:t>direktivalari orqali boshqariladi.</a:t>
            </a:r>
          </a:p>
          <a:p>
            <a:r>
              <a:rPr lang="en-US" smtClean="0"/>
              <a:t>$_FILES global massivi userfile nomli forma elementi uchun quyidagicha bo'ladi:</a:t>
            </a:r>
          </a:p>
          <a:p>
            <a:r>
              <a:rPr lang="ru-RU"/>
              <a:t>$_FILES['userfile']['name</a:t>
            </a:r>
            <a:r>
              <a:rPr lang="ru-RU" smtClean="0"/>
              <a:t>']</a:t>
            </a:r>
            <a:r>
              <a:rPr lang="en-US" smtClean="0"/>
              <a:t> – faylning mijoz kompyuteridagi original nomi.</a:t>
            </a:r>
            <a:endParaRPr lang="ru-RU"/>
          </a:p>
          <a:p>
            <a:r>
              <a:rPr lang="ru-RU" smtClean="0"/>
              <a:t>$_</a:t>
            </a:r>
            <a:r>
              <a:rPr lang="ru-RU"/>
              <a:t>FILES['userfile']['type</a:t>
            </a:r>
            <a:r>
              <a:rPr lang="ru-RU" smtClean="0"/>
              <a:t>']</a:t>
            </a:r>
            <a:r>
              <a:rPr lang="en-US" smtClean="0"/>
              <a:t> – brauzer taqdim etsa faylning m</a:t>
            </a:r>
            <a:r>
              <a:rPr lang="ru-RU" smtClean="0"/>
              <a:t>ime-</a:t>
            </a:r>
            <a:r>
              <a:rPr lang="en-US" smtClean="0"/>
              <a:t>tipi. Masalan, </a:t>
            </a:r>
            <a:r>
              <a:rPr lang="ru-RU" smtClean="0"/>
              <a:t>"image/gif</a:t>
            </a:r>
            <a:r>
              <a:rPr lang="ru-RU"/>
              <a:t>". </a:t>
            </a:r>
          </a:p>
          <a:p>
            <a:r>
              <a:rPr lang="ru-RU"/>
              <a:t>$_FILES['userfile']['size</a:t>
            </a:r>
            <a:r>
              <a:rPr lang="ru-RU" smtClean="0"/>
              <a:t>']</a:t>
            </a:r>
            <a:r>
              <a:rPr lang="en-US" smtClean="0"/>
              <a:t> – faylning baytdagi o'lchami</a:t>
            </a:r>
            <a:r>
              <a:rPr lang="ru-RU" smtClean="0"/>
              <a:t>. </a:t>
            </a:r>
            <a:endParaRPr lang="ru-RU"/>
          </a:p>
          <a:p>
            <a:r>
              <a:rPr lang="ru-RU"/>
              <a:t>$_FILES['userfile']['tmp_name</a:t>
            </a:r>
            <a:r>
              <a:rPr lang="ru-RU" smtClean="0"/>
              <a:t>']</a:t>
            </a:r>
            <a:r>
              <a:rPr lang="en-US" smtClean="0"/>
              <a:t> – faylning serverda saqlangan vaqtincha nomi.</a:t>
            </a:r>
            <a:endParaRPr lang="ru-RU"/>
          </a:p>
          <a:p>
            <a:r>
              <a:rPr lang="ru-RU"/>
              <a:t>$_FILES['userfile']['error</a:t>
            </a:r>
            <a:r>
              <a:rPr lang="ru-RU" smtClean="0"/>
              <a:t>']</a:t>
            </a:r>
            <a:r>
              <a:rPr lang="en-US"/>
              <a:t> </a:t>
            </a:r>
            <a:r>
              <a:rPr lang="en-US" smtClean="0"/>
              <a:t>– faylni yuklash jarayonidagi xatolik kodi.</a:t>
            </a:r>
            <a:endParaRPr lang="ru-RU"/>
          </a:p>
          <a:p>
            <a:endParaRPr lang="en-US" smtClean="0"/>
          </a:p>
          <a:p>
            <a:r>
              <a:rPr lang="en-US"/>
              <a:t>move_uploaded_file( string $from, string $to) : </a:t>
            </a:r>
            <a:r>
              <a:rPr lang="en-US" smtClean="0"/>
              <a:t>bool – faylni ko'chirish uchun funksiya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1970</TotalTime>
  <Words>665</Words>
  <Application>Microsoft Office PowerPoint</Application>
  <PresentationFormat>Widescreen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Retrospect</vt:lpstr>
      <vt:lpstr>Fayllar</vt:lpstr>
      <vt:lpstr>Fayl bilan ishlash</vt:lpstr>
      <vt:lpstr>Fayl bilan ishlash</vt:lpstr>
      <vt:lpstr>Fayl bilan ishlash</vt:lpstr>
      <vt:lpstr>Fayl bilan ishlash</vt:lpstr>
      <vt:lpstr>Fayl bilan ishlash</vt:lpstr>
      <vt:lpstr>Fayl bilan ishlash</vt:lpstr>
      <vt:lpstr>Sehrli konstantalar (magic constants)</vt:lpstr>
      <vt:lpstr>Supergloballar - $_FILES</vt:lpstr>
      <vt:lpstr>Supergloballar - $_FILES</vt:lpstr>
      <vt:lpstr>Supergloballar - $_FILES</vt:lpstr>
      <vt:lpstr>Katalogdan qidirish</vt:lpstr>
      <vt:lpstr>Web scraping</vt:lpstr>
      <vt:lpstr>Web scraping</vt:lpstr>
      <vt:lpstr>Fayl bilan ishlash</vt:lpstr>
      <vt:lpstr>Web scraping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662</cp:revision>
  <dcterms:created xsi:type="dcterms:W3CDTF">2019-11-17T16:43:43Z</dcterms:created>
  <dcterms:modified xsi:type="dcterms:W3CDTF">2021-10-25T18:38:18Z</dcterms:modified>
</cp:coreProperties>
</file>