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78" r:id="rId2"/>
    <p:sldId id="334" r:id="rId3"/>
    <p:sldId id="335" r:id="rId4"/>
    <p:sldId id="337" r:id="rId5"/>
    <p:sldId id="352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3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C114-2612-4EAC-ADDE-11BAC3BFE6F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28F2-AA37-4C49-A0B1-5E334E2E5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b="1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97B-ACAC-4813-9887-F55AA2B40D78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67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50BA-586B-4D0B-9468-6B10FBEA6DEE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301C-B759-4CF1-833C-56653C772DB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2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02E8-A5B5-44EE-A864-368009BDB8C8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5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8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466A-21E0-439C-8019-BDE1D3C459BC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229D-80D2-4E17-9CF0-9825B71EF318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CA24-F62D-4DE4-BE91-4FC24BA79B8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4933-81D9-43FD-ABB6-6A6714628B37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1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77B3-965E-4786-99A9-A6C381A22898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C2D18B-6E49-4DAA-9F59-C71A4A951975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04A-86AA-4421-94E0-C3FC947D44A6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5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18F6E-4133-4ED7-B70F-E2CE3AAB6A5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9839C2-0EC4-4F5F-8546-CDB60EBD4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Funksiyalar</a:t>
            </a:r>
            <a:endParaRPr lang="en-US" sz="660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31" y="4655504"/>
            <a:ext cx="3007911" cy="16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Kelishuv bo'yicha argumentlar qiymatlari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Argumentlarga parameter jo'natilmaganda kelishuv bo'yicha qiymatlarni ishlatadi (agar aniqlangan bo'lsa</a:t>
            </a:r>
            <a:r>
              <a:rPr lang="en-US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buyurtma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type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choy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$count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Turi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: 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type.\nMiqdori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. ($count ??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buyurtma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buyurtma(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buyurtma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"kofe"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buyurtma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"kofe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buyurtma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"kofe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57026" y="3749001"/>
            <a:ext cx="25332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Turi</a:t>
            </a:r>
            <a:r>
              <a:rPr lang="en-US" sz="1400" smtClean="0"/>
              <a:t>: choy</a:t>
            </a:r>
            <a:r>
              <a:rPr lang="en-US" sz="1400"/>
              <a:t>.</a:t>
            </a:r>
          </a:p>
          <a:p>
            <a:r>
              <a:rPr lang="en-US" sz="1400"/>
              <a:t>Miqdori</a:t>
            </a:r>
            <a:r>
              <a:rPr lang="en-US" sz="1400" smtClean="0"/>
              <a:t>: -</a:t>
            </a:r>
            <a:endParaRPr lang="en-US" sz="1400"/>
          </a:p>
          <a:p>
            <a:r>
              <a:rPr lang="en-US" sz="1400"/>
              <a:t>Turi</a:t>
            </a:r>
            <a:r>
              <a:rPr lang="en-US" sz="1400" smtClean="0"/>
              <a:t>: .</a:t>
            </a:r>
            <a:endParaRPr lang="en-US" sz="1400"/>
          </a:p>
          <a:p>
            <a:r>
              <a:rPr lang="en-US" sz="1400"/>
              <a:t>Miqdori</a:t>
            </a:r>
            <a:r>
              <a:rPr lang="en-US" sz="1400" smtClean="0"/>
              <a:t>: -</a:t>
            </a:r>
            <a:endParaRPr lang="en-US" sz="1400"/>
          </a:p>
          <a:p>
            <a:r>
              <a:rPr lang="en-US" sz="1400"/>
              <a:t>Turi</a:t>
            </a:r>
            <a:r>
              <a:rPr lang="en-US" sz="1400" smtClean="0"/>
              <a:t>: kofe</a:t>
            </a:r>
            <a:r>
              <a:rPr lang="en-US" sz="1400"/>
              <a:t>.</a:t>
            </a:r>
          </a:p>
          <a:p>
            <a:r>
              <a:rPr lang="en-US" sz="1400"/>
              <a:t>Miqdori</a:t>
            </a:r>
            <a:r>
              <a:rPr lang="en-US" sz="1400" smtClean="0"/>
              <a:t>: -</a:t>
            </a:r>
            <a:endParaRPr lang="en-US" sz="1400"/>
          </a:p>
          <a:p>
            <a:r>
              <a:rPr lang="en-US" sz="1400"/>
              <a:t>Turi</a:t>
            </a:r>
            <a:r>
              <a:rPr lang="en-US" sz="1400" smtClean="0"/>
              <a:t>: kofe</a:t>
            </a:r>
            <a:r>
              <a:rPr lang="en-US" sz="1400"/>
              <a:t>.</a:t>
            </a:r>
          </a:p>
          <a:p>
            <a:r>
              <a:rPr lang="en-US" sz="1400"/>
              <a:t>Miqdori</a:t>
            </a:r>
            <a:r>
              <a:rPr lang="en-US" sz="1400" smtClean="0"/>
              <a:t>: 0</a:t>
            </a:r>
            <a:endParaRPr lang="en-US" sz="1400"/>
          </a:p>
          <a:p>
            <a:r>
              <a:rPr lang="en-US" sz="1400"/>
              <a:t>Turi</a:t>
            </a:r>
            <a:r>
              <a:rPr lang="en-US" sz="1400" smtClean="0"/>
              <a:t>: kofe</a:t>
            </a:r>
            <a:r>
              <a:rPr lang="en-US" sz="1400"/>
              <a:t>.</a:t>
            </a:r>
          </a:p>
          <a:p>
            <a:r>
              <a:rPr lang="en-US" sz="1400"/>
              <a:t>Miqdori</a:t>
            </a:r>
            <a:r>
              <a:rPr lang="en-US" sz="1400" smtClean="0"/>
              <a:t>: 3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286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 aniqlanishlari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O'zgaruvchi turi e'loni funksiya argumentlariga, qaytaruvchi qiymatga va sinf xossalariga qo'llanilishi mumkin. Turdan oldin ? belgisini qo'yish orqali ushbu o'zgaruvchi null qiymat qabul qilishi mumkinligini belgilash mumkin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59680" y="326949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?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$c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"$a $b $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c\n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345, 678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"asd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123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"asd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as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Fatal error: Uncaught TypeError: Argument 2 passed to foo() must be of the type int, string given, called in 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20793" y="326949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($a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$a +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var_dump(sum(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// float(3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20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O'zgaruvchi miqdorli argumentlar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Argumentlar miqdorini o'zgaruvchi qilish ... orqali amalga oshiriladi. Shuningdek, … dan oldin turni aniqlashdan ham foydalanish mumkin, bunda … orqali qayta ishlanadigan barcha o'zgaruvchilar ko'rsatilgan turda bo'lishi kerak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3015756"/>
            <a:ext cx="41389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sum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(...$numbers)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$acc =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($numbers as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$acc +=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acc;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sum(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// 10</a:t>
            </a:r>
            <a:endParaRPr lang="en-US" sz="1400">
              <a:solidFill>
                <a:srgbClr val="09865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60989" y="276179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total_intervals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($unit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DateInterval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...$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intervals)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$time =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($intervals as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interval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$time +=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interval-&gt;$unit;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time;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DateInterval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'P1D'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DateInterval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'P2D'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total_intervals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'd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.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 days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Bu ishlamaydi, chunki</a:t>
            </a:r>
            <a:r>
              <a:rPr lang="ru-RU" sz="140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null DateInterval obyekti emas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total_intervals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'd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Nomlangan argumentlar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8.0.0 dan boshlab nomlangan argumentlardan foydalanish mumkin</a:t>
            </a:r>
            <a:r>
              <a:rPr lang="en-US" smtClean="0"/>
              <a:t>.</a:t>
            </a:r>
          </a:p>
          <a:p>
            <a:r>
              <a:rPr lang="en-US" smtClean="0"/>
              <a:t>Sintaksisi</a:t>
            </a:r>
            <a:r>
              <a:rPr lang="en-US" smtClean="0"/>
              <a:t>: </a:t>
            </a:r>
            <a:r>
              <a:rPr lang="en-US" smtClean="0">
                <a:solidFill>
                  <a:srgbClr val="0000BB"/>
                </a:solidFill>
              </a:rPr>
              <a:t>myFunction</a:t>
            </a:r>
            <a:r>
              <a:rPr lang="en-US" smtClean="0">
                <a:solidFill>
                  <a:srgbClr val="007700"/>
                </a:solidFill>
              </a:rPr>
              <a:t>(</a:t>
            </a:r>
            <a:r>
              <a:rPr lang="en-US" smtClean="0">
                <a:solidFill>
                  <a:srgbClr val="0000BB"/>
                </a:solidFill>
              </a:rPr>
              <a:t>paramName</a:t>
            </a:r>
            <a:r>
              <a:rPr lang="en-US" smtClean="0">
                <a:solidFill>
                  <a:srgbClr val="007700"/>
                </a:solidFill>
              </a:rPr>
              <a:t>: </a:t>
            </a:r>
            <a:r>
              <a:rPr lang="en-US" smtClean="0">
                <a:solidFill>
                  <a:srgbClr val="0000BB"/>
                </a:solidFill>
              </a:rPr>
              <a:t>$</a:t>
            </a:r>
            <a:r>
              <a:rPr lang="en-US">
                <a:solidFill>
                  <a:srgbClr val="0000BB"/>
                </a:solidFill>
              </a:rPr>
              <a:t>value</a:t>
            </a:r>
            <a:r>
              <a:rPr lang="en-US" smtClean="0">
                <a:solidFill>
                  <a:srgbClr val="007700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array_fill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($start_index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value)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array_fill(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// pozitsiyali argumentlar</a:t>
            </a:r>
            <a:endParaRPr lang="en-US" sz="140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array_fill(start_index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count: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value: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array_fill(value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start_index: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count: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Qiymatni qaytarish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Funksiyadan qiymat qaytarish uchun return konstruksiyasi ishlatiladi. Agar return ko'rsatilmagan bo'lsa funksiya null qiymat qaytaradi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671654"/>
            <a:ext cx="27932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square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($num)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$num *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num;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 square(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7841" y="2669119"/>
            <a:ext cx="5029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small_numbers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array(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list($zero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= small_numbers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56958" y="423912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returns_reference()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$someref =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abs"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someref;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newref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returns_reference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Funksiyalarga o'zgaruvchi orqali murojaat qilish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funksiyalar o'zgaruvchisi konsepsiyasini qo'llaydi. Ya'ni, o'zgaruvchidan so'ng qavslar ishlatilgan bo'lsa PHP o'zgaruvchining qiymati bilan bir xil nomli funksiyani qidiradi va uni ishlatishga harakat qiladi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76179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foo()&lt;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br /&gt;\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arg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bar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(); argument = '$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arg'.&lt;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br /&gt;\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func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'foo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$func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foo() funksiyasi ishga tushadi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func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'bar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$func(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'test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bar() funksiyasi ishga tushadi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83" y="2911324"/>
            <a:ext cx="43434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Anonim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Anonim funksiyalar Closure sinfi orqali amalga oshiriladi. Odatda callable-parametrlar sifatida ishlatishda qulay hisoblanadi. Anonim funksiyalarni o'zgaruvchi qiymati sifatida ishlatish mumkin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7280" y="2502520"/>
            <a:ext cx="63128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double =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$a *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sonlar diapazoni, massiv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numbers = range(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callback-funksiyani ishlatish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new_numbers = array_map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($double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numbers);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chop etish, 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implode - massiv elementlarini satrga birlashtiradi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print implode(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new_numbers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91" y="2812211"/>
            <a:ext cx="4454823" cy="30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Anonim funksiyalarda ajdod ko'rinish sohasidagi o'zgaruvchilarni ishlatish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5" y="1845734"/>
            <a:ext cx="11217790" cy="3217972"/>
          </a:xfrm>
        </p:spPr>
        <p:txBody>
          <a:bodyPr numCol="2"/>
          <a:lstStyle/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'Web dasturlash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"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use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" siz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example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var_dump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($message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aniqlanmagan o'zgaruvchi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$example();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$message tashqi ko'rinish sohasidan olish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example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var_dump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($message);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$example();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Qiymat funksiya aniqlangan joydan olinadi, chaqirilgan joydan emas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message =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'Tizimli dasturlash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$example();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Oddiy argumentlarni ishlatish mumkin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example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message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var_dump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arg .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'-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para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: '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message);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$example(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1950"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8566" y="4985440"/>
            <a:ext cx="3801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NULL</a:t>
            </a:r>
          </a:p>
          <a:p>
            <a:r>
              <a:rPr lang="en-US"/>
              <a:t>string(14</a:t>
            </a:r>
            <a:r>
              <a:rPr lang="en-US" smtClean="0"/>
              <a:t>) "Web dasturlash</a:t>
            </a:r>
            <a:r>
              <a:rPr lang="en-US"/>
              <a:t>"</a:t>
            </a:r>
          </a:p>
          <a:p>
            <a:r>
              <a:rPr lang="en-US"/>
              <a:t>string(14</a:t>
            </a:r>
            <a:r>
              <a:rPr lang="en-US" smtClean="0"/>
              <a:t>) "Web dasturlash</a:t>
            </a:r>
            <a:r>
              <a:rPr lang="en-US"/>
              <a:t>"</a:t>
            </a:r>
          </a:p>
          <a:p>
            <a:r>
              <a:rPr lang="en-US"/>
              <a:t>string(26</a:t>
            </a:r>
            <a:r>
              <a:rPr lang="en-US" smtClean="0"/>
              <a:t>) "</a:t>
            </a:r>
            <a:r>
              <a:rPr lang="en-US"/>
              <a:t>1-para</a:t>
            </a:r>
            <a:r>
              <a:rPr lang="en-US" smtClean="0"/>
              <a:t>: Tizimli dasturlash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626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Strelkali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 7.4 dan boshlab qo'shilgan, anonym funksiyalarning oddiy ko'rinishi sifatida qabul qilish mumkin. Ishlatilgan tashqi o'zgaruvchilar qiymatlari o'zgarmaydi. Sintaksisi</a:t>
            </a:r>
            <a:r>
              <a:rPr lang="en-US" smtClean="0"/>
              <a:t>:</a:t>
            </a:r>
          </a:p>
          <a:p>
            <a:r>
              <a:rPr lang="en-US" smtClean="0"/>
              <a:t>fn (</a:t>
            </a:r>
            <a:r>
              <a:rPr lang="en-US"/>
              <a:t>argument_list</a:t>
            </a:r>
            <a:r>
              <a:rPr lang="en-US" smtClean="0"/>
              <a:t>) =&gt; expr</a:t>
            </a:r>
            <a:endParaRPr lang="en-US" smtClean="0"/>
          </a:p>
          <a:p>
            <a:pPr>
              <a:spcBef>
                <a:spcPts val="600"/>
              </a:spcBef>
            </a:pPr>
            <a:endParaRPr lang="es-ES" sz="14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s-E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718" y="3313743"/>
            <a:ext cx="3439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ru-RU" sz="16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ru-RU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fn = 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() =&gt; $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$fn();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ru-RU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ru-R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80" y="331761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s-ES" sz="160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s-E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s-E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sz="160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fn1 = </a:t>
            </a:r>
            <a:r>
              <a:rPr lang="es-E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=&gt; $x + $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pPr>
              <a:spcBef>
                <a:spcPts val="0"/>
              </a:spcBef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fn2 = </a:t>
            </a:r>
            <a:r>
              <a:rPr lang="es-E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s-E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$x + $</a:t>
            </a: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y;</a:t>
            </a:r>
          </a:p>
          <a:p>
            <a:pPr>
              <a:spcBef>
                <a:spcPts val="0"/>
              </a:spcBef>
            </a:pPr>
            <a:r>
              <a:rPr lang="es-E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4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Generatorlar iteratorlarni qo'shimcha resurs va qiyinchiliklarsiz realizatsiya qilish imkonini beradi.</a:t>
            </a:r>
          </a:p>
          <a:p>
            <a:r>
              <a:rPr lang="en-US" smtClean="0"/>
              <a:t>Generator </a:t>
            </a:r>
            <a:r>
              <a:rPr lang="en-US" b="1" smtClean="0"/>
              <a:t>yield </a:t>
            </a:r>
            <a:r>
              <a:rPr lang="en-US" smtClean="0"/>
              <a:t>kalit so'zi orqali bir necha marta qiymat qaytaradi. Ushbu qiymatlarni massivga saqlamasdan ishlatish imkoniyati orqali xotiradan bir necha barobar kam joy oladi. </a:t>
            </a:r>
          </a:p>
          <a:p>
            <a:r>
              <a:rPr lang="en-US" b="1" smtClean="0"/>
              <a:t>yield</a:t>
            </a:r>
            <a:r>
              <a:rPr lang="en-US" smtClean="0"/>
              <a:t> kalit so'zi orqali qiymat qaytaradigan ixtiyoriy funksiya </a:t>
            </a:r>
            <a:r>
              <a:rPr lang="en-US" b="1" smtClean="0"/>
              <a:t>generator</a:t>
            </a:r>
            <a:r>
              <a:rPr lang="en-US" smtClean="0"/>
              <a:t> hisoblanadi.</a:t>
            </a:r>
          </a:p>
          <a:p>
            <a:r>
              <a:rPr lang="en-US" smtClean="0"/>
              <a:t>Generator funksiyada return orqali qiymat qaytarish amalga oshirilishi mumkin, bunda generator o'z ishini to'xtatadi.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Tashqi fayllarni ulash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include</a:t>
            </a:r>
            <a:r>
              <a:rPr lang="en-US" b="1" smtClean="0"/>
              <a:t>, include_once, require, require_once </a:t>
            </a:r>
            <a:r>
              <a:rPr lang="en-US" smtClean="0"/>
              <a:t>ifodalari ishlatiladi</a:t>
            </a:r>
            <a:r>
              <a:rPr lang="en-US" smtClean="0"/>
              <a:t>.</a:t>
            </a:r>
          </a:p>
          <a:p>
            <a:r>
              <a:rPr lang="en-US" smtClean="0"/>
              <a:t>include – faylni ulaydi, fayl topilmasa E_WARNING darajasidagi xatolik haqida xabar beradi</a:t>
            </a:r>
            <a:r>
              <a:rPr lang="en-US" smtClean="0"/>
              <a:t>.</a:t>
            </a:r>
          </a:p>
          <a:p>
            <a:r>
              <a:rPr lang="en-US" smtClean="0"/>
              <a:t>require – faylni ulaydi, fayl topilmasa E_ERROR darajasidagi xatolik haqida xabar beradi</a:t>
            </a:r>
            <a:r>
              <a:rPr lang="en-US" smtClean="0"/>
              <a:t>.</a:t>
            </a:r>
          </a:p>
          <a:p>
            <a:r>
              <a:rPr lang="en-US" smtClean="0"/>
              <a:t>X_once – agar fayl oldin ulangan bo'lsa qayta qo'shmaydi</a:t>
            </a:r>
            <a:r>
              <a:rPr lang="en-US" smtClean="0"/>
              <a:t>.</a:t>
            </a:r>
          </a:p>
          <a:p>
            <a:r>
              <a:rPr lang="en-US" smtClean="0"/>
              <a:t>Fayl </a:t>
            </a:r>
            <a:r>
              <a:rPr lang="en-US" i="1" smtClean="0"/>
              <a:t>include_path</a:t>
            </a:r>
            <a:r>
              <a:rPr lang="en-US" smtClean="0"/>
              <a:t> direktivasida ko'rsatilgan manzildan qidiriladi, agar topa olmasa script joylashgan joriy manzildan qidiriladi. 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845734"/>
            <a:ext cx="11355812" cy="4023360"/>
          </a:xfrm>
        </p:spPr>
        <p:txBody>
          <a:bodyPr numCol="2">
            <a:normAutofit fontScale="62500" lnSpcReduction="20000"/>
          </a:bodyPr>
          <a:lstStyle/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xrange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$step =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($start &lt;=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($step &lt;=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LogicException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'Qadam musbat bo`lishi kerak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($i 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 $i &lt;=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 $i +=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i;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($step &gt;=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LogicException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'Qadam manfiy bo`lishi kerak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endParaRPr lang="en-US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($i 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 $i &gt;=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limit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 $i +=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i;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'range() funksiyasi orqali:  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range(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as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echo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"$number 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n&lt;br/&gt;"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'xrange() funksiyasi orqali    : '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xrange(</a:t>
            </a:r>
            <a:r>
              <a:rPr lang="en-US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as $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echo 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"$number 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1950">
              <a:lnSpc>
                <a:spcPct val="11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Savollar?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Tashqi fayllarni ulash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vars.php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sz="140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'vars.php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"$a $b 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c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0" y="4712305"/>
            <a:ext cx="3383968" cy="12248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51314" y="3078830"/>
            <a:ext cx="3635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require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'var.php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Vars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: $a $b 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c"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9439" y="3078830"/>
            <a:ext cx="3635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test.php: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'var.php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Vars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: $a $b 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c"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4405579"/>
            <a:ext cx="4038600" cy="183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500829"/>
            <a:ext cx="4038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Funksiyalarning ikkita asosiy turi mavjud: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Built-in Functions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Matematik funksiyalar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Massivlar bilan ishlash funksiyalari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mtClean="0"/>
              <a:t>Satrlar bilan ishlash funksiyalari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User-Defined Functions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Funksiya ishlashini ko'rsatuvchi psevdokod</a:t>
            </a:r>
            <a:r>
              <a:rPr lang="en-US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/>
            </a:r>
            <a:b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($arg_1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arg_2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/* ..., */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arg_n)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"Funksiya namunasi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retval;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/>
              <a:t>- funksiya tanasida ixtiyoriy dastur qismi, boshqa funksiyalar, sinflarni e'lon qilish mumkin</a:t>
            </a:r>
            <a:endParaRPr lang="en-US" smtClean="0"/>
          </a:p>
          <a:p>
            <a:r>
              <a:rPr lang="en-US" smtClean="0"/>
              <a:t>- funksiya nomi quyidagi regulyar ifodaga mos bo'lishi kerak: </a:t>
            </a:r>
            <a:r>
              <a:rPr lang="pl-PL" smtClean="0"/>
              <a:t>^[</a:t>
            </a:r>
            <a:r>
              <a:rPr lang="pl-PL"/>
              <a:t>a-zA-Z_\x80-\xff][a-zA-Z0-9_\x80-\xff</a:t>
            </a:r>
            <a:r>
              <a:rPr lang="pl-PL" smtClean="0"/>
              <a:t>]*$</a:t>
            </a:r>
            <a:endParaRPr lang="en-US" smtClean="0"/>
          </a:p>
          <a:p>
            <a:r>
              <a:rPr lang="en-US" smtClean="0"/>
              <a:t>- funksiya ishlatilishidan oldin aniqlangan bo'lishi shart emas (shartli aniqlangan funksiyalardan tashqari</a:t>
            </a:r>
            <a:r>
              <a:rPr lang="en-US" smtClean="0"/>
              <a:t>)</a:t>
            </a:r>
          </a:p>
          <a:p>
            <a:r>
              <a:rPr lang="en-US" smtClean="0"/>
              <a:t>- barcha funksiya va sinflar global ko'rinish sohasida</a:t>
            </a:r>
            <a:endParaRPr lang="en-US" smtClean="0"/>
          </a:p>
          <a:p>
            <a:r>
              <a:rPr lang="en-US" smtClean="0"/>
              <a:t>- funksiyani qayta yuklash, qayta aniqlash va o'chirish mavjud emas</a:t>
            </a:r>
            <a:endParaRPr lang="en-US" smtClean="0"/>
          </a:p>
          <a:p>
            <a:r>
              <a:rPr lang="en-US" smtClean="0"/>
              <a:t>- funksiya nomlari registrga bog'liq emas (lekin qanday aniqlangan bo'lsa shunday ishlatish tavsiya etiladi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Shartli aniqlangan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5734"/>
            <a:ext cx="10424160" cy="4023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makefoo =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ishlatish mumkin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/* foo() funksiyasini bu yerda chaqirish mumkin emas,</a:t>
            </a:r>
            <a:r>
              <a:rPr lang="ru-RU" sz="140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chunki bu funksiya hali aniqlanmagan */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Fatal error: Uncaught Error: Call to undefined function foo() in 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makefoo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"Dastur ishlashida shu kod qismi bajarilsagina foo() funksiyasi mavjud deb hisoblanadi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/* endi foo() funksiyasini ishlatish mumkin, chunki tepadagi shart bajarilgan */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foo();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"Bu funksiyani skriptning ixtiyoriy joyidan ishlatish mumkin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Ichma-ich aniqlangan funksiyalar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5734"/>
            <a:ext cx="10424160" cy="4023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foo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() funksiyasi chaqirilmaguncha bar() funksiyasi mavjud bo'lmaydi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bar(); // Fatal error: Uncaught Error: Call to undefined function bar() in ...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foo();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smtClean="0">
                <a:solidFill>
                  <a:srgbClr val="008000"/>
                </a:solidFill>
                <a:latin typeface="Consolas" panose="020B0609020204030204" pitchFamily="49" charset="0"/>
              </a:rPr>
              <a:t>// endi ishlatish mumkin, chunki oldinroq foo() funksiyasi chaqirildi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Funksiya argumentlari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2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PHPda argumentlarni qiymat bo'yicha jo'natish, ko'rsatkich bo'yicha jo'natish, kelishuv bo'yicha qiymatlar, turi ko'rsatilgan argumentlar, o'zgaruvchi miqdorli argumentlarni qo'llaydi. 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($input)</a:t>
            </a:r>
          </a:p>
          <a:p>
            <a:pPr>
              <a:spcBef>
                <a:spcPts val="0"/>
              </a:spcBef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echo 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"$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input[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] + $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input[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smtClean="0">
                <a:solidFill>
                  <a:srgbClr val="A31515"/>
                </a:solidFill>
                <a:latin typeface="Consolas" panose="020B0609020204030204" pitchFamily="49" charset="0"/>
              </a:rPr>
              <a:t>] = 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input[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 + $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input[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smtClean="0"/>
          </a:p>
          <a:p>
            <a:r>
              <a:rPr lang="en-US" smtClean="0"/>
              <a:t>PHP 8.0.0 dan boshlab argumentlar ro'yxati vergul bilan tugasa u ko'rilmaydi</a:t>
            </a:r>
            <a:r>
              <a:rPr lang="en-US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1500">
                <a:solidFill>
                  <a:srgbClr val="800000"/>
                </a:solidFill>
                <a:latin typeface="Consolas" panose="020B0609020204030204" pitchFamily="49" charset="0"/>
              </a:rPr>
              <a:t>&lt;?php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takes_many_args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$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first_arg,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$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second_arg,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$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a_very_long_argument_name,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$arg_with_default = </a:t>
            </a:r>
            <a:r>
              <a:rPr lang="en-US" sz="150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5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$again = </a:t>
            </a:r>
            <a:r>
              <a:rPr lang="en-US" sz="1500" smtClean="0">
                <a:solidFill>
                  <a:srgbClr val="A31515"/>
                </a:solidFill>
                <a:latin typeface="Consolas" panose="020B0609020204030204" pitchFamily="49" charset="0"/>
              </a:rPr>
              <a:t>'a default string'</a:t>
            </a: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smtClean="0">
                <a:solidFill>
                  <a:srgbClr val="008000"/>
                </a:solidFill>
                <a:latin typeface="Consolas" panose="020B0609020204030204" pitchFamily="49" charset="0"/>
              </a:rPr>
              <a:t>// PHP 8.0.0. dan boshlab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sz="15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26" y="286603"/>
            <a:ext cx="10406908" cy="1450757"/>
          </a:xfrm>
        </p:spPr>
        <p:txBody>
          <a:bodyPr/>
          <a:lstStyle/>
          <a:p>
            <a:r>
              <a:rPr lang="en-US" smtClean="0"/>
              <a:t>Argumentlarni ko'rsatkich bo'yicha jo'natish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Argument nomi oldidan &amp; belgisi ishlatiladi</a:t>
            </a:r>
            <a:r>
              <a:rPr lang="en-US" smtClean="0"/>
              <a:t>.</a:t>
            </a:r>
          </a:p>
          <a:p>
            <a:pPr>
              <a:spcBef>
                <a:spcPts val="0"/>
              </a:spcBef>
            </a:pPr>
            <a:endParaRPr lang="en-US" sz="160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add_some_extra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$string)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$string .=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'va satrning davomi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str = </a:t>
            </a:r>
            <a:r>
              <a:rPr lang="en-US" sz="1600" smtClean="0">
                <a:solidFill>
                  <a:srgbClr val="A31515"/>
                </a:solidFill>
                <a:latin typeface="Consolas" panose="020B0609020204030204" pitchFamily="49" charset="0"/>
              </a:rPr>
              <a:t>'Bu satr '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add_some_extra($str);</a:t>
            </a:r>
          </a:p>
          <a:p>
            <a:pPr>
              <a:spcBef>
                <a:spcPts val="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echo $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// Bu satr va satrning davomi</a:t>
            </a:r>
            <a:r>
              <a:rPr lang="en-US" sz="160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Qodirbek Maxarov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39C2-0EC4-4F5F-8546-CDB60EBD4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1467</TotalTime>
  <Words>1124</Words>
  <Application>Microsoft Office PowerPoint</Application>
  <PresentationFormat>Widescreen</PresentationFormat>
  <Paragraphs>354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Retrospect</vt:lpstr>
      <vt:lpstr>Funksiyalar</vt:lpstr>
      <vt:lpstr>Tashqi fayllarni ulash</vt:lpstr>
      <vt:lpstr>Tashqi fayllarni ulash</vt:lpstr>
      <vt:lpstr>Funksiyalar</vt:lpstr>
      <vt:lpstr>Funksiyalar</vt:lpstr>
      <vt:lpstr>Shartli aniqlangan funksiyalar</vt:lpstr>
      <vt:lpstr>Ichma-ich aniqlangan funksiyalar</vt:lpstr>
      <vt:lpstr>Funksiya argumentlari</vt:lpstr>
      <vt:lpstr>Argumentlarni ko'rsatkich bo'yicha jo'natish</vt:lpstr>
      <vt:lpstr>Kelishuv bo'yicha argumentlar qiymatlari</vt:lpstr>
      <vt:lpstr>Turi aniqlanishlari</vt:lpstr>
      <vt:lpstr>O'zgaruvchi miqdorli argumentlar</vt:lpstr>
      <vt:lpstr>Nomlangan argumentlar</vt:lpstr>
      <vt:lpstr>Qiymatni qaytarish</vt:lpstr>
      <vt:lpstr>Funksiyalarga o'zgaruvchi orqali murojaat qilish</vt:lpstr>
      <vt:lpstr>Anonim funksiyalar</vt:lpstr>
      <vt:lpstr>Anonim funksiyalarda ajdod ko'rinish sohasidagi o'zgaruvchilarni ishlatish</vt:lpstr>
      <vt:lpstr>Strelkali funksiyalar</vt:lpstr>
      <vt:lpstr>Generatorlar</vt:lpstr>
      <vt:lpstr>Generatorlar</vt:lpstr>
      <vt:lpstr>Savollar?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Ranglar va fon</dc:title>
  <dc:creator>Qodirbek</dc:creator>
  <cp:lastModifiedBy>Qodirbek</cp:lastModifiedBy>
  <cp:revision>444</cp:revision>
  <dcterms:created xsi:type="dcterms:W3CDTF">2019-11-17T16:43:43Z</dcterms:created>
  <dcterms:modified xsi:type="dcterms:W3CDTF">2021-09-20T16:30:22Z</dcterms:modified>
</cp:coreProperties>
</file>