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78" r:id="rId2"/>
    <p:sldId id="282" r:id="rId3"/>
    <p:sldId id="283" r:id="rId4"/>
    <p:sldId id="313" r:id="rId5"/>
    <p:sldId id="314" r:id="rId6"/>
    <p:sldId id="315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31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2" r:id="rId36"/>
    <p:sldId id="311" r:id="rId37"/>
    <p:sldId id="317" r:id="rId38"/>
    <p:sldId id="321" r:id="rId39"/>
    <p:sldId id="322" r:id="rId40"/>
    <p:sldId id="318" r:id="rId41"/>
    <p:sldId id="323" r:id="rId42"/>
    <p:sldId id="319" r:id="rId43"/>
    <p:sldId id="320" r:id="rId44"/>
    <p:sldId id="324" r:id="rId45"/>
    <p:sldId id="325" r:id="rId46"/>
    <p:sldId id="28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4C114-2612-4EAC-ADDE-11BAC3BFE6F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228F2-AA37-4C49-A0B1-5E334E2E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97B-ACAC-4813-9887-F55AA2B40D78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6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50BA-586B-4D0B-9468-6B10FBEA6DEE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01C-B759-4CF1-833C-56653C772DBA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02E8-A5B5-44EE-A864-368009BDB8C8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466A-21E0-439C-8019-BDE1D3C459BC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229D-80D2-4E17-9CF0-9825B71EF318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A24-F62D-4DE4-BE91-4FC24BA79B8F}" type="datetime1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4933-81D9-43FD-ABB6-6A6714628B37}" type="datetime1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77B3-965E-4786-99A9-A6C381A22898}" type="datetime1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7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C2D18B-6E49-4DAA-9F59-C71A4A951975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D04A-86AA-4421-94E0-C3FC947D44A6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318F6E-4133-4ED7-B70F-E2CE3AAB6A53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Obyektlar</a:t>
            </a:r>
            <a:endParaRPr lang="en-US" sz="66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31" y="4655504"/>
            <a:ext cx="3007911" cy="16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Sinf konstantalari</a:t>
            </a:r>
            <a:endParaRPr lang="ru-RU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31266"/>
          </a:xfrm>
        </p:spPr>
        <p:txBody>
          <a:bodyPr numCol="1"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smtClean="0"/>
              <a:t>Konstantalarni e'lon qilishda $ belgisi ishlatilmaydi. Konstantalar ko'rinish sohasi kelishuv bo'yicha public.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mtClean="0">
              <a:solidFill>
                <a:srgbClr val="0000BB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mtClean="0">
                <a:solidFill>
                  <a:srgbClr val="0000BB"/>
                </a:solidFill>
                <a:latin typeface="Consolas" panose="020B0609020204030204" pitchFamily="49" charset="0"/>
              </a:rPr>
              <a:t>&lt;?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php</a:t>
            </a:r>
            <a:b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MyClass</a:t>
            </a:r>
            <a:b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const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CONSTANT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mtClean="0">
                <a:solidFill>
                  <a:srgbClr val="DD0000"/>
                </a:solidFill>
                <a:latin typeface="Consolas" panose="020B0609020204030204" pitchFamily="49" charset="0"/>
              </a:rPr>
              <a:t>'konstanta qiymati</a:t>
            </a:r>
            <a:r>
              <a:rPr lang="ru-RU" smtClean="0">
                <a:solidFill>
                  <a:srgbClr val="DD0000"/>
                </a:solidFill>
                <a:latin typeface="Consolas" panose="020B0609020204030204" pitchFamily="49" charset="0"/>
              </a:rPr>
              <a:t>'</a:t>
            </a:r>
            <a:r>
              <a:rPr lang="ru-RU" smtClean="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r>
              <a:rPr lang="ru-RU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ru-RU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ru-RU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function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showConstant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    echo 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CONSTANT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. </a:t>
            </a:r>
            <a:r>
              <a:rPr lang="en-US">
                <a:solidFill>
                  <a:srgbClr val="DD0000"/>
                </a:solidFill>
                <a:latin typeface="Consolas" panose="020B0609020204030204" pitchFamily="49" charset="0"/>
              </a:rPr>
              <a:t>"\n"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echo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MyClass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CONSTANT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. </a:t>
            </a:r>
            <a:r>
              <a:rPr lang="en-US">
                <a:solidFill>
                  <a:srgbClr val="DD0000"/>
                </a:solidFill>
                <a:latin typeface="Consolas" panose="020B0609020204030204" pitchFamily="49" charset="0"/>
              </a:rPr>
              <a:t>"\n"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$classname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>
                <a:solidFill>
                  <a:srgbClr val="DD0000"/>
                </a:solidFill>
                <a:latin typeface="Consolas" panose="020B0609020204030204" pitchFamily="49" charset="0"/>
              </a:rPr>
              <a:t>"MyClass"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echo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$classname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CONSTANT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. </a:t>
            </a:r>
            <a:r>
              <a:rPr lang="en-US">
                <a:solidFill>
                  <a:srgbClr val="DD0000"/>
                </a:solidFill>
                <a:latin typeface="Consolas" panose="020B0609020204030204" pitchFamily="49" charset="0"/>
              </a:rPr>
              <a:t>"\n"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; </a:t>
            </a:r>
            <a:r>
              <a:rPr lang="en-US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mtClean="0">
                <a:solidFill>
                  <a:srgbClr val="FF8000"/>
                </a:solidFill>
                <a:latin typeface="Consolas" panose="020B0609020204030204" pitchFamily="49" charset="0"/>
              </a:rPr>
              <a:t>PHP</a:t>
            </a:r>
            <a:r>
              <a:rPr lang="en-US">
                <a:solidFill>
                  <a:srgbClr val="FF8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FF8000"/>
                </a:solidFill>
                <a:latin typeface="Consolas" panose="020B0609020204030204" pitchFamily="49" charset="0"/>
              </a:rPr>
              <a:t>5.3.0 dan</a:t>
            </a:r>
            <a:r>
              <a:rPr lang="en-US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$class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MyClass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$class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showConstant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echo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$class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CONSTANT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DD0000"/>
                </a:solidFill>
                <a:latin typeface="Consolas" panose="020B0609020204030204" pitchFamily="49" charset="0"/>
              </a:rPr>
              <a:t>"\n"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; </a:t>
            </a:r>
            <a:r>
              <a:rPr lang="en-US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mtClean="0">
                <a:solidFill>
                  <a:srgbClr val="FF8000"/>
                </a:solidFill>
                <a:latin typeface="Consolas" panose="020B0609020204030204" pitchFamily="49" charset="0"/>
              </a:rPr>
              <a:t>PHP</a:t>
            </a:r>
            <a:r>
              <a:rPr lang="en-US">
                <a:solidFill>
                  <a:srgbClr val="FF8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FF8000"/>
                </a:solidFill>
                <a:latin typeface="Consolas" panose="020B0609020204030204" pitchFamily="49" charset="0"/>
              </a:rPr>
              <a:t>5.3.0 dan</a:t>
            </a:r>
            <a:r>
              <a:rPr lang="en-US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7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Sinf konstantalari</a:t>
            </a:r>
            <a:endParaRPr lang="ru-RU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31266"/>
          </a:xfrm>
        </p:spPr>
        <p:txBody>
          <a:bodyPr numCol="1"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100" smtClean="0"/>
              <a:t>PHP 5.5.0 dan boshlab </a:t>
            </a:r>
            <a:r>
              <a:rPr lang="en-US" sz="2100" b="1" smtClean="0"/>
              <a:t>::class</a:t>
            </a:r>
            <a:r>
              <a:rPr lang="en-US" sz="2100" b="1"/>
              <a:t> </a:t>
            </a:r>
            <a:r>
              <a:rPr lang="en-US" sz="2100" smtClean="0"/>
              <a:t>maxsus konstantasi mavjud va u sinfga to'liq yo'lni saqlaydi. Bu konstanta nomlar fazosida joylashgan sinflarni ishlatishda juda qulay.</a:t>
            </a:r>
            <a:endParaRPr lang="en-US" sz="260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smtClean="0">
                <a:solidFill>
                  <a:srgbClr val="0000BB"/>
                </a:solidFill>
                <a:latin typeface="Consolas" panose="020B0609020204030204" pitchFamily="49" charset="0"/>
              </a:rPr>
              <a:t>  &lt;?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php</a:t>
            </a:r>
            <a:b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rgbClr val="0000BB"/>
                </a:solidFill>
                <a:latin typeface="Consolas" panose="020B0609020204030204" pitchFamily="49" charset="0"/>
              </a:rPr>
              <a:t>  </a:t>
            </a:r>
            <a:r>
              <a:rPr lang="en-US" sz="1800" smtClean="0">
                <a:solidFill>
                  <a:srgbClr val="007700"/>
                </a:solidFill>
                <a:latin typeface="Consolas" panose="020B0609020204030204" pitchFamily="49" charset="0"/>
              </a:rPr>
              <a:t>namespace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foo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 </a:t>
            </a:r>
            <a:r>
              <a:rPr lang="en-US" sz="1800" smtClean="0">
                <a:solidFill>
                  <a:srgbClr val="007700"/>
                </a:solidFill>
                <a:latin typeface="Consolas" panose="020B0609020204030204" pitchFamily="49" charset="0"/>
              </a:rPr>
              <a:t>  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 class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bar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smtClean="0">
                <a:solidFill>
                  <a:srgbClr val="007700"/>
                </a:solidFill>
                <a:latin typeface="Consolas" panose="020B0609020204030204" pitchFamily="49" charset="0"/>
              </a:rPr>
              <a:t>  }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smtClean="0">
                <a:solidFill>
                  <a:srgbClr val="007700"/>
                </a:solidFill>
                <a:latin typeface="Consolas" panose="020B0609020204030204" pitchFamily="49" charset="0"/>
              </a:rPr>
              <a:t>  echo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bar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::class; </a:t>
            </a:r>
            <a:r>
              <a:rPr lang="en-US" sz="1800">
                <a:solidFill>
                  <a:srgbClr val="FF8000"/>
                </a:solidFill>
                <a:latin typeface="Consolas" panose="020B0609020204030204" pitchFamily="49" charset="0"/>
              </a:rPr>
              <a:t>// foo\bar</a:t>
            </a:r>
            <a:br>
              <a:rPr lang="en-US" sz="18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rgbClr val="FF8000"/>
                </a:solidFill>
                <a:latin typeface="Consolas" panose="020B0609020204030204" pitchFamily="49" charset="0"/>
              </a:rPr>
              <a:t>  </a:t>
            </a:r>
            <a:r>
              <a:rPr lang="en-US" sz="1800" smtClean="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rgbClr val="007700"/>
                </a:solidFill>
                <a:latin typeface="Consolas" panose="020B0609020204030204" pitchFamily="49" charset="0"/>
              </a:rPr>
              <a:t>  </a:t>
            </a:r>
            <a:r>
              <a:rPr lang="en-US" sz="1800" smtClean="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100"/>
              <a:t>PHP </a:t>
            </a:r>
            <a:r>
              <a:rPr lang="en-US" sz="2100" smtClean="0"/>
              <a:t>5.6.0 dan boshlab konstantalar </a:t>
            </a:r>
            <a:r>
              <a:rPr lang="en-US" sz="2100"/>
              <a:t>qiymatini ifoda orqali ham berish mumkin.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smtClean="0">
                <a:solidFill>
                  <a:srgbClr val="0000BB"/>
                </a:solidFill>
                <a:latin typeface="Consolas" panose="020B0609020204030204" pitchFamily="49" charset="0"/>
              </a:rPr>
              <a:t>  &lt;?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php</a:t>
            </a:r>
            <a:b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rgbClr val="0000BB"/>
                </a:solidFill>
                <a:latin typeface="Consolas" panose="020B0609020204030204" pitchFamily="49" charset="0"/>
              </a:rPr>
              <a:t>  </a:t>
            </a:r>
            <a:r>
              <a:rPr lang="en-US" sz="1800" smtClean="0">
                <a:solidFill>
                  <a:srgbClr val="007700"/>
                </a:solidFill>
                <a:latin typeface="Consolas" panose="020B0609020204030204" pitchFamily="49" charset="0"/>
              </a:rPr>
              <a:t>const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ONE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1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rgbClr val="007700"/>
                </a:solidFill>
                <a:latin typeface="Consolas" panose="020B0609020204030204" pitchFamily="49" charset="0"/>
              </a:rPr>
              <a:t>  class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foo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FF8000"/>
                </a:solidFill>
                <a:latin typeface="Consolas" panose="020B0609020204030204" pitchFamily="49" charset="0"/>
              </a:rPr>
              <a:t>  </a:t>
            </a:r>
            <a:r>
              <a:rPr lang="en-US" sz="1800" smtClean="0">
                <a:solidFill>
                  <a:srgbClr val="FF8000"/>
                </a:solidFill>
                <a:latin typeface="Consolas" panose="020B0609020204030204" pitchFamily="49" charset="0"/>
              </a:rPr>
              <a:t>  </a:t>
            </a:r>
            <a:r>
              <a:rPr lang="en-US" sz="1800">
                <a:solidFill>
                  <a:srgbClr val="FF8000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const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TWO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ONE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*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2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smtClean="0">
                <a:solidFill>
                  <a:srgbClr val="007700"/>
                </a:solidFill>
                <a:latin typeface="Consolas" panose="020B0609020204030204" pitchFamily="49" charset="0"/>
              </a:rPr>
              <a:t>  const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THREE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ONE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+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self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TWO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smtClean="0">
                <a:solidFill>
                  <a:srgbClr val="007700"/>
                </a:solidFill>
                <a:latin typeface="Consolas" panose="020B0609020204030204" pitchFamily="49" charset="0"/>
              </a:rPr>
              <a:t>  const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SENTENCE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800" smtClean="0">
                <a:solidFill>
                  <a:srgbClr val="DD0000"/>
                </a:solidFill>
                <a:latin typeface="Consolas" panose="020B0609020204030204" pitchFamily="49" charset="0"/>
              </a:rPr>
              <a:t>'THREE</a:t>
            </a:r>
            <a:r>
              <a:rPr lang="en-US" sz="1800">
                <a:solidFill>
                  <a:srgbClr val="DD0000"/>
                </a:solidFill>
                <a:latin typeface="Consolas" panose="020B0609020204030204" pitchFamily="49" charset="0"/>
              </a:rPr>
              <a:t> - '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.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self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THREE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rgbClr val="007700"/>
                </a:solidFill>
                <a:latin typeface="Consolas" panose="020B0609020204030204" pitchFamily="49" charset="0"/>
              </a:rPr>
              <a:t>  }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rgbClr val="007700"/>
                </a:solidFill>
                <a:latin typeface="Consolas" panose="020B0609020204030204" pitchFamily="49" charset="0"/>
              </a:rPr>
              <a:t>  </a:t>
            </a:r>
            <a:r>
              <a:rPr lang="en-US" sz="1800" smtClean="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endParaRPr lang="en-US" sz="1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1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Vorislik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smtClean="0"/>
              <a:t>Sinflarda vorislikni amalga oshirish uchun extends kalit so'zi ishlatiladi.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smtClean="0">
              <a:solidFill>
                <a:srgbClr val="0000BB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smtClean="0">
                <a:solidFill>
                  <a:srgbClr val="0000BB"/>
                </a:solidFill>
                <a:latin typeface="Consolas" panose="020B0609020204030204" pitchFamily="49" charset="0"/>
              </a:rPr>
              <a:t>&lt;?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php</a:t>
            </a:r>
            <a:b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Foo</a:t>
            </a:r>
            <a:b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printItem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$string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)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800">
                <a:solidFill>
                  <a:srgbClr val="DD0000"/>
                </a:solidFill>
                <a:latin typeface="Consolas" panose="020B0609020204030204" pitchFamily="49" charset="0"/>
              </a:rPr>
              <a:t>'Foo: '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.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$string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.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PHP_EOL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printPHP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()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800">
                <a:solidFill>
                  <a:srgbClr val="DD0000"/>
                </a:solidFill>
                <a:latin typeface="Consolas" panose="020B0609020204030204" pitchFamily="49" charset="0"/>
              </a:rPr>
              <a:t>'PHP is great.'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.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PHP_EOL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endParaRPr lang="en-US" sz="1800" smtClean="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smtClean="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smtClean="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Bar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extends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Foo</a:t>
            </a:r>
            <a:b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printItem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$string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)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800">
                <a:solidFill>
                  <a:srgbClr val="DD0000"/>
                </a:solidFill>
                <a:latin typeface="Consolas" panose="020B0609020204030204" pitchFamily="49" charset="0"/>
              </a:rPr>
              <a:t>'Bar: '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.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$string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.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PHP_EOL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$foo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Foo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$bar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Bar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$foo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printItem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DD0000"/>
                </a:solidFill>
                <a:latin typeface="Consolas" panose="020B0609020204030204" pitchFamily="49" charset="0"/>
              </a:rPr>
              <a:t>'baz'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); </a:t>
            </a:r>
            <a:r>
              <a:rPr lang="en-US" sz="18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800" smtClean="0">
                <a:solidFill>
                  <a:srgbClr val="FF8000"/>
                </a:solidFill>
                <a:latin typeface="Consolas" panose="020B0609020204030204" pitchFamily="49" charset="0"/>
              </a:rPr>
              <a:t>Natija:</a:t>
            </a:r>
            <a:r>
              <a:rPr lang="en-US" sz="1800">
                <a:solidFill>
                  <a:srgbClr val="FF8000"/>
                </a:solidFill>
                <a:latin typeface="Consolas" panose="020B0609020204030204" pitchFamily="49" charset="0"/>
              </a:rPr>
              <a:t> 'Foo: baz'</a:t>
            </a:r>
            <a:br>
              <a:rPr lang="en-US" sz="18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$foo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printPHP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();       </a:t>
            </a:r>
            <a:r>
              <a:rPr lang="en-US" sz="18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800" smtClean="0">
                <a:solidFill>
                  <a:srgbClr val="FF8000"/>
                </a:solidFill>
                <a:latin typeface="Consolas" panose="020B0609020204030204" pitchFamily="49" charset="0"/>
              </a:rPr>
              <a:t>Natija:</a:t>
            </a:r>
            <a:r>
              <a:rPr lang="en-US" sz="1800">
                <a:solidFill>
                  <a:srgbClr val="FF8000"/>
                </a:solidFill>
                <a:latin typeface="Consolas" panose="020B0609020204030204" pitchFamily="49" charset="0"/>
              </a:rPr>
              <a:t> 'PHP is great' </a:t>
            </a:r>
            <a:br>
              <a:rPr lang="en-US" sz="18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$bar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printItem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DD0000"/>
                </a:solidFill>
                <a:latin typeface="Consolas" panose="020B0609020204030204" pitchFamily="49" charset="0"/>
              </a:rPr>
              <a:t>'baz'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); </a:t>
            </a:r>
            <a:r>
              <a:rPr lang="en-US" sz="18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800" smtClean="0">
                <a:solidFill>
                  <a:srgbClr val="FF8000"/>
                </a:solidFill>
                <a:latin typeface="Consolas" panose="020B0609020204030204" pitchFamily="49" charset="0"/>
              </a:rPr>
              <a:t>Natija:</a:t>
            </a:r>
            <a:r>
              <a:rPr lang="en-US" sz="1800">
                <a:solidFill>
                  <a:srgbClr val="FF8000"/>
                </a:solidFill>
                <a:latin typeface="Consolas" panose="020B0609020204030204" pitchFamily="49" charset="0"/>
              </a:rPr>
              <a:t> 'Bar: baz'</a:t>
            </a:r>
            <a:br>
              <a:rPr lang="en-US" sz="18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$bar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printPHP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();       </a:t>
            </a:r>
            <a:r>
              <a:rPr lang="en-US" sz="18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800" smtClean="0">
                <a:solidFill>
                  <a:srgbClr val="FF8000"/>
                </a:solidFill>
                <a:latin typeface="Consolas" panose="020B0609020204030204" pitchFamily="49" charset="0"/>
              </a:rPr>
              <a:t>Natija:</a:t>
            </a:r>
            <a:r>
              <a:rPr lang="en-US" sz="1800">
                <a:solidFill>
                  <a:srgbClr val="FF8000"/>
                </a:solidFill>
                <a:latin typeface="Consolas" panose="020B0609020204030204" pitchFamily="49" charset="0"/>
              </a:rPr>
              <a:t> 'PHP is great'</a:t>
            </a:r>
            <a:br>
              <a:rPr lang="en-US" sz="18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0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Vorislikda maydonlarning ko'rinish sohasi</a:t>
            </a:r>
            <a:endParaRPr lang="ru-RU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78634"/>
          </a:xfrm>
        </p:spPr>
        <p:txBody>
          <a:bodyPr numCol="1" spcCol="360000">
            <a:normAutofit/>
          </a:bodyPr>
          <a:lstStyle/>
          <a:p>
            <a:pPr marL="0" indent="0" algn="just">
              <a:buNone/>
            </a:pPr>
            <a:r>
              <a:rPr lang="en-US" sz="1600" smtClean="0"/>
              <a:t>Vorislikda ko'rinish sohasi amal qiladi. Private modifikatori bo'lgan maydon va metodlarni avlod sinflar ko'ra olmaydi.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189" y="2266949"/>
            <a:ext cx="11628407" cy="3924301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$public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'Public'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protected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$protected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'Protected'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private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$private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'Private'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printHello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protected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$obj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$obj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Ishlaydi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$obj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protected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Xato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$obj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 Xato</a:t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$obj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printHello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,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Protected,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Private</a:t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endParaRPr lang="en-US" sz="1400" smtClean="0">
              <a:solidFill>
                <a:srgbClr val="FF8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MyClass2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extends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spc="-1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pc="-100" smtClean="0">
                <a:solidFill>
                  <a:srgbClr val="FF8000"/>
                </a:solidFill>
                <a:latin typeface="Consolas" panose="020B0609020204030204" pitchFamily="49" charset="0"/>
              </a:rPr>
              <a:t>public va protected maydonlarni qayta e'lon qilish mumkin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public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$public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'Public2'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protected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$protected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'Protected2'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printHello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protected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$obj2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MyClass2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$obj2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Ishlaydi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$obj2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protected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Xato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$obj2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Aniqlanmagan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$obj2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printHello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Public2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, Protected2, Undefined</a:t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>
              <a:solidFill>
                <a:srgbClr val="0000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2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Vorislikda </a:t>
            </a:r>
            <a:r>
              <a:rPr lang="en-US" b="1" smtClean="0"/>
              <a:t>metodlarning </a:t>
            </a:r>
            <a:r>
              <a:rPr lang="en-US" b="1"/>
              <a:t>ko'rinish sohasi</a:t>
            </a:r>
            <a:endParaRPr lang="ru-RU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78634"/>
          </a:xfrm>
        </p:spPr>
        <p:txBody>
          <a:bodyPr numCol="1" spcCol="360000">
            <a:normAutofit/>
          </a:bodyPr>
          <a:lstStyle/>
          <a:p>
            <a:pPr marL="0" indent="0" algn="just">
              <a:buNone/>
            </a:pPr>
            <a:r>
              <a:rPr lang="en-US" sz="1600" smtClean="0"/>
              <a:t>Vorislikda ko'rinish sohasi amal qiladi. Private modifikatori bo'lgan maydon va metodlarni avlod sinflar ko'ra olmaydi.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189" y="2266949"/>
            <a:ext cx="11628407" cy="3924301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Ochiq metod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MyPublic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Himoyalangan metod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protected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MyProtected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Yopiq metod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private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MyPrivate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Ochiq metod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Foo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MyPublic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MyProtected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MyPrivate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$myclass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$myclass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MyPublic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Ishlaydi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$myclass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MyProtected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Xato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$myclass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MyPrivate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Xato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$myclass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Foo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Public, Protected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va Private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metodlar ishlaydi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MyClass2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extends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Ochiq metod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Foo2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MyPublic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MyProtected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MyPrivate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Xato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$myclass2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MyClass2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$myclass2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MyPublic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Ishlaydi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$myclass2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Foo2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Public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va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Protected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metod ishlaydi,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Private metod ishlamaydi</a:t>
            </a:r>
            <a:endParaRPr lang="en-US" sz="1400">
              <a:solidFill>
                <a:srgbClr val="0000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52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Vorislikda </a:t>
            </a:r>
            <a:r>
              <a:rPr lang="en-US" b="1" smtClean="0"/>
              <a:t>metodlarning </a:t>
            </a:r>
            <a:r>
              <a:rPr lang="en-US" b="1"/>
              <a:t>ko'rinish sohasi</a:t>
            </a:r>
            <a:endParaRPr lang="ru-RU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78634"/>
          </a:xfrm>
        </p:spPr>
        <p:txBody>
          <a:bodyPr numCol="1" spcCol="360000">
            <a:normAutofit/>
          </a:bodyPr>
          <a:lstStyle/>
          <a:p>
            <a:pPr marL="0" indent="0" algn="just">
              <a:buNone/>
            </a:pPr>
            <a:r>
              <a:rPr lang="en-US" sz="1600" smtClean="0"/>
              <a:t>Vorislikda ko'rinish sohasi amal qiladi. Private modifikatori bo'lgan maydon va metodlarni avlod sinflar ko'ra olmaydi.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189" y="2266949"/>
            <a:ext cx="11628407" cy="3924301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Bar 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test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testPrivate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testPublic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testPublic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"Bar::testPublic\n"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private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testPrivate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"Bar::testPrivate\n"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endParaRPr lang="en-US" sz="1400" smtClean="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smtClean="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Foo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extends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Bar 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testPublic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"Foo::testPublic\n"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private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testPrivate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"Foo::testPrivate\n"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$myFoo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Foo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$myFoo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test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Bar::testPrivate </a:t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              // Foo::testPublic</a:t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>
              <a:solidFill>
                <a:srgbClr val="0000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9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51745" cy="1450757"/>
          </a:xfrm>
        </p:spPr>
        <p:txBody>
          <a:bodyPr/>
          <a:lstStyle/>
          <a:p>
            <a:r>
              <a:rPr lang="en-US" b="1"/>
              <a:t>Vorislikda </a:t>
            </a:r>
            <a:r>
              <a:rPr lang="en-US" b="1" smtClean="0"/>
              <a:t>konstantalarning </a:t>
            </a:r>
            <a:r>
              <a:rPr lang="en-US" b="1"/>
              <a:t>ko'rinish sohasi</a:t>
            </a:r>
            <a:endParaRPr lang="ru-RU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78634"/>
          </a:xfrm>
        </p:spPr>
        <p:txBody>
          <a:bodyPr numCol="1" spcCol="360000">
            <a:normAutofit/>
          </a:bodyPr>
          <a:lstStyle/>
          <a:p>
            <a:pPr marL="0" indent="0" algn="just">
              <a:buNone/>
            </a:pPr>
            <a:r>
              <a:rPr lang="en-US" sz="1600" smtClean="0"/>
              <a:t>Vorislikda ko'rinish sohasi amal qiladi. Private modifikatori bo'lgan maydon va metodlarni avlod sinflar ko'ra olmaydi.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189" y="2266949"/>
            <a:ext cx="11628407" cy="3924301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Ochiq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konstanta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public const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MY_PUBLIC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'public'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Himoyalangan konstanta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protected const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MY_PROTECTED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'protected'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Yopiq konstanta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private const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MY_PRIVATE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'private'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foo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self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MY_PUBLIC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self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MY_PROTECTED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self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MY_PRIVATE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endParaRPr lang="en-US" sz="1400" smtClean="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MY_PUBLIC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Ishlaydi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MY_PROTECTED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Xatolik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MY_PRIVATE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Xatolik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$myclass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foo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Public, Protected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va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Private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ishlaydi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MyClass2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extends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ochiq metod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foo2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self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MY_PUBLIC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self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MY_PROTECTED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self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MY_PRIVATE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Xatolik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$myclass2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MyClass2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MyClass2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MY_PUBLIC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Ishlaydi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$myclass2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foo2</a:t>
            </a: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(); 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// Public va Protected ishlaydi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>
              <a:solidFill>
                <a:srgbClr val="0000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Vorislikda final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360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i="1" smtClean="0"/>
              <a:t>final </a:t>
            </a:r>
            <a:r>
              <a:rPr lang="en-US" sz="1800" smtClean="0"/>
              <a:t>kalit so'zi metod yoki sinf oldidan ishlatilishi mumkin. Metodlarda ishlatilganda voris sinflar ushbu metodni qayta aniqlay olishmaydi. Agar sinfdan oldin ishlatilsa, bunday sinflardan vorislik olib bo'lmaydi.</a:t>
            </a:r>
          </a:p>
          <a:p>
            <a:pPr marL="0" indent="0">
              <a:buNone/>
            </a:pP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BaseClass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test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echo </a:t>
            </a:r>
            <a:r>
              <a:rPr lang="en-US" sz="1400" smtClean="0">
                <a:solidFill>
                  <a:srgbClr val="DD0000"/>
                </a:solidFill>
                <a:latin typeface="Consolas" panose="020B0609020204030204" pitchFamily="49" charset="0"/>
              </a:rPr>
              <a:t>"BaseClass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::test</a:t>
            </a:r>
            <a:r>
              <a:rPr lang="en-US" sz="1400" smtClean="0">
                <a:solidFill>
                  <a:srgbClr val="DD0000"/>
                </a:solidFill>
                <a:latin typeface="Consolas" panose="020B0609020204030204" pitchFamily="49" charset="0"/>
              </a:rPr>
              <a:t>() ishlatildi\n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final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moreTesting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echo </a:t>
            </a:r>
            <a:r>
              <a:rPr lang="en-US" sz="1400" smtClean="0">
                <a:solidFill>
                  <a:srgbClr val="DD0000"/>
                </a:solidFill>
                <a:latin typeface="Consolas" panose="020B0609020204030204" pitchFamily="49" charset="0"/>
              </a:rPr>
              <a:t>"BaseClass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::moreTesting</a:t>
            </a:r>
            <a:r>
              <a:rPr lang="en-US" sz="1400" smtClean="0">
                <a:solidFill>
                  <a:srgbClr val="DD0000"/>
                </a:solidFill>
                <a:latin typeface="Consolas" panose="020B0609020204030204" pitchFamily="49" charset="0"/>
              </a:rPr>
              <a:t>() 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ishlatildi</a:t>
            </a:r>
            <a:r>
              <a:rPr lang="en-US" sz="1400" smtClean="0">
                <a:solidFill>
                  <a:srgbClr val="DD0000"/>
                </a:solidFill>
                <a:latin typeface="Consolas" panose="020B0609020204030204" pitchFamily="49" charset="0"/>
              </a:rPr>
              <a:t>\n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ChildClass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extends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BaseClass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moreTesting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echo </a:t>
            </a:r>
            <a:r>
              <a:rPr lang="en-US" sz="1400" smtClean="0">
                <a:solidFill>
                  <a:srgbClr val="DD0000"/>
                </a:solidFill>
                <a:latin typeface="Consolas" panose="020B0609020204030204" pitchFamily="49" charset="0"/>
              </a:rPr>
              <a:t>"ChildClass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::moreTesting</a:t>
            </a:r>
            <a:r>
              <a:rPr lang="en-US" sz="1400" smtClean="0">
                <a:solidFill>
                  <a:srgbClr val="DD0000"/>
                </a:solidFill>
                <a:latin typeface="Consolas" panose="020B0609020204030204" pitchFamily="49" charset="0"/>
              </a:rPr>
              <a:t>() 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ishlatildi</a:t>
            </a:r>
            <a:r>
              <a:rPr lang="en-US" sz="1400" smtClean="0">
                <a:solidFill>
                  <a:srgbClr val="DD0000"/>
                </a:solidFill>
                <a:latin typeface="Consolas" panose="020B0609020204030204" pitchFamily="49" charset="0"/>
              </a:rPr>
              <a:t>\n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Quyidagi xatolik chiqadi</a:t>
            </a:r>
            <a:r>
              <a:rPr lang="ru-RU" sz="1400" smtClean="0">
                <a:solidFill>
                  <a:srgbClr val="FF8000"/>
                </a:solidFill>
                <a:latin typeface="Consolas" panose="020B0609020204030204" pitchFamily="49" charset="0"/>
              </a:rPr>
              <a:t>:</a:t>
            </a:r>
            <a:r>
              <a:rPr lang="ru-RU" sz="1400">
                <a:solidFill>
                  <a:srgbClr val="FF8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Cannot override final method BaseClass::moreTesting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()</a:t>
            </a:r>
            <a:r>
              <a:rPr lang="ru-RU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ru-RU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ru-RU" sz="140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r>
              <a:rPr lang="ru-RU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Vorislikda final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360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i="1" smtClean="0"/>
              <a:t>final </a:t>
            </a:r>
            <a:r>
              <a:rPr lang="en-US" sz="1800" smtClean="0"/>
              <a:t>kalit so'zi metod yoki sinf oldidan ishlatilishi mumkin. Metodlarda ishlatilganda voris sinflar ushbu metodni qayta aniqlay olishmaydi. Agar sinfdan oldin ishlatilsa, bunday sinflardan vorislik olib bo'lmaydi.</a:t>
            </a:r>
          </a:p>
          <a:p>
            <a:pPr marL="0" indent="0">
              <a:buNone/>
            </a:pP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final 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BaseClass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test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echo </a:t>
            </a:r>
            <a:r>
              <a:rPr lang="en-US" sz="1400" smtClean="0">
                <a:solidFill>
                  <a:srgbClr val="DD0000"/>
                </a:solidFill>
                <a:latin typeface="Consolas" panose="020B0609020204030204" pitchFamily="49" charset="0"/>
              </a:rPr>
              <a:t>"BaseClass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::test</a:t>
            </a:r>
            <a:r>
              <a:rPr lang="en-US" sz="1400" smtClean="0">
                <a:solidFill>
                  <a:srgbClr val="DD0000"/>
                </a:solidFill>
                <a:latin typeface="Consolas" panose="020B0609020204030204" pitchFamily="49" charset="0"/>
              </a:rPr>
              <a:t>() c\n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ru-RU" sz="1400">
                <a:solidFill>
                  <a:srgbClr val="FF8000"/>
                </a:solidFill>
                <a:latin typeface="Consolas" panose="020B0609020204030204" pitchFamily="49" charset="0"/>
              </a:rPr>
              <a:t>В данном случае неважно, укажете ли вы этот метод как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final </a:t>
            </a:r>
            <a:r>
              <a:rPr lang="ru-RU" sz="1400">
                <a:solidFill>
                  <a:srgbClr val="FF8000"/>
                </a:solidFill>
                <a:latin typeface="Consolas" panose="020B0609020204030204" pitchFamily="49" charset="0"/>
              </a:rPr>
              <a:t>или нет</a:t>
            </a:r>
            <a:br>
              <a:rPr lang="ru-RU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ru-RU" sz="1400">
                <a:solidFill>
                  <a:srgbClr val="FF8000"/>
                </a:solidFill>
                <a:latin typeface="Consolas" panose="020B0609020204030204" pitchFamily="49" charset="0"/>
              </a:rPr>
              <a:t>  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final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moreTesting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echo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"BaseClass::moreTesting() </a:t>
            </a:r>
            <a:r>
              <a:rPr lang="en-US" sz="1400" smtClean="0">
                <a:solidFill>
                  <a:srgbClr val="DD0000"/>
                </a:solidFill>
                <a:latin typeface="Consolas" panose="020B0609020204030204" pitchFamily="49" charset="0"/>
              </a:rPr>
              <a:t>ishlatildi\n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ChildClass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extends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BaseClass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Quyidagi xatolik chiqadi</a:t>
            </a:r>
            <a:r>
              <a:rPr lang="ru-RU" sz="1400" smtClean="0">
                <a:solidFill>
                  <a:srgbClr val="FF8000"/>
                </a:solidFill>
                <a:latin typeface="Consolas" panose="020B0609020204030204" pitchFamily="49" charset="0"/>
              </a:rPr>
              <a:t>:</a:t>
            </a:r>
            <a:r>
              <a:rPr lang="ru-RU" sz="1400">
                <a:solidFill>
                  <a:srgbClr val="FF8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Class ChildClass may not inherit from final class (BaseClass)</a:t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6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51745" cy="1450757"/>
          </a:xfrm>
        </p:spPr>
        <p:txBody>
          <a:bodyPr/>
          <a:lstStyle/>
          <a:p>
            <a:r>
              <a:rPr lang="en-US" b="1" smtClean="0"/>
              <a:t>:: operatori</a:t>
            </a:r>
            <a:endParaRPr lang="ru-RU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78634"/>
          </a:xfrm>
        </p:spPr>
        <p:txBody>
          <a:bodyPr numCol="1" spcCol="360000">
            <a:normAutofit/>
          </a:bodyPr>
          <a:lstStyle/>
          <a:p>
            <a:pPr marL="0" indent="0" algn="just">
              <a:buNone/>
            </a:pPr>
            <a:r>
              <a:rPr lang="en-US" sz="1600" smtClean="0"/>
              <a:t>Sinf tashqarisidan statik maydon va metodlarga, konstantalarga, sinf ichida esa </a:t>
            </a:r>
            <a:r>
              <a:rPr lang="en-US" sz="1600" i="1" smtClean="0"/>
              <a:t>self</a:t>
            </a:r>
            <a:r>
              <a:rPr lang="en-US" sz="1600"/>
              <a:t>, </a:t>
            </a:r>
            <a:r>
              <a:rPr lang="en-US" sz="1600" i="1"/>
              <a:t>parent</a:t>
            </a:r>
            <a:r>
              <a:rPr lang="en-US" sz="1600"/>
              <a:t> </a:t>
            </a:r>
            <a:r>
              <a:rPr lang="en-US" sz="1600" smtClean="0"/>
              <a:t>va </a:t>
            </a:r>
            <a:r>
              <a:rPr lang="en-US" sz="1600" i="1" smtClean="0"/>
              <a:t>static</a:t>
            </a:r>
            <a:r>
              <a:rPr lang="en-US" sz="1600" smtClean="0"/>
              <a:t> kalit so'zlar orqali maydon va metodlarga murojaat qilishda ishlatiladi.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189" y="2266949"/>
            <a:ext cx="11628407" cy="3924301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endParaRPr lang="en-US" sz="1400" smtClean="0">
              <a:solidFill>
                <a:srgbClr val="0000BB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protected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myFunc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"MyClass::myFunc()\n"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endParaRPr lang="en-US" sz="1400" smtClean="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OtherClass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extends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static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$my_static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400" smtClean="0">
                <a:solidFill>
                  <a:srgbClr val="DD0000"/>
                </a:solidFill>
                <a:latin typeface="Consolas" panose="020B0609020204030204" pitchFamily="49" charset="0"/>
              </a:rPr>
              <a:t>"static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 </a:t>
            </a:r>
            <a:r>
              <a:rPr lang="en-US" sz="1400" smtClean="0">
                <a:solidFill>
                  <a:srgbClr val="DD0000"/>
                </a:solidFill>
                <a:latin typeface="Consolas" panose="020B0609020204030204" pitchFamily="49" charset="0"/>
              </a:rPr>
              <a:t>o'zgaruvchi"</a:t>
            </a: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static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doubleColon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parent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CONST_VALUE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.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"\n"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self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$my_static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.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"\n"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smtClean="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smtClean="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Ajdod sinf metodini qayta aniqlash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myFunc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Ajdod sinf metodini chaqirish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parent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myFunc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"OtherClass::myFunc()\n"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00BB"/>
                </a:solidFill>
                <a:latin typeface="Consolas" panose="020B0609020204030204" pitchFamily="49" charset="0"/>
              </a:rPr>
              <a:t>OtherClass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doubleColon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$class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OtherClass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myFunc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>
              <a:solidFill>
                <a:srgbClr val="0000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Obyektga yo'naltirilgan dasturlash</a:t>
            </a:r>
            <a:endParaRPr lang="ru-RU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Obyektga yo'naltirilgan dasturlash quyidagilarga asoslanadi:</a:t>
            </a:r>
          </a:p>
          <a:p>
            <a:pPr marL="534988" indent="-180975">
              <a:buFont typeface="Wingdings" panose="05000000000000000000" pitchFamily="2" charset="2"/>
              <a:buChar char="Ø"/>
            </a:pPr>
            <a:r>
              <a:rPr lang="en-US" smtClean="0"/>
              <a:t>Inkapsulyatsiya</a:t>
            </a:r>
            <a:endParaRPr lang="en-US" smtClean="0"/>
          </a:p>
          <a:p>
            <a:pPr marL="534988" indent="-180975">
              <a:buFont typeface="Wingdings" panose="05000000000000000000" pitchFamily="2" charset="2"/>
              <a:buChar char="Ø"/>
            </a:pPr>
            <a:r>
              <a:rPr lang="en-US"/>
              <a:t>Vorislik</a:t>
            </a:r>
          </a:p>
          <a:p>
            <a:pPr marL="534988" indent="-180975">
              <a:buFont typeface="Wingdings" panose="05000000000000000000" pitchFamily="2" charset="2"/>
              <a:buChar char="Ø"/>
            </a:pPr>
            <a:r>
              <a:rPr lang="en-US" smtClean="0"/>
              <a:t>Polimorfizm</a:t>
            </a:r>
          </a:p>
        </p:txBody>
      </p:sp>
    </p:spTree>
    <p:extLst>
      <p:ext uri="{BB962C8B-B14F-4D97-AF65-F5344CB8AC3E}">
        <p14:creationId xmlns:p14="http://schemas.microsoft.com/office/powerpoint/2010/main" val="20454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kalit so'zi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Statik xossalar va metodlar sinf obyekti yaratilmasdan ishlatilishi mumkin.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0125" y="2198737"/>
            <a:ext cx="11068049" cy="4626173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Foo</a:t>
            </a:r>
            <a:b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    public static 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$my_static 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600">
                <a:solidFill>
                  <a:srgbClr val="DD0000"/>
                </a:solidFill>
                <a:latin typeface="Consolas" panose="020B0609020204030204" pitchFamily="49" charset="0"/>
              </a:rPr>
              <a:t>'foo'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staticValue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        return 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self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$my_static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Bar 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extends 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Foo</a:t>
            </a:r>
            <a:b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fooStatic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        return 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parent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$my_static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print 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Foo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$my_static 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. </a:t>
            </a:r>
            <a:r>
              <a:rPr lang="en-US" sz="1600">
                <a:solidFill>
                  <a:srgbClr val="DD0000"/>
                </a:solidFill>
                <a:latin typeface="Consolas" panose="020B0609020204030204" pitchFamily="49" charset="0"/>
              </a:rPr>
              <a:t>"\n"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$foo 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Foo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print 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$foo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staticValue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() . </a:t>
            </a:r>
            <a:r>
              <a:rPr lang="en-US" sz="1600">
                <a:solidFill>
                  <a:srgbClr val="DD0000"/>
                </a:solidFill>
                <a:latin typeface="Consolas" panose="020B0609020204030204" pitchFamily="49" charset="0"/>
              </a:rPr>
              <a:t>"\n"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print 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$foo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my_static 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. </a:t>
            </a:r>
            <a:r>
              <a:rPr lang="en-US" sz="1600">
                <a:solidFill>
                  <a:srgbClr val="DD0000"/>
                </a:solidFill>
                <a:latin typeface="Consolas" panose="020B0609020204030204" pitchFamily="49" charset="0"/>
              </a:rPr>
              <a:t>"\n"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;     </a:t>
            </a:r>
            <a:r>
              <a:rPr lang="en-US" sz="1600" smtClean="0">
                <a:solidFill>
                  <a:srgbClr val="0077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FF8000"/>
                </a:solidFill>
                <a:latin typeface="Consolas" panose="020B0609020204030204" pitchFamily="49" charset="0"/>
              </a:rPr>
              <a:t>//</a:t>
            </a:r>
            <a:r>
              <a:rPr lang="en-US" sz="1600">
                <a:solidFill>
                  <a:srgbClr val="FF8000"/>
                </a:solidFill>
                <a:latin typeface="Consolas" panose="020B0609020204030204" pitchFamily="49" charset="0"/>
              </a:rPr>
              <a:t> </a:t>
            </a:r>
            <a:r>
              <a:rPr lang="en-US" sz="1600" smtClean="0">
                <a:solidFill>
                  <a:srgbClr val="FF8000"/>
                </a:solidFill>
                <a:latin typeface="Consolas" panose="020B0609020204030204" pitchFamily="49" charset="0"/>
              </a:rPr>
              <a:t>my_static xossasi mavjud emas</a:t>
            </a:r>
            <a:r>
              <a:rPr lang="en-US" sz="16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print 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$foo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$my_static 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. </a:t>
            </a:r>
            <a:r>
              <a:rPr lang="en-US" sz="1600">
                <a:solidFill>
                  <a:srgbClr val="DD0000"/>
                </a:solidFill>
                <a:latin typeface="Consolas" panose="020B0609020204030204" pitchFamily="49" charset="0"/>
              </a:rPr>
              <a:t>"\n"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$classname 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600">
                <a:solidFill>
                  <a:srgbClr val="DD0000"/>
                </a:solidFill>
                <a:latin typeface="Consolas" panose="020B0609020204030204" pitchFamily="49" charset="0"/>
              </a:rPr>
              <a:t>'Foo'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print 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$classname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$my_static 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. </a:t>
            </a:r>
            <a:r>
              <a:rPr lang="en-US" sz="1600">
                <a:solidFill>
                  <a:srgbClr val="DD0000"/>
                </a:solidFill>
                <a:latin typeface="Consolas" panose="020B0609020204030204" pitchFamily="49" charset="0"/>
              </a:rPr>
              <a:t>"\n"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print 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Bar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$my_static 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. </a:t>
            </a:r>
            <a:r>
              <a:rPr lang="en-US" sz="1600">
                <a:solidFill>
                  <a:srgbClr val="DD0000"/>
                </a:solidFill>
                <a:latin typeface="Consolas" panose="020B0609020204030204" pitchFamily="49" charset="0"/>
              </a:rPr>
              <a:t>"\n"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$bar 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Bar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print 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$bar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fooStatic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() . </a:t>
            </a:r>
            <a:r>
              <a:rPr lang="en-US" sz="1600">
                <a:solidFill>
                  <a:srgbClr val="DD0000"/>
                </a:solidFill>
                <a:latin typeface="Consolas" panose="020B0609020204030204" pitchFamily="49" charset="0"/>
              </a:rPr>
              <a:t>"\n"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3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Abstrakt sinflar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Abstrakt sinflar obyekti yaratilmaydi. Ulardan faqat voris sinf yaratish mumkin. So'ng voris sinf obyektini yaratish mumkin. Ichida kamida bitta abstrakt metod bo'lgan sinf abstrakt sinf bo'ladi.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88521" y="2413418"/>
            <a:ext cx="11303479" cy="3556053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abstract 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AbstractClass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abstract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protected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getValue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abstract protected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prefixValue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$prefix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printOut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print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getValue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.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"\n"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ConcreteClass1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extends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AbstractClass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protected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getValue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return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"ConcreteClass1"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prefixValue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$prefix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return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$prefix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ConcreteClass1"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ConcreteClass2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extends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AbstractClass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getValue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return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"ConcreteClass2"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prefixValue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$prefix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return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$prefix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ConcreteClass2"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$class1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ConcreteClass1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$class1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printOut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$class1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prefixValue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'FOO_'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 .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"\n"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$class2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ConcreteClass2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$class2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printOut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$class2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prefixValue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'FOO_'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 .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"\n"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Abstrakt metodlar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844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smtClean="0"/>
              <a:t>Abstraks sinfda aniqlangan metod parametrlari ham aniqlanishi kerak. </a:t>
            </a:r>
            <a:br>
              <a:rPr lang="en-US" sz="1600" smtClean="0"/>
            </a:br>
            <a:r>
              <a:rPr lang="en-US" sz="1600" smtClean="0"/>
              <a:t>Voris sinfda qo'shimcha parametrlar e'lon qilinishi mumkin.</a:t>
            </a:r>
          </a:p>
          <a:p>
            <a:pPr marL="0" indent="0">
              <a:buNone/>
            </a:pP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abstract 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AbstractClass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abstract protected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prefixName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$name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ConcreteClass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extends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AbstractClass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prefixName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$name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$separator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"."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if (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$name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==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"Pacman"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 </a:t>
            </a: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r>
              <a:rPr lang="en-US" sz="1400" smtClean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prefix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"Mr</a:t>
            </a:r>
            <a:r>
              <a:rPr lang="en-US" sz="1400" smtClean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;}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          elseif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(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$name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==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"Pacwoman"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 </a:t>
            </a: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{ </a:t>
            </a:r>
            <a:r>
              <a:rPr lang="en-US" sz="1400" smtClean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prefix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"Mrs</a:t>
            </a:r>
            <a:r>
              <a:rPr lang="en-US" sz="1400" smtClean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; }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          else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{ </a:t>
            </a:r>
            <a:r>
              <a:rPr lang="en-US" sz="1400" smtClean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prefix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400" smtClean="0">
                <a:solidFill>
                  <a:srgbClr val="DD0000"/>
                </a:solidFill>
                <a:latin typeface="Consolas" panose="020B0609020204030204" pitchFamily="49" charset="0"/>
              </a:rPr>
              <a:t>""</a:t>
            </a: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; }</a:t>
            </a:r>
            <a:b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return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$prefix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}{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$separator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$name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$class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ConcreteClass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prefixName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"Pacman"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),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"\n"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prefixName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"Pacwoman"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),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"\n"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Interfeys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42939" cy="4023360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Interfeyslar </a:t>
            </a:r>
            <a:r>
              <a:rPr lang="en-US" i="1" smtClean="0"/>
              <a:t>interface </a:t>
            </a:r>
            <a:r>
              <a:rPr lang="en-US" smtClean="0"/>
              <a:t>kalit so'zi bilan e'lon qilinadi. Interfeyslarda </a:t>
            </a:r>
            <a:r>
              <a:rPr lang="en-US"/>
              <a:t>metod tanasi </a:t>
            </a:r>
            <a:r>
              <a:rPr lang="en-US" smtClean="0"/>
              <a:t>bo'lmaydi. Interfeyslarni </a:t>
            </a:r>
            <a:r>
              <a:rPr lang="en-US" i="1" smtClean="0"/>
              <a:t>extends </a:t>
            </a:r>
            <a:r>
              <a:rPr lang="en-US" smtClean="0"/>
              <a:t>orqali kengaytirish mumkin. Ularni sinf orqali amalga oshirishda </a:t>
            </a:r>
            <a:r>
              <a:rPr lang="en-US" i="1" smtClean="0"/>
              <a:t>implements </a:t>
            </a:r>
            <a:r>
              <a:rPr lang="en-US" smtClean="0"/>
              <a:t>kalit so'zidan foydalaniladi.</a:t>
            </a:r>
          </a:p>
        </p:txBody>
      </p:sp>
      <p:sp>
        <p:nvSpPr>
          <p:cNvPr id="4" name="Rectangle 3"/>
          <p:cNvSpPr/>
          <p:nvPr/>
        </p:nvSpPr>
        <p:spPr>
          <a:xfrm>
            <a:off x="924752" y="2708693"/>
            <a:ext cx="10403456" cy="3717985"/>
          </a:xfrm>
          <a:prstGeom prst="rect">
            <a:avLst/>
          </a:prstGeom>
        </p:spPr>
        <p:txBody>
          <a:bodyPr numCol="2">
            <a:noAutofit/>
          </a:bodyPr>
          <a:lstStyle/>
          <a:p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interface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iTemplate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setVariable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$name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$var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getHtml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$template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Xato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BadTemplate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implements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iTemplate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private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$vars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array();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setVariable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$name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$var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vars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$name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] =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$var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endParaRPr lang="en-US" sz="1400" smtClean="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endParaRPr lang="en-US" sz="140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endParaRPr lang="en-US" sz="1400" smtClean="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//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To'g'ri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Template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implements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iTemplate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private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$vars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array();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setVariable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$name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$var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vars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$name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] =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$var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getHtml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$template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foreach(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vars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as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$name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=&gt;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$value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$template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str_replace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'{'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.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$name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.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'}'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$value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$template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return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$template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Interfeysda vorislik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24078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interface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a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foo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interface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extends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a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baz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Baz $baz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To'g'ri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c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implements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foo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baz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Baz $baz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endParaRPr lang="en-US" sz="1400" smtClean="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smtClean="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smtClean="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//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Xato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d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implements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foo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baz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Foo $foo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1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Interfeysda to'plamli vorislik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24078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&lt;?</a:t>
            </a:r>
            <a:r>
              <a:rPr lang="en-US" sz="1400" smtClean="0">
                <a:solidFill>
                  <a:srgbClr val="0000BB"/>
                </a:solidFill>
                <a:latin typeface="Consolas" panose="020B0609020204030204" pitchFamily="49" charset="0"/>
              </a:rPr>
              <a:t>php</a:t>
            </a:r>
          </a:p>
          <a:p>
            <a:pPr marL="0" indent="0">
              <a:buNone/>
            </a:pP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interface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a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foo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interface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bar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interface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c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extends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a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baz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endParaRPr lang="en-US" sz="1400" smtClean="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smtClean="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d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implements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c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foo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bar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baz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Trait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42939" cy="456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mtClean="0"/>
              <a:t>Treyt (trait) – faqat yakka vorislikni qo'llovchi tillarda kodni qayta qo'llash mexanizmi. Metodlar to'plamini bir-biriga bog'liq bo'lmagan sinflarda ishlatish imkonini beradi. Treytning mustaqil ekzemplyarini yaratib bo'lmaydi. </a:t>
            </a:r>
            <a:endParaRPr lang="en-US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&lt;?</a:t>
            </a:r>
            <a:r>
              <a:rPr lang="en-US" sz="1400" smtClean="0">
                <a:solidFill>
                  <a:srgbClr val="0000BB"/>
                </a:solidFill>
                <a:latin typeface="Consolas" panose="020B0609020204030204" pitchFamily="49" charset="0"/>
              </a:rPr>
              <a:t>php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trait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 sz="1400" smtClean="0">
                <a:solidFill>
                  <a:srgbClr val="0000BB"/>
                </a:solidFill>
                <a:latin typeface="Consolas" panose="020B0609020204030204" pitchFamily="49" charset="0"/>
              </a:rPr>
              <a:t>SayHelloWorld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sayHello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 smtClean="0">
                <a:solidFill>
                  <a:srgbClr val="DD0000"/>
                </a:solidFill>
                <a:latin typeface="Consolas" panose="020B0609020204030204" pitchFamily="49" charset="0"/>
              </a:rPr>
              <a:t>'Hello World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!'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 smtClean="0">
                <a:solidFill>
                  <a:srgbClr val="0000BB"/>
                </a:solidFill>
                <a:latin typeface="Consolas" panose="020B0609020204030204" pitchFamily="49" charset="0"/>
              </a:rPr>
              <a:t>MyHelloWorld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use </a:t>
            </a:r>
            <a:r>
              <a:rPr lang="en-US" sz="1400" smtClean="0">
                <a:solidFill>
                  <a:srgbClr val="0000BB"/>
                </a:solidFill>
                <a:latin typeface="Consolas" panose="020B0609020204030204" pitchFamily="49" charset="0"/>
              </a:rPr>
              <a:t>SayHelloWorld</a:t>
            </a: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$o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MyHelloWorld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sayHello</a:t>
            </a: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();	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 Hello World!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Trait va vorislik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42939" cy="45636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smtClean="0"/>
              <a:t>Treyt avlod sinf metodlarini qayta aniqlaydi.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Base 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sayHello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500">
                <a:solidFill>
                  <a:srgbClr val="DD0000"/>
                </a:solidFill>
                <a:latin typeface="Consolas" panose="020B0609020204030204" pitchFamily="49" charset="0"/>
              </a:rPr>
              <a:t>'Hello '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trait 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SayWorld 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sayHello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parent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sayHello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500">
                <a:solidFill>
                  <a:srgbClr val="DD0000"/>
                </a:solidFill>
                <a:latin typeface="Consolas" panose="020B0609020204030204" pitchFamily="49" charset="0"/>
              </a:rPr>
              <a:t>'World!'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MyHelloWorld 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extends 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Base 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    use 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SayWorld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$o 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MyHelloWorld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$o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sayHello</a:t>
            </a:r>
            <a:r>
              <a:rPr lang="en-US" sz="1500" smtClean="0">
                <a:solidFill>
                  <a:srgbClr val="007700"/>
                </a:solidFill>
                <a:latin typeface="Consolas" panose="020B0609020204030204" pitchFamily="49" charset="0"/>
              </a:rPr>
              <a:t>(); </a:t>
            </a:r>
            <a:r>
              <a:rPr lang="en-US" sz="1500">
                <a:solidFill>
                  <a:srgbClr val="FF8000"/>
                </a:solidFill>
                <a:latin typeface="Consolas" panose="020B0609020204030204" pitchFamily="49" charset="0"/>
              </a:rPr>
              <a:t>// Hello World!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5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0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Trait va vorislik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19856"/>
            <a:ext cx="10142939" cy="456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mtClean="0"/>
              <a:t>Treyt metodi joriy sinf metodi orqali qayta aniqlanishi mumkin.</a:t>
            </a:r>
            <a:endParaRPr lang="en-US" smtClean="0"/>
          </a:p>
          <a:p>
            <a:pPr marL="0" indent="0">
              <a:buNone/>
            </a:pP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trait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HelloWorld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sayHello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'Hello World!'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 smtClean="0">
                <a:solidFill>
                  <a:srgbClr val="0000BB"/>
                </a:solidFill>
                <a:latin typeface="Consolas" panose="020B0609020204030204" pitchFamily="49" charset="0"/>
              </a:rPr>
              <a:t>Universe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use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HelloWorld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sayHello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'Hello Universe!'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$o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400" smtClean="0">
                <a:solidFill>
                  <a:srgbClr val="0000BB"/>
                </a:solidFill>
                <a:latin typeface="Consolas" panose="020B0609020204030204" pitchFamily="49" charset="0"/>
              </a:rPr>
              <a:t>Universe</a:t>
            </a: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sayHello</a:t>
            </a: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(); 	   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 Hello Universe!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2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Trait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42939" cy="48828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smtClean="0"/>
              <a:t>Bitta sinfga bir qancha treytlarni ulash mumkin, bunda ular vergul bilan ajratiladi.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trait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Hello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sayHello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>
                <a:solidFill>
                  <a:srgbClr val="DD0000"/>
                </a:solidFill>
                <a:latin typeface="Consolas" panose="020B0609020204030204" pitchFamily="49" charset="0"/>
              </a:rPr>
              <a:t>'Hello '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trait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World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sayWorld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>
                <a:solidFill>
                  <a:srgbClr val="DD0000"/>
                </a:solidFill>
                <a:latin typeface="Consolas" panose="020B0609020204030204" pitchFamily="49" charset="0"/>
              </a:rPr>
              <a:t>'World'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MyHelloWorld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use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Hello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World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$o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MyHelloWorld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$o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sayHello</a:t>
            </a:r>
            <a:r>
              <a:rPr lang="en-US" smtClean="0">
                <a:solidFill>
                  <a:srgbClr val="007700"/>
                </a:solidFill>
                <a:latin typeface="Consolas" panose="020B0609020204030204" pitchFamily="49" charset="0"/>
              </a:rPr>
              <a:t>(); 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$o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sayWorld</a:t>
            </a:r>
            <a:r>
              <a:rPr lang="en-US" smtClean="0">
                <a:solidFill>
                  <a:srgbClr val="007700"/>
                </a:solidFill>
                <a:latin typeface="Consolas" panose="020B0609020204030204" pitchFamily="49" charset="0"/>
              </a:rPr>
              <a:t>(); </a:t>
            </a:r>
            <a:r>
              <a:rPr lang="en-US">
                <a:solidFill>
                  <a:srgbClr val="FF8000"/>
                </a:solidFill>
                <a:latin typeface="Consolas" panose="020B0609020204030204" pitchFamily="49" charset="0"/>
              </a:rPr>
              <a:t>// Hello World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9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Sinflar</a:t>
            </a:r>
            <a:endParaRPr lang="ru-RU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78634"/>
          </a:xfrm>
        </p:spPr>
        <p:txBody>
          <a:bodyPr numCol="2" spcCol="360000">
            <a:normAutofit/>
          </a:bodyPr>
          <a:lstStyle/>
          <a:p>
            <a:pPr marL="0" indent="0" algn="just">
              <a:buNone/>
            </a:pPr>
            <a:r>
              <a:rPr lang="en-US" smtClean="0"/>
              <a:t>PHPda sinflar class so'zi bilan e'lon qilinadi: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smtClean="0">
              <a:solidFill>
                <a:srgbClr val="0000BB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smtClean="0">
                <a:solidFill>
                  <a:srgbClr val="0000BB"/>
                </a:solidFill>
                <a:latin typeface="Consolas" panose="020B0609020204030204" pitchFamily="49" charset="0"/>
              </a:rPr>
              <a:t>&lt;?</a:t>
            </a:r>
            <a:r>
              <a:rPr lang="en-US" altLang="en-US" sz="1600">
                <a:solidFill>
                  <a:srgbClr val="0000BB"/>
                </a:solidFill>
                <a:latin typeface="Consolas" panose="020B0609020204030204" pitchFamily="49" charset="0"/>
              </a:rPr>
              <a:t>php</a:t>
            </a:r>
            <a:br>
              <a:rPr lang="en-US" altLang="en-US" sz="16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altLang="en-US" sz="1600">
                <a:solidFill>
                  <a:srgbClr val="0000BB"/>
                </a:solidFill>
                <a:latin typeface="Consolas" panose="020B0609020204030204" pitchFamily="49" charset="0"/>
              </a:rPr>
              <a:t>SimpleClass</a:t>
            </a:r>
            <a:br>
              <a:rPr lang="en-US" altLang="en-US" sz="16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6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altLang="en-US" sz="1600" smtClean="0">
                <a:solidFill>
                  <a:srgbClr val="FF8000"/>
                </a:solidFill>
                <a:latin typeface="Consolas" panose="020B0609020204030204" pitchFamily="49" charset="0"/>
              </a:rPr>
              <a:t>xossa e'loni</a:t>
            </a:r>
            <a:r>
              <a:rPr lang="en-US" altLang="en-US" sz="16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FF8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600">
                <a:solidFill>
                  <a:srgbClr val="007700"/>
                </a:solidFill>
                <a:latin typeface="Consolas" panose="020B0609020204030204" pitchFamily="49" charset="0"/>
              </a:rPr>
              <a:t>public </a:t>
            </a:r>
            <a:r>
              <a:rPr lang="en-US" altLang="en-US" sz="1600">
                <a:solidFill>
                  <a:srgbClr val="0000BB"/>
                </a:solidFill>
                <a:latin typeface="Consolas" panose="020B0609020204030204" pitchFamily="49" charset="0"/>
              </a:rPr>
              <a:t>$var </a:t>
            </a:r>
            <a:r>
              <a:rPr lang="en-US" altLang="en-US" sz="16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altLang="en-US" sz="1600" smtClean="0">
                <a:solidFill>
                  <a:srgbClr val="DD0000"/>
                </a:solidFill>
                <a:latin typeface="Consolas" panose="020B0609020204030204" pitchFamily="49" charset="0"/>
              </a:rPr>
              <a:t>"kelishuv bo'yicha qiymat"</a:t>
            </a:r>
            <a:r>
              <a:rPr lang="en-US" altLang="en-US" sz="1600" smtClean="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6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6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altLang="en-US" sz="1600" smtClean="0">
                <a:solidFill>
                  <a:srgbClr val="FF8000"/>
                </a:solidFill>
                <a:latin typeface="Consolas" panose="020B0609020204030204" pitchFamily="49" charset="0"/>
              </a:rPr>
              <a:t>metod e'loni</a:t>
            </a:r>
            <a:r>
              <a:rPr lang="en-US" altLang="en-US" sz="16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FF8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600">
                <a:solidFill>
                  <a:srgbClr val="007700"/>
                </a:solidFill>
                <a:latin typeface="Consolas" panose="020B0609020204030204" pitchFamily="49" charset="0"/>
              </a:rPr>
              <a:t>public function </a:t>
            </a:r>
            <a:r>
              <a:rPr lang="en-US" altLang="en-US" sz="1600">
                <a:solidFill>
                  <a:srgbClr val="0000BB"/>
                </a:solidFill>
                <a:latin typeface="Consolas" panose="020B0609020204030204" pitchFamily="49" charset="0"/>
              </a:rPr>
              <a:t>displayVar</a:t>
            </a:r>
            <a:r>
              <a:rPr lang="en-US" altLang="en-US" sz="16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alt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altLang="en-US" sz="16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altLang="en-US" sz="16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600">
                <a:solidFill>
                  <a:srgbClr val="0000BB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6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alt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endParaRPr lang="en-US" alt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mtClean="0"/>
              <a:t>Sinflar obyektini yaratishda </a:t>
            </a:r>
            <a:r>
              <a:rPr lang="en-US" b="1" smtClean="0"/>
              <a:t>new</a:t>
            </a:r>
            <a:r>
              <a:rPr lang="en-US" smtClean="0"/>
              <a:t> kalit so'zidan foydalaniladi: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$instance 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SimpleClass</a:t>
            </a: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en-US" sz="1600" smtClean="0">
                <a:solidFill>
                  <a:srgbClr val="0000BB"/>
                </a:solidFill>
                <a:latin typeface="Consolas" panose="020B0609020204030204" pitchFamily="49" charset="0"/>
              </a:rPr>
              <a:t>instance</a:t>
            </a:r>
            <a:r>
              <a:rPr lang="en-US" sz="1600" smtClean="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600" smtClean="0">
                <a:solidFill>
                  <a:srgbClr val="0000BB"/>
                </a:solidFill>
                <a:latin typeface="Consolas" panose="020B0609020204030204" pitchFamily="49" charset="0"/>
              </a:rPr>
              <a:t>var </a:t>
            </a:r>
            <a:r>
              <a:rPr lang="en-US" sz="1600" smtClean="0">
                <a:solidFill>
                  <a:srgbClr val="007700"/>
                </a:solidFill>
                <a:latin typeface="Consolas" panose="020B0609020204030204" pitchFamily="49" charset="0"/>
              </a:rPr>
              <a:t>= </a:t>
            </a:r>
            <a:r>
              <a:rPr lang="en-US" sz="1600" smtClean="0">
                <a:solidFill>
                  <a:srgbClr val="DD0000"/>
                </a:solidFill>
                <a:latin typeface="Consolas" panose="020B0609020204030204" pitchFamily="49" charset="0"/>
              </a:rPr>
              <a:t>'yangi qiymat</a:t>
            </a:r>
            <a:r>
              <a:rPr lang="ru-RU" sz="1600" smtClean="0">
                <a:solidFill>
                  <a:srgbClr val="DD0000"/>
                </a:solidFill>
                <a:latin typeface="Consolas" panose="020B0609020204030204" pitchFamily="49" charset="0"/>
              </a:rPr>
              <a:t>'</a:t>
            </a:r>
            <a:r>
              <a:rPr lang="ru-RU" sz="1600" smtClean="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endParaRPr lang="en-US" sz="160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0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Trait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42939" cy="4882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mtClean="0"/>
              <a:t>Treytlarda bir xil nomli metodlar uchrasa </a:t>
            </a:r>
            <a:r>
              <a:rPr lang="en-US" sz="1800" i="1" smtClean="0"/>
              <a:t>insteadof </a:t>
            </a:r>
            <a:r>
              <a:rPr lang="en-US" sz="1800" smtClean="0"/>
              <a:t>operatori orqali metodlardan birini tanlash mumkin. </a:t>
            </a:r>
            <a:r>
              <a:rPr lang="en-US" sz="1800" i="1" smtClean="0"/>
              <a:t>as</a:t>
            </a:r>
            <a:r>
              <a:rPr lang="en-US" sz="1800" smtClean="0"/>
              <a:t> operatori orqali metodni boshqa nom bilan ishlatish mumkin.</a:t>
            </a:r>
          </a:p>
          <a:p>
            <a:pPr marL="0" indent="0">
              <a:buNone/>
            </a:pPr>
            <a:endParaRPr lang="en-US" sz="2600" smtClean="0"/>
          </a:p>
        </p:txBody>
      </p:sp>
      <p:sp>
        <p:nvSpPr>
          <p:cNvPr id="4" name="Rectangle 3"/>
          <p:cNvSpPr/>
          <p:nvPr/>
        </p:nvSpPr>
        <p:spPr>
          <a:xfrm>
            <a:off x="1028700" y="2436228"/>
            <a:ext cx="10211518" cy="4097922"/>
          </a:xfrm>
          <a:prstGeom prst="rect">
            <a:avLst/>
          </a:prstGeom>
        </p:spPr>
        <p:txBody>
          <a:bodyPr numCol="2">
            <a:noAutofit/>
          </a:bodyPr>
          <a:lstStyle/>
          <a:p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trait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A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smallTalk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'a'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bigTalk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'A'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trait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smallTalk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'b'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bigTalk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'B'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Talker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use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A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smallTalk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insteadof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A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A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bigTalk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insteadof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Aliased_Talker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use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A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smallTalk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insteadof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A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A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bigTalk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insteadof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bigTalk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as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talk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7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Trait va ko'rinish sohasi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42939" cy="4882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mtClean="0"/>
              <a:t>Treytlardagi metodlarni as operatori yordamida ko'rinish sohasini o'zgartirish mumkin.</a:t>
            </a:r>
          </a:p>
          <a:p>
            <a:pPr marL="0" indent="0">
              <a:buNone/>
            </a:pP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trait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HelloWorld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sayHello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'Hello World!'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sayHello metodining ko'rinish sohasi o'zgartirildi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MyClass1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use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HelloWorld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sayHello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as protected;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Metodning psevdonimi yaratildi va psevdonimning ko'rinish sohasi o'zgargan</a:t>
            </a:r>
            <a:r>
              <a:rPr lang="ru-RU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ru-RU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ru-RU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sayHello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metodining ko'rinish sohasi o'zgarmadi</a:t>
            </a:r>
            <a:r>
              <a:rPr lang="ru-RU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ru-RU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MyClass2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use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HelloWorld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sayHello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as private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myPrivateHello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Ichma-ich treytlar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42939" cy="386926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800" smtClean="0"/>
              <a:t>Treytlar o'z ichida treytlarni ishlatishi mumkin.</a:t>
            </a:r>
          </a:p>
          <a:p>
            <a:pPr marL="0" indent="0">
              <a:buNone/>
            </a:pP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trait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Hello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sayHello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'Hello 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trait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World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sayWorld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'World!'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smtClean="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smtClean="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trait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HelloWorld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use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Hello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World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MyHelloWorld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use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HelloWorld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$o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MyHelloWorld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sayHello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$o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sayWorld</a:t>
            </a: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Hello World!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Trait va abstrakt metodlar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0746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 smtClean="0"/>
              <a:t>Treytlar abstrakt metodlar e'lon qilishi mumkin. Bunda treytni ishlatayotgan metod shu nomdagi metodni aniqlashi kerak.</a:t>
            </a:r>
            <a:endParaRPr lang="en-US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trait 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Hello 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sayHelloWorld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500">
                <a:solidFill>
                  <a:srgbClr val="DD0000"/>
                </a:solidFill>
                <a:latin typeface="Consolas" panose="020B0609020204030204" pitchFamily="49" charset="0"/>
              </a:rPr>
              <a:t>'Hello'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.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getWorld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    abstract public function 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getWorld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MyHelloWorld 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    private 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$world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    use 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Hello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getWorld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        return 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world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setWorld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$val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) {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world 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$val</a:t>
            </a: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endParaRPr lang="en-US" sz="15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Anonim sinflar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0746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 smtClean="0"/>
              <a:t>PHP 7 versiyadan boshlab anonim sinflarni ishlatish mumkin. Anonim sinflarda metodlar, xossalar, konstruktorlar, treytlarni ishlatish, boshqa sinflarni kengaytirish, interfeyslarni aniqlash mumkin.</a:t>
            </a:r>
            <a:endParaRPr lang="en-US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&lt;?</a:t>
            </a:r>
            <a:r>
              <a:rPr lang="en-US" sz="1400" smtClean="0">
                <a:solidFill>
                  <a:srgbClr val="0000BB"/>
                </a:solidFill>
                <a:latin typeface="Consolas" panose="020B0609020204030204" pitchFamily="49" charset="0"/>
              </a:rPr>
              <a:t>php</a:t>
            </a:r>
            <a:br>
              <a:rPr lang="en-US" sz="1400" smtClean="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$util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setLogger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(new class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log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$msg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$msg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});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2525" y="2695218"/>
            <a:ext cx="70199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SomeClass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interface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SomeInterface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trait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SomeTrait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var_dump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(new class(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10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 extends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SomeClass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implements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SomeInterface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private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$num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__construct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$num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num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$num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use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SomeTrait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});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05725" y="5463302"/>
            <a:ext cx="4486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8000"/>
                </a:solidFill>
                <a:latin typeface="Consolas" panose="020B0609020204030204" pitchFamily="49" charset="0"/>
              </a:rPr>
              <a:t>object(class@anonymous)#1 (1) { </a:t>
            </a:r>
            <a:endParaRPr lang="en-US" sz="1200" smtClean="0">
              <a:solidFill>
                <a:srgbClr val="FF8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FF8000"/>
                </a:solidFill>
                <a:latin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FF8000"/>
                </a:solidFill>
                <a:latin typeface="Consolas" panose="020B0609020204030204" pitchFamily="49" charset="0"/>
              </a:rPr>
              <a:t> ["</a:t>
            </a:r>
            <a:r>
              <a:rPr lang="en-US" sz="1200">
                <a:solidFill>
                  <a:srgbClr val="FF8000"/>
                </a:solidFill>
                <a:latin typeface="Consolas" panose="020B0609020204030204" pitchFamily="49" charset="0"/>
              </a:rPr>
              <a:t>Command line code0x104c5b612":"class@anonymous</a:t>
            </a:r>
            <a:r>
              <a:rPr lang="en-US" sz="1200" smtClean="0">
                <a:solidFill>
                  <a:srgbClr val="FF8000"/>
                </a:solidFill>
                <a:latin typeface="Consolas" panose="020B0609020204030204" pitchFamily="49" charset="0"/>
              </a:rPr>
              <a:t>" 	:</a:t>
            </a:r>
            <a:r>
              <a:rPr lang="en-US" sz="1200">
                <a:solidFill>
                  <a:srgbClr val="FF8000"/>
                </a:solidFill>
                <a:latin typeface="Consolas" panose="020B0609020204030204" pitchFamily="49" charset="0"/>
              </a:rPr>
              <a:t>private]=&gt; int(10) </a:t>
            </a:r>
            <a:endParaRPr lang="en-US" sz="1200" smtClean="0">
              <a:solidFill>
                <a:srgbClr val="FF8000"/>
              </a:solidFill>
              <a:latin typeface="Consolas" panose="020B0609020204030204" pitchFamily="49" charset="0"/>
            </a:endParaRPr>
          </a:p>
          <a:p>
            <a:r>
              <a:rPr lang="en-US" sz="1200" smtClean="0">
                <a:solidFill>
                  <a:srgbClr val="FF8000"/>
                </a:solidFill>
                <a:latin typeface="Consolas" panose="020B0609020204030204" pitchFamily="49" charset="0"/>
              </a:rPr>
              <a:t>}</a:t>
            </a:r>
            <a:endParaRPr lang="en-US" sz="1200">
              <a:solidFill>
                <a:srgbClr val="FF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4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Sehrli metodlar </a:t>
            </a:r>
            <a:r>
              <a:rPr lang="en-US" smtClean="0"/>
              <a:t>( </a:t>
            </a:r>
            <a:r>
              <a:rPr lang="en-US" sz="4000" b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__</a:t>
            </a:r>
            <a:r>
              <a:rPr lang="en-US" sz="4000" b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toString()</a:t>
            </a:r>
            <a:r>
              <a:rPr lang="en-US"/>
              <a:t> 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 fontScale="77500" lnSpcReduction="20000"/>
          </a:bodyPr>
          <a:lstStyle/>
          <a:p>
            <a:r>
              <a:rPr lang="en-US" sz="2600" smtClean="0"/>
              <a:t>Sinf obyektini satrga aylantirishdagi holatini aks etadi.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7700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TestClass</a:t>
            </a:r>
            <a:b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public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$foo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__construct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$foo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)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foo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$foo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__toString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()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    return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mtClean="0">
                <a:solidFill>
                  <a:srgbClr val="0000BB"/>
                </a:solidFill>
                <a:latin typeface="Consolas" panose="020B0609020204030204" pitchFamily="49" charset="0"/>
              </a:rPr>
              <a:t>foo . </a:t>
            </a:r>
            <a:r>
              <a:rPr lang="en-US" smtClean="0">
                <a:solidFill>
                  <a:srgbClr val="DD0000"/>
                </a:solidFill>
                <a:latin typeface="Consolas" panose="020B0609020204030204" pitchFamily="49" charset="0"/>
              </a:rPr>
              <a:t>" toString metodi orqali"</a:t>
            </a:r>
            <a:r>
              <a:rPr lang="en-US" smtClean="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$class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mtClean="0">
                <a:solidFill>
                  <a:srgbClr val="0000BB"/>
                </a:solidFill>
                <a:latin typeface="Consolas" panose="020B0609020204030204" pitchFamily="49" charset="0"/>
              </a:rPr>
              <a:t>TestClass</a:t>
            </a:r>
            <a:r>
              <a:rPr lang="en-US" smtClean="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DD0000"/>
                </a:solidFill>
                <a:latin typeface="Consolas" panose="020B0609020204030204" pitchFamily="49" charset="0"/>
              </a:rPr>
              <a:t>"O'zgaruvchi"</a:t>
            </a:r>
            <a:r>
              <a:rPr lang="ru-RU" smtClean="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r>
              <a:rPr lang="ru-RU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echo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$class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Obyektlar serializatsiyasi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i="1" smtClean="0"/>
              <a:t>s</a:t>
            </a:r>
            <a:r>
              <a:rPr lang="uz-Latn-UZ" sz="1800" i="1" smtClean="0"/>
              <a:t>erialize()</a:t>
            </a:r>
            <a:r>
              <a:rPr lang="uz-Latn-UZ" sz="1800" smtClean="0"/>
              <a:t> funksiyasi PHPda </a:t>
            </a:r>
            <a:r>
              <a:rPr lang="uz-Latn-UZ" sz="1800"/>
              <a:t>saqlanishi mumkin bo'lgan har qanday qiymatning </a:t>
            </a:r>
            <a:r>
              <a:rPr lang="en-US" sz="1800" smtClean="0"/>
              <a:t>satrli ko'rinishini </a:t>
            </a:r>
            <a:r>
              <a:rPr lang="uz-Latn-UZ" sz="1800" smtClean="0"/>
              <a:t>qaytaradi</a:t>
            </a:r>
            <a:r>
              <a:rPr lang="uz-Latn-UZ" sz="1800"/>
              <a:t>. </a:t>
            </a:r>
            <a:r>
              <a:rPr lang="en-US" sz="1800" i="1" smtClean="0"/>
              <a:t>u</a:t>
            </a:r>
            <a:r>
              <a:rPr lang="uz-Latn-UZ" sz="1800" i="1" smtClean="0"/>
              <a:t>nserialize()</a:t>
            </a:r>
            <a:r>
              <a:rPr lang="uz-Latn-UZ" sz="1800" smtClean="0"/>
              <a:t> funksiyasi </a:t>
            </a:r>
            <a:r>
              <a:rPr lang="uz-Latn-UZ" sz="1800"/>
              <a:t>o'zgaruvchining asl qiymatini tiklash uchun </a:t>
            </a:r>
            <a:r>
              <a:rPr lang="en-US" sz="1800" smtClean="0"/>
              <a:t>ishlatiladi</a:t>
            </a:r>
            <a:r>
              <a:rPr lang="uz-Latn-UZ" sz="1800" smtClean="0"/>
              <a:t>. </a:t>
            </a:r>
            <a:r>
              <a:rPr lang="en-US" sz="1800" smtClean="0"/>
              <a:t>Serializatsiyadan foydalanilganda obyektning barcha o'zgaruvchilari saqlanadi, metodlari saqlanmaydi, faqatgina sinfning nomi saqlanadi.</a:t>
            </a:r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695325" y="2941052"/>
            <a:ext cx="11315700" cy="3707398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//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classa.inc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: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</a:t>
            </a:r>
            <a:endParaRPr lang="en-US" sz="1400" smtClean="0">
              <a:solidFill>
                <a:srgbClr val="FF8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A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public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$one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public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show_one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   echo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one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page1.php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include(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"classa.inc"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$a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A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serialize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$a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ru-RU" sz="1400">
                <a:solidFill>
                  <a:srgbClr val="FF8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file_put_contents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'store'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endParaRPr lang="en-US" sz="1400" smtClean="0">
              <a:solidFill>
                <a:srgbClr val="0077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//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page2.php:</a:t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</a:t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unserialize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to'g'ri ishlashi uchun sinf aniqlangan bo'lishi kerak</a:t>
            </a:r>
            <a:r>
              <a:rPr lang="ru-RU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ru-RU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ru-RU" sz="1400">
                <a:solidFill>
                  <a:srgbClr val="FF8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include(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"classa.inc"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file_get_contents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'store'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$a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unserialize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</a:t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$a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show_one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7161" y="5977468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O:1:"A":1:{s:3:"one";i:1;}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32981" y="5977468"/>
            <a:ext cx="1871932" cy="966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1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Nomlar fazosi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Nima uchun ishlatiladi?</a:t>
            </a:r>
          </a:p>
          <a:p>
            <a:r>
              <a:rPr lang="en-US" smtClean="0"/>
              <a:t>- nomlar to'qnashuvining oldini olish (bir xil nomdagi ikkita sinf bo'lishi mumkin emas);</a:t>
            </a:r>
          </a:p>
          <a:p>
            <a:pPr>
              <a:spcBef>
                <a:spcPts val="0"/>
              </a:spcBef>
            </a:pPr>
            <a:r>
              <a:rPr lang="en-US" smtClean="0"/>
              <a:t>- kodni tartibli qilish.</a:t>
            </a:r>
          </a:p>
          <a:p>
            <a:r>
              <a:rPr lang="en-US" smtClean="0"/>
              <a:t>Nomlar fazosida ixtiyoriy kod bo'lishi mumkin, lekin faqat </a:t>
            </a:r>
            <a:r>
              <a:rPr lang="en-US" i="1" smtClean="0"/>
              <a:t>sinflar</a:t>
            </a:r>
            <a:r>
              <a:rPr lang="en-US" smtClean="0"/>
              <a:t>, </a:t>
            </a:r>
            <a:r>
              <a:rPr lang="en-US" i="1" smtClean="0"/>
              <a:t>interfeyslar</a:t>
            </a:r>
            <a:r>
              <a:rPr lang="en-US" smtClean="0"/>
              <a:t>, </a:t>
            </a:r>
            <a:r>
              <a:rPr lang="en-US" i="1" smtClean="0"/>
              <a:t>konstantalar</a:t>
            </a:r>
            <a:r>
              <a:rPr lang="en-US" smtClean="0"/>
              <a:t> va </a:t>
            </a:r>
            <a:r>
              <a:rPr lang="en-US" i="1" smtClean="0"/>
              <a:t>funksiyalar</a:t>
            </a:r>
            <a:r>
              <a:rPr lang="en-US" smtClean="0"/>
              <a:t> bo'lishi tavsiya qilinadi.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77" y="4284100"/>
            <a:ext cx="3803985" cy="1584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806" y="3236629"/>
            <a:ext cx="4540957" cy="34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Nomlar fazosi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Math.php fayli:</a:t>
            </a: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PI =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3.1415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Geometry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getCircleArea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$radius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PI *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$radius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**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93024" y="1845734"/>
            <a:ext cx="535967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/>
              <a:t>index.php </a:t>
            </a:r>
            <a:r>
              <a:rPr lang="en-US" sz="1600"/>
              <a:t>fayli</a:t>
            </a:r>
            <a:r>
              <a:rPr lang="en-US" sz="1600" smtClean="0"/>
              <a:t>:</a:t>
            </a:r>
            <a:endParaRPr lang="en-US" sz="170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700" smtClean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1700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smtClean="0">
                <a:solidFill>
                  <a:srgbClr val="AF00DB"/>
                </a:solidFill>
                <a:latin typeface="Consolas" panose="020B0609020204030204" pitchFamily="49" charset="0"/>
              </a:rPr>
              <a:t>include_once</a:t>
            </a:r>
            <a:r>
              <a:rPr lang="en-US" sz="17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'Math.php'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Math\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sz="17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smtClean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7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Math\PI</a:t>
            </a:r>
            <a:r>
              <a:rPr lang="en-US" sz="17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smtClean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7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Math\</a:t>
            </a:r>
            <a:r>
              <a:rPr lang="en-US" sz="1700">
                <a:solidFill>
                  <a:srgbClr val="267F99"/>
                </a:solidFill>
                <a:latin typeface="Consolas" panose="020B0609020204030204" pitchFamily="49" charset="0"/>
              </a:rPr>
              <a:t>Geometry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getCircleArea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7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0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Nomlar fazosi (tavsiyalar)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Sinflar quyidagi strukturada yaratilishi kerak:  </a:t>
            </a:r>
            <a:r>
              <a:rPr lang="en-US" smtClean="0"/>
              <a:t>	\&lt;</a:t>
            </a:r>
            <a:r>
              <a:rPr lang="en-US"/>
              <a:t>NamespaceName&gt;(\&lt;SubNamespaceNames&gt;)*\&lt;ClassName</a:t>
            </a:r>
            <a:r>
              <a:rPr lang="en-US" smtClean="0"/>
              <a:t>&gt;</a:t>
            </a:r>
          </a:p>
          <a:p>
            <a:r>
              <a:rPr lang="en-US" smtClean="0"/>
              <a:t>Barcha sinflar alohida fayllarda saqlanishi kerak.</a:t>
            </a:r>
          </a:p>
          <a:p>
            <a:r>
              <a:rPr lang="en-US" smtClean="0"/>
              <a:t>Har bir direktoriya (katalog, papka) nomlar fazosi sifatida ishlatilishi kerak.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1008" y="5869094"/>
            <a:ext cx="3527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https://www.php-fig.org/psr/psr-4/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54939"/>
              </p:ext>
            </p:extLst>
          </p:nvPr>
        </p:nvGraphicFramePr>
        <p:xfrm>
          <a:off x="1068387" y="3528203"/>
          <a:ext cx="10620404" cy="1744292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2718609">
                  <a:extLst>
                    <a:ext uri="{9D8B030D-6E8A-4147-A177-3AD203B41FA5}">
                      <a16:colId xmlns:a16="http://schemas.microsoft.com/office/drawing/2014/main" val="30006607"/>
                    </a:ext>
                  </a:extLst>
                </a:gridCol>
                <a:gridCol w="1716657">
                  <a:extLst>
                    <a:ext uri="{9D8B030D-6E8A-4147-A177-3AD203B41FA5}">
                      <a16:colId xmlns:a16="http://schemas.microsoft.com/office/drawing/2014/main" val="843890279"/>
                    </a:ext>
                  </a:extLst>
                </a:gridCol>
                <a:gridCol w="2242868">
                  <a:extLst>
                    <a:ext uri="{9D8B030D-6E8A-4147-A177-3AD203B41FA5}">
                      <a16:colId xmlns:a16="http://schemas.microsoft.com/office/drawing/2014/main" val="2543153664"/>
                    </a:ext>
                  </a:extLst>
                </a:gridCol>
                <a:gridCol w="3942270">
                  <a:extLst>
                    <a:ext uri="{9D8B030D-6E8A-4147-A177-3AD203B41FA5}">
                      <a16:colId xmlns:a16="http://schemas.microsoft.com/office/drawing/2014/main" val="170657447"/>
                    </a:ext>
                  </a:extLst>
                </a:gridCol>
              </a:tblGrid>
              <a:tr h="258458">
                <a:tc>
                  <a:txBody>
                    <a:bodyPr/>
                    <a:lstStyle/>
                    <a:p>
                      <a:r>
                        <a:rPr lang="en-US" sz="1600" smtClean="0"/>
                        <a:t>Sinfni ulash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Namespace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Asosiy direktoriya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To'liq</a:t>
                      </a:r>
                      <a:r>
                        <a:rPr lang="en-US" sz="1600" baseline="0" smtClean="0"/>
                        <a:t> manzil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983022"/>
                  </a:ext>
                </a:extLst>
              </a:tr>
              <a:tr h="369226">
                <a:tc>
                  <a:txBody>
                    <a:bodyPr/>
                    <a:lstStyle/>
                    <a:p>
                      <a:r>
                        <a:rPr lang="en-US" sz="1600"/>
                        <a:t>\Acme\Log\Writer\File_Writer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Acme\Log\Writer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./acme-log-writer/lib/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./acme-log-writer/lib/File_Writer.php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942"/>
                  </a:ext>
                </a:extLst>
              </a:tr>
              <a:tr h="369226">
                <a:tc>
                  <a:txBody>
                    <a:bodyPr/>
                    <a:lstStyle/>
                    <a:p>
                      <a:r>
                        <a:rPr lang="en-US" sz="1600"/>
                        <a:t>\Aura\Web\Response\Status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Aura\Web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/path/to/aura-web/src/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/path/to/aura-web/src/Response/Status.php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183264"/>
                  </a:ext>
                </a:extLst>
              </a:tr>
              <a:tr h="258458">
                <a:tc>
                  <a:txBody>
                    <a:bodyPr/>
                    <a:lstStyle/>
                    <a:p>
                      <a:r>
                        <a:rPr lang="en-US" sz="1600"/>
                        <a:t>\Symfony\Core\Request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Symfony\Core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./vendor/Symfony/Core/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./vendor/Symfony/Core/Request.php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619133"/>
                  </a:ext>
                </a:extLst>
              </a:tr>
              <a:tr h="258458">
                <a:tc>
                  <a:txBody>
                    <a:bodyPr/>
                    <a:lstStyle/>
                    <a:p>
                      <a:r>
                        <a:rPr lang="en-US" sz="1600"/>
                        <a:t>\Zend\Acl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Zend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/usr/includes/Zend/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/usr/includes/Zend/Acl.php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708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7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Xossalar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Xossalar – sinfga tegishli bo'lgan (sinf ichida e'lon qilingan) o'zgaruvchilar.</a:t>
            </a:r>
          </a:p>
          <a:p>
            <a:r>
              <a:rPr lang="en-US" smtClean="0"/>
              <a:t>Xossalar e'lonida ularni initsializatsiya qilish mumkin, faqat bu initsializatsiya doimiy qiymat bo'lishi kerak.</a:t>
            </a:r>
          </a:p>
          <a:p>
            <a:endParaRPr lang="en-US" smtClean="0"/>
          </a:p>
          <a:p>
            <a:r>
              <a:rPr lang="en-US" smtClean="0"/>
              <a:t>Xossalarga -&gt; belgilari orqali murojaat qilinadi:</a:t>
            </a:r>
          </a:p>
          <a:p>
            <a:r>
              <a:rPr lang="en-US" i="1"/>
              <a:t>$this-&gt;</a:t>
            </a:r>
            <a:r>
              <a:rPr lang="en-US" i="1" smtClean="0"/>
              <a:t>property        </a:t>
            </a:r>
            <a:r>
              <a:rPr lang="en-US" smtClean="0"/>
              <a:t>yoki</a:t>
            </a:r>
            <a:r>
              <a:rPr lang="en-US" i="1" smtClean="0"/>
              <a:t>        $obj-</a:t>
            </a:r>
            <a:r>
              <a:rPr lang="en-US" i="1"/>
              <a:t>&gt;</a:t>
            </a:r>
            <a:r>
              <a:rPr lang="en-US" i="1" smtClean="0"/>
              <a:t>property</a:t>
            </a:r>
          </a:p>
          <a:p>
            <a:endParaRPr lang="en-US" smtClean="0"/>
          </a:p>
          <a:p>
            <a:r>
              <a:rPr lang="en-US" smtClean="0"/>
              <a:t>Statik xossalarga :: belgisi orqali murojaat qilinadi:</a:t>
            </a:r>
          </a:p>
          <a:p>
            <a:r>
              <a:rPr lang="en-US" i="1" smtClean="0"/>
              <a:t>self</a:t>
            </a:r>
            <a:r>
              <a:rPr lang="en-US" i="1"/>
              <a:t>::$property        </a:t>
            </a:r>
            <a:r>
              <a:rPr lang="en-US" smtClean="0"/>
              <a:t>yoki</a:t>
            </a:r>
            <a:r>
              <a:rPr lang="en-US" i="1" smtClean="0"/>
              <a:t>        class_name::$</a:t>
            </a:r>
            <a:r>
              <a:rPr lang="en-US" i="1"/>
              <a:t>property</a:t>
            </a:r>
            <a:endParaRPr lang="en-US"/>
          </a:p>
          <a:p>
            <a:endParaRPr lang="en-US" smtClean="0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Nomlar fazosi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Nomlar fazosi ichma-ich joylashishi mumkin: </a:t>
            </a:r>
            <a:r>
              <a:rPr lang="en-US" i="1" smtClean="0"/>
              <a:t>namespace Math\Geometry;</a:t>
            </a:r>
          </a:p>
          <a:p>
            <a:r>
              <a:rPr lang="en-US" smtClean="0"/>
              <a:t>Quyidagicha struktura bo'lsin:</a:t>
            </a:r>
          </a:p>
          <a:p>
            <a:pPr marL="361950"/>
            <a:r>
              <a:rPr lang="en-US" smtClean="0"/>
              <a:t>Asosiy nomlar fazosi – </a:t>
            </a:r>
            <a:r>
              <a:rPr lang="en-US" i="1" smtClean="0"/>
              <a:t>Math</a:t>
            </a:r>
            <a:r>
              <a:rPr lang="en-US" smtClean="0"/>
              <a:t>;</a:t>
            </a:r>
          </a:p>
          <a:p>
            <a:pPr marL="361950"/>
            <a:r>
              <a:rPr lang="en-US" smtClean="0"/>
              <a:t>Qism nomlar fazosi – </a:t>
            </a:r>
            <a:r>
              <a:rPr lang="en-US" i="1" smtClean="0"/>
              <a:t>Math\Geometry</a:t>
            </a:r>
            <a:r>
              <a:rPr lang="en-US" smtClean="0"/>
              <a:t>;</a:t>
            </a:r>
          </a:p>
          <a:p>
            <a:pPr marL="361950"/>
            <a:r>
              <a:rPr lang="en-US" smtClean="0"/>
              <a:t>Ikkita sinf: </a:t>
            </a:r>
            <a:r>
              <a:rPr lang="en-US" i="1" smtClean="0"/>
              <a:t>Math\Constants </a:t>
            </a:r>
            <a:r>
              <a:rPr lang="en-US" smtClean="0"/>
              <a:t>va </a:t>
            </a:r>
            <a:r>
              <a:rPr lang="en-US" i="1" smtClean="0"/>
              <a:t>Math\Geometry\Circle.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989" y="2371514"/>
            <a:ext cx="23812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Nomlar fazosi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9306" y="2239378"/>
            <a:ext cx="44483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Constants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PI = 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3.14159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913" y="1803703"/>
            <a:ext cx="2174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Math/Constants.php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4106" y="1803703"/>
            <a:ext cx="79765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267F99"/>
                </a:solidFill>
                <a:latin typeface="Consolas" panose="020B0609020204030204" pitchFamily="49" charset="0"/>
              </a:rPr>
              <a:t>Math\Geometry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1080"/>
                </a:solidFill>
                <a:latin typeface="Consolas" panose="020B0609020204030204" pitchFamily="49" charset="0"/>
              </a:rPr>
              <a:t>$radius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795E26"/>
                </a:solidFill>
                <a:latin typeface="Consolas" panose="020B0609020204030204" pitchFamily="49" charset="0"/>
              </a:rPr>
              <a:t>__construct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smtClean="0">
                <a:solidFill>
                  <a:srgbClr val="001080"/>
                </a:solidFill>
                <a:latin typeface="Consolas" panose="020B0609020204030204" pitchFamily="49" charset="0"/>
              </a:rPr>
              <a:t>$radius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smtClean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smtClean="0">
                <a:solidFill>
                  <a:srgbClr val="001080"/>
                </a:solidFill>
                <a:latin typeface="Consolas" panose="020B0609020204030204" pitchFamily="49" charset="0"/>
              </a:rPr>
              <a:t>$radius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795E26"/>
                </a:solidFill>
                <a:latin typeface="Consolas" panose="020B0609020204030204" pitchFamily="49" charset="0"/>
              </a:rPr>
              <a:t>getDiameter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smtClean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smtClean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// (pi)(r^2)</a:t>
            </a:r>
            <a:endParaRPr 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\Math\</a:t>
            </a:r>
            <a:r>
              <a:rPr lang="en-US" sz="1600" smtClean="0">
                <a:solidFill>
                  <a:srgbClr val="267F99"/>
                </a:solidFill>
                <a:latin typeface="Consolas" panose="020B0609020204030204" pitchFamily="49" charset="0"/>
              </a:rPr>
              <a:t>Constants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::PI *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smtClean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** </a:t>
            </a:r>
            <a:r>
              <a:rPr lang="en-US" sz="1600" smtClean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40037" y="1796923"/>
            <a:ext cx="2815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Math/Geometry/Circle.php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691442" y="5753819"/>
            <a:ext cx="3623094" cy="353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7854" y="5914312"/>
            <a:ext cx="187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Absolyut manzil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Nomlar fazosi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Biror index.php faylida ishlatilayotganda nomlar fazosini ulamasdan to'g'ridan to'g'ri ishlatish yoki nomlar fazosini ulab keyin ishlatish ham mumkin.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162" y="3172791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include_once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'src/Math/Constants.php'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include_once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'src/Math/Geometry/Circle.php'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$circle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 Math\Geometry\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$circle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getDiameter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        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20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$circle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            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314.159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2748120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include_once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'src/Math/Constants.php'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include_once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'src/Math/Geometry/Circle.php'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Math\Geometry\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Math\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Constants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Consts;      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alias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1080"/>
                </a:solidFill>
                <a:latin typeface="Consolas" panose="020B0609020204030204" pitchFamily="49" charset="0"/>
              </a:rPr>
              <a:t>$circle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smtClean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$circle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getDiameter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        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20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$circle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            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314.159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OOP Autoloading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spl_autoload_register</a:t>
            </a:r>
            <a:r>
              <a:rPr lang="en-US"/>
              <a:t> </a:t>
            </a:r>
            <a:r>
              <a:rPr lang="en-US" smtClean="0"/>
              <a:t> funksiyasi orqali sinf fayllarni avtomatik ulash tashkil etiladi.</a:t>
            </a:r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Ixtiyoriy sinf obyekti yaratilayotganda sinf nomi bo'yicha </a:t>
            </a:r>
            <a:r>
              <a:rPr lang="en-US" i="1"/>
              <a:t>spl_autoload_register</a:t>
            </a:r>
            <a:r>
              <a:rPr lang="en-US"/>
              <a:t> </a:t>
            </a:r>
            <a:r>
              <a:rPr lang="en-US" smtClean="0"/>
              <a:t>funksiyasi ishga tushadi (bir nechta bo'lsa ketma-ketlikda) va sinf faylini topa olsa joriy faylga qo'shib qo'yadi.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7280" y="269738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spl_autoload_register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$className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$file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$className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.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'.php'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file_exists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$file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$file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07540" y="2697383"/>
            <a:ext cx="309732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'autoload.php'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$circle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$square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Square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7280" y="2328051"/>
            <a:ext cx="1471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autoload.php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07540" y="2328051"/>
            <a:ext cx="1136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index.php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Namespace bilan autoloading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3" y="2199946"/>
            <a:ext cx="5018241" cy="376368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9751" y="2709605"/>
            <a:ext cx="68522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spl_autoload_register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$className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$file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__DIR__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.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160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.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$className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.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'.php'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$file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str_replace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DIRECTORY_SEPARATOR,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$file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file_exists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$file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$file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Namespace bilan autoloading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01" y="2449689"/>
            <a:ext cx="2182990" cy="26398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45456" y="1737360"/>
            <a:ext cx="71254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spl_autoload_register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$className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$file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dirname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__DIR__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.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160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.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$className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.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'.php'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$file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str_replace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DIRECTORY_SEPARATOR,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$file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$file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file_exists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$file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$file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5254" y="4224968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app.php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include_once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'includes/autoload.php'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App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$apple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Fruits\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Apple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$orange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Fruits\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Orange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$banana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Fruits\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Banana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943100" y="2154115"/>
            <a:ext cx="1602356" cy="23299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01262" y="4835769"/>
            <a:ext cx="3472961" cy="650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2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Savollar?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Xossalar va turlar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3781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smtClean="0"/>
              <a:t>PHP 7.4.0 versiyasidan boshlab xossalar e'lonida ularning turlarini aniq ko'rsatish mumkin. Turi ko'rsatilgan o'zgaruvchiga murojaat qilinishidan oldin uning qiymati aniqlangan bo'lishi zarur.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mtClean="0">
              <a:solidFill>
                <a:srgbClr val="0000BB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BB"/>
                </a:solidFill>
                <a:latin typeface="Consolas" panose="020B0609020204030204" pitchFamily="49" charset="0"/>
              </a:rPr>
              <a:t>&lt;?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php</a:t>
            </a:r>
            <a:b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User</a:t>
            </a:r>
            <a:b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public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int $id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public ?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string $name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public function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__construct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int $id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, ?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string $name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)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id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$id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name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$name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$user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User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1234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null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var_dump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$user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var_dump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$user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7587" y="5168024"/>
            <a:ext cx="10433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int(1234)</a:t>
            </a:r>
          </a:p>
          <a:p>
            <a:r>
              <a:rPr lang="en-US" smtClean="0"/>
              <a:t>NULL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Nullsafe xossalar va metodlar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46440"/>
          </a:xfrm>
        </p:spPr>
        <p:txBody>
          <a:bodyPr>
            <a:normAutofit fontScale="85000" lnSpcReduction="20000"/>
          </a:bodyPr>
          <a:lstStyle/>
          <a:p>
            <a:r>
              <a:rPr lang="en-US" sz="2400"/>
              <a:t>PHP 8.0.0 dan boshlab </a:t>
            </a:r>
            <a:r>
              <a:rPr lang="en-US" sz="2400" smtClean="0"/>
              <a:t>?-&gt; nullsafe operatori orqali xossalar va metodlarga murojaat qilish mumkin. Bunda agar obyekt mavjud bo'lmasa null javob sifatida qaytariladi.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result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$repository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?-&gt;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getUser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)?-&gt;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mtClean="0">
                <a:solidFill>
                  <a:srgbClr val="FF8000"/>
                </a:solidFill>
                <a:latin typeface="Consolas" panose="020B0609020204030204" pitchFamily="49" charset="0"/>
              </a:rPr>
              <a:t>Quyidagi kod qismi bilan ekvivalent</a:t>
            </a:r>
            <a:r>
              <a:rPr lang="ru-RU" smtClean="0">
                <a:solidFill>
                  <a:srgbClr val="FF8000"/>
                </a:solidFill>
                <a:latin typeface="Consolas" panose="020B0609020204030204" pitchFamily="49" charset="0"/>
              </a:rPr>
              <a:t>:</a:t>
            </a:r>
            <a:r>
              <a:rPr lang="ru-RU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if (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is_null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$repository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)) {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$result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null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} else {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$user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$repository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getUser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if (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is_null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$user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)) {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$result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null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} else {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$result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$user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Konstruktor</a:t>
            </a:r>
            <a:endParaRPr lang="ru-RU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78634"/>
          </a:xfrm>
        </p:spPr>
        <p:txBody>
          <a:bodyPr numCol="1" spcCol="360000">
            <a:normAutofit/>
          </a:bodyPr>
          <a:lstStyle/>
          <a:p>
            <a:pPr marL="0" indent="0" algn="just">
              <a:buNone/>
            </a:pPr>
            <a:r>
              <a:rPr lang="en-US" sz="1800" smtClean="0"/>
              <a:t>Konstruktor – sinfning har bir yangi obyekti yaratilganda chaqiriladigan metod. Sintaksisi quyidagi ko'rinishga ega:</a:t>
            </a:r>
          </a:p>
          <a:p>
            <a:pPr marL="0" indent="0" algn="just">
              <a:buNone/>
            </a:pP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latin typeface="Consolas" panose="020B0609020204030204" pitchFamily="49" charset="0"/>
              </a:rPr>
              <a:t>__</a:t>
            </a:r>
            <a:r>
              <a:rPr lang="en-US" sz="1400" b="1">
                <a:latin typeface="Consolas" panose="020B0609020204030204" pitchFamily="49" charset="0"/>
              </a:rPr>
              <a:t>construct([ mixed $args[, $...]] ) : </a:t>
            </a:r>
            <a:r>
              <a:rPr lang="en-US" sz="1400" b="1" smtClean="0">
                <a:latin typeface="Consolas" panose="020B0609020204030204" pitchFamily="49" charset="0"/>
              </a:rPr>
              <a:t>void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smtClean="0">
              <a:solidFill>
                <a:srgbClr val="0000BB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2924175"/>
            <a:ext cx="9989820" cy="3487182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BaseClass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__construct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print </a:t>
            </a:r>
            <a:r>
              <a:rPr lang="en-US" sz="1400" smtClean="0">
                <a:solidFill>
                  <a:srgbClr val="DD0000"/>
                </a:solidFill>
                <a:latin typeface="Consolas" panose="020B0609020204030204" pitchFamily="49" charset="0"/>
              </a:rPr>
              <a:t>"BaseClass sinfi konstruktori\n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SubClass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extends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BaseClass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__construct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parent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__construct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print </a:t>
            </a:r>
            <a:r>
              <a:rPr lang="en-US" sz="1400" smtClean="0">
                <a:solidFill>
                  <a:srgbClr val="DD0000"/>
                </a:solidFill>
                <a:latin typeface="Consolas" panose="020B0609020204030204" pitchFamily="49" charset="0"/>
              </a:rPr>
              <a:t>"SubClass sinfi konstruktori\n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OtherSubClass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extends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BaseClass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BaseClass konstruktorini oladi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BaseClass sinfi konstruktori ishlaydi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$obj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BaseClass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BaseClass 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sinfi konstruktori ishlaydi</a:t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SubClass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FF8000"/>
                </a:solidFill>
                <a:latin typeface="Consolas" panose="020B0609020204030204" pitchFamily="49" charset="0"/>
              </a:rPr>
              <a:t>sinfi </a:t>
            </a: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konstruktori ishlaydi</a:t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$obj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SubClass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  <a:t>//  BaseClass sinfi konstruktori ishlaydi</a:t>
            </a:r>
            <a:br>
              <a:rPr lang="en-US" sz="14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$obj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OtherSubClass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7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Destruktor</a:t>
            </a:r>
            <a:endParaRPr lang="ru-RU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78634"/>
          </a:xfrm>
        </p:spPr>
        <p:txBody>
          <a:bodyPr numCol="1" spcCol="360000">
            <a:normAutofit/>
          </a:bodyPr>
          <a:lstStyle/>
          <a:p>
            <a:pPr marL="0" indent="0" algn="just">
              <a:buNone/>
            </a:pPr>
            <a:r>
              <a:rPr lang="en-US" sz="1800" smtClean="0"/>
              <a:t>Denstruktor – sinfning obyektiga barcha ko'rsatkichlardan ozod bo'lganda yoki script ishini tugatganda chaqiriladigan metod. Sintaksisi quyidagi ko'rinishga ega:</a:t>
            </a:r>
          </a:p>
          <a:p>
            <a:pPr marL="0" indent="0" algn="just"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__</a:t>
            </a:r>
            <a:r>
              <a:rPr lang="en-US" sz="1400" b="1">
                <a:latin typeface="Consolas" panose="020B0609020204030204" pitchFamily="49" charset="0"/>
              </a:rPr>
              <a:t>destruct( void) : </a:t>
            </a:r>
            <a:r>
              <a:rPr lang="en-US" sz="1400" b="1" smtClean="0">
                <a:latin typeface="Consolas" panose="020B0609020204030204" pitchFamily="49" charset="0"/>
              </a:rPr>
              <a:t>void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1400" smtClean="0">
              <a:solidFill>
                <a:srgbClr val="0000BB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400" smtClean="0">
                <a:solidFill>
                  <a:srgbClr val="0000BB"/>
                </a:solidFill>
                <a:latin typeface="Consolas" panose="020B0609020204030204" pitchFamily="49" charset="0"/>
              </a:rPr>
              <a:t>&lt;?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php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class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MyDestructableClass</a:t>
            </a:r>
            <a:b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__construct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print </a:t>
            </a:r>
            <a:r>
              <a:rPr lang="en-US" sz="1400" smtClean="0">
                <a:solidFill>
                  <a:srgbClr val="DD0000"/>
                </a:solidFill>
                <a:latin typeface="Consolas" panose="020B0609020204030204" pitchFamily="49" charset="0"/>
              </a:rPr>
              <a:t>"Konstruktor</a:t>
            </a:r>
            <a:r>
              <a:rPr lang="ru-RU" sz="1400" smtClean="0">
                <a:solidFill>
                  <a:srgbClr val="DD0000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n"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function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__destruct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 {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    print </a:t>
            </a:r>
            <a:r>
              <a:rPr lang="ru-RU" sz="1400" smtClean="0">
                <a:solidFill>
                  <a:srgbClr val="0000BB"/>
                </a:solidFill>
                <a:latin typeface="Consolas" panose="020B0609020204030204" pitchFamily="49" charset="0"/>
              </a:rPr>
              <a:t>__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CLASS__ 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. </a:t>
            </a:r>
            <a:r>
              <a:rPr lang="en-US" sz="1400" smtClean="0">
                <a:solidFill>
                  <a:srgbClr val="DD0000"/>
                </a:solidFill>
                <a:latin typeface="Consolas" panose="020B0609020204030204" pitchFamily="49" charset="0"/>
              </a:rPr>
              <a:t>"yo'q qilinmoqda\n</a:t>
            </a:r>
            <a:r>
              <a:rPr lang="en-US" sz="140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   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$obj 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1400">
                <a:solidFill>
                  <a:srgbClr val="0000BB"/>
                </a:solidFill>
                <a:latin typeface="Consolas" panose="020B0609020204030204" pitchFamily="49" charset="0"/>
              </a:rPr>
              <a:t>MyDestructableClass</a:t>
            </a:r>
            <a:r>
              <a:rPr lang="en-US" sz="14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just">
              <a:buNone/>
            </a:pPr>
            <a:endParaRPr lang="en-US" sz="1800" b="1" smtClean="0">
              <a:solidFill>
                <a:srgbClr val="0000B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5179" y="3480111"/>
            <a:ext cx="4722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parent::__destruct</a:t>
            </a:r>
            <a:r>
              <a:rPr lang="en-US" smtClean="0"/>
              <a:t>() – ajdod sinf destruktorini chaqirish, konstruktor kabi ajdod sinf destruktorlari avtomatik chaqirilmaydi, zarur bo'lganda ishlatiladi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3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Ko'rinish sohasi</a:t>
            </a:r>
            <a:endParaRPr lang="ru-RU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78634"/>
          </a:xfrm>
        </p:spPr>
        <p:txBody>
          <a:bodyPr numCol="1" spcCol="360000"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sz="2900" smtClean="0"/>
              <a:t>Xossalar, metodlar va konstantalar (PHP 7.1.0 dan) uchun ularning ko'rinish sohasi quyidagi kalit so'zlar orqali aniqlanadi:</a:t>
            </a:r>
          </a:p>
          <a:p>
            <a:pPr marL="534988" indent="-180975"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900" smtClean="0"/>
              <a:t>public – ochiq, dasturning ixtiyoriy qismidan murojaat qilish mumkin</a:t>
            </a:r>
          </a:p>
          <a:p>
            <a:pPr marL="534988" indent="-180975"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900" smtClean="0"/>
              <a:t>protected – himoyalangan, faqat sinf va uning vorislari orqali murojaat qilish mumkin</a:t>
            </a:r>
          </a:p>
          <a:p>
            <a:pPr marL="534988" indent="-180975"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900" smtClean="0"/>
              <a:t>private – yopiq, faqat sinf metodlari orqali murojaat qilish mumkin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500" smtClean="0">
              <a:solidFill>
                <a:srgbClr val="0000BB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500" smtClean="0">
                <a:solidFill>
                  <a:srgbClr val="0000BB"/>
                </a:solidFill>
                <a:latin typeface="Consolas" panose="020B0609020204030204" pitchFamily="49" charset="0"/>
              </a:rPr>
              <a:t>&lt;?</a:t>
            </a:r>
            <a: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  <a:t>php</a:t>
            </a:r>
            <a:b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2500" smtClean="0">
                <a:solidFill>
                  <a:srgbClr val="007700"/>
                </a:solidFill>
                <a:latin typeface="Consolas" panose="020B0609020204030204" pitchFamily="49" charset="0"/>
              </a:rPr>
              <a:t>class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  <a:t>MyClass</a:t>
            </a:r>
            <a:b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{</a:t>
            </a:r>
            <a:b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    public </a:t>
            </a:r>
            <a: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  <a:t>$public 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2500">
                <a:solidFill>
                  <a:srgbClr val="DD0000"/>
                </a:solidFill>
                <a:latin typeface="Consolas" panose="020B0609020204030204" pitchFamily="49" charset="0"/>
              </a:rPr>
              <a:t>'Public'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    protected </a:t>
            </a:r>
            <a: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  <a:t>$protected 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2500">
                <a:solidFill>
                  <a:srgbClr val="DD0000"/>
                </a:solidFill>
                <a:latin typeface="Consolas" panose="020B0609020204030204" pitchFamily="49" charset="0"/>
              </a:rPr>
              <a:t>'Protected'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    private </a:t>
            </a:r>
            <a: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  <a:t>$private 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2500">
                <a:solidFill>
                  <a:srgbClr val="DD0000"/>
                </a:solidFill>
                <a:latin typeface="Consolas" panose="020B0609020204030204" pitchFamily="49" charset="0"/>
              </a:rPr>
              <a:t>'Private'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sz="2500" smtClean="0">
                <a:solidFill>
                  <a:srgbClr val="007700"/>
                </a:solidFill>
                <a:latin typeface="Consolas" panose="020B0609020204030204" pitchFamily="49" charset="0"/>
              </a:rPr>
              <a:t>function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  <a:t>printHello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()</a:t>
            </a:r>
            <a:b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    {</a:t>
            </a:r>
            <a:b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  <a:t>public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  <a:t>protected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  <a:t>$this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  <a:t>private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  <a:t>$obj 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= new </a:t>
            </a:r>
            <a: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  <a:t>MyClass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echo </a:t>
            </a:r>
            <a: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  <a:t>$obj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  <a:t>public</a:t>
            </a:r>
            <a:r>
              <a:rPr lang="en-US" sz="2500" smtClean="0">
                <a:solidFill>
                  <a:srgbClr val="007700"/>
                </a:solidFill>
                <a:latin typeface="Consolas" panose="020B0609020204030204" pitchFamily="49" charset="0"/>
              </a:rPr>
              <a:t>;    </a:t>
            </a:r>
            <a:r>
              <a:rPr lang="en-US" sz="2500" smtClean="0">
                <a:solidFill>
                  <a:srgbClr val="FF8000"/>
                </a:solidFill>
                <a:latin typeface="Consolas" panose="020B0609020204030204" pitchFamily="49" charset="0"/>
              </a:rPr>
              <a:t>//</a:t>
            </a:r>
            <a:r>
              <a:rPr lang="en-US" sz="2500">
                <a:solidFill>
                  <a:srgbClr val="FF8000"/>
                </a:solidFill>
                <a:latin typeface="Consolas" panose="020B0609020204030204" pitchFamily="49" charset="0"/>
              </a:rPr>
              <a:t> </a:t>
            </a:r>
            <a:r>
              <a:rPr lang="en-US" sz="2500" smtClean="0">
                <a:solidFill>
                  <a:srgbClr val="FF8000"/>
                </a:solidFill>
                <a:latin typeface="Consolas" panose="020B0609020204030204" pitchFamily="49" charset="0"/>
              </a:rPr>
              <a:t>Xatosiz ishlaydi</a:t>
            </a:r>
            <a:r>
              <a:rPr lang="ru-RU" sz="25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ru-RU" sz="25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echo </a:t>
            </a:r>
            <a: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  <a:t>$obj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  <a:t>protected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; </a:t>
            </a:r>
            <a:r>
              <a:rPr lang="en-US" sz="2500">
                <a:solidFill>
                  <a:srgbClr val="FF8000"/>
                </a:solidFill>
                <a:latin typeface="Consolas" panose="020B0609020204030204" pitchFamily="49" charset="0"/>
              </a:rPr>
              <a:t>// </a:t>
            </a:r>
            <a:r>
              <a:rPr lang="en-US" sz="2500" smtClean="0">
                <a:solidFill>
                  <a:srgbClr val="FF8000"/>
                </a:solidFill>
                <a:latin typeface="Consolas" panose="020B0609020204030204" pitchFamily="49" charset="0"/>
              </a:rPr>
              <a:t>Xato</a:t>
            </a:r>
            <a:r>
              <a:rPr lang="ru-RU" sz="25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ru-RU" sz="25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echo </a:t>
            </a:r>
            <a: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  <a:t>$obj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  <a:t>private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; </a:t>
            </a:r>
            <a:r>
              <a:rPr lang="en-US" sz="2500" smtClean="0">
                <a:solidFill>
                  <a:srgbClr val="007700"/>
                </a:solidFill>
                <a:latin typeface="Consolas" panose="020B0609020204030204" pitchFamily="49" charset="0"/>
              </a:rPr>
              <a:t>  </a:t>
            </a:r>
            <a:r>
              <a:rPr lang="en-US" sz="2500" smtClean="0">
                <a:solidFill>
                  <a:srgbClr val="FF8000"/>
                </a:solidFill>
                <a:latin typeface="Consolas" panose="020B0609020204030204" pitchFamily="49" charset="0"/>
              </a:rPr>
              <a:t>//</a:t>
            </a:r>
            <a:r>
              <a:rPr lang="en-US" sz="2500">
                <a:solidFill>
                  <a:srgbClr val="FF8000"/>
                </a:solidFill>
                <a:latin typeface="Consolas" panose="020B0609020204030204" pitchFamily="49" charset="0"/>
              </a:rPr>
              <a:t> </a:t>
            </a:r>
            <a:r>
              <a:rPr lang="en-US" sz="2500" smtClean="0">
                <a:solidFill>
                  <a:srgbClr val="FF8000"/>
                </a:solidFill>
                <a:latin typeface="Consolas" panose="020B0609020204030204" pitchFamily="49" charset="0"/>
              </a:rPr>
              <a:t>Xato</a:t>
            </a:r>
            <a:r>
              <a:rPr lang="ru-RU" sz="2500">
                <a:solidFill>
                  <a:srgbClr val="FF8000"/>
                </a:solidFill>
                <a:latin typeface="Consolas" panose="020B0609020204030204" pitchFamily="49" charset="0"/>
              </a:rPr>
              <a:t/>
            </a:r>
            <a:br>
              <a:rPr lang="ru-RU" sz="250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ru-RU" sz="250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  <a:t>obj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en-US" sz="2500">
                <a:solidFill>
                  <a:srgbClr val="0000BB"/>
                </a:solidFill>
                <a:latin typeface="Consolas" panose="020B0609020204030204" pitchFamily="49" charset="0"/>
              </a:rPr>
              <a:t>printHello</a:t>
            </a:r>
            <a:r>
              <a:rPr lang="en-US" sz="2500">
                <a:solidFill>
                  <a:srgbClr val="007700"/>
                </a:solidFill>
                <a:latin typeface="Consolas" panose="020B0609020204030204" pitchFamily="49" charset="0"/>
              </a:rPr>
              <a:t>(); </a:t>
            </a:r>
            <a:r>
              <a:rPr lang="en-US" sz="2500" smtClean="0">
                <a:solidFill>
                  <a:srgbClr val="007700"/>
                </a:solidFill>
                <a:latin typeface="Consolas" panose="020B0609020204030204" pitchFamily="49" charset="0"/>
              </a:rPr>
              <a:t>  </a:t>
            </a:r>
            <a:r>
              <a:rPr lang="en-US" sz="2500" smtClean="0">
                <a:solidFill>
                  <a:srgbClr val="FF8000"/>
                </a:solidFill>
                <a:latin typeface="Consolas" panose="020B0609020204030204" pitchFamily="49" charset="0"/>
              </a:rPr>
              <a:t>//</a:t>
            </a:r>
            <a:r>
              <a:rPr lang="en-US" sz="2500">
                <a:solidFill>
                  <a:srgbClr val="FF8000"/>
                </a:solidFill>
                <a:latin typeface="Consolas" panose="020B0609020204030204" pitchFamily="49" charset="0"/>
              </a:rPr>
              <a:t> </a:t>
            </a:r>
            <a:r>
              <a:rPr lang="en-US" sz="2500" smtClean="0">
                <a:solidFill>
                  <a:srgbClr val="FF8000"/>
                </a:solidFill>
                <a:latin typeface="Consolas" panose="020B0609020204030204" pitchFamily="49" charset="0"/>
              </a:rPr>
              <a:t>Public</a:t>
            </a:r>
            <a:r>
              <a:rPr lang="en-US" sz="2500">
                <a:solidFill>
                  <a:srgbClr val="FF8000"/>
                </a:solidFill>
                <a:latin typeface="Consolas" panose="020B0609020204030204" pitchFamily="49" charset="0"/>
              </a:rPr>
              <a:t>, Protected </a:t>
            </a:r>
            <a:r>
              <a:rPr lang="en-US" sz="2500" smtClean="0">
                <a:solidFill>
                  <a:srgbClr val="FF8000"/>
                </a:solidFill>
                <a:latin typeface="Consolas" panose="020B0609020204030204" pitchFamily="49" charset="0"/>
              </a:rPr>
              <a:t>va</a:t>
            </a:r>
            <a:r>
              <a:rPr lang="ru-RU" sz="2500">
                <a:solidFill>
                  <a:srgbClr val="FF8000"/>
                </a:solidFill>
                <a:latin typeface="Consolas" panose="020B0609020204030204" pitchFamily="49" charset="0"/>
              </a:rPr>
              <a:t> </a:t>
            </a:r>
            <a:r>
              <a:rPr lang="en-US" sz="2500" smtClean="0">
                <a:solidFill>
                  <a:srgbClr val="FF8000"/>
                </a:solidFill>
                <a:latin typeface="Consolas" panose="020B0609020204030204" pitchFamily="49" charset="0"/>
              </a:rPr>
              <a:t>Private larni chop qiladi</a:t>
            </a:r>
            <a:endParaRPr lang="ru-RU" sz="25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24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2255</TotalTime>
  <Words>1247</Words>
  <Application>Microsoft Office PowerPoint</Application>
  <PresentationFormat>Widescreen</PresentationFormat>
  <Paragraphs>366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Calibri Light</vt:lpstr>
      <vt:lpstr>Consolas</vt:lpstr>
      <vt:lpstr>Lucida Sans Unicode</vt:lpstr>
      <vt:lpstr>Wingdings</vt:lpstr>
      <vt:lpstr>Retrospect</vt:lpstr>
      <vt:lpstr>Obyektlar</vt:lpstr>
      <vt:lpstr>Obyektga yo'naltirilgan dasturlash</vt:lpstr>
      <vt:lpstr>Sinflar</vt:lpstr>
      <vt:lpstr>Xossalar</vt:lpstr>
      <vt:lpstr>Xossalar va turlar</vt:lpstr>
      <vt:lpstr>Nullsafe xossalar va metodlar</vt:lpstr>
      <vt:lpstr>Konstruktor</vt:lpstr>
      <vt:lpstr>Destruktor</vt:lpstr>
      <vt:lpstr>Ko'rinish sohasi</vt:lpstr>
      <vt:lpstr>Sinf konstantalari</vt:lpstr>
      <vt:lpstr>Sinf konstantalari</vt:lpstr>
      <vt:lpstr>Vorislik</vt:lpstr>
      <vt:lpstr>Vorislikda maydonlarning ko'rinish sohasi</vt:lpstr>
      <vt:lpstr>Vorislikda metodlarning ko'rinish sohasi</vt:lpstr>
      <vt:lpstr>Vorislikda metodlarning ko'rinish sohasi</vt:lpstr>
      <vt:lpstr>Vorislikda konstantalarning ko'rinish sohasi</vt:lpstr>
      <vt:lpstr>Vorislikda final</vt:lpstr>
      <vt:lpstr>Vorislikda final</vt:lpstr>
      <vt:lpstr>:: operatori</vt:lpstr>
      <vt:lpstr>static kalit so'zi</vt:lpstr>
      <vt:lpstr>Abstrakt sinflar</vt:lpstr>
      <vt:lpstr>Abstrakt metodlar</vt:lpstr>
      <vt:lpstr>Interfeys</vt:lpstr>
      <vt:lpstr>Interfeysda vorislik</vt:lpstr>
      <vt:lpstr>Interfeysda to'plamli vorislik</vt:lpstr>
      <vt:lpstr>Trait</vt:lpstr>
      <vt:lpstr>Trait va vorislik</vt:lpstr>
      <vt:lpstr>Trait va vorislik</vt:lpstr>
      <vt:lpstr>Trait</vt:lpstr>
      <vt:lpstr>Trait</vt:lpstr>
      <vt:lpstr>Trait va ko'rinish sohasi</vt:lpstr>
      <vt:lpstr>Ichma-ich treytlar</vt:lpstr>
      <vt:lpstr>Trait va abstrakt metodlar</vt:lpstr>
      <vt:lpstr>Anonim sinflar</vt:lpstr>
      <vt:lpstr>Sehrli metodlar ( __toString() )</vt:lpstr>
      <vt:lpstr>Obyektlar serializatsiyasi</vt:lpstr>
      <vt:lpstr>Nomlar fazosi</vt:lpstr>
      <vt:lpstr>Nomlar fazosi</vt:lpstr>
      <vt:lpstr>Nomlar fazosi (tavsiyalar)</vt:lpstr>
      <vt:lpstr>Nomlar fazosi</vt:lpstr>
      <vt:lpstr>Nomlar fazosi</vt:lpstr>
      <vt:lpstr>Nomlar fazosi</vt:lpstr>
      <vt:lpstr>OOP Autoloading</vt:lpstr>
      <vt:lpstr>Namespace bilan autoloading</vt:lpstr>
      <vt:lpstr>Namespace bilan autoloading</vt:lpstr>
      <vt:lpstr>Savollar?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Ranglar va fon</dc:title>
  <dc:creator>Qodirbek</dc:creator>
  <cp:lastModifiedBy>Qodirbek</cp:lastModifiedBy>
  <cp:revision>822</cp:revision>
  <dcterms:created xsi:type="dcterms:W3CDTF">2019-11-17T16:43:43Z</dcterms:created>
  <dcterms:modified xsi:type="dcterms:W3CDTF">2023-03-13T19:47:10Z</dcterms:modified>
</cp:coreProperties>
</file>