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78"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30" r:id="rId48"/>
    <p:sldId id="342" r:id="rId49"/>
    <p:sldId id="343" r:id="rId50"/>
    <p:sldId id="344" r:id="rId51"/>
    <p:sldId id="345" r:id="rId52"/>
    <p:sldId id="331" r:id="rId53"/>
    <p:sldId id="332" r:id="rId54"/>
    <p:sldId id="333" r:id="rId55"/>
    <p:sldId id="334" r:id="rId56"/>
    <p:sldId id="335" r:id="rId57"/>
    <p:sldId id="336" r:id="rId58"/>
    <p:sldId id="337" r:id="rId59"/>
    <p:sldId id="338" r:id="rId60"/>
    <p:sldId id="346" r:id="rId61"/>
    <p:sldId id="347" r:id="rId62"/>
    <p:sldId id="339" r:id="rId63"/>
    <p:sldId id="340" r:id="rId64"/>
    <p:sldId id="348" r:id="rId65"/>
    <p:sldId id="349" r:id="rId66"/>
    <p:sldId id="350" r:id="rId67"/>
    <p:sldId id="351" r:id="rId68"/>
    <p:sldId id="281"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4C114-2612-4EAC-ADDE-11BAC3BFE6F7}"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228F2-AA37-4C49-A0B1-5E334E2E58EF}" type="slidenum">
              <a:rPr lang="en-US" smtClean="0"/>
              <a:t>‹#›</a:t>
            </a:fld>
            <a:endParaRPr lang="en-US"/>
          </a:p>
        </p:txBody>
      </p:sp>
    </p:spTree>
    <p:extLst>
      <p:ext uri="{BB962C8B-B14F-4D97-AF65-F5344CB8AC3E}">
        <p14:creationId xmlns:p14="http://schemas.microsoft.com/office/powerpoint/2010/main" val="29235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b="1"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B5197B-ACAC-4813-9887-F55AA2B40D78}" type="datetime1">
              <a:rPr lang="en-US" smtClean="0"/>
              <a:t>11/30/2021</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2677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050BA-586B-4D0B-9468-6B10FBEA6DEE}" type="datetime1">
              <a:rPr lang="en-US" smtClean="0"/>
              <a:t>11/30/2021</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6866787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9C301C-B759-4CF1-833C-56653C772DBA}" type="datetime1">
              <a:rPr lang="en-US" smtClean="0"/>
              <a:t>11/30/2021</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811742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902E8-A5B5-44EE-A864-368009BDB8C8}" type="datetime1">
              <a:rPr lang="en-US" smtClean="0"/>
              <a:t>11/30/2021</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1107795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gn="ctr">
              <a:lnSpc>
                <a:spcPct val="85000"/>
              </a:lnSpc>
              <a:defRPr sz="8000" b="1">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CE466A-21E0-439C-8019-BDE1D3C459BC}" type="datetime1">
              <a:rPr lang="en-US" smtClean="0"/>
              <a:t>11/30/2021</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55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82229D-80D2-4E17-9CF0-9825B71EF318}" type="datetime1">
              <a:rPr lang="en-US" smtClean="0"/>
              <a:t>11/30/2021</a:t>
            </a:fld>
            <a:endParaRPr lang="en-US"/>
          </a:p>
        </p:txBody>
      </p:sp>
      <p:sp>
        <p:nvSpPr>
          <p:cNvPr id="6" name="Footer Placeholder 5"/>
          <p:cNvSpPr>
            <a:spLocks noGrp="1"/>
          </p:cNvSpPr>
          <p:nvPr>
            <p:ph type="ftr" sz="quarter" idx="11"/>
          </p:nvPr>
        </p:nvSpPr>
        <p:spPr/>
        <p:txBody>
          <a:bodyPr/>
          <a:lstStyle/>
          <a:p>
            <a:r>
              <a:rPr lang="en-US" smtClean="0"/>
              <a:t>Qodirbek Maxarov </a:t>
            </a:r>
            <a:endParaRPr lang="en-US"/>
          </a:p>
        </p:txBody>
      </p:sp>
      <p:sp>
        <p:nvSpPr>
          <p:cNvPr id="7" name="Slide Number Placeholder 6"/>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6409575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4CA24-F62D-4DE4-BE91-4FC24BA79B8F}" type="datetime1">
              <a:rPr lang="en-US" smtClean="0"/>
              <a:t>11/30/2021</a:t>
            </a:fld>
            <a:endParaRPr lang="en-US"/>
          </a:p>
        </p:txBody>
      </p:sp>
      <p:sp>
        <p:nvSpPr>
          <p:cNvPr id="8" name="Footer Placeholder 7"/>
          <p:cNvSpPr>
            <a:spLocks noGrp="1"/>
          </p:cNvSpPr>
          <p:nvPr>
            <p:ph type="ftr" sz="quarter" idx="11"/>
          </p:nvPr>
        </p:nvSpPr>
        <p:spPr/>
        <p:txBody>
          <a:bodyPr/>
          <a:lstStyle/>
          <a:p>
            <a:r>
              <a:rPr lang="en-US" smtClean="0"/>
              <a:t>Qodirbek Maxarov </a:t>
            </a:r>
            <a:endParaRPr lang="en-US"/>
          </a:p>
        </p:txBody>
      </p:sp>
      <p:sp>
        <p:nvSpPr>
          <p:cNvPr id="9" name="Slide Number Placeholder 8"/>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408066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B04933-81D9-43FD-ABB6-6A6714628B37}" type="datetime1">
              <a:rPr lang="en-US" smtClean="0"/>
              <a:t>11/30/2021</a:t>
            </a:fld>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343281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C077B3-965E-4786-99A9-A6C381A22898}" type="datetime1">
              <a:rPr lang="en-US" smtClean="0"/>
              <a:t>11/30/2021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Qodirbek Maxarov </a:t>
            </a:r>
            <a:endParaRPr lang="en-US"/>
          </a:p>
        </p:txBody>
      </p:sp>
      <p:sp>
        <p:nvSpPr>
          <p:cNvPr id="9" name="Slide Number Placeholder 8"/>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6257473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C2D18B-6E49-4DAA-9F59-C71A4A951975}" type="datetime1">
              <a:rPr lang="en-US" smtClean="0"/>
              <a:t>11/30/2021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Qodirbek Maxarov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9839C2-0EC4-4F5F-8546-CDB60EBD4647}" type="slidenum">
              <a:rPr lang="en-US" smtClean="0"/>
              <a:t>‹#›</a:t>
            </a:fld>
            <a:endParaRPr lang="en-US"/>
          </a:p>
        </p:txBody>
      </p:sp>
    </p:spTree>
    <p:extLst>
      <p:ext uri="{BB962C8B-B14F-4D97-AF65-F5344CB8AC3E}">
        <p14:creationId xmlns:p14="http://schemas.microsoft.com/office/powerpoint/2010/main" val="2968190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23D04A-86AA-4421-94E0-C3FC947D44A6}" type="datetime1">
              <a:rPr lang="en-US" smtClean="0"/>
              <a:t>11/30/2021</a:t>
            </a:fld>
            <a:endParaRPr lang="en-US"/>
          </a:p>
        </p:txBody>
      </p:sp>
      <p:sp>
        <p:nvSpPr>
          <p:cNvPr id="6" name="Footer Placeholder 5"/>
          <p:cNvSpPr>
            <a:spLocks noGrp="1"/>
          </p:cNvSpPr>
          <p:nvPr>
            <p:ph type="ftr" sz="quarter" idx="11"/>
          </p:nvPr>
        </p:nvSpPr>
        <p:spPr/>
        <p:txBody>
          <a:bodyPr/>
          <a:lstStyle/>
          <a:p>
            <a:r>
              <a:rPr lang="en-US" smtClean="0"/>
              <a:t>Qodirbek Maxarov </a:t>
            </a:r>
            <a:endParaRPr lang="en-US"/>
          </a:p>
        </p:txBody>
      </p:sp>
      <p:sp>
        <p:nvSpPr>
          <p:cNvPr id="7" name="Slide Number Placeholder 6"/>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9842751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318F6E-4133-4ED7-B70F-E2CE3AAB6A53}" type="datetime1">
              <a:rPr lang="en-US" smtClean="0"/>
              <a:t>11/30/2021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smtClean="0"/>
              <a:t>Qodirbek Maxarov </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9839C2-0EC4-4F5F-8546-CDB60EBD464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77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k:@MSITStore:D:\q9\php_manual_ru.chm::/res/book.dbx.html" TargetMode="External"/><Relationship Id="rId2" Type="http://schemas.openxmlformats.org/officeDocument/2006/relationships/hyperlink" Target="mk:@MSITStore:D:\q9\php_manual_ru.chm::/res/book.dba.html" TargetMode="External"/><Relationship Id="rId1" Type="http://schemas.openxmlformats.org/officeDocument/2006/relationships/slideLayout" Target="../slideLayouts/slideLayout2.xml"/><Relationship Id="rId5" Type="http://schemas.openxmlformats.org/officeDocument/2006/relationships/hyperlink" Target="mk:@MSITStore:D:\q9\php_manual_ru.chm::/res/book.pdo.html" TargetMode="External"/><Relationship Id="rId4" Type="http://schemas.openxmlformats.org/officeDocument/2006/relationships/hyperlink" Target="mk:@MSITStore:D:\q9\php_manual_ru.chm::/res/book.uodbc.html"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mk:@MSITStore:D:\q9\php_manual_ru.chm::/res/ref.pdo-sqlsrv.html" TargetMode="External"/><Relationship Id="rId13" Type="http://schemas.openxmlformats.org/officeDocument/2006/relationships/hyperlink" Target="mk:@MSITStore:D:\q9\php_manual_ru.chm::/res/ref.pdo-4d.html" TargetMode="External"/><Relationship Id="rId3" Type="http://schemas.openxmlformats.org/officeDocument/2006/relationships/hyperlink" Target="mk:@MSITStore:D:\q9\php_manual_ru.chm::/res/ref.pdo-dblib.html" TargetMode="External"/><Relationship Id="rId7" Type="http://schemas.openxmlformats.org/officeDocument/2006/relationships/hyperlink" Target="mk:@MSITStore:D:\q9\php_manual_ru.chm::/res/ref.pdo-mysql.html" TargetMode="External"/><Relationship Id="rId12" Type="http://schemas.openxmlformats.org/officeDocument/2006/relationships/hyperlink" Target="mk:@MSITStore:D:\q9\php_manual_ru.chm::/res/ref.pdo-sqlite.html" TargetMode="External"/><Relationship Id="rId2" Type="http://schemas.openxmlformats.org/officeDocument/2006/relationships/hyperlink" Target="mk:@MSITStore:D:\q9\php_manual_ru.chm::/res/ref.pdo-cubrid.html" TargetMode="External"/><Relationship Id="rId1" Type="http://schemas.openxmlformats.org/officeDocument/2006/relationships/slideLayout" Target="../slideLayouts/slideLayout2.xml"/><Relationship Id="rId6" Type="http://schemas.openxmlformats.org/officeDocument/2006/relationships/hyperlink" Target="mk:@MSITStore:D:\q9\php_manual_ru.chm::/res/ref.pdo-informix.html" TargetMode="External"/><Relationship Id="rId11" Type="http://schemas.openxmlformats.org/officeDocument/2006/relationships/hyperlink" Target="mk:@MSITStore:D:\q9\php_manual_ru.chm::/res/ref.pdo-pgsql.html" TargetMode="External"/><Relationship Id="rId5" Type="http://schemas.openxmlformats.org/officeDocument/2006/relationships/hyperlink" Target="mk:@MSITStore:D:\q9\php_manual_ru.chm::/res/ref.pdo-ibm.html" TargetMode="External"/><Relationship Id="rId10" Type="http://schemas.openxmlformats.org/officeDocument/2006/relationships/hyperlink" Target="mk:@MSITStore:D:\q9\php_manual_ru.chm::/res/ref.pdo-odbc.html" TargetMode="External"/><Relationship Id="rId4" Type="http://schemas.openxmlformats.org/officeDocument/2006/relationships/hyperlink" Target="mk:@MSITStore:D:\q9\php_manual_ru.chm::/res/ref.pdo-firebird.html" TargetMode="External"/><Relationship Id="rId9" Type="http://schemas.openxmlformats.org/officeDocument/2006/relationships/hyperlink" Target="mk:@MSITStore:D:\q9\php_manual_ru.chm::/res/ref.pdo-oci.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mk:@MSITStore:D:\q9\php_manual_ru.chm::/res/book.ibm-db2.html" TargetMode="External"/><Relationship Id="rId13" Type="http://schemas.openxmlformats.org/officeDocument/2006/relationships/hyperlink" Target="mk:@MSITStore:D:\q9\php_manual_ru.chm::/res/set.mongodb.html" TargetMode="External"/><Relationship Id="rId18" Type="http://schemas.openxmlformats.org/officeDocument/2006/relationships/hyperlink" Target="mk:@MSITStore:D:\q9\php_manual_ru.chm::/res/book.paradox.html" TargetMode="External"/><Relationship Id="rId3" Type="http://schemas.openxmlformats.org/officeDocument/2006/relationships/hyperlink" Target="mk:@MSITStore:D:\q9\php_manual_ru.chm::/res/book.dbplus.html" TargetMode="External"/><Relationship Id="rId21" Type="http://schemas.openxmlformats.org/officeDocument/2006/relationships/hyperlink" Target="mk:@MSITStore:D:\q9\php_manual_ru.chm::/res/book.sqlite3.html" TargetMode="External"/><Relationship Id="rId7" Type="http://schemas.openxmlformats.org/officeDocument/2006/relationships/hyperlink" Target="mk:@MSITStore:D:\q9\php_manual_ru.chm::/res/book.fbsql.html" TargetMode="External"/><Relationship Id="rId12" Type="http://schemas.openxmlformats.org/officeDocument/2006/relationships/hyperlink" Target="mk:@MSITStore:D:\q9\php_manual_ru.chm::/res/book.mongo.html" TargetMode="External"/><Relationship Id="rId17" Type="http://schemas.openxmlformats.org/officeDocument/2006/relationships/hyperlink" Target="mk:@MSITStore:D:\q9\php_manual_ru.chm::/res/book.oci8.html" TargetMode="External"/><Relationship Id="rId2" Type="http://schemas.openxmlformats.org/officeDocument/2006/relationships/hyperlink" Target="mk:@MSITStore:D:\q9\php_manual_ru.chm::/res/book.cubrid.html" TargetMode="External"/><Relationship Id="rId16" Type="http://schemas.openxmlformats.org/officeDocument/2006/relationships/hyperlink" Target="mk:@MSITStore:D:\q9\php_manual_ru.chm::/res/set.mysqlinfo.html" TargetMode="External"/><Relationship Id="rId20" Type="http://schemas.openxmlformats.org/officeDocument/2006/relationships/hyperlink" Target="mk:@MSITStore:D:\q9\php_manual_ru.chm::/res/book.sqlite.html" TargetMode="External"/><Relationship Id="rId1" Type="http://schemas.openxmlformats.org/officeDocument/2006/relationships/slideLayout" Target="../slideLayouts/slideLayout2.xml"/><Relationship Id="rId6" Type="http://schemas.openxmlformats.org/officeDocument/2006/relationships/hyperlink" Target="mk:@MSITStore:D:\q9\php_manual_ru.chm::/res/book.ibase.html" TargetMode="External"/><Relationship Id="rId11" Type="http://schemas.openxmlformats.org/officeDocument/2006/relationships/hyperlink" Target="mk:@MSITStore:D:\q9\php_manual_ru.chm::/res/book.maxdb.html" TargetMode="External"/><Relationship Id="rId24" Type="http://schemas.openxmlformats.org/officeDocument/2006/relationships/hyperlink" Target="mk:@MSITStore:D:\q9\php_manual_ru.chm::/res/book.tokyo-tyrant.html" TargetMode="External"/><Relationship Id="rId5" Type="http://schemas.openxmlformats.org/officeDocument/2006/relationships/hyperlink" Target="mk:@MSITStore:D:\q9\php_manual_ru.chm::/res/book.filepro.html" TargetMode="External"/><Relationship Id="rId15" Type="http://schemas.openxmlformats.org/officeDocument/2006/relationships/hyperlink" Target="mk:@MSITStore:D:\q9\php_manual_ru.chm::/res/book.mssql.html" TargetMode="External"/><Relationship Id="rId23" Type="http://schemas.openxmlformats.org/officeDocument/2006/relationships/hyperlink" Target="mk:@MSITStore:D:\q9\php_manual_ru.chm::/res/book.sybase.html" TargetMode="External"/><Relationship Id="rId10" Type="http://schemas.openxmlformats.org/officeDocument/2006/relationships/hyperlink" Target="mk:@MSITStore:D:\q9\php_manual_ru.chm::/res/book.ingres.html" TargetMode="External"/><Relationship Id="rId19" Type="http://schemas.openxmlformats.org/officeDocument/2006/relationships/hyperlink" Target="mk:@MSITStore:D:\q9\php_manual_ru.chm::/res/book.pgsql.html" TargetMode="External"/><Relationship Id="rId4" Type="http://schemas.openxmlformats.org/officeDocument/2006/relationships/hyperlink" Target="mk:@MSITStore:D:\q9\php_manual_ru.chm::/res/book.dbase.html" TargetMode="External"/><Relationship Id="rId9" Type="http://schemas.openxmlformats.org/officeDocument/2006/relationships/hyperlink" Target="mk:@MSITStore:D:\q9\php_manual_ru.chm::/res/book.ifx.html" TargetMode="External"/><Relationship Id="rId14" Type="http://schemas.openxmlformats.org/officeDocument/2006/relationships/hyperlink" Target="mk:@MSITStore:D:\q9\php_manual_ru.chm::/res/book.msql.html" TargetMode="External"/><Relationship Id="rId22" Type="http://schemas.openxmlformats.org/officeDocument/2006/relationships/hyperlink" Target="mk:@MSITStore:D:\q9\php_manual_ru.chm::/res/book.sqlsrv.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smtClean="0"/>
              <a:t>Berilganlar bazasi</a:t>
            </a:r>
            <a:endParaRPr lang="en-US" sz="6600"/>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Qodirbek Maxarov </a:t>
            </a:r>
            <a:endParaRPr lang="en-US"/>
          </a:p>
        </p:txBody>
      </p:sp>
      <p:sp>
        <p:nvSpPr>
          <p:cNvPr id="4" name="Slide Number Placeholder 3"/>
          <p:cNvSpPr>
            <a:spLocks noGrp="1"/>
          </p:cNvSpPr>
          <p:nvPr>
            <p:ph type="sldNum" sz="quarter" idx="12"/>
          </p:nvPr>
        </p:nvSpPr>
        <p:spPr/>
        <p:txBody>
          <a:bodyPr/>
          <a:lstStyle/>
          <a:p>
            <a:fld id="{C39839C2-0EC4-4F5F-8546-CDB60EBD4647}" type="slidenum">
              <a:rPr lang="en-US" smtClean="0"/>
              <a:t>1</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631" y="4655504"/>
            <a:ext cx="3007911" cy="1624526"/>
          </a:xfrm>
          <a:prstGeom prst="rect">
            <a:avLst/>
          </a:prstGeom>
        </p:spPr>
      </p:pic>
    </p:spTree>
    <p:extLst>
      <p:ext uri="{BB962C8B-B14F-4D97-AF65-F5344CB8AC3E}">
        <p14:creationId xmlns:p14="http://schemas.microsoft.com/office/powerpoint/2010/main" val="4061532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5" name="Picture 4"/>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177856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a:off x="6647479" y="5361860"/>
            <a:ext cx="4727276" cy="923330"/>
          </a:xfrm>
          <a:prstGeom prst="rect">
            <a:avLst/>
          </a:prstGeom>
          <a:noFill/>
        </p:spPr>
        <p:txBody>
          <a:bodyPr wrap="square" rtlCol="0">
            <a:spAutoFit/>
          </a:bodyPr>
          <a:lstStyle/>
          <a:p>
            <a:r>
              <a:rPr lang="en-US" smtClean="0"/>
              <a:t>Maydonning atributlarni, null qiymat qabul qilishi, auto increment maydonligi, indekslari, qo’shimcha izohlar aniqlanadi</a:t>
            </a:r>
            <a:endParaRPr lang="en-US"/>
          </a:p>
        </p:txBody>
      </p:sp>
      <p:cxnSp>
        <p:nvCxnSpPr>
          <p:cNvPr id="6" name="Straight Arrow Connector 5"/>
          <p:cNvCxnSpPr/>
          <p:nvPr/>
        </p:nvCxnSpPr>
        <p:spPr>
          <a:xfrm flipH="1" flipV="1">
            <a:off x="4692770" y="3019245"/>
            <a:ext cx="2596552" cy="234261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01728" y="2432489"/>
            <a:ext cx="2081403" cy="292937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7012" y="2432489"/>
            <a:ext cx="356119" cy="292937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283131" y="2493034"/>
            <a:ext cx="310992" cy="286882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13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348492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3562707" y="5215216"/>
            <a:ext cx="3674854" cy="923330"/>
          </a:xfrm>
          <a:prstGeom prst="rect">
            <a:avLst/>
          </a:prstGeom>
          <a:noFill/>
        </p:spPr>
        <p:txBody>
          <a:bodyPr wrap="square" rtlCol="0">
            <a:spAutoFit/>
          </a:bodyPr>
          <a:lstStyle/>
          <a:p>
            <a:r>
              <a:rPr lang="en-US" smtClean="0"/>
              <a:t>Preview SQL tugmasi orqali yaratilishi kerak bo’lgan jadvalning SQL kodini ko’rish mumkin</a:t>
            </a:r>
            <a:endParaRPr lang="en-US"/>
          </a:p>
        </p:txBody>
      </p:sp>
      <p:cxnSp>
        <p:nvCxnSpPr>
          <p:cNvPr id="6" name="Straight Arrow Connector 5"/>
          <p:cNvCxnSpPr/>
          <p:nvPr/>
        </p:nvCxnSpPr>
        <p:spPr>
          <a:xfrm flipV="1">
            <a:off x="7237561" y="5400137"/>
            <a:ext cx="2355013" cy="27674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6916654" y="5926633"/>
            <a:ext cx="4754886" cy="369332"/>
          </a:xfrm>
          <a:prstGeom prst="rect">
            <a:avLst/>
          </a:prstGeom>
          <a:noFill/>
        </p:spPr>
        <p:txBody>
          <a:bodyPr wrap="square" rtlCol="0">
            <a:spAutoFit/>
          </a:bodyPr>
          <a:lstStyle/>
          <a:p>
            <a:r>
              <a:rPr lang="en-US" smtClean="0"/>
              <a:t>Save tugmasini bosish orqali jadval yaratiladi</a:t>
            </a:r>
            <a:endParaRPr lang="en-US"/>
          </a:p>
        </p:txBody>
      </p:sp>
      <p:cxnSp>
        <p:nvCxnSpPr>
          <p:cNvPr id="14" name="Straight Arrow Connector 13"/>
          <p:cNvCxnSpPr/>
          <p:nvPr/>
        </p:nvCxnSpPr>
        <p:spPr>
          <a:xfrm flipV="1">
            <a:off x="9385540" y="5451130"/>
            <a:ext cx="1320122" cy="55285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67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7201335" y="4844282"/>
            <a:ext cx="3674854" cy="646331"/>
          </a:xfrm>
          <a:prstGeom prst="rect">
            <a:avLst/>
          </a:prstGeom>
          <a:noFill/>
        </p:spPr>
        <p:txBody>
          <a:bodyPr wrap="square" rtlCol="0">
            <a:spAutoFit/>
          </a:bodyPr>
          <a:lstStyle/>
          <a:p>
            <a:r>
              <a:rPr lang="en-US" smtClean="0"/>
              <a:t>Ushbu bo’limda jadval strukturasini ko’rish, o’zgartirish mumkin</a:t>
            </a:r>
            <a:endParaRPr lang="en-US"/>
          </a:p>
        </p:txBody>
      </p:sp>
      <p:cxnSp>
        <p:nvCxnSpPr>
          <p:cNvPr id="6" name="Straight Arrow Connector 5"/>
          <p:cNvCxnSpPr/>
          <p:nvPr/>
        </p:nvCxnSpPr>
        <p:spPr>
          <a:xfrm flipH="1" flipV="1">
            <a:off x="4813540" y="1483744"/>
            <a:ext cx="2329132" cy="345056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0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7106571" y="3381555"/>
            <a:ext cx="2553421" cy="646331"/>
          </a:xfrm>
          <a:prstGeom prst="rect">
            <a:avLst/>
          </a:prstGeom>
          <a:noFill/>
        </p:spPr>
        <p:txBody>
          <a:bodyPr wrap="square" rtlCol="0">
            <a:spAutoFit/>
          </a:bodyPr>
          <a:lstStyle/>
          <a:p>
            <a:r>
              <a:rPr lang="en-US" smtClean="0"/>
              <a:t>Jadvalga ma’lumotlar qo’shish bo’limi</a:t>
            </a:r>
            <a:endParaRPr lang="en-US"/>
          </a:p>
        </p:txBody>
      </p:sp>
      <p:cxnSp>
        <p:nvCxnSpPr>
          <p:cNvPr id="6" name="Straight Arrow Connector 5"/>
          <p:cNvCxnSpPr/>
          <p:nvPr/>
        </p:nvCxnSpPr>
        <p:spPr>
          <a:xfrm flipH="1" flipV="1">
            <a:off x="6728604" y="1500997"/>
            <a:ext cx="1733909" cy="188055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a:off x="8383281" y="4027886"/>
            <a:ext cx="1545723" cy="216588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77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34844"/>
            <a:ext cx="10058400" cy="1450757"/>
          </a:xfrm>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3795622" y="3744792"/>
            <a:ext cx="4623757" cy="646331"/>
          </a:xfrm>
          <a:prstGeom prst="rect">
            <a:avLst/>
          </a:prstGeom>
          <a:noFill/>
        </p:spPr>
        <p:txBody>
          <a:bodyPr wrap="square" rtlCol="0">
            <a:spAutoFit/>
          </a:bodyPr>
          <a:lstStyle/>
          <a:p>
            <a:r>
              <a:rPr lang="en-US" smtClean="0"/>
              <a:t>Konstruktordan SQL so’rovga o’girib uni amalga oshirish orqali qo’shiladi.</a:t>
            </a:r>
            <a:endParaRPr lang="en-US"/>
          </a:p>
        </p:txBody>
      </p:sp>
      <p:cxnSp>
        <p:nvCxnSpPr>
          <p:cNvPr id="6" name="Straight Arrow Connector 5"/>
          <p:cNvCxnSpPr/>
          <p:nvPr/>
        </p:nvCxnSpPr>
        <p:spPr>
          <a:xfrm flipV="1">
            <a:off x="5322499" y="1492370"/>
            <a:ext cx="34505" cy="225242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2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6021236" y="3911136"/>
            <a:ext cx="4623757" cy="646331"/>
          </a:xfrm>
          <a:prstGeom prst="rect">
            <a:avLst/>
          </a:prstGeom>
          <a:noFill/>
        </p:spPr>
        <p:txBody>
          <a:bodyPr wrap="square" rtlCol="0">
            <a:spAutoFit/>
          </a:bodyPr>
          <a:lstStyle/>
          <a:p>
            <a:r>
              <a:rPr lang="en-US" smtClean="0"/>
              <a:t>Xato ma’lumot kiritilsa shu ko’rinishda xatolik oynasi taqdim etiladi</a:t>
            </a:r>
            <a:endParaRPr lang="en-US"/>
          </a:p>
        </p:txBody>
      </p:sp>
      <p:cxnSp>
        <p:nvCxnSpPr>
          <p:cNvPr id="6" name="Straight Arrow Connector 5"/>
          <p:cNvCxnSpPr/>
          <p:nvPr/>
        </p:nvCxnSpPr>
        <p:spPr>
          <a:xfrm flipH="1" flipV="1">
            <a:off x="7453222" y="2286000"/>
            <a:ext cx="508959" cy="153550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8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7622875" y="3428999"/>
            <a:ext cx="3096880" cy="1477328"/>
          </a:xfrm>
          <a:prstGeom prst="rect">
            <a:avLst/>
          </a:prstGeom>
          <a:noFill/>
        </p:spPr>
        <p:txBody>
          <a:bodyPr wrap="square" rtlCol="0">
            <a:spAutoFit/>
          </a:bodyPr>
          <a:lstStyle/>
          <a:p>
            <a:r>
              <a:rPr lang="en-US" smtClean="0"/>
              <a:t>Jadvaldagi berilganlarni ko’rish bo’limi, berilganlarni o’chirish, o’zgartirish va boshqa amallarni amalga oshirish mumkin</a:t>
            </a:r>
            <a:endParaRPr lang="en-US"/>
          </a:p>
        </p:txBody>
      </p:sp>
      <p:cxnSp>
        <p:nvCxnSpPr>
          <p:cNvPr id="6" name="Straight Arrow Connector 5"/>
          <p:cNvCxnSpPr/>
          <p:nvPr/>
        </p:nvCxnSpPr>
        <p:spPr>
          <a:xfrm flipH="1" flipV="1">
            <a:off x="3950898" y="1509623"/>
            <a:ext cx="3671978" cy="191937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29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224660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Openserverda MySQL bilan ishlash</a:t>
            </a:r>
            <a:endParaRPr lang="ru-RU" b="1"/>
          </a:p>
        </p:txBody>
      </p:sp>
      <p:pic>
        <p:nvPicPr>
          <p:cNvPr id="4" name="Content Placeholder 3"/>
          <p:cNvPicPr>
            <a:picLocks noGrp="1" noChangeAspect="1"/>
          </p:cNvPicPr>
          <p:nvPr>
            <p:ph idx="1"/>
          </p:nvPr>
        </p:nvPicPr>
        <p:blipFill>
          <a:blip r:embed="rId2"/>
          <a:stretch>
            <a:fillRect/>
          </a:stretch>
        </p:blipFill>
        <p:spPr>
          <a:xfrm>
            <a:off x="2550696" y="1846263"/>
            <a:ext cx="6005034" cy="4971381"/>
          </a:xfrm>
          <a:prstGeom prst="rect">
            <a:avLst/>
          </a:prstGeom>
        </p:spPr>
      </p:pic>
    </p:spTree>
    <p:extLst>
      <p:ext uri="{BB962C8B-B14F-4D97-AF65-F5344CB8AC3E}">
        <p14:creationId xmlns:p14="http://schemas.microsoft.com/office/powerpoint/2010/main" val="2679519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284502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337874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3814601" y="2294626"/>
            <a:ext cx="4623757" cy="646331"/>
          </a:xfrm>
          <a:prstGeom prst="rect">
            <a:avLst/>
          </a:prstGeom>
          <a:noFill/>
        </p:spPr>
        <p:txBody>
          <a:bodyPr wrap="square" rtlCol="0">
            <a:spAutoFit/>
          </a:bodyPr>
          <a:lstStyle/>
          <a:p>
            <a:r>
              <a:rPr lang="en-US" smtClean="0"/>
              <a:t>SQL bo’limida ixtiyoriy SQL so’rovlarni amalga oshirish mumkin</a:t>
            </a:r>
            <a:endParaRPr lang="en-US"/>
          </a:p>
        </p:txBody>
      </p:sp>
      <p:cxnSp>
        <p:nvCxnSpPr>
          <p:cNvPr id="6" name="Straight Arrow Connector 5"/>
          <p:cNvCxnSpPr/>
          <p:nvPr/>
        </p:nvCxnSpPr>
        <p:spPr>
          <a:xfrm flipV="1">
            <a:off x="5357004" y="1492370"/>
            <a:ext cx="0" cy="80225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39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115268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341663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185648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flipH="1">
            <a:off x="7427342" y="2772923"/>
            <a:ext cx="3588587" cy="646331"/>
          </a:xfrm>
          <a:prstGeom prst="rect">
            <a:avLst/>
          </a:prstGeom>
          <a:noFill/>
        </p:spPr>
        <p:txBody>
          <a:bodyPr wrap="square" rtlCol="0">
            <a:spAutoFit/>
          </a:bodyPr>
          <a:lstStyle/>
          <a:p>
            <a:r>
              <a:rPr lang="en-US" smtClean="0"/>
              <a:t>Export bo’limi orqali bazani .sql fayl ko’rinishida saqlash mumkin</a:t>
            </a:r>
            <a:endParaRPr lang="en-US"/>
          </a:p>
        </p:txBody>
      </p:sp>
      <p:cxnSp>
        <p:nvCxnSpPr>
          <p:cNvPr id="6" name="Straight Arrow Connector 5"/>
          <p:cNvCxnSpPr/>
          <p:nvPr/>
        </p:nvCxnSpPr>
        <p:spPr>
          <a:xfrm flipH="1" flipV="1">
            <a:off x="7401465" y="1411800"/>
            <a:ext cx="707365" cy="136112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278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90775" y="638175"/>
            <a:ext cx="7410450" cy="5581650"/>
          </a:xfrm>
          <a:prstGeom prst="rect">
            <a:avLst/>
          </a:prstGeom>
        </p:spPr>
      </p:pic>
    </p:spTree>
    <p:extLst>
      <p:ext uri="{BB962C8B-B14F-4D97-AF65-F5344CB8AC3E}">
        <p14:creationId xmlns:p14="http://schemas.microsoft.com/office/powerpoint/2010/main" val="4281240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berilganlar bazasi </a:t>
            </a:r>
            <a:endParaRPr lang="ru-RU" b="1"/>
          </a:p>
        </p:txBody>
      </p:sp>
      <p:sp>
        <p:nvSpPr>
          <p:cNvPr id="3" name="Объект 2"/>
          <p:cNvSpPr>
            <a:spLocks noGrp="1"/>
          </p:cNvSpPr>
          <p:nvPr>
            <p:ph idx="1"/>
          </p:nvPr>
        </p:nvSpPr>
        <p:spPr/>
        <p:txBody>
          <a:bodyPr numCol="1">
            <a:normAutofit/>
          </a:bodyPr>
          <a:lstStyle/>
          <a:p>
            <a:pPr marL="0" indent="0">
              <a:buNone/>
            </a:pPr>
            <a:r>
              <a:rPr lang="en-US" smtClean="0"/>
              <a:t>PHP dasturlash tilida quyidagi abstraksiya darajalari orqali berilganlar bazalariga bog’lanish mumkin:</a:t>
            </a:r>
          </a:p>
          <a:p>
            <a:pPr lvl="1">
              <a:buClr>
                <a:schemeClr val="bg2">
                  <a:lumMod val="50000"/>
                </a:schemeClr>
              </a:buClr>
            </a:pPr>
            <a:r>
              <a:rPr lang="en-US" smtClean="0">
                <a:hlinkClick r:id="rId2" action="ppaction://hlinkfile"/>
              </a:rPr>
              <a:t>DBA</a:t>
            </a:r>
            <a:r>
              <a:rPr lang="en-US" smtClean="0"/>
              <a:t> — Database (</a:t>
            </a:r>
            <a:r>
              <a:rPr lang="en-US" err="1"/>
              <a:t>dbm</a:t>
            </a:r>
            <a:r>
              <a:rPr lang="en-US"/>
              <a:t>-style</a:t>
            </a:r>
            <a:r>
              <a:rPr lang="en-US" smtClean="0"/>
              <a:t>) Abstraction Layer (Oracle Berkeley DB)</a:t>
            </a:r>
            <a:endParaRPr lang="en-US"/>
          </a:p>
          <a:p>
            <a:pPr lvl="1">
              <a:buClr>
                <a:schemeClr val="bg2">
                  <a:lumMod val="50000"/>
                </a:schemeClr>
              </a:buClr>
            </a:pPr>
            <a:r>
              <a:rPr lang="en-US" err="1">
                <a:hlinkClick r:id="rId3" action="ppaction://hlinkfile"/>
              </a:rPr>
              <a:t>dbx</a:t>
            </a:r>
            <a:endParaRPr lang="en-US"/>
          </a:p>
          <a:p>
            <a:pPr lvl="1">
              <a:buClr>
                <a:schemeClr val="bg2">
                  <a:lumMod val="50000"/>
                </a:schemeClr>
              </a:buClr>
            </a:pPr>
            <a:r>
              <a:rPr lang="en-US" smtClean="0">
                <a:hlinkClick r:id="rId4" action="ppaction://hlinkfile"/>
              </a:rPr>
              <a:t>ODBC</a:t>
            </a:r>
            <a:r>
              <a:rPr lang="en-US" smtClean="0"/>
              <a:t> — ODBC (</a:t>
            </a:r>
            <a:r>
              <a:rPr lang="en-US"/>
              <a:t>Unified</a:t>
            </a:r>
            <a:r>
              <a:rPr lang="en-US" smtClean="0"/>
              <a:t>) (Adabas D, IBM DB2, iODBC, Solid va Sybase SQL Anywhere) </a:t>
            </a:r>
            <a:endParaRPr lang="en-US"/>
          </a:p>
          <a:p>
            <a:pPr lvl="1">
              <a:buClr>
                <a:schemeClr val="bg2">
                  <a:lumMod val="50000"/>
                </a:schemeClr>
              </a:buClr>
            </a:pPr>
            <a:r>
              <a:rPr lang="en-US" smtClean="0">
                <a:hlinkClick r:id="rId5" action="ppaction://hlinkfile"/>
              </a:rPr>
              <a:t>PDO</a:t>
            </a:r>
            <a:r>
              <a:rPr lang="en-US" smtClean="0"/>
              <a:t> — PHP berilganlar obyektlari</a:t>
            </a:r>
          </a:p>
          <a:p>
            <a:pPr lvl="2">
              <a:buClr>
                <a:schemeClr val="bg2">
                  <a:lumMod val="50000"/>
                </a:schemeClr>
              </a:buClr>
            </a:pPr>
            <a:endParaRPr lang="en-US"/>
          </a:p>
          <a:p>
            <a:endParaRPr lang="en-US" smtClean="0"/>
          </a:p>
        </p:txBody>
      </p:sp>
    </p:spTree>
    <p:extLst>
      <p:ext uri="{BB962C8B-B14F-4D97-AF65-F5344CB8AC3E}">
        <p14:creationId xmlns:p14="http://schemas.microsoft.com/office/powerpoint/2010/main" val="376021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PDO - PHP Data Objects </a:t>
            </a:r>
            <a:endParaRPr lang="ru-RU" b="1"/>
          </a:p>
        </p:txBody>
      </p:sp>
      <p:sp>
        <p:nvSpPr>
          <p:cNvPr id="3" name="Объект 2"/>
          <p:cNvSpPr>
            <a:spLocks noGrp="1"/>
          </p:cNvSpPr>
          <p:nvPr>
            <p:ph idx="1"/>
          </p:nvPr>
        </p:nvSpPr>
        <p:spPr>
          <a:xfrm>
            <a:off x="1097280" y="1845734"/>
            <a:ext cx="10058400" cy="4678634"/>
          </a:xfrm>
        </p:spPr>
        <p:txBody>
          <a:bodyPr>
            <a:normAutofit/>
          </a:bodyPr>
          <a:lstStyle/>
          <a:p>
            <a:pPr marL="0" indent="0" algn="just">
              <a:buNone/>
            </a:pPr>
            <a:r>
              <a:rPr lang="en-US" smtClean="0"/>
              <a:t>PDO PHPda berilganlar bazalariga kirish uchun sodda va izchil interfeysni belgilaydi. Ushbu interfeysni amalga oshiradigan har bir berilganlar bazasi drayveri standart kengaytma funksiyalari ko'rinishida berilganlar bazasiga xos bo'lgan funksiyalarni taqdim qilishi mumkin. PDO drayverlari:</a:t>
            </a:r>
          </a:p>
          <a:p>
            <a:pPr lvl="2"/>
            <a:r>
              <a:rPr lang="en-US" smtClean="0">
                <a:hlinkClick r:id="rId2" action="ppaction://hlinkfile"/>
              </a:rPr>
              <a:t>CUBRID (</a:t>
            </a:r>
            <a:r>
              <a:rPr lang="en-US">
                <a:hlinkClick r:id="rId2" action="ppaction://hlinkfile"/>
              </a:rPr>
              <a:t>PDO</a:t>
            </a:r>
            <a:r>
              <a:rPr lang="en-US" smtClean="0">
                <a:hlinkClick r:id="rId2" action="ppaction://hlinkfile"/>
              </a:rPr>
              <a:t>)</a:t>
            </a:r>
            <a:r>
              <a:rPr lang="en-US" smtClean="0"/>
              <a:t> — CUBRID (</a:t>
            </a:r>
            <a:r>
              <a:rPr lang="en-US"/>
              <a:t>PDO_CUBRID</a:t>
            </a:r>
            <a:r>
              <a:rPr lang="en-US" smtClean="0"/>
              <a:t>) funksiyalari</a:t>
            </a:r>
            <a:endParaRPr lang="en-US"/>
          </a:p>
          <a:p>
            <a:pPr lvl="2"/>
            <a:r>
              <a:rPr lang="en-US" smtClean="0">
                <a:hlinkClick r:id="rId3" action="ppaction://hlinkfile"/>
              </a:rPr>
              <a:t>MS SQL Server (</a:t>
            </a:r>
            <a:r>
              <a:rPr lang="en-US">
                <a:hlinkClick r:id="rId3" action="ppaction://hlinkfile"/>
              </a:rPr>
              <a:t>PDO_DBLIB</a:t>
            </a:r>
            <a:r>
              <a:rPr lang="en-US" smtClean="0">
                <a:hlinkClick r:id="rId3" action="ppaction://hlinkfile"/>
              </a:rPr>
              <a:t>)</a:t>
            </a:r>
            <a:r>
              <a:rPr lang="en-US" smtClean="0"/>
              <a:t> — Microsoft SQL Server va</a:t>
            </a:r>
            <a:r>
              <a:rPr lang="ru-RU" smtClean="0"/>
              <a:t> </a:t>
            </a:r>
            <a:r>
              <a:rPr lang="en-US" smtClean="0"/>
              <a:t>Sybase (</a:t>
            </a:r>
            <a:r>
              <a:rPr lang="en-US"/>
              <a:t>PDO_DBLIB</a:t>
            </a:r>
            <a:r>
              <a:rPr lang="en-US" smtClean="0"/>
              <a:t>) funksiyalari</a:t>
            </a:r>
            <a:endParaRPr lang="en-US"/>
          </a:p>
          <a:p>
            <a:pPr lvl="2"/>
            <a:r>
              <a:rPr lang="en-US" smtClean="0">
                <a:hlinkClick r:id="rId4" action="ppaction://hlinkfile"/>
              </a:rPr>
              <a:t>Firebird (</a:t>
            </a:r>
            <a:r>
              <a:rPr lang="en-US">
                <a:hlinkClick r:id="rId4" action="ppaction://hlinkfile"/>
              </a:rPr>
              <a:t>PDO</a:t>
            </a:r>
            <a:r>
              <a:rPr lang="en-US" smtClean="0">
                <a:hlinkClick r:id="rId4" action="ppaction://hlinkfile"/>
              </a:rPr>
              <a:t>)</a:t>
            </a:r>
            <a:r>
              <a:rPr lang="en-US" smtClean="0"/>
              <a:t> — Firebird (</a:t>
            </a:r>
            <a:r>
              <a:rPr lang="en-US"/>
              <a:t>PDO_FIREBIRD</a:t>
            </a:r>
            <a:r>
              <a:rPr lang="en-US" smtClean="0"/>
              <a:t>) funksiyalari</a:t>
            </a:r>
            <a:endParaRPr lang="en-US"/>
          </a:p>
          <a:p>
            <a:pPr lvl="2"/>
            <a:r>
              <a:rPr lang="en-US" smtClean="0">
                <a:hlinkClick r:id="rId5" action="ppaction://hlinkfile"/>
              </a:rPr>
              <a:t>IBM (</a:t>
            </a:r>
            <a:r>
              <a:rPr lang="en-US">
                <a:hlinkClick r:id="rId5" action="ppaction://hlinkfile"/>
              </a:rPr>
              <a:t>PDO</a:t>
            </a:r>
            <a:r>
              <a:rPr lang="en-US" smtClean="0">
                <a:hlinkClick r:id="rId5" action="ppaction://hlinkfile"/>
              </a:rPr>
              <a:t>)</a:t>
            </a:r>
            <a:r>
              <a:rPr lang="en-US" smtClean="0"/>
              <a:t> — IBM (</a:t>
            </a:r>
            <a:r>
              <a:rPr lang="en-US"/>
              <a:t>PDO_IBM</a:t>
            </a:r>
            <a:r>
              <a:rPr lang="en-US" smtClean="0"/>
              <a:t>) funksiyalari</a:t>
            </a:r>
            <a:endParaRPr lang="en-US"/>
          </a:p>
          <a:p>
            <a:pPr lvl="2"/>
            <a:r>
              <a:rPr lang="en-US" smtClean="0">
                <a:hlinkClick r:id="rId6" action="ppaction://hlinkfile"/>
              </a:rPr>
              <a:t>Informix (</a:t>
            </a:r>
            <a:r>
              <a:rPr lang="en-US">
                <a:hlinkClick r:id="rId6" action="ppaction://hlinkfile"/>
              </a:rPr>
              <a:t>PDO</a:t>
            </a:r>
            <a:r>
              <a:rPr lang="en-US" smtClean="0">
                <a:hlinkClick r:id="rId6" action="ppaction://hlinkfile"/>
              </a:rPr>
              <a:t>)</a:t>
            </a:r>
            <a:r>
              <a:rPr lang="en-US" smtClean="0"/>
              <a:t> — Informix (</a:t>
            </a:r>
            <a:r>
              <a:rPr lang="en-US"/>
              <a:t>PDO_INFORMIX</a:t>
            </a:r>
            <a:r>
              <a:rPr lang="en-US" smtClean="0"/>
              <a:t>) funksiyalari</a:t>
            </a:r>
            <a:endParaRPr lang="en-US"/>
          </a:p>
          <a:p>
            <a:pPr lvl="2"/>
            <a:r>
              <a:rPr lang="en-US" smtClean="0">
                <a:hlinkClick r:id="rId7" action="ppaction://hlinkfile"/>
              </a:rPr>
              <a:t>MySQL (</a:t>
            </a:r>
            <a:r>
              <a:rPr lang="en-US">
                <a:hlinkClick r:id="rId7" action="ppaction://hlinkfile"/>
              </a:rPr>
              <a:t>PDO</a:t>
            </a:r>
            <a:r>
              <a:rPr lang="en-US" smtClean="0">
                <a:hlinkClick r:id="rId7" action="ppaction://hlinkfile"/>
              </a:rPr>
              <a:t>)</a:t>
            </a:r>
            <a:r>
              <a:rPr lang="en-US" smtClean="0"/>
              <a:t> — MySQL (</a:t>
            </a:r>
            <a:r>
              <a:rPr lang="en-US"/>
              <a:t>PDO_MYSQL</a:t>
            </a:r>
            <a:r>
              <a:rPr lang="en-US" smtClean="0"/>
              <a:t>) funksiyalari</a:t>
            </a:r>
            <a:endParaRPr lang="en-US"/>
          </a:p>
          <a:p>
            <a:pPr lvl="2"/>
            <a:r>
              <a:rPr lang="en-US" smtClean="0">
                <a:hlinkClick r:id="rId8" action="ppaction://hlinkfile"/>
              </a:rPr>
              <a:t>MS SQL Server (</a:t>
            </a:r>
            <a:r>
              <a:rPr lang="en-US">
                <a:hlinkClick r:id="rId8" action="ppaction://hlinkfile"/>
              </a:rPr>
              <a:t>PDO</a:t>
            </a:r>
            <a:r>
              <a:rPr lang="en-US" smtClean="0">
                <a:hlinkClick r:id="rId8" action="ppaction://hlinkfile"/>
              </a:rPr>
              <a:t>)</a:t>
            </a:r>
            <a:r>
              <a:rPr lang="en-US" smtClean="0"/>
              <a:t> — Microsoft SQL Server uchun PDO_SQLSRV moduli funksiyalari</a:t>
            </a:r>
            <a:endParaRPr lang="en-US"/>
          </a:p>
          <a:p>
            <a:pPr lvl="2"/>
            <a:r>
              <a:rPr lang="en-US" smtClean="0">
                <a:hlinkClick r:id="rId9" action="ppaction://hlinkfile"/>
              </a:rPr>
              <a:t>Oracle (</a:t>
            </a:r>
            <a:r>
              <a:rPr lang="en-US">
                <a:hlinkClick r:id="rId9" action="ppaction://hlinkfile"/>
              </a:rPr>
              <a:t>PDO</a:t>
            </a:r>
            <a:r>
              <a:rPr lang="en-US" smtClean="0">
                <a:hlinkClick r:id="rId9" action="ppaction://hlinkfile"/>
              </a:rPr>
              <a:t>)</a:t>
            </a:r>
            <a:r>
              <a:rPr lang="en-US" smtClean="0"/>
              <a:t> — Oracle (</a:t>
            </a:r>
            <a:r>
              <a:rPr lang="en-US"/>
              <a:t>PDO_OCI</a:t>
            </a:r>
            <a:r>
              <a:rPr lang="en-US" smtClean="0"/>
              <a:t>) funksiyalari</a:t>
            </a:r>
            <a:endParaRPr lang="en-US"/>
          </a:p>
          <a:p>
            <a:pPr lvl="2"/>
            <a:r>
              <a:rPr lang="en-US" smtClean="0">
                <a:hlinkClick r:id="rId10" action="ppaction://hlinkfile"/>
              </a:rPr>
              <a:t>ODBC </a:t>
            </a:r>
            <a:r>
              <a:rPr lang="ru-RU" smtClean="0">
                <a:hlinkClick r:id="rId10" action="ppaction://hlinkfile"/>
              </a:rPr>
              <a:t>и </a:t>
            </a:r>
            <a:r>
              <a:rPr lang="en-US" smtClean="0">
                <a:hlinkClick r:id="rId10" action="ppaction://hlinkfile"/>
              </a:rPr>
              <a:t>DB2 (</a:t>
            </a:r>
            <a:r>
              <a:rPr lang="en-US">
                <a:hlinkClick r:id="rId10" action="ppaction://hlinkfile"/>
              </a:rPr>
              <a:t>PDO</a:t>
            </a:r>
            <a:r>
              <a:rPr lang="en-US" smtClean="0">
                <a:hlinkClick r:id="rId10" action="ppaction://hlinkfile"/>
              </a:rPr>
              <a:t>)</a:t>
            </a:r>
            <a:r>
              <a:rPr lang="en-US" smtClean="0"/>
              <a:t> — ODBC va</a:t>
            </a:r>
            <a:r>
              <a:rPr lang="ru-RU" smtClean="0"/>
              <a:t> </a:t>
            </a:r>
            <a:r>
              <a:rPr lang="en-US" smtClean="0"/>
              <a:t>DB2 (</a:t>
            </a:r>
            <a:r>
              <a:rPr lang="en-US"/>
              <a:t>PDO_ODBC</a:t>
            </a:r>
            <a:r>
              <a:rPr lang="en-US" smtClean="0"/>
              <a:t>) funksiyalari</a:t>
            </a:r>
            <a:endParaRPr lang="en-US"/>
          </a:p>
          <a:p>
            <a:pPr lvl="2"/>
            <a:r>
              <a:rPr lang="en-US" smtClean="0">
                <a:hlinkClick r:id="rId11" action="ppaction://hlinkfile"/>
              </a:rPr>
              <a:t>PostgreSQL (</a:t>
            </a:r>
            <a:r>
              <a:rPr lang="en-US">
                <a:hlinkClick r:id="rId11" action="ppaction://hlinkfile"/>
              </a:rPr>
              <a:t>PDO</a:t>
            </a:r>
            <a:r>
              <a:rPr lang="en-US" smtClean="0">
                <a:hlinkClick r:id="rId11" action="ppaction://hlinkfile"/>
              </a:rPr>
              <a:t>)</a:t>
            </a:r>
            <a:r>
              <a:rPr lang="en-US" smtClean="0"/>
              <a:t> — PostgreSQL (</a:t>
            </a:r>
            <a:r>
              <a:rPr lang="en-US"/>
              <a:t>PDO_PGSQL</a:t>
            </a:r>
            <a:r>
              <a:rPr lang="en-US" smtClean="0"/>
              <a:t>) funksiyalari</a:t>
            </a:r>
            <a:endParaRPr lang="en-US"/>
          </a:p>
          <a:p>
            <a:pPr lvl="2"/>
            <a:r>
              <a:rPr lang="en-US" smtClean="0">
                <a:hlinkClick r:id="rId12" action="ppaction://hlinkfile"/>
              </a:rPr>
              <a:t>SQLite (</a:t>
            </a:r>
            <a:r>
              <a:rPr lang="en-US">
                <a:hlinkClick r:id="rId12" action="ppaction://hlinkfile"/>
              </a:rPr>
              <a:t>PDO</a:t>
            </a:r>
            <a:r>
              <a:rPr lang="en-US" smtClean="0">
                <a:hlinkClick r:id="rId12" action="ppaction://hlinkfile"/>
              </a:rPr>
              <a:t>)</a:t>
            </a:r>
            <a:r>
              <a:rPr lang="en-US" smtClean="0"/>
              <a:t> — SQLite (</a:t>
            </a:r>
            <a:r>
              <a:rPr lang="en-US"/>
              <a:t>PDO_SQLITE</a:t>
            </a:r>
            <a:r>
              <a:rPr lang="en-US" smtClean="0"/>
              <a:t>) funksiyalari</a:t>
            </a:r>
            <a:endParaRPr lang="en-US"/>
          </a:p>
          <a:p>
            <a:pPr lvl="2"/>
            <a:r>
              <a:rPr lang="en-US" smtClean="0">
                <a:hlinkClick r:id="rId13" action="ppaction://hlinkfile"/>
              </a:rPr>
              <a:t>4D (</a:t>
            </a:r>
            <a:r>
              <a:rPr lang="en-US">
                <a:hlinkClick r:id="rId13" action="ppaction://hlinkfile"/>
              </a:rPr>
              <a:t>PDO</a:t>
            </a:r>
            <a:r>
              <a:rPr lang="en-US" smtClean="0">
                <a:hlinkClick r:id="rId13" action="ppaction://hlinkfile"/>
              </a:rPr>
              <a:t>)</a:t>
            </a:r>
            <a:r>
              <a:rPr lang="en-US" smtClean="0"/>
              <a:t> — </a:t>
            </a:r>
            <a:r>
              <a:rPr lang="ru-RU" smtClean="0"/>
              <a:t>4</a:t>
            </a:r>
            <a:r>
              <a:rPr lang="en-US" smtClean="0"/>
              <a:t>D (</a:t>
            </a:r>
            <a:r>
              <a:rPr lang="en-US"/>
              <a:t>PDO_4D</a:t>
            </a:r>
            <a:r>
              <a:rPr lang="en-US" smtClean="0"/>
              <a:t>) funksiyalari</a:t>
            </a:r>
            <a:endParaRPr lang="en-US"/>
          </a:p>
          <a:p>
            <a:endParaRPr lang="ru-RU"/>
          </a:p>
        </p:txBody>
      </p:sp>
    </p:spTree>
    <p:extLst>
      <p:ext uri="{BB962C8B-B14F-4D97-AF65-F5344CB8AC3E}">
        <p14:creationId xmlns:p14="http://schemas.microsoft.com/office/powerpoint/2010/main" val="81410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phpMyAdmin bilan ishlash</a:t>
            </a:r>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5" name="Picture 4"/>
          <p:cNvPicPr>
            <a:picLocks noChangeAspect="1"/>
          </p:cNvPicPr>
          <p:nvPr/>
        </p:nvPicPr>
        <p:blipFill>
          <a:blip r:embed="rId2"/>
          <a:stretch>
            <a:fillRect/>
          </a:stretch>
        </p:blipFill>
        <p:spPr>
          <a:xfrm>
            <a:off x="1911765" y="1755858"/>
            <a:ext cx="8588473" cy="5102142"/>
          </a:xfrm>
          <a:prstGeom prst="rect">
            <a:avLst/>
          </a:prstGeom>
        </p:spPr>
      </p:pic>
    </p:spTree>
    <p:extLst>
      <p:ext uri="{BB962C8B-B14F-4D97-AF65-F5344CB8AC3E}">
        <p14:creationId xmlns:p14="http://schemas.microsoft.com/office/powerpoint/2010/main" val="2224442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berilganlar bazasi </a:t>
            </a:r>
            <a:endParaRPr lang="ru-RU" b="1"/>
          </a:p>
        </p:txBody>
      </p:sp>
      <p:sp>
        <p:nvSpPr>
          <p:cNvPr id="3" name="Объект 2"/>
          <p:cNvSpPr>
            <a:spLocks noGrp="1"/>
          </p:cNvSpPr>
          <p:nvPr>
            <p:ph idx="1"/>
          </p:nvPr>
        </p:nvSpPr>
        <p:spPr/>
        <p:txBody>
          <a:bodyPr numCol="2">
            <a:normAutofit fontScale="92500" lnSpcReduction="10000"/>
          </a:bodyPr>
          <a:lstStyle/>
          <a:p>
            <a:pPr marL="0" indent="0">
              <a:buNone/>
            </a:pPr>
            <a:r>
              <a:rPr lang="en-US" smtClean="0"/>
              <a:t>PHP dasturlash tilida quyidagi berilganlar bazasi bilan ishlash uchun kengaytmalari mavjud:</a:t>
            </a:r>
          </a:p>
          <a:p>
            <a:pPr lvl="1">
              <a:buClr>
                <a:schemeClr val="bg2">
                  <a:lumMod val="50000"/>
                </a:schemeClr>
              </a:buClr>
            </a:pPr>
            <a:r>
              <a:rPr lang="en-US">
                <a:hlinkClick r:id="rId2" action="ppaction://hlinkfile"/>
              </a:rPr>
              <a:t>CUBRID</a:t>
            </a:r>
            <a:endParaRPr lang="en-US"/>
          </a:p>
          <a:p>
            <a:pPr lvl="1">
              <a:buClr>
                <a:schemeClr val="bg2">
                  <a:lumMod val="50000"/>
                </a:schemeClr>
              </a:buClr>
            </a:pPr>
            <a:r>
              <a:rPr lang="en-US">
                <a:hlinkClick r:id="rId3" action="ppaction://hlinkfile"/>
              </a:rPr>
              <a:t>DB++</a:t>
            </a:r>
            <a:endParaRPr lang="en-US"/>
          </a:p>
          <a:p>
            <a:pPr lvl="1">
              <a:buClr>
                <a:schemeClr val="bg2">
                  <a:lumMod val="50000"/>
                </a:schemeClr>
              </a:buClr>
            </a:pPr>
            <a:r>
              <a:rPr lang="en-US">
                <a:hlinkClick r:id="rId4" action="ppaction://hlinkfile"/>
              </a:rPr>
              <a:t>dBase</a:t>
            </a:r>
            <a:endParaRPr lang="en-US"/>
          </a:p>
          <a:p>
            <a:pPr lvl="1">
              <a:buClr>
                <a:schemeClr val="bg2">
                  <a:lumMod val="50000"/>
                </a:schemeClr>
              </a:buClr>
            </a:pPr>
            <a:r>
              <a:rPr lang="en-US" err="1">
                <a:hlinkClick r:id="rId5" action="ppaction://hlinkfile"/>
              </a:rPr>
              <a:t>filePro</a:t>
            </a:r>
            <a:endParaRPr lang="en-US"/>
          </a:p>
          <a:p>
            <a:pPr lvl="1">
              <a:buClr>
                <a:schemeClr val="bg2">
                  <a:lumMod val="50000"/>
                </a:schemeClr>
              </a:buClr>
            </a:pPr>
            <a:r>
              <a:rPr lang="en-US">
                <a:hlinkClick r:id="rId6" action="ppaction://hlinkfile"/>
              </a:rPr>
              <a:t>Firebird/</a:t>
            </a:r>
            <a:r>
              <a:rPr lang="en-US" err="1">
                <a:hlinkClick r:id="rId6" action="ppaction://hlinkfile"/>
              </a:rPr>
              <a:t>InterBase</a:t>
            </a:r>
            <a:endParaRPr lang="en-US"/>
          </a:p>
          <a:p>
            <a:pPr lvl="1">
              <a:buClr>
                <a:schemeClr val="bg2">
                  <a:lumMod val="50000"/>
                </a:schemeClr>
              </a:buClr>
            </a:pPr>
            <a:r>
              <a:rPr lang="en-US" err="1">
                <a:hlinkClick r:id="rId7" action="ppaction://hlinkfile"/>
              </a:rPr>
              <a:t>FrontBase</a:t>
            </a:r>
            <a:endParaRPr lang="en-US"/>
          </a:p>
          <a:p>
            <a:pPr lvl="1">
              <a:buClr>
                <a:schemeClr val="bg2">
                  <a:lumMod val="50000"/>
                </a:schemeClr>
              </a:buClr>
            </a:pPr>
            <a:r>
              <a:rPr lang="en-US" smtClean="0">
                <a:hlinkClick r:id="rId8" action="ppaction://hlinkfile"/>
              </a:rPr>
              <a:t>IBM DB2</a:t>
            </a:r>
            <a:r>
              <a:rPr lang="en-US" smtClean="0"/>
              <a:t> — IBM DB2, Cloudscape </a:t>
            </a:r>
            <a:r>
              <a:rPr lang="ru-RU" smtClean="0"/>
              <a:t>и </a:t>
            </a:r>
            <a:r>
              <a:rPr lang="en-US" smtClean="0"/>
              <a:t>Apache Derby</a:t>
            </a:r>
            <a:endParaRPr lang="en-US"/>
          </a:p>
          <a:p>
            <a:pPr lvl="1">
              <a:buClr>
                <a:schemeClr val="bg2">
                  <a:lumMod val="50000"/>
                </a:schemeClr>
              </a:buClr>
            </a:pPr>
            <a:r>
              <a:rPr lang="en-US">
                <a:hlinkClick r:id="rId9" action="ppaction://hlinkfile"/>
              </a:rPr>
              <a:t>Informix</a:t>
            </a:r>
            <a:endParaRPr lang="en-US"/>
          </a:p>
          <a:p>
            <a:pPr lvl="1">
              <a:buClr>
                <a:schemeClr val="bg2">
                  <a:lumMod val="50000"/>
                </a:schemeClr>
              </a:buClr>
            </a:pPr>
            <a:r>
              <a:rPr lang="en-US" smtClean="0">
                <a:hlinkClick r:id="rId10" action="ppaction://hlinkfile"/>
              </a:rPr>
              <a:t>Ingres</a:t>
            </a:r>
            <a:r>
              <a:rPr lang="en-US" smtClean="0"/>
              <a:t> — Ingres DBMS, EDBC va</a:t>
            </a:r>
            <a:r>
              <a:rPr lang="ru-RU" smtClean="0"/>
              <a:t> </a:t>
            </a:r>
            <a:r>
              <a:rPr lang="en-US" smtClean="0"/>
              <a:t>Enterprise Access Gateways</a:t>
            </a:r>
            <a:endParaRPr lang="en-US"/>
          </a:p>
          <a:p>
            <a:pPr lvl="1">
              <a:buClr>
                <a:schemeClr val="bg2">
                  <a:lumMod val="50000"/>
                </a:schemeClr>
              </a:buClr>
            </a:pPr>
            <a:r>
              <a:rPr lang="en-US" err="1">
                <a:hlinkClick r:id="rId11" action="ppaction://hlinkfile"/>
              </a:rPr>
              <a:t>MaxDB</a:t>
            </a:r>
            <a:endParaRPr lang="en-US"/>
          </a:p>
          <a:p>
            <a:pPr lvl="1">
              <a:buClr>
                <a:schemeClr val="bg2">
                  <a:lumMod val="50000"/>
                </a:schemeClr>
              </a:buClr>
            </a:pPr>
            <a:r>
              <a:rPr lang="en-US" smtClean="0">
                <a:hlinkClick r:id="rId12" action="ppaction://hlinkfile"/>
              </a:rPr>
              <a:t>Mongo</a:t>
            </a:r>
            <a:r>
              <a:rPr lang="en-US" smtClean="0"/>
              <a:t> — MongoDB drayveri (</a:t>
            </a:r>
            <a:r>
              <a:rPr lang="en-US" err="1" smtClean="0"/>
              <a:t>eskirgan</a:t>
            </a:r>
            <a:r>
              <a:rPr lang="ru-RU" smtClean="0"/>
              <a:t>)</a:t>
            </a:r>
            <a:endParaRPr lang="ru-RU"/>
          </a:p>
          <a:p>
            <a:pPr lvl="1">
              <a:buClr>
                <a:schemeClr val="bg2">
                  <a:lumMod val="50000"/>
                </a:schemeClr>
              </a:buClr>
            </a:pPr>
            <a:r>
              <a:rPr lang="en-US" smtClean="0">
                <a:hlinkClick r:id="rId13" action="ppaction://hlinkfile"/>
              </a:rPr>
              <a:t>MongoDB</a:t>
            </a:r>
            <a:r>
              <a:rPr lang="en-US" smtClean="0"/>
              <a:t> — MongoDB drayveri</a:t>
            </a:r>
            <a:endParaRPr lang="en-US"/>
          </a:p>
          <a:p>
            <a:pPr lvl="1">
              <a:buClr>
                <a:schemeClr val="bg2">
                  <a:lumMod val="50000"/>
                </a:schemeClr>
              </a:buClr>
            </a:pPr>
            <a:r>
              <a:rPr lang="en-US" err="1">
                <a:hlinkClick r:id="rId14" action="ppaction://hlinkfile"/>
              </a:rPr>
              <a:t>mSQL</a:t>
            </a:r>
            <a:endParaRPr lang="en-US"/>
          </a:p>
          <a:p>
            <a:pPr lvl="1">
              <a:buClr>
                <a:schemeClr val="bg2">
                  <a:lumMod val="50000"/>
                </a:schemeClr>
              </a:buClr>
            </a:pPr>
            <a:r>
              <a:rPr lang="en-US" smtClean="0">
                <a:hlinkClick r:id="rId15" action="ppaction://hlinkfile"/>
              </a:rPr>
              <a:t>Mssql</a:t>
            </a:r>
            <a:r>
              <a:rPr lang="en-US" smtClean="0"/>
              <a:t> — Microsoft SQL Server (PHP 7.0.0 dan boshlab olib tashlangan)</a:t>
            </a:r>
            <a:endParaRPr lang="en-US"/>
          </a:p>
          <a:p>
            <a:pPr lvl="1">
              <a:buClr>
                <a:schemeClr val="bg2">
                  <a:lumMod val="50000"/>
                </a:schemeClr>
              </a:buClr>
            </a:pPr>
            <a:r>
              <a:rPr lang="en-US" smtClean="0">
                <a:hlinkClick r:id="rId16" action="ppaction://hlinkfile"/>
              </a:rPr>
              <a:t>MySQL</a:t>
            </a:r>
            <a:r>
              <a:rPr lang="en-US" smtClean="0"/>
              <a:t> — MySQL drayverlari va plaginlari</a:t>
            </a:r>
            <a:endParaRPr lang="ru-RU"/>
          </a:p>
          <a:p>
            <a:pPr lvl="1">
              <a:buClr>
                <a:schemeClr val="bg2">
                  <a:lumMod val="50000"/>
                </a:schemeClr>
              </a:buClr>
            </a:pPr>
            <a:r>
              <a:rPr lang="en-US" smtClean="0">
                <a:hlinkClick r:id="rId17" action="ppaction://hlinkfile"/>
              </a:rPr>
              <a:t>OCI8</a:t>
            </a:r>
            <a:r>
              <a:rPr lang="en-US" smtClean="0"/>
              <a:t> — Oracle OCI8</a:t>
            </a:r>
            <a:endParaRPr lang="en-US"/>
          </a:p>
          <a:p>
            <a:pPr lvl="1">
              <a:buClr>
                <a:schemeClr val="bg2">
                  <a:lumMod val="50000"/>
                </a:schemeClr>
              </a:buClr>
            </a:pPr>
            <a:r>
              <a:rPr lang="en-US" smtClean="0">
                <a:hlinkClick r:id="rId18" action="ppaction://hlinkfile"/>
              </a:rPr>
              <a:t>Paradox</a:t>
            </a:r>
            <a:r>
              <a:rPr lang="en-US" smtClean="0"/>
              <a:t> — Paradox fayllari</a:t>
            </a:r>
            <a:endParaRPr lang="en-US"/>
          </a:p>
          <a:p>
            <a:pPr lvl="1">
              <a:buClr>
                <a:schemeClr val="bg2">
                  <a:lumMod val="50000"/>
                </a:schemeClr>
              </a:buClr>
            </a:pPr>
            <a:r>
              <a:rPr lang="en-US" err="1">
                <a:hlinkClick r:id="rId19" action="ppaction://hlinkfile"/>
              </a:rPr>
              <a:t>PostgreSQL</a:t>
            </a:r>
            <a:endParaRPr lang="en-US"/>
          </a:p>
          <a:p>
            <a:pPr lvl="1">
              <a:buClr>
                <a:schemeClr val="bg2">
                  <a:lumMod val="50000"/>
                </a:schemeClr>
              </a:buClr>
            </a:pPr>
            <a:r>
              <a:rPr lang="en-US">
                <a:hlinkClick r:id="rId20" action="ppaction://hlinkfile"/>
              </a:rPr>
              <a:t>SQLite</a:t>
            </a:r>
            <a:endParaRPr lang="en-US"/>
          </a:p>
          <a:p>
            <a:pPr lvl="1">
              <a:buClr>
                <a:schemeClr val="bg2">
                  <a:lumMod val="50000"/>
                </a:schemeClr>
              </a:buClr>
            </a:pPr>
            <a:r>
              <a:rPr lang="en-US">
                <a:hlinkClick r:id="rId21" action="ppaction://hlinkfile"/>
              </a:rPr>
              <a:t>SQLite3</a:t>
            </a:r>
            <a:endParaRPr lang="en-US"/>
          </a:p>
          <a:p>
            <a:pPr lvl="1">
              <a:buClr>
                <a:schemeClr val="bg2">
                  <a:lumMod val="50000"/>
                </a:schemeClr>
              </a:buClr>
            </a:pPr>
            <a:r>
              <a:rPr lang="en-US" smtClean="0">
                <a:hlinkClick r:id="rId22" action="ppaction://hlinkfile"/>
              </a:rPr>
              <a:t>SQLSRV</a:t>
            </a:r>
            <a:r>
              <a:rPr lang="en-US" smtClean="0"/>
              <a:t> — Microsoft SQL Server BBBT uchun drayver</a:t>
            </a:r>
            <a:endParaRPr lang="en-US"/>
          </a:p>
          <a:p>
            <a:pPr lvl="1">
              <a:buClr>
                <a:schemeClr val="bg2">
                  <a:lumMod val="50000"/>
                </a:schemeClr>
              </a:buClr>
            </a:pPr>
            <a:r>
              <a:rPr lang="en-US">
                <a:hlinkClick r:id="rId23" action="ppaction://hlinkfile"/>
              </a:rPr>
              <a:t>Sybase</a:t>
            </a:r>
            <a:endParaRPr lang="en-US"/>
          </a:p>
          <a:p>
            <a:pPr lvl="1">
              <a:buClr>
                <a:schemeClr val="bg2">
                  <a:lumMod val="50000"/>
                </a:schemeClr>
              </a:buClr>
            </a:pPr>
            <a:r>
              <a:rPr lang="en-US" err="1" smtClean="0">
                <a:hlinkClick r:id="rId24" action="ppaction://hlinkfile"/>
              </a:rPr>
              <a:t>tokyo_tyrant</a:t>
            </a:r>
            <a:endParaRPr lang="en-US"/>
          </a:p>
        </p:txBody>
      </p:sp>
    </p:spTree>
    <p:extLst>
      <p:ext uri="{BB962C8B-B14F-4D97-AF65-F5344CB8AC3E}">
        <p14:creationId xmlns:p14="http://schemas.microsoft.com/office/powerpoint/2010/main" val="2847519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 uchun PHP drayverlari</a:t>
            </a:r>
            <a:endParaRPr lang="ru-RU" b="1"/>
          </a:p>
        </p:txBody>
      </p:sp>
      <p:sp>
        <p:nvSpPr>
          <p:cNvPr id="3" name="Объект 2"/>
          <p:cNvSpPr>
            <a:spLocks noGrp="1"/>
          </p:cNvSpPr>
          <p:nvPr>
            <p:ph idx="1"/>
          </p:nvPr>
        </p:nvSpPr>
        <p:spPr/>
        <p:txBody>
          <a:bodyPr/>
          <a:lstStyle/>
          <a:p>
            <a:pPr marL="0" indent="0">
              <a:buNone/>
            </a:pPr>
            <a:r>
              <a:rPr lang="en-US" smtClean="0"/>
              <a:t>Dasturchi quyidagi PHP API lardan foydalanishi mumkin.</a:t>
            </a:r>
          </a:p>
          <a:p>
            <a:pPr marL="0" indent="0">
              <a:buNone/>
            </a:pPr>
            <a:r>
              <a:rPr lang="en-US" b="1" smtClean="0"/>
              <a:t>PHP 5 </a:t>
            </a:r>
            <a:r>
              <a:rPr lang="en-US" smtClean="0"/>
              <a:t>uchun:</a:t>
            </a:r>
          </a:p>
          <a:p>
            <a:pPr marL="541338" indent="-363538">
              <a:buClr>
                <a:schemeClr val="bg2">
                  <a:lumMod val="50000"/>
                </a:schemeClr>
              </a:buClr>
              <a:buFont typeface="Wingdings" panose="05000000000000000000" pitchFamily="2" charset="2"/>
              <a:buChar char="Ø"/>
            </a:pPr>
            <a:r>
              <a:rPr lang="en-US" smtClean="0">
                <a:solidFill>
                  <a:schemeClr val="bg2">
                    <a:lumMod val="50000"/>
                  </a:schemeClr>
                </a:solidFill>
              </a:rPr>
              <a:t>mysql</a:t>
            </a:r>
            <a:endParaRPr lang="en-US">
              <a:solidFill>
                <a:schemeClr val="bg2">
                  <a:lumMod val="50000"/>
                </a:schemeClr>
              </a:solidFill>
            </a:endParaRPr>
          </a:p>
          <a:p>
            <a:pPr marL="541338" indent="-363538">
              <a:buClr>
                <a:schemeClr val="bg2">
                  <a:lumMod val="50000"/>
                </a:schemeClr>
              </a:buClr>
              <a:buFont typeface="Wingdings" panose="05000000000000000000" pitchFamily="2" charset="2"/>
              <a:buChar char="Ø"/>
            </a:pPr>
            <a:r>
              <a:rPr lang="en-US" smtClean="0">
                <a:solidFill>
                  <a:schemeClr val="bg2">
                    <a:lumMod val="50000"/>
                  </a:schemeClr>
                </a:solidFill>
              </a:rPr>
              <a:t>mysqli </a:t>
            </a:r>
            <a:endParaRPr lang="en-US">
              <a:solidFill>
                <a:schemeClr val="bg2">
                  <a:lumMod val="50000"/>
                </a:schemeClr>
              </a:solidFill>
            </a:endParaRPr>
          </a:p>
          <a:p>
            <a:pPr marL="541338" indent="-363538">
              <a:buClr>
                <a:schemeClr val="bg2">
                  <a:lumMod val="50000"/>
                </a:schemeClr>
              </a:buClr>
              <a:buFont typeface="Wingdings" panose="05000000000000000000" pitchFamily="2" charset="2"/>
              <a:buChar char="Ø"/>
            </a:pPr>
            <a:r>
              <a:rPr lang="en-US" err="1">
                <a:solidFill>
                  <a:schemeClr val="bg2">
                    <a:lumMod val="50000"/>
                  </a:schemeClr>
                </a:solidFill>
              </a:rPr>
              <a:t>PDO_MySQL</a:t>
            </a:r>
            <a:endParaRPr lang="en-US">
              <a:solidFill>
                <a:schemeClr val="bg2">
                  <a:lumMod val="50000"/>
                </a:schemeClr>
              </a:solidFill>
            </a:endParaRPr>
          </a:p>
          <a:p>
            <a:pPr marL="0" indent="0">
              <a:buNone/>
            </a:pPr>
            <a:r>
              <a:rPr lang="en-US" b="1" smtClean="0"/>
              <a:t>PHP 7 </a:t>
            </a:r>
            <a:r>
              <a:rPr lang="en-US" smtClean="0"/>
              <a:t>uchun</a:t>
            </a:r>
            <a:r>
              <a:rPr lang="en-US"/>
              <a:t>:</a:t>
            </a:r>
          </a:p>
          <a:p>
            <a:pPr marL="541338" indent="-363538">
              <a:buClr>
                <a:schemeClr val="bg2">
                  <a:lumMod val="50000"/>
                </a:schemeClr>
              </a:buClr>
              <a:buFont typeface="Wingdings" panose="05000000000000000000" pitchFamily="2" charset="2"/>
              <a:buChar char="Ø"/>
            </a:pPr>
            <a:r>
              <a:rPr lang="en-US" smtClean="0">
                <a:solidFill>
                  <a:schemeClr val="bg2">
                    <a:lumMod val="50000"/>
                  </a:schemeClr>
                </a:solidFill>
              </a:rPr>
              <a:t>mysqli </a:t>
            </a:r>
            <a:endParaRPr lang="en-US">
              <a:solidFill>
                <a:schemeClr val="bg2">
                  <a:lumMod val="50000"/>
                </a:schemeClr>
              </a:solidFill>
            </a:endParaRPr>
          </a:p>
          <a:p>
            <a:pPr marL="541338" indent="-363538">
              <a:buClr>
                <a:schemeClr val="bg2">
                  <a:lumMod val="50000"/>
                </a:schemeClr>
              </a:buClr>
              <a:buFont typeface="Wingdings" panose="05000000000000000000" pitchFamily="2" charset="2"/>
              <a:buChar char="Ø"/>
            </a:pPr>
            <a:r>
              <a:rPr lang="en-US" err="1">
                <a:solidFill>
                  <a:schemeClr val="bg2">
                    <a:lumMod val="50000"/>
                  </a:schemeClr>
                </a:solidFill>
              </a:rPr>
              <a:t>PDO_MySQL</a:t>
            </a:r>
            <a:endParaRPr lang="en-US">
              <a:solidFill>
                <a:schemeClr val="bg2">
                  <a:lumMod val="50000"/>
                </a:schemeClr>
              </a:solidFill>
            </a:endParaRPr>
          </a:p>
          <a:p>
            <a:endParaRPr lang="ru-RU"/>
          </a:p>
        </p:txBody>
      </p:sp>
    </p:spTree>
    <p:extLst>
      <p:ext uri="{BB962C8B-B14F-4D97-AF65-F5344CB8AC3E}">
        <p14:creationId xmlns:p14="http://schemas.microsoft.com/office/powerpoint/2010/main" val="2412508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smtClean="0"/>
              <a:t>API</a:t>
            </a:r>
            <a:r>
              <a:rPr lang="en-US" b="1" smtClean="0"/>
              <a:t>, Connector, Driver, Extension</a:t>
            </a:r>
            <a:endParaRPr lang="ru-RU" b="1"/>
          </a:p>
        </p:txBody>
      </p:sp>
      <p:sp>
        <p:nvSpPr>
          <p:cNvPr id="3" name="Объект 2"/>
          <p:cNvSpPr>
            <a:spLocks noGrp="1"/>
          </p:cNvSpPr>
          <p:nvPr>
            <p:ph idx="1"/>
          </p:nvPr>
        </p:nvSpPr>
        <p:spPr/>
        <p:txBody>
          <a:bodyPr/>
          <a:lstStyle/>
          <a:p>
            <a:pPr marL="0" indent="0" algn="just">
              <a:buNone/>
            </a:pPr>
            <a:r>
              <a:rPr lang="en-US" b="1" smtClean="0"/>
              <a:t>Application Programming Interface, API </a:t>
            </a:r>
            <a:r>
              <a:rPr lang="en-US" smtClean="0"/>
              <a:t>(Ilovani dasturlash interfeysi) – qo’yilgan masalani yechish (ishga tushurish) uchun sizning ilovangiz (web ilova) ishlatishi zarur bo’lgan sinflar, metodlar, funksiyalar, o’zgaruvchilarni tasvirlaydi. </a:t>
            </a:r>
            <a:endParaRPr lang="en-US">
              <a:solidFill>
                <a:schemeClr val="bg2">
                  <a:lumMod val="50000"/>
                </a:schemeClr>
              </a:solidFill>
            </a:endParaRPr>
          </a:p>
          <a:p>
            <a:pPr marL="0" indent="0">
              <a:buNone/>
            </a:pPr>
            <a:r>
              <a:rPr lang="en-US" smtClean="0"/>
              <a:t>API:</a:t>
            </a:r>
          </a:p>
          <a:p>
            <a:pPr marL="541338" indent="-363538">
              <a:buClr>
                <a:schemeClr val="bg2">
                  <a:lumMod val="50000"/>
                </a:schemeClr>
              </a:buClr>
              <a:buFont typeface="Wingdings" panose="05000000000000000000" pitchFamily="2" charset="2"/>
              <a:buChar char="Ø"/>
            </a:pPr>
            <a:r>
              <a:rPr lang="en-US" smtClean="0">
                <a:solidFill>
                  <a:schemeClr val="bg2">
                    <a:lumMod val="50000"/>
                  </a:schemeClr>
                </a:solidFill>
              </a:rPr>
              <a:t>protsedurali </a:t>
            </a:r>
            <a:endParaRPr lang="en-US">
              <a:solidFill>
                <a:schemeClr val="bg2">
                  <a:lumMod val="50000"/>
                </a:schemeClr>
              </a:solidFill>
            </a:endParaRPr>
          </a:p>
          <a:p>
            <a:pPr marL="541338" indent="-363538">
              <a:buClr>
                <a:schemeClr val="bg2">
                  <a:lumMod val="50000"/>
                </a:schemeClr>
              </a:buClr>
              <a:buFont typeface="Wingdings" panose="05000000000000000000" pitchFamily="2" charset="2"/>
              <a:buChar char="Ø"/>
            </a:pPr>
            <a:r>
              <a:rPr lang="en-US" smtClean="0">
                <a:solidFill>
                  <a:schemeClr val="bg2">
                    <a:lumMod val="50000"/>
                  </a:schemeClr>
                </a:solidFill>
              </a:rPr>
              <a:t>obyektga yo’naltirilgan </a:t>
            </a:r>
            <a:endParaRPr lang="ru-RU">
              <a:solidFill>
                <a:schemeClr val="bg2">
                  <a:lumMod val="50000"/>
                </a:schemeClr>
              </a:solidFill>
            </a:endParaRPr>
          </a:p>
        </p:txBody>
      </p:sp>
    </p:spTree>
    <p:extLst>
      <p:ext uri="{BB962C8B-B14F-4D97-AF65-F5344CB8AC3E}">
        <p14:creationId xmlns:p14="http://schemas.microsoft.com/office/powerpoint/2010/main" val="205107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a:t>
            </a:r>
            <a:r>
              <a:rPr lang="en-US" b="1" i="1" smtClean="0"/>
              <a:t>Connector</a:t>
            </a:r>
            <a:r>
              <a:rPr lang="en-US" b="1" smtClean="0"/>
              <a:t>, Driver, Extension</a:t>
            </a:r>
            <a:endParaRPr lang="ru-RU" b="1"/>
          </a:p>
        </p:txBody>
      </p:sp>
      <p:sp>
        <p:nvSpPr>
          <p:cNvPr id="3" name="Объект 2"/>
          <p:cNvSpPr>
            <a:spLocks noGrp="1"/>
          </p:cNvSpPr>
          <p:nvPr>
            <p:ph idx="1"/>
          </p:nvPr>
        </p:nvSpPr>
        <p:spPr/>
        <p:txBody>
          <a:bodyPr/>
          <a:lstStyle/>
          <a:p>
            <a:pPr marL="0" indent="0" algn="just">
              <a:buNone/>
            </a:pPr>
            <a:r>
              <a:rPr lang="en-US" b="1" smtClean="0"/>
              <a:t>Connector</a:t>
            </a:r>
            <a:r>
              <a:rPr lang="en-US" smtClean="0"/>
              <a:t> (ulagich) - MySQL rasmiy hujjatlarida sizning ilovangizning MySQL berilganlar bazasiga ulanishga imkon beradigan dasturiy qismga ishora qiladi. MySQL ko'plab dasturlash tillari, jumladan PHP uchun ham konnektor taqdim etgan.</a:t>
            </a:r>
            <a:endParaRPr lang="en-US"/>
          </a:p>
          <a:p>
            <a:pPr marL="0" indent="0" algn="just">
              <a:buNone/>
            </a:pPr>
            <a:r>
              <a:rPr lang="en-US" smtClean="0"/>
              <a:t>Agar sizning dasturingiz berilganlar bazasi bilan o'zaro aloqada bo'lishi kerak bo'lsa, berilganlar bazasiga ulanish, so'rovlarni bajarish va boshqa funksiyalarni bajarish uchun PHP kodini yozish kerak. Ilovangizga kerakli API ni taqdim etish, dastur va berilganlar bazasining o'zaro aloqasini ta'minlash uchun maxsus dasturiy ta'minot talab qilinadi. Ushbu dastur odatda konnektor deb ataladi. Va shu dastur sizning ilovangizga berilganlar bazasiga ulanish (connect) imkonini beradi</a:t>
            </a:r>
            <a:r>
              <a:rPr lang="en-US"/>
              <a:t>.</a:t>
            </a:r>
            <a:endParaRPr lang="ru-RU"/>
          </a:p>
        </p:txBody>
      </p:sp>
    </p:spTree>
    <p:extLst>
      <p:ext uri="{BB962C8B-B14F-4D97-AF65-F5344CB8AC3E}">
        <p14:creationId xmlns:p14="http://schemas.microsoft.com/office/powerpoint/2010/main" val="73602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Connector, </a:t>
            </a:r>
            <a:r>
              <a:rPr lang="en-US" b="1" i="1" smtClean="0"/>
              <a:t>Driver</a:t>
            </a:r>
            <a:r>
              <a:rPr lang="en-US" b="1" smtClean="0"/>
              <a:t>, Extension</a:t>
            </a:r>
            <a:endParaRPr lang="ru-RU" b="1"/>
          </a:p>
        </p:txBody>
      </p:sp>
      <p:sp>
        <p:nvSpPr>
          <p:cNvPr id="3" name="Объект 2"/>
          <p:cNvSpPr>
            <a:spLocks noGrp="1"/>
          </p:cNvSpPr>
          <p:nvPr>
            <p:ph idx="1"/>
          </p:nvPr>
        </p:nvSpPr>
        <p:spPr/>
        <p:txBody>
          <a:bodyPr>
            <a:normAutofit/>
          </a:bodyPr>
          <a:lstStyle/>
          <a:p>
            <a:pPr marL="0" indent="0">
              <a:buNone/>
            </a:pPr>
            <a:r>
              <a:rPr lang="en-US" b="1" smtClean="0"/>
              <a:t>Driver</a:t>
            </a:r>
            <a:r>
              <a:rPr lang="en-US" smtClean="0"/>
              <a:t> (drayver) - ma'lum bir berilganlar bazasi serveri bilan o'zaro aloqani amalga oshirish uchun mo'ljallangan maxsus dastur. Driver shuningdek “uchinchi tomon” kutubxonalaridan ham foydalanishi mumkin, masalan, MySQL Client Library yoki MySQL Native Driver.</a:t>
            </a:r>
            <a:endParaRPr lang="en-US"/>
          </a:p>
          <a:p>
            <a:pPr marL="0" indent="0">
              <a:buNone/>
            </a:pPr>
            <a:r>
              <a:rPr lang="en-US"/>
              <a:t>Masalan</a:t>
            </a:r>
            <a:r>
              <a:rPr lang="en-US" smtClean="0"/>
              <a:t>, PHP Data Objects (</a:t>
            </a:r>
            <a:r>
              <a:rPr lang="en-US"/>
              <a:t>PDO</a:t>
            </a:r>
            <a:r>
              <a:rPr lang="en-US" smtClean="0"/>
              <a:t>) konnektori turli xil berilganlar bazalari uchun turli xil drayverlardan foydalanishi mumkin. Ulardan biri MySQL bilan o'zaro ishlash uchun mo'ljallangan "PDO MYSQL driver".</a:t>
            </a:r>
            <a:endParaRPr lang="en-US"/>
          </a:p>
        </p:txBody>
      </p:sp>
    </p:spTree>
    <p:extLst>
      <p:ext uri="{BB962C8B-B14F-4D97-AF65-F5344CB8AC3E}">
        <p14:creationId xmlns:p14="http://schemas.microsoft.com/office/powerpoint/2010/main" val="70478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Connector, Driver, </a:t>
            </a:r>
            <a:r>
              <a:rPr lang="en-US" b="1" i="1" smtClean="0"/>
              <a:t>Extension</a:t>
            </a:r>
            <a:endParaRPr lang="ru-RU" b="1" i="1"/>
          </a:p>
        </p:txBody>
      </p:sp>
      <p:sp>
        <p:nvSpPr>
          <p:cNvPr id="3" name="Объект 2"/>
          <p:cNvSpPr>
            <a:spLocks noGrp="1"/>
          </p:cNvSpPr>
          <p:nvPr>
            <p:ph idx="1"/>
          </p:nvPr>
        </p:nvSpPr>
        <p:spPr/>
        <p:txBody>
          <a:bodyPr>
            <a:normAutofit/>
          </a:bodyPr>
          <a:lstStyle/>
          <a:p>
            <a:pPr marL="0" indent="0">
              <a:buNone/>
            </a:pPr>
            <a:r>
              <a:rPr lang="en-US" smtClean="0"/>
              <a:t>PHP dasturlash tili asosiy funksional (yadro) va uni to’ldiruvchi ixtiyoriy kengaytmalardan (extension) tashkil topgan. Masalan, MySQL bilan bog’lik kengaytmalar (</a:t>
            </a:r>
            <a:r>
              <a:rPr lang="en-US" i="1" smtClean="0"/>
              <a:t>mysqli</a:t>
            </a:r>
            <a:r>
              <a:rPr lang="en-US" smtClean="0"/>
              <a:t> va</a:t>
            </a:r>
            <a:r>
              <a:rPr lang="ru-RU" smtClean="0"/>
              <a:t> </a:t>
            </a:r>
            <a:r>
              <a:rPr lang="en-US" i="1" smtClean="0"/>
              <a:t>mysql</a:t>
            </a:r>
            <a:r>
              <a:rPr lang="en-US" smtClean="0"/>
              <a:t>) PHP kengaytmalar freymvorkidan foydalanib tuzilgan. </a:t>
            </a:r>
          </a:p>
          <a:p>
            <a:pPr marL="0" indent="0">
              <a:buNone/>
            </a:pPr>
            <a:r>
              <a:rPr lang="en-US" smtClean="0"/>
              <a:t>Odatda, kengaytmalar dasturchiga foydalanish uchun API taqdim etadi, ammo hech qanday API taqdim etmaydigan kengaytmalar ham mavjud. Masalan, “PDO MySQL drayveri” kengaytmasi hech qanday API taqdim etmaydi. Bu kengaytma PDO uchun interfeys taqdim etadi.</a:t>
            </a:r>
            <a:endParaRPr lang="en-US"/>
          </a:p>
        </p:txBody>
      </p:sp>
    </p:spTree>
    <p:extLst>
      <p:ext uri="{BB962C8B-B14F-4D97-AF65-F5344CB8AC3E}">
        <p14:creationId xmlns:p14="http://schemas.microsoft.com/office/powerpoint/2010/main" val="319229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ni tanlash</a:t>
            </a:r>
            <a:endParaRPr lang="ru-RU" b="1"/>
          </a:p>
        </p:txBody>
      </p:sp>
      <p:sp>
        <p:nvSpPr>
          <p:cNvPr id="3" name="Объект 2"/>
          <p:cNvSpPr>
            <a:spLocks noGrp="1"/>
          </p:cNvSpPr>
          <p:nvPr>
            <p:ph idx="1"/>
          </p:nvPr>
        </p:nvSpPr>
        <p:spPr/>
        <p:txBody>
          <a:bodyPr/>
          <a:lstStyle/>
          <a:p>
            <a:r>
              <a:rPr lang="en-US" smtClean="0"/>
              <a:t>Quyidagi namunalarda “example.com” serverida ishga tushurilgan MySQL serveriga “user” logini va “password” paroli orqali ulanish va so’rov amalga oshirish namunalari keltirilgan.</a:t>
            </a:r>
          </a:p>
          <a:p>
            <a:r>
              <a:rPr lang="en-US">
                <a:solidFill>
                  <a:srgbClr val="0000BB"/>
                </a:solidFill>
              </a:rPr>
              <a:t>&lt;?php</a:t>
            </a:r>
            <a:br>
              <a:rPr lang="en-US">
                <a:solidFill>
                  <a:srgbClr val="0000BB"/>
                </a:solidFill>
              </a:rPr>
            </a:br>
            <a:r>
              <a:rPr lang="en-US" smtClean="0">
                <a:solidFill>
                  <a:srgbClr val="FF8000"/>
                </a:solidFill>
              </a:rPr>
              <a:t>// mysqli</a:t>
            </a:r>
            <a:r>
              <a:rPr lang="en-US">
                <a:solidFill>
                  <a:srgbClr val="FF8000"/>
                </a:solidFill>
              </a:rPr>
              <a:t/>
            </a:r>
            <a:br>
              <a:rPr lang="en-US">
                <a:solidFill>
                  <a:srgbClr val="FF8000"/>
                </a:solidFill>
              </a:rPr>
            </a:br>
            <a:r>
              <a:rPr lang="en-US">
                <a:solidFill>
                  <a:srgbClr val="0000BB"/>
                </a:solidFill>
              </a:rPr>
              <a:t>$</a:t>
            </a:r>
            <a:r>
              <a:rPr lang="en-US" smtClean="0">
                <a:solidFill>
                  <a:srgbClr val="0000BB"/>
                </a:solidFill>
              </a:rPr>
              <a:t>mysqli </a:t>
            </a:r>
            <a:r>
              <a:rPr lang="en-US" smtClean="0">
                <a:solidFill>
                  <a:srgbClr val="007700"/>
                </a:solidFill>
              </a:rPr>
              <a:t>= new </a:t>
            </a:r>
            <a:r>
              <a:rPr lang="en-US" smtClean="0">
                <a:solidFill>
                  <a:srgbClr val="0000BB"/>
                </a:solidFill>
              </a:rPr>
              <a:t>mysqli</a:t>
            </a:r>
            <a:r>
              <a:rPr lang="en-US">
                <a:solidFill>
                  <a:srgbClr val="007700"/>
                </a:solidFill>
              </a:rPr>
              <a:t>(</a:t>
            </a:r>
            <a:r>
              <a:rPr lang="en-US">
                <a:solidFill>
                  <a:srgbClr val="DD0000"/>
                </a:solidFill>
              </a:rPr>
              <a:t>"example.com</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user</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password</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database"</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result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query</a:t>
            </a:r>
            <a:r>
              <a:rPr lang="en-US">
                <a:solidFill>
                  <a:srgbClr val="007700"/>
                </a:solidFill>
              </a:rPr>
              <a:t>(</a:t>
            </a:r>
            <a:r>
              <a:rPr lang="en-US">
                <a:solidFill>
                  <a:srgbClr val="DD0000"/>
                </a:solidFill>
              </a:rPr>
              <a:t>"</a:t>
            </a:r>
            <a:r>
              <a:rPr lang="en-US" smtClean="0">
                <a:solidFill>
                  <a:srgbClr val="DD0000"/>
                </a:solidFill>
              </a:rPr>
              <a:t>SELECT 'Salom' AS _message FROM DUAL</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row </a:t>
            </a:r>
            <a:r>
              <a:rPr lang="en-US" smtClean="0">
                <a:solidFill>
                  <a:srgbClr val="007700"/>
                </a:solidFill>
              </a:rPr>
              <a:t>= </a:t>
            </a:r>
            <a:r>
              <a:rPr lang="en-US" smtClean="0">
                <a:solidFill>
                  <a:srgbClr val="0000BB"/>
                </a:solidFill>
              </a:rPr>
              <a:t>$</a:t>
            </a:r>
            <a:r>
              <a:rPr lang="en-US">
                <a:solidFill>
                  <a:srgbClr val="0000BB"/>
                </a:solidFill>
              </a:rPr>
              <a:t>result</a:t>
            </a:r>
            <a:r>
              <a:rPr lang="en-US">
                <a:solidFill>
                  <a:srgbClr val="007700"/>
                </a:solidFill>
              </a:rPr>
              <a:t>-&gt;</a:t>
            </a:r>
            <a:r>
              <a:rPr lang="en-US">
                <a:solidFill>
                  <a:srgbClr val="0000BB"/>
                </a:solidFill>
              </a:rPr>
              <a:t>fetch_assoc</a:t>
            </a:r>
            <a:r>
              <a:rPr lang="en-US">
                <a:solidFill>
                  <a:srgbClr val="007700"/>
                </a:solidFill>
              </a:rPr>
              <a:t>();</a:t>
            </a:r>
            <a:br>
              <a:rPr lang="en-US">
                <a:solidFill>
                  <a:srgbClr val="007700"/>
                </a:solidFill>
              </a:rPr>
            </a:br>
            <a:r>
              <a:rPr lang="en-US" smtClean="0">
                <a:solidFill>
                  <a:srgbClr val="007700"/>
                </a:solidFill>
              </a:rPr>
              <a:t>echo </a:t>
            </a:r>
            <a:r>
              <a:rPr lang="en-US" smtClean="0">
                <a:solidFill>
                  <a:srgbClr val="0000BB"/>
                </a:solidFill>
              </a:rPr>
              <a:t>htmlentities</a:t>
            </a:r>
            <a:r>
              <a:rPr lang="en-US">
                <a:solidFill>
                  <a:srgbClr val="007700"/>
                </a:solidFill>
              </a:rPr>
              <a:t>(</a:t>
            </a:r>
            <a:r>
              <a:rPr lang="en-US">
                <a:solidFill>
                  <a:srgbClr val="0000BB"/>
                </a:solidFill>
              </a:rPr>
              <a:t>$row</a:t>
            </a:r>
            <a:r>
              <a:rPr lang="en-US">
                <a:solidFill>
                  <a:srgbClr val="007700"/>
                </a:solidFill>
              </a:rPr>
              <a:t>[</a:t>
            </a:r>
            <a:r>
              <a:rPr lang="en-US">
                <a:solidFill>
                  <a:srgbClr val="DD0000"/>
                </a:solidFill>
              </a:rPr>
              <a:t>'_message'</a:t>
            </a:r>
            <a:r>
              <a:rPr lang="en-US">
                <a:solidFill>
                  <a:srgbClr val="007700"/>
                </a:solidFill>
              </a:rPr>
              <a:t>]);</a:t>
            </a:r>
            <a:br>
              <a:rPr lang="en-US">
                <a:solidFill>
                  <a:srgbClr val="007700"/>
                </a:solidFill>
              </a:rPr>
            </a:br>
            <a:r>
              <a:rPr lang="ru-RU">
                <a:solidFill>
                  <a:srgbClr val="0000BB"/>
                </a:solidFill>
              </a:rPr>
              <a:t>?&gt;</a:t>
            </a:r>
            <a:endParaRPr lang="ru-RU"/>
          </a:p>
          <a:p>
            <a:endParaRPr lang="ru-RU"/>
          </a:p>
        </p:txBody>
      </p:sp>
    </p:spTree>
    <p:extLst>
      <p:ext uri="{BB962C8B-B14F-4D97-AF65-F5344CB8AC3E}">
        <p14:creationId xmlns:p14="http://schemas.microsoft.com/office/powerpoint/2010/main" val="32963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ni tanlash</a:t>
            </a:r>
            <a:endParaRPr lang="ru-RU" b="1"/>
          </a:p>
        </p:txBody>
      </p:sp>
      <p:sp>
        <p:nvSpPr>
          <p:cNvPr id="3" name="Объект 2"/>
          <p:cNvSpPr>
            <a:spLocks noGrp="1"/>
          </p:cNvSpPr>
          <p:nvPr>
            <p:ph idx="1"/>
          </p:nvPr>
        </p:nvSpPr>
        <p:spPr/>
        <p:txBody>
          <a:bodyPr>
            <a:normAutofit/>
          </a:bodyPr>
          <a:lstStyle/>
          <a:p>
            <a:pPr marL="0" indent="0">
              <a:buNone/>
            </a:pPr>
            <a:r>
              <a:rPr lang="en-US" smtClean="0"/>
              <a:t>Quyidagi namunalarda “example.com” serverida ishga tushurilgan MySQL serveriga “user” logini va “password” paroli orqali ulanish va so’rov amalga oshirish namunalari keltirilgan.</a:t>
            </a:r>
          </a:p>
          <a:p>
            <a:pPr marL="0" indent="0">
              <a:buNone/>
            </a:pPr>
            <a:r>
              <a:rPr lang="en-US">
                <a:solidFill>
                  <a:srgbClr val="0000BB"/>
                </a:solidFill>
              </a:rPr>
              <a:t>&lt;?php</a:t>
            </a:r>
            <a:br>
              <a:rPr lang="en-US">
                <a:solidFill>
                  <a:srgbClr val="0000BB"/>
                </a:solidFill>
              </a:rPr>
            </a:br>
            <a:r>
              <a:rPr lang="en-US" smtClean="0">
                <a:solidFill>
                  <a:srgbClr val="FF8000"/>
                </a:solidFill>
              </a:rPr>
              <a:t>// PDO</a:t>
            </a:r>
            <a:r>
              <a:rPr lang="en-US">
                <a:solidFill>
                  <a:srgbClr val="FF8000"/>
                </a:solidFill>
              </a:rPr>
              <a:t/>
            </a:r>
            <a:br>
              <a:rPr lang="en-US">
                <a:solidFill>
                  <a:srgbClr val="FF8000"/>
                </a:solidFill>
              </a:rPr>
            </a:br>
            <a:r>
              <a:rPr lang="en-US">
                <a:solidFill>
                  <a:srgbClr val="0000BB"/>
                </a:solidFill>
              </a:rPr>
              <a:t>$</a:t>
            </a:r>
            <a:r>
              <a:rPr lang="en-US" smtClean="0">
                <a:solidFill>
                  <a:srgbClr val="0000BB"/>
                </a:solidFill>
              </a:rPr>
              <a:t>pdo </a:t>
            </a:r>
            <a:r>
              <a:rPr lang="en-US" smtClean="0">
                <a:solidFill>
                  <a:srgbClr val="007700"/>
                </a:solidFill>
              </a:rPr>
              <a:t>= new </a:t>
            </a:r>
            <a:r>
              <a:rPr lang="en-US" smtClean="0">
                <a:solidFill>
                  <a:srgbClr val="0000BB"/>
                </a:solidFill>
              </a:rPr>
              <a:t>PDO</a:t>
            </a:r>
            <a:r>
              <a:rPr lang="en-US">
                <a:solidFill>
                  <a:srgbClr val="007700"/>
                </a:solidFill>
              </a:rPr>
              <a:t>(</a:t>
            </a:r>
            <a:r>
              <a:rPr lang="en-US">
                <a:solidFill>
                  <a:srgbClr val="DD0000"/>
                </a:solidFill>
              </a:rPr>
              <a:t>'mysql:host=example.com;dbname=database</a:t>
            </a:r>
            <a:r>
              <a:rPr lang="en-US" smtClean="0">
                <a:solidFill>
                  <a:srgbClr val="DD0000"/>
                </a:solidFill>
              </a:rPr>
              <a:t>'</a:t>
            </a:r>
            <a:r>
              <a:rPr lang="en-US" smtClean="0">
                <a:solidFill>
                  <a:srgbClr val="007700"/>
                </a:solidFill>
              </a:rPr>
              <a:t>, </a:t>
            </a:r>
            <a:r>
              <a:rPr lang="en-US" smtClean="0">
                <a:solidFill>
                  <a:srgbClr val="DD0000"/>
                </a:solidFill>
              </a:rPr>
              <a:t>'user'</a:t>
            </a:r>
            <a:r>
              <a:rPr lang="en-US" smtClean="0">
                <a:solidFill>
                  <a:srgbClr val="007700"/>
                </a:solidFill>
              </a:rPr>
              <a:t>, </a:t>
            </a:r>
            <a:r>
              <a:rPr lang="en-US" smtClean="0">
                <a:solidFill>
                  <a:srgbClr val="DD0000"/>
                </a:solidFill>
              </a:rPr>
              <a:t>'password</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statement </a:t>
            </a:r>
            <a:r>
              <a:rPr lang="en-US" smtClean="0">
                <a:solidFill>
                  <a:srgbClr val="007700"/>
                </a:solidFill>
              </a:rPr>
              <a:t>= </a:t>
            </a:r>
            <a:r>
              <a:rPr lang="en-US" smtClean="0">
                <a:solidFill>
                  <a:srgbClr val="0000BB"/>
                </a:solidFill>
              </a:rPr>
              <a:t>$</a:t>
            </a:r>
            <a:r>
              <a:rPr lang="en-US">
                <a:solidFill>
                  <a:srgbClr val="0000BB"/>
                </a:solidFill>
              </a:rPr>
              <a:t>pdo</a:t>
            </a:r>
            <a:r>
              <a:rPr lang="en-US">
                <a:solidFill>
                  <a:srgbClr val="007700"/>
                </a:solidFill>
              </a:rPr>
              <a:t>-&gt;</a:t>
            </a:r>
            <a:r>
              <a:rPr lang="en-US">
                <a:solidFill>
                  <a:srgbClr val="0000BB"/>
                </a:solidFill>
              </a:rPr>
              <a:t>query</a:t>
            </a:r>
            <a:r>
              <a:rPr lang="en-US">
                <a:solidFill>
                  <a:srgbClr val="007700"/>
                </a:solidFill>
              </a:rPr>
              <a:t>(</a:t>
            </a:r>
            <a:r>
              <a:rPr lang="en-US">
                <a:solidFill>
                  <a:srgbClr val="DD0000"/>
                </a:solidFill>
              </a:rPr>
              <a:t>"</a:t>
            </a:r>
            <a:r>
              <a:rPr lang="en-US" smtClean="0">
                <a:solidFill>
                  <a:srgbClr val="DD0000"/>
                </a:solidFill>
              </a:rPr>
              <a:t>SELECT 'Salom' AS _message FROM DUAL</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row </a:t>
            </a:r>
            <a:r>
              <a:rPr lang="en-US" smtClean="0">
                <a:solidFill>
                  <a:srgbClr val="007700"/>
                </a:solidFill>
              </a:rPr>
              <a:t>= </a:t>
            </a:r>
            <a:r>
              <a:rPr lang="en-US" smtClean="0">
                <a:solidFill>
                  <a:srgbClr val="0000BB"/>
                </a:solidFill>
              </a:rPr>
              <a:t>$</a:t>
            </a:r>
            <a:r>
              <a:rPr lang="en-US">
                <a:solidFill>
                  <a:srgbClr val="0000BB"/>
                </a:solidFill>
              </a:rPr>
              <a:t>statement</a:t>
            </a:r>
            <a:r>
              <a:rPr lang="en-US">
                <a:solidFill>
                  <a:srgbClr val="007700"/>
                </a:solidFill>
              </a:rPr>
              <a:t>-&gt;</a:t>
            </a:r>
            <a:r>
              <a:rPr lang="en-US">
                <a:solidFill>
                  <a:srgbClr val="0000BB"/>
                </a:solidFill>
              </a:rPr>
              <a:t>fetch</a:t>
            </a:r>
            <a:r>
              <a:rPr lang="en-US">
                <a:solidFill>
                  <a:srgbClr val="007700"/>
                </a:solidFill>
              </a:rPr>
              <a:t>(</a:t>
            </a:r>
            <a:r>
              <a:rPr lang="en-US">
                <a:solidFill>
                  <a:srgbClr val="0000BB"/>
                </a:solidFill>
              </a:rPr>
              <a:t>PDO</a:t>
            </a:r>
            <a:r>
              <a:rPr lang="en-US">
                <a:solidFill>
                  <a:srgbClr val="007700"/>
                </a:solidFill>
              </a:rPr>
              <a:t>::</a:t>
            </a:r>
            <a:r>
              <a:rPr lang="en-US">
                <a:solidFill>
                  <a:srgbClr val="0000BB"/>
                </a:solidFill>
              </a:rPr>
              <a:t>FETCH_ASSOC</a:t>
            </a:r>
            <a:r>
              <a:rPr lang="en-US">
                <a:solidFill>
                  <a:srgbClr val="007700"/>
                </a:solidFill>
              </a:rPr>
              <a:t>);</a:t>
            </a:r>
            <a:br>
              <a:rPr lang="en-US">
                <a:solidFill>
                  <a:srgbClr val="007700"/>
                </a:solidFill>
              </a:rPr>
            </a:br>
            <a:r>
              <a:rPr lang="en-US" smtClean="0">
                <a:solidFill>
                  <a:srgbClr val="007700"/>
                </a:solidFill>
              </a:rPr>
              <a:t>echo </a:t>
            </a:r>
            <a:r>
              <a:rPr lang="en-US" smtClean="0">
                <a:solidFill>
                  <a:srgbClr val="0000BB"/>
                </a:solidFill>
              </a:rPr>
              <a:t>htmlentities</a:t>
            </a:r>
            <a:r>
              <a:rPr lang="en-US">
                <a:solidFill>
                  <a:srgbClr val="007700"/>
                </a:solidFill>
              </a:rPr>
              <a:t>(</a:t>
            </a:r>
            <a:r>
              <a:rPr lang="en-US">
                <a:solidFill>
                  <a:srgbClr val="0000BB"/>
                </a:solidFill>
              </a:rPr>
              <a:t>$row</a:t>
            </a:r>
            <a:r>
              <a:rPr lang="en-US">
                <a:solidFill>
                  <a:srgbClr val="007700"/>
                </a:solidFill>
              </a:rPr>
              <a:t>[</a:t>
            </a:r>
            <a:r>
              <a:rPr lang="en-US">
                <a:solidFill>
                  <a:srgbClr val="DD0000"/>
                </a:solidFill>
              </a:rPr>
              <a:t>'_message'</a:t>
            </a:r>
            <a:r>
              <a:rPr lang="en-US">
                <a:solidFill>
                  <a:srgbClr val="007700"/>
                </a:solidFill>
              </a:rPr>
              <a:t>]);</a:t>
            </a:r>
            <a:br>
              <a:rPr lang="en-US">
                <a:solidFill>
                  <a:srgbClr val="007700"/>
                </a:solidFill>
              </a:rPr>
            </a:br>
            <a:r>
              <a:rPr lang="ru-RU">
                <a:solidFill>
                  <a:srgbClr val="0000BB"/>
                </a:solidFill>
              </a:rPr>
              <a:t>?&gt;</a:t>
            </a:r>
            <a:endParaRPr lang="ru-RU"/>
          </a:p>
          <a:p>
            <a:pPr marL="0" indent="0">
              <a:buNone/>
            </a:pPr>
            <a:endParaRPr lang="ru-RU"/>
          </a:p>
        </p:txBody>
      </p:sp>
    </p:spTree>
    <p:extLst>
      <p:ext uri="{BB962C8B-B14F-4D97-AF65-F5344CB8AC3E}">
        <p14:creationId xmlns:p14="http://schemas.microsoft.com/office/powerpoint/2010/main" val="2221727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ni tanlash</a:t>
            </a:r>
            <a:endParaRPr lang="ru-RU" b="1"/>
          </a:p>
        </p:txBody>
      </p:sp>
      <p:sp>
        <p:nvSpPr>
          <p:cNvPr id="3" name="Объект 2"/>
          <p:cNvSpPr>
            <a:spLocks noGrp="1"/>
          </p:cNvSpPr>
          <p:nvPr>
            <p:ph idx="1"/>
          </p:nvPr>
        </p:nvSpPr>
        <p:spPr/>
        <p:txBody>
          <a:bodyPr>
            <a:normAutofit/>
          </a:bodyPr>
          <a:lstStyle/>
          <a:p>
            <a:pPr marL="0" indent="0">
              <a:buNone/>
            </a:pPr>
            <a:r>
              <a:rPr lang="en-US" smtClean="0"/>
              <a:t>Quyidagi namunalarda “example.com” serverida ishga tushurilgan MySQL serveriga “user” logini va “password” paroli orqali ulanish va so’rov amalga oshirish namunalari keltirilgan.</a:t>
            </a:r>
          </a:p>
          <a:p>
            <a:pPr marL="0" indent="0">
              <a:buNone/>
            </a:pPr>
            <a:r>
              <a:rPr lang="en-US">
                <a:solidFill>
                  <a:srgbClr val="0000BB"/>
                </a:solidFill>
              </a:rPr>
              <a:t>&lt;?php</a:t>
            </a:r>
            <a:br>
              <a:rPr lang="en-US">
                <a:solidFill>
                  <a:srgbClr val="0000BB"/>
                </a:solidFill>
              </a:rPr>
            </a:br>
            <a:r>
              <a:rPr lang="en-US" smtClean="0">
                <a:solidFill>
                  <a:srgbClr val="FF8000"/>
                </a:solidFill>
              </a:rPr>
              <a:t>// mysql</a:t>
            </a:r>
            <a:r>
              <a:rPr lang="en-US">
                <a:solidFill>
                  <a:srgbClr val="FF8000"/>
                </a:solidFill>
              </a:rPr>
              <a:t/>
            </a:r>
            <a:br>
              <a:rPr lang="en-US">
                <a:solidFill>
                  <a:srgbClr val="FF8000"/>
                </a:solidFill>
              </a:rPr>
            </a:br>
            <a:r>
              <a:rPr lang="en-US">
                <a:solidFill>
                  <a:srgbClr val="0000BB"/>
                </a:solidFill>
              </a:rPr>
              <a:t>$</a:t>
            </a:r>
            <a:r>
              <a:rPr lang="en-US" smtClean="0">
                <a:solidFill>
                  <a:srgbClr val="0000BB"/>
                </a:solidFill>
              </a:rPr>
              <a:t>c </a:t>
            </a:r>
            <a:r>
              <a:rPr lang="en-US" smtClean="0">
                <a:solidFill>
                  <a:srgbClr val="007700"/>
                </a:solidFill>
              </a:rPr>
              <a:t>= </a:t>
            </a:r>
            <a:r>
              <a:rPr lang="en-US" smtClean="0">
                <a:solidFill>
                  <a:srgbClr val="0000BB"/>
                </a:solidFill>
              </a:rPr>
              <a:t>mysql_connect</a:t>
            </a:r>
            <a:r>
              <a:rPr lang="en-US">
                <a:solidFill>
                  <a:srgbClr val="007700"/>
                </a:solidFill>
              </a:rPr>
              <a:t>(</a:t>
            </a:r>
            <a:r>
              <a:rPr lang="en-US">
                <a:solidFill>
                  <a:srgbClr val="DD0000"/>
                </a:solidFill>
              </a:rPr>
              <a:t>"example.com</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user</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password"</a:t>
            </a:r>
            <a:r>
              <a:rPr lang="en-US">
                <a:solidFill>
                  <a:srgbClr val="007700"/>
                </a:solidFill>
              </a:rPr>
              <a:t>);</a:t>
            </a:r>
            <a:br>
              <a:rPr lang="en-US">
                <a:solidFill>
                  <a:srgbClr val="007700"/>
                </a:solidFill>
              </a:rPr>
            </a:br>
            <a:r>
              <a:rPr lang="en-US">
                <a:solidFill>
                  <a:srgbClr val="0000BB"/>
                </a:solidFill>
              </a:rPr>
              <a:t>mysql_select_db</a:t>
            </a:r>
            <a:r>
              <a:rPr lang="en-US">
                <a:solidFill>
                  <a:srgbClr val="007700"/>
                </a:solidFill>
              </a:rPr>
              <a:t>(</a:t>
            </a:r>
            <a:r>
              <a:rPr lang="en-US">
                <a:solidFill>
                  <a:srgbClr val="DD0000"/>
                </a:solidFill>
              </a:rPr>
              <a:t>"database"</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result </a:t>
            </a:r>
            <a:r>
              <a:rPr lang="en-US" smtClean="0">
                <a:solidFill>
                  <a:srgbClr val="007700"/>
                </a:solidFill>
              </a:rPr>
              <a:t>= </a:t>
            </a:r>
            <a:r>
              <a:rPr lang="en-US" smtClean="0">
                <a:solidFill>
                  <a:srgbClr val="0000BB"/>
                </a:solidFill>
              </a:rPr>
              <a:t>mysql_query</a:t>
            </a:r>
            <a:r>
              <a:rPr lang="en-US">
                <a:solidFill>
                  <a:srgbClr val="007700"/>
                </a:solidFill>
              </a:rPr>
              <a:t>(</a:t>
            </a:r>
            <a:r>
              <a:rPr lang="en-US">
                <a:solidFill>
                  <a:srgbClr val="DD0000"/>
                </a:solidFill>
              </a:rPr>
              <a:t>"</a:t>
            </a:r>
            <a:r>
              <a:rPr lang="en-US" smtClean="0">
                <a:solidFill>
                  <a:srgbClr val="DD0000"/>
                </a:solidFill>
              </a:rPr>
              <a:t>SELECT 'Salom' AS _message FROM DUAL</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row </a:t>
            </a:r>
            <a:r>
              <a:rPr lang="en-US" smtClean="0">
                <a:solidFill>
                  <a:srgbClr val="007700"/>
                </a:solidFill>
              </a:rPr>
              <a:t>= </a:t>
            </a:r>
            <a:r>
              <a:rPr lang="en-US" smtClean="0">
                <a:solidFill>
                  <a:srgbClr val="0000BB"/>
                </a:solidFill>
              </a:rPr>
              <a:t>mysql_fetch_assoc</a:t>
            </a:r>
            <a:r>
              <a:rPr lang="en-US">
                <a:solidFill>
                  <a:srgbClr val="007700"/>
                </a:solidFill>
              </a:rPr>
              <a:t>(</a:t>
            </a:r>
            <a:r>
              <a:rPr lang="en-US">
                <a:solidFill>
                  <a:srgbClr val="0000BB"/>
                </a:solidFill>
              </a:rPr>
              <a:t>$result</a:t>
            </a:r>
            <a:r>
              <a:rPr lang="en-US">
                <a:solidFill>
                  <a:srgbClr val="007700"/>
                </a:solidFill>
              </a:rPr>
              <a:t>);</a:t>
            </a:r>
            <a:br>
              <a:rPr lang="en-US">
                <a:solidFill>
                  <a:srgbClr val="007700"/>
                </a:solidFill>
              </a:rPr>
            </a:br>
            <a:r>
              <a:rPr lang="en-US" smtClean="0">
                <a:solidFill>
                  <a:srgbClr val="007700"/>
                </a:solidFill>
              </a:rPr>
              <a:t>echo </a:t>
            </a:r>
            <a:r>
              <a:rPr lang="en-US" smtClean="0">
                <a:solidFill>
                  <a:srgbClr val="0000BB"/>
                </a:solidFill>
              </a:rPr>
              <a:t>htmlentities</a:t>
            </a:r>
            <a:r>
              <a:rPr lang="en-US">
                <a:solidFill>
                  <a:srgbClr val="007700"/>
                </a:solidFill>
              </a:rPr>
              <a:t>(</a:t>
            </a:r>
            <a:r>
              <a:rPr lang="en-US">
                <a:solidFill>
                  <a:srgbClr val="0000BB"/>
                </a:solidFill>
              </a:rPr>
              <a:t>$row</a:t>
            </a:r>
            <a:r>
              <a:rPr lang="en-US">
                <a:solidFill>
                  <a:srgbClr val="007700"/>
                </a:solidFill>
              </a:rPr>
              <a:t>[</a:t>
            </a:r>
            <a:r>
              <a:rPr lang="en-US">
                <a:solidFill>
                  <a:srgbClr val="DD0000"/>
                </a:solidFill>
              </a:rPr>
              <a:t>'_message'</a:t>
            </a:r>
            <a:r>
              <a:rPr lang="en-US">
                <a:solidFill>
                  <a:srgbClr val="007700"/>
                </a:solidFill>
              </a:rPr>
              <a:t>]);</a:t>
            </a:r>
            <a:br>
              <a:rPr lang="en-US">
                <a:solidFill>
                  <a:srgbClr val="007700"/>
                </a:solidFill>
              </a:rPr>
            </a:br>
            <a:r>
              <a:rPr lang="ru-RU">
                <a:solidFill>
                  <a:srgbClr val="0000BB"/>
                </a:solidFill>
              </a:rPr>
              <a:t>?&gt;</a:t>
            </a:r>
            <a:endParaRPr lang="ru-RU"/>
          </a:p>
        </p:txBody>
      </p:sp>
    </p:spTree>
    <p:extLst>
      <p:ext uri="{BB962C8B-B14F-4D97-AF65-F5344CB8AC3E}">
        <p14:creationId xmlns:p14="http://schemas.microsoft.com/office/powerpoint/2010/main" val="32085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API ni tanlash</a:t>
            </a:r>
            <a:endParaRPr lang="ru-RU" b="1"/>
          </a:p>
        </p:txBody>
      </p:sp>
      <p:sp>
        <p:nvSpPr>
          <p:cNvPr id="3" name="Объект 2"/>
          <p:cNvSpPr>
            <a:spLocks noGrp="1"/>
          </p:cNvSpPr>
          <p:nvPr>
            <p:ph idx="1"/>
          </p:nvPr>
        </p:nvSpPr>
        <p:spPr/>
        <p:txBody>
          <a:bodyPr>
            <a:normAutofit/>
          </a:bodyPr>
          <a:lstStyle/>
          <a:p>
            <a:pPr marL="0" indent="0">
              <a:buNone/>
            </a:pPr>
            <a:r>
              <a:rPr lang="en-US" smtClean="0"/>
              <a:t>Taklif qilinadigan API: </a:t>
            </a:r>
            <a:r>
              <a:rPr lang="en-US" smtClean="0">
                <a:solidFill>
                  <a:schemeClr val="bg2">
                    <a:lumMod val="50000"/>
                  </a:schemeClr>
                </a:solidFill>
              </a:rPr>
              <a:t>mysqli</a:t>
            </a:r>
            <a:r>
              <a:rPr lang="en-US" smtClean="0"/>
              <a:t> yoki </a:t>
            </a:r>
            <a:r>
              <a:rPr lang="en-US" smtClean="0">
                <a:solidFill>
                  <a:schemeClr val="bg2">
                    <a:lumMod val="50000"/>
                  </a:schemeClr>
                </a:solidFill>
              </a:rPr>
              <a:t>PDO_MySQL</a:t>
            </a:r>
            <a:r>
              <a:rPr lang="en-US" smtClean="0"/>
              <a:t>.</a:t>
            </a:r>
          </a:p>
          <a:p>
            <a:pPr marL="0" indent="0">
              <a:buNone/>
            </a:pPr>
            <a:r>
              <a:rPr lang="en-US" smtClean="0">
                <a:solidFill>
                  <a:schemeClr val="bg2">
                    <a:lumMod val="50000"/>
                  </a:schemeClr>
                </a:solidFill>
              </a:rPr>
              <a:t>mysql</a:t>
            </a:r>
            <a:r>
              <a:rPr lang="en-US" smtClean="0"/>
              <a:t> kengaytmasini ishlatish taklif qilinmaydi, sababi PHP 5.5.0 versiyadan boshlab ushbu kengaytma eskirgan deb topilgan va PHP 7 dan boshlab umuman olib tashlangan. </a:t>
            </a:r>
            <a:endParaRPr lang="ru-RU"/>
          </a:p>
        </p:txBody>
      </p:sp>
      <p:graphicFrame>
        <p:nvGraphicFramePr>
          <p:cNvPr id="4" name="Таблица 3"/>
          <p:cNvGraphicFramePr>
            <a:graphicFrameLocks noGrp="1"/>
          </p:cNvGraphicFramePr>
          <p:nvPr>
            <p:extLst/>
          </p:nvPr>
        </p:nvGraphicFramePr>
        <p:xfrm>
          <a:off x="1097279" y="2937928"/>
          <a:ext cx="10058401" cy="3899724"/>
        </p:xfrm>
        <a:graphic>
          <a:graphicData uri="http://schemas.openxmlformats.org/drawingml/2006/table">
            <a:tbl>
              <a:tblPr/>
              <a:tblGrid>
                <a:gridCol w="4050454">
                  <a:extLst>
                    <a:ext uri="{9D8B030D-6E8A-4147-A177-3AD203B41FA5}">
                      <a16:colId xmlns:a16="http://schemas.microsoft.com/office/drawing/2014/main" val="20000"/>
                    </a:ext>
                  </a:extLst>
                </a:gridCol>
                <a:gridCol w="1710267">
                  <a:extLst>
                    <a:ext uri="{9D8B030D-6E8A-4147-A177-3AD203B41FA5}">
                      <a16:colId xmlns:a16="http://schemas.microsoft.com/office/drawing/2014/main" val="20001"/>
                    </a:ext>
                  </a:extLst>
                </a:gridCol>
                <a:gridCol w="1744133">
                  <a:extLst>
                    <a:ext uri="{9D8B030D-6E8A-4147-A177-3AD203B41FA5}">
                      <a16:colId xmlns:a16="http://schemas.microsoft.com/office/drawing/2014/main" val="20002"/>
                    </a:ext>
                  </a:extLst>
                </a:gridCol>
                <a:gridCol w="2553547">
                  <a:extLst>
                    <a:ext uri="{9D8B030D-6E8A-4147-A177-3AD203B41FA5}">
                      <a16:colId xmlns:a16="http://schemas.microsoft.com/office/drawing/2014/main" val="20003"/>
                    </a:ext>
                  </a:extLst>
                </a:gridCol>
              </a:tblGrid>
              <a:tr h="146693">
                <a:tc>
                  <a:txBody>
                    <a:bodyPr/>
                    <a:lstStyle/>
                    <a:p>
                      <a:r>
                        <a:rPr lang="ru-RU" sz="1400" smtClean="0"/>
                        <a:t> </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ext/mysqli</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PDO_MySQL</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ext/mysql</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693">
                <a:tc>
                  <a:txBody>
                    <a:bodyPr/>
                    <a:lstStyle/>
                    <a:p>
                      <a:r>
                        <a:rPr lang="en-US" sz="1400" b="1" smtClean="0"/>
                        <a:t>Paydo bo’lgan PHP versiyasi</a:t>
                      </a:r>
                      <a:endParaRPr lang="en-US"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5.0</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5.1</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a:t>2.0</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6693">
                <a:tc>
                  <a:txBody>
                    <a:bodyPr/>
                    <a:lstStyle/>
                    <a:p>
                      <a:r>
                        <a:rPr lang="en-US" sz="1400" b="1" smtClean="0"/>
                        <a:t>Status</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Aktiv</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Aktiv</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400" smtClean="0"/>
                        <a:t>7.</a:t>
                      </a:r>
                      <a:r>
                        <a:rPr lang="en-US" sz="1400" smtClean="0"/>
                        <a:t>X dan boshlab olib</a:t>
                      </a:r>
                      <a:r>
                        <a:rPr lang="en-US" sz="1400" baseline="0" smtClean="0"/>
                        <a:t> tashlangan</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693">
                <a:tc>
                  <a:txBody>
                    <a:bodyPr/>
                    <a:lstStyle/>
                    <a:p>
                      <a:r>
                        <a:rPr lang="en-US" sz="1400" b="1" smtClean="0"/>
                        <a:t>Yangi loyihalar uchun tavsiya etilishi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6693">
                <a:tc>
                  <a:txBody>
                    <a:bodyPr/>
                    <a:lstStyle/>
                    <a:p>
                      <a:r>
                        <a:rPr lang="en-US" sz="1400" b="1" smtClean="0"/>
                        <a:t>OYD interfeys</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6693">
                <a:tc>
                  <a:txBody>
                    <a:bodyPr/>
                    <a:lstStyle/>
                    <a:p>
                      <a:r>
                        <a:rPr lang="en-US" sz="1400" b="1" smtClean="0"/>
                        <a:t>Protsedurali interfeys</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4931">
                <a:tc>
                  <a:txBody>
                    <a:bodyPr/>
                    <a:lstStyle/>
                    <a:p>
                      <a:r>
                        <a:rPr lang="ru-RU" sz="1400" b="1" smtClean="0"/>
                        <a:t>API mysqlnd</a:t>
                      </a:r>
                      <a:r>
                        <a:rPr lang="en-US" sz="1400" b="1" smtClean="0"/>
                        <a:t> asinxron so’rovlarini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6693">
                <a:tc>
                  <a:txBody>
                    <a:bodyPr/>
                    <a:lstStyle/>
                    <a:p>
                      <a:r>
                        <a:rPr lang="en-US" sz="1400" b="1" smtClean="0"/>
                        <a:t>Doimiy </a:t>
                      </a:r>
                      <a:r>
                        <a:rPr lang="ru-RU" sz="1400" b="1" smtClean="0"/>
                        <a:t>(</a:t>
                      </a:r>
                      <a:r>
                        <a:rPr lang="en-US" sz="1400" b="1"/>
                        <a:t>persistent</a:t>
                      </a:r>
                      <a:r>
                        <a:rPr lang="en-US" sz="1400" b="1" smtClean="0"/>
                        <a:t>) bog’lanish</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6693">
                <a:tc>
                  <a:txBody>
                    <a:bodyPr/>
                    <a:lstStyle/>
                    <a:p>
                      <a:r>
                        <a:rPr lang="en-US" sz="1400" b="1" smtClean="0"/>
                        <a:t>API kodirovkalarni qo’llashi </a:t>
                      </a:r>
                      <a:r>
                        <a:rPr lang="ru-RU" sz="1400" b="1" smtClean="0"/>
                        <a:t>(</a:t>
                      </a:r>
                      <a:r>
                        <a:rPr lang="en-US" sz="1400" b="1"/>
                        <a:t>charset)</a:t>
                      </a:r>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54931">
                <a:tc>
                  <a:txBody>
                    <a:bodyPr/>
                    <a:lstStyle/>
                    <a:p>
                      <a:r>
                        <a:rPr lang="ru-RU" sz="1400" b="1" smtClean="0"/>
                        <a:t>API </a:t>
                      </a:r>
                      <a:r>
                        <a:rPr lang="en-US" sz="1400" b="1" smtClean="0"/>
                        <a:t>serverda “tayyorlangan so’rovlar”ni</a:t>
                      </a:r>
                      <a:r>
                        <a:rPr lang="en-US" sz="1400" b="1" baseline="0" smtClean="0"/>
                        <a:t>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4931">
                <a:tc>
                  <a:txBody>
                    <a:bodyPr/>
                    <a:lstStyle/>
                    <a:p>
                      <a:r>
                        <a:rPr lang="ru-RU" sz="1400" b="1" smtClean="0"/>
                        <a:t>API </a:t>
                      </a:r>
                      <a:r>
                        <a:rPr lang="en-US" sz="1400" b="1" smtClean="0"/>
                        <a:t>mijozda “tayyorlangan so’rovlar”ni</a:t>
                      </a:r>
                      <a:r>
                        <a:rPr lang="en-US" sz="1400" b="1" baseline="0" smtClean="0"/>
                        <a:t>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46693">
                <a:tc>
                  <a:txBody>
                    <a:bodyPr/>
                    <a:lstStyle/>
                    <a:p>
                      <a:r>
                        <a:rPr lang="en-US" sz="1400" b="1" smtClean="0"/>
                        <a:t>API saqlanadigan protseduralarni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6101">
                <a:tc>
                  <a:txBody>
                    <a:bodyPr/>
                    <a:lstStyle/>
                    <a:p>
                      <a:r>
                        <a:rPr lang="en-US" sz="1400" b="1" smtClean="0"/>
                        <a:t>API bir nechta so'rovlarni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Bir nechta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6693">
                <a:tc>
                  <a:txBody>
                    <a:bodyPr/>
                    <a:lstStyle/>
                    <a:p>
                      <a:r>
                        <a:rPr lang="en-US" sz="1400" b="1" smtClean="0"/>
                        <a:t>API tranzaksiyalarni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54931">
                <a:tc>
                  <a:txBody>
                    <a:bodyPr/>
                    <a:lstStyle/>
                    <a:p>
                      <a:r>
                        <a:rPr lang="en-US" sz="1400" b="1" smtClean="0"/>
                        <a:t>Tranzaksiyalarni SQL orqali boshqarish</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6101">
                <a:tc>
                  <a:txBody>
                    <a:bodyPr/>
                    <a:lstStyle/>
                    <a:p>
                      <a:r>
                        <a:rPr lang="ru-RU" sz="1400" b="1" smtClean="0"/>
                        <a:t>MySQL 5.1+</a:t>
                      </a:r>
                      <a:r>
                        <a:rPr lang="en-US" sz="1400" b="1" smtClean="0"/>
                        <a:t> barcha funksionalini</a:t>
                      </a:r>
                      <a:r>
                        <a:rPr lang="en-US" sz="1400" b="1" baseline="0" smtClean="0"/>
                        <a:t> qo’llashi</a:t>
                      </a:r>
                      <a:endParaRPr lang="ru-RU" sz="1400" b="1"/>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Ha</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Bir nechta</a:t>
                      </a:r>
                      <a:endParaRPr lang="ru-RU" sz="1400" smtClean="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Yo'q</a:t>
                      </a:r>
                      <a:endParaRPr lang="ru-RU" sz="1400"/>
                    </a:p>
                  </a:txBody>
                  <a:tcPr marL="26641" marR="26641" marT="13320" marB="133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682048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4"/>
            <a:ext cx="10058400" cy="465871"/>
          </a:xfrm>
        </p:spPr>
        <p:txBody>
          <a:bodyPr>
            <a:normAutofit fontScale="90000"/>
          </a:bodyPr>
          <a:lstStyle/>
          <a:p>
            <a:r>
              <a:rPr lang="en-US" b="1" smtClean="0"/>
              <a:t>phpMyAdmin bosh oynasi</a:t>
            </a:r>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1162877" y="752475"/>
            <a:ext cx="10277475" cy="6105525"/>
          </a:xfrm>
          <a:prstGeom prst="rect">
            <a:avLst/>
          </a:prstGeom>
        </p:spPr>
      </p:pic>
    </p:spTree>
    <p:extLst>
      <p:ext uri="{BB962C8B-B14F-4D97-AF65-F5344CB8AC3E}">
        <p14:creationId xmlns:p14="http://schemas.microsoft.com/office/powerpoint/2010/main" val="959673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MySQLi </a:t>
            </a:r>
            <a:endParaRPr lang="ru-RU" b="1"/>
          </a:p>
        </p:txBody>
      </p:sp>
      <p:sp>
        <p:nvSpPr>
          <p:cNvPr id="3" name="Объект 2"/>
          <p:cNvSpPr>
            <a:spLocks noGrp="1"/>
          </p:cNvSpPr>
          <p:nvPr>
            <p:ph idx="1"/>
          </p:nvPr>
        </p:nvSpPr>
        <p:spPr/>
        <p:txBody>
          <a:bodyPr>
            <a:normAutofit/>
          </a:bodyPr>
          <a:lstStyle/>
          <a:p>
            <a:pPr marL="0" indent="0">
              <a:buNone/>
            </a:pPr>
            <a:r>
              <a:rPr lang="en-US" smtClean="0"/>
              <a:t>mysqli kengaytmasi OYD va protsedurali interfeysni taqdim etadi.</a:t>
            </a:r>
          </a:p>
          <a:p>
            <a:pPr marL="0" indent="0">
              <a:buNone/>
            </a:pPr>
            <a:r>
              <a:rPr lang="en-US" smtClean="0"/>
              <a:t>Protsedurali interfeys</a:t>
            </a:r>
            <a:r>
              <a:rPr lang="en-US"/>
              <a:t>:</a:t>
            </a:r>
          </a:p>
          <a:p>
            <a:pPr marL="0" indent="0">
              <a:buNone/>
            </a:pPr>
            <a:r>
              <a:rPr lang="en-US" smtClean="0">
                <a:solidFill>
                  <a:srgbClr val="0000BB"/>
                </a:solidFill>
              </a:rPr>
              <a:t>&lt;?</a:t>
            </a:r>
            <a:r>
              <a:rPr lang="en-US">
                <a:solidFill>
                  <a:srgbClr val="0000BB"/>
                </a:solidFill>
              </a:rPr>
              <a:t>php</a:t>
            </a:r>
            <a:br>
              <a:rPr lang="en-US">
                <a:solidFill>
                  <a:srgbClr val="0000BB"/>
                </a:solidFill>
              </a:rPr>
            </a:br>
            <a:r>
              <a:rPr lang="en-US">
                <a:solidFill>
                  <a:srgbClr val="0000BB"/>
                </a:solidFill>
              </a:rPr>
              <a:t>$</a:t>
            </a:r>
            <a:r>
              <a:rPr lang="en-US" smtClean="0">
                <a:solidFill>
                  <a:srgbClr val="0000BB"/>
                </a:solidFill>
              </a:rPr>
              <a:t>mysqli </a:t>
            </a:r>
            <a:r>
              <a:rPr lang="en-US" smtClean="0">
                <a:solidFill>
                  <a:srgbClr val="007700"/>
                </a:solidFill>
              </a:rPr>
              <a:t>= </a:t>
            </a:r>
            <a:r>
              <a:rPr lang="en-US" smtClean="0">
                <a:solidFill>
                  <a:srgbClr val="0000BB"/>
                </a:solidFill>
              </a:rPr>
              <a:t>mysqli_connect</a:t>
            </a:r>
            <a:r>
              <a:rPr lang="en-US">
                <a:solidFill>
                  <a:srgbClr val="007700"/>
                </a:solidFill>
              </a:rPr>
              <a:t>(</a:t>
            </a:r>
            <a:r>
              <a:rPr lang="en-US">
                <a:solidFill>
                  <a:srgbClr val="DD0000"/>
                </a:solidFill>
              </a:rPr>
              <a:t>"example.com</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user</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password</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database"</a:t>
            </a:r>
            <a:r>
              <a:rPr lang="en-US">
                <a:solidFill>
                  <a:srgbClr val="007700"/>
                </a:solidFill>
              </a:rPr>
              <a:t>);</a:t>
            </a:r>
            <a:br>
              <a:rPr lang="en-US">
                <a:solidFill>
                  <a:srgbClr val="007700"/>
                </a:solidFill>
              </a:rPr>
            </a:br>
            <a:r>
              <a:rPr lang="en-US" smtClean="0">
                <a:solidFill>
                  <a:srgbClr val="007700"/>
                </a:solidFill>
              </a:rPr>
              <a:t>if (</a:t>
            </a:r>
            <a:r>
              <a:rPr lang="en-US">
                <a:solidFill>
                  <a:srgbClr val="0000BB"/>
                </a:solidFill>
              </a:rPr>
              <a:t>mysqli_connect_errno</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echo </a:t>
            </a:r>
            <a:r>
              <a:rPr lang="en-US" smtClean="0">
                <a:solidFill>
                  <a:srgbClr val="DD0000"/>
                </a:solidFill>
              </a:rPr>
              <a:t>"MySQLga ulana olmadi: " </a:t>
            </a:r>
            <a:r>
              <a:rPr lang="en-US" smtClean="0">
                <a:solidFill>
                  <a:srgbClr val="007700"/>
                </a:solidFill>
              </a:rPr>
              <a:t>. </a:t>
            </a:r>
            <a:r>
              <a:rPr lang="en-US" smtClean="0">
                <a:solidFill>
                  <a:srgbClr val="0000BB"/>
                </a:solidFill>
              </a:rPr>
              <a:t>mysqli_connect_error</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a:solidFill>
                  <a:srgbClr val="0000BB"/>
                </a:solidFill>
              </a:rPr>
              <a:t>$</a:t>
            </a:r>
            <a:r>
              <a:rPr lang="en-US" smtClean="0">
                <a:solidFill>
                  <a:srgbClr val="0000BB"/>
                </a:solidFill>
              </a:rPr>
              <a:t>res </a:t>
            </a:r>
            <a:r>
              <a:rPr lang="en-US" smtClean="0">
                <a:solidFill>
                  <a:srgbClr val="007700"/>
                </a:solidFill>
              </a:rPr>
              <a:t>= </a:t>
            </a:r>
            <a:r>
              <a:rPr lang="en-US" smtClean="0">
                <a:solidFill>
                  <a:srgbClr val="0000BB"/>
                </a:solidFill>
              </a:rPr>
              <a:t>mysqli_query</a:t>
            </a:r>
            <a:r>
              <a:rPr lang="en-US">
                <a:solidFill>
                  <a:srgbClr val="007700"/>
                </a:solidFill>
              </a:rPr>
              <a:t>(</a:t>
            </a:r>
            <a:r>
              <a:rPr lang="en-US">
                <a:solidFill>
                  <a:srgbClr val="0000BB"/>
                </a:solidFill>
              </a:rPr>
              <a:t>$mysqli</a:t>
            </a:r>
            <a:r>
              <a:rPr lang="en-US" smtClean="0">
                <a:solidFill>
                  <a:srgbClr val="007700"/>
                </a:solidFill>
              </a:rPr>
              <a:t>, </a:t>
            </a:r>
            <a:r>
              <a:rPr lang="en-US" smtClean="0">
                <a:solidFill>
                  <a:srgbClr val="DD0000"/>
                </a:solidFill>
              </a:rPr>
              <a:t>"SELECT 'Salom</a:t>
            </a:r>
            <a:r>
              <a:rPr lang="ru-RU" smtClean="0">
                <a:solidFill>
                  <a:srgbClr val="DD0000"/>
                </a:solidFill>
              </a:rPr>
              <a:t>' </a:t>
            </a:r>
            <a:r>
              <a:rPr lang="en-US" smtClean="0">
                <a:solidFill>
                  <a:srgbClr val="DD0000"/>
                </a:solidFill>
              </a:rPr>
              <a:t>AS _msg FROM DUAL</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row </a:t>
            </a:r>
            <a:r>
              <a:rPr lang="en-US" smtClean="0">
                <a:solidFill>
                  <a:srgbClr val="007700"/>
                </a:solidFill>
              </a:rPr>
              <a:t>= </a:t>
            </a:r>
            <a:r>
              <a:rPr lang="en-US" smtClean="0">
                <a:solidFill>
                  <a:srgbClr val="0000BB"/>
                </a:solidFill>
              </a:rPr>
              <a:t>mysqli_fetch_assoc</a:t>
            </a:r>
            <a:r>
              <a:rPr lang="en-US">
                <a:solidFill>
                  <a:srgbClr val="007700"/>
                </a:solidFill>
              </a:rPr>
              <a:t>(</a:t>
            </a:r>
            <a:r>
              <a:rPr lang="en-US">
                <a:solidFill>
                  <a:srgbClr val="0000BB"/>
                </a:solidFill>
              </a:rPr>
              <a:t>$res</a:t>
            </a:r>
            <a:r>
              <a:rPr lang="en-US">
                <a:solidFill>
                  <a:srgbClr val="007700"/>
                </a:solidFill>
              </a:rPr>
              <a:t>);</a:t>
            </a:r>
            <a:br>
              <a:rPr lang="en-US">
                <a:solidFill>
                  <a:srgbClr val="007700"/>
                </a:solidFill>
              </a:rPr>
            </a:br>
            <a:r>
              <a:rPr lang="en-US" smtClean="0">
                <a:solidFill>
                  <a:srgbClr val="007700"/>
                </a:solidFill>
              </a:rPr>
              <a:t>echo </a:t>
            </a:r>
            <a:r>
              <a:rPr lang="en-US" smtClean="0">
                <a:solidFill>
                  <a:srgbClr val="0000BB"/>
                </a:solidFill>
              </a:rPr>
              <a:t>$</a:t>
            </a:r>
            <a:r>
              <a:rPr lang="en-US">
                <a:solidFill>
                  <a:srgbClr val="0000BB"/>
                </a:solidFill>
              </a:rPr>
              <a:t>row</a:t>
            </a:r>
            <a:r>
              <a:rPr lang="en-US">
                <a:solidFill>
                  <a:srgbClr val="007700"/>
                </a:solidFill>
              </a:rPr>
              <a:t>[</a:t>
            </a:r>
            <a:r>
              <a:rPr lang="en-US">
                <a:solidFill>
                  <a:srgbClr val="DD0000"/>
                </a:solidFill>
              </a:rPr>
              <a:t>'_msg'</a:t>
            </a:r>
            <a:r>
              <a:rPr lang="en-US">
                <a:solidFill>
                  <a:srgbClr val="007700"/>
                </a:solidFill>
              </a:rPr>
              <a:t>];</a:t>
            </a:r>
            <a:br>
              <a:rPr lang="en-US">
                <a:solidFill>
                  <a:srgbClr val="007700"/>
                </a:solidFill>
              </a:rPr>
            </a:br>
            <a:r>
              <a:rPr lang="en-US" smtClean="0">
                <a:solidFill>
                  <a:srgbClr val="0000BB"/>
                </a:solidFill>
              </a:rPr>
              <a:t>?&gt;</a:t>
            </a:r>
            <a:endParaRPr lang="ru-RU"/>
          </a:p>
        </p:txBody>
      </p:sp>
    </p:spTree>
    <p:extLst>
      <p:ext uri="{BB962C8B-B14F-4D97-AF65-F5344CB8AC3E}">
        <p14:creationId xmlns:p14="http://schemas.microsoft.com/office/powerpoint/2010/main" val="2656908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MySQLi </a:t>
            </a:r>
            <a:endParaRPr lang="ru-RU" b="1"/>
          </a:p>
        </p:txBody>
      </p:sp>
      <p:sp>
        <p:nvSpPr>
          <p:cNvPr id="3" name="Объект 2"/>
          <p:cNvSpPr>
            <a:spLocks noGrp="1"/>
          </p:cNvSpPr>
          <p:nvPr>
            <p:ph idx="1"/>
          </p:nvPr>
        </p:nvSpPr>
        <p:spPr/>
        <p:txBody>
          <a:bodyPr>
            <a:normAutofit/>
          </a:bodyPr>
          <a:lstStyle/>
          <a:p>
            <a:pPr marL="0" indent="0">
              <a:buNone/>
            </a:pPr>
            <a:r>
              <a:rPr lang="en-US" smtClean="0"/>
              <a:t>mysqli kengaytmasi OYD va protsedurali interfeysni taqdim etadi.</a:t>
            </a:r>
          </a:p>
          <a:p>
            <a:pPr marL="0" indent="0">
              <a:buNone/>
            </a:pPr>
            <a:r>
              <a:rPr lang="en-US" smtClean="0"/>
              <a:t>OYDli interfeys:</a:t>
            </a:r>
          </a:p>
          <a:p>
            <a:pPr marL="0" indent="0">
              <a:buNone/>
            </a:pPr>
            <a:r>
              <a:rPr lang="en-US">
                <a:solidFill>
                  <a:srgbClr val="0000BB"/>
                </a:solidFill>
              </a:rPr>
              <a:t>&lt;?php</a:t>
            </a:r>
            <a:br>
              <a:rPr lang="en-US">
                <a:solidFill>
                  <a:srgbClr val="0000BB"/>
                </a:solidFill>
              </a:rPr>
            </a:br>
            <a:r>
              <a:rPr lang="en-US" smtClean="0">
                <a:solidFill>
                  <a:srgbClr val="0000BB"/>
                </a:solidFill>
              </a:rPr>
              <a:t>$mysqli </a:t>
            </a:r>
            <a:r>
              <a:rPr lang="en-US" smtClean="0">
                <a:solidFill>
                  <a:srgbClr val="007700"/>
                </a:solidFill>
              </a:rPr>
              <a:t>= new </a:t>
            </a:r>
            <a:r>
              <a:rPr lang="en-US" smtClean="0">
                <a:solidFill>
                  <a:srgbClr val="0000BB"/>
                </a:solidFill>
              </a:rPr>
              <a:t>mysqli</a:t>
            </a:r>
            <a:r>
              <a:rPr lang="en-US">
                <a:solidFill>
                  <a:srgbClr val="007700"/>
                </a:solidFill>
              </a:rPr>
              <a:t>(</a:t>
            </a:r>
            <a:r>
              <a:rPr lang="en-US">
                <a:solidFill>
                  <a:srgbClr val="DD0000"/>
                </a:solidFill>
              </a:rPr>
              <a:t>"example.com</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user</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password</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database"</a:t>
            </a:r>
            <a:r>
              <a:rPr lang="en-US">
                <a:solidFill>
                  <a:srgbClr val="007700"/>
                </a:solidFill>
              </a:rPr>
              <a:t>);</a:t>
            </a:r>
            <a:br>
              <a:rPr lang="en-US">
                <a:solidFill>
                  <a:srgbClr val="007700"/>
                </a:solidFill>
              </a:rPr>
            </a:br>
            <a:r>
              <a:rPr lang="en-US" smtClean="0">
                <a:solidFill>
                  <a:srgbClr val="007700"/>
                </a:solidFill>
              </a:rPr>
              <a:t>if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connect_errno</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echo </a:t>
            </a:r>
            <a:r>
              <a:rPr lang="en-US" smtClean="0">
                <a:solidFill>
                  <a:srgbClr val="DD0000"/>
                </a:solidFill>
              </a:rPr>
              <a:t>"MySQLga ulana olmadi: "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connect_error</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a:solidFill>
                  <a:srgbClr val="0000BB"/>
                </a:solidFill>
              </a:rPr>
              <a:t>$</a:t>
            </a:r>
            <a:r>
              <a:rPr lang="en-US" smtClean="0">
                <a:solidFill>
                  <a:srgbClr val="0000BB"/>
                </a:solidFill>
              </a:rPr>
              <a:t>res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query</a:t>
            </a:r>
            <a:r>
              <a:rPr lang="en-US">
                <a:solidFill>
                  <a:srgbClr val="007700"/>
                </a:solidFill>
              </a:rPr>
              <a:t>(</a:t>
            </a:r>
            <a:r>
              <a:rPr lang="en-US">
                <a:solidFill>
                  <a:srgbClr val="DD0000"/>
                </a:solidFill>
              </a:rPr>
              <a:t>"</a:t>
            </a:r>
            <a:r>
              <a:rPr lang="en-US" smtClean="0">
                <a:solidFill>
                  <a:srgbClr val="DD0000"/>
                </a:solidFill>
              </a:rPr>
              <a:t>SELECT 'Salom'</a:t>
            </a:r>
            <a:r>
              <a:rPr lang="ru-RU" smtClean="0">
                <a:solidFill>
                  <a:srgbClr val="DD0000"/>
                </a:solidFill>
              </a:rPr>
              <a:t> </a:t>
            </a:r>
            <a:r>
              <a:rPr lang="en-US" smtClean="0">
                <a:solidFill>
                  <a:srgbClr val="DD0000"/>
                </a:solidFill>
              </a:rPr>
              <a:t>AS _msg FROM DUAL</a:t>
            </a:r>
            <a:r>
              <a:rPr lang="en-US">
                <a:solidFill>
                  <a:srgbClr val="DD0000"/>
                </a:solidFill>
              </a:rPr>
              <a:t>"</a:t>
            </a:r>
            <a:r>
              <a:rPr lang="en-US">
                <a:solidFill>
                  <a:srgbClr val="007700"/>
                </a:solidFill>
              </a:rPr>
              <a:t>);</a:t>
            </a:r>
            <a:br>
              <a:rPr lang="en-US">
                <a:solidFill>
                  <a:srgbClr val="007700"/>
                </a:solidFill>
              </a:rPr>
            </a:br>
            <a:r>
              <a:rPr lang="en-US">
                <a:solidFill>
                  <a:srgbClr val="0000BB"/>
                </a:solidFill>
              </a:rPr>
              <a:t>$</a:t>
            </a:r>
            <a:r>
              <a:rPr lang="en-US" smtClean="0">
                <a:solidFill>
                  <a:srgbClr val="0000BB"/>
                </a:solidFill>
              </a:rPr>
              <a:t>row </a:t>
            </a:r>
            <a:r>
              <a:rPr lang="en-US" smtClean="0">
                <a:solidFill>
                  <a:srgbClr val="007700"/>
                </a:solidFill>
              </a:rPr>
              <a:t>= </a:t>
            </a:r>
            <a:r>
              <a:rPr lang="en-US" smtClean="0">
                <a:solidFill>
                  <a:srgbClr val="0000BB"/>
                </a:solidFill>
              </a:rPr>
              <a:t>$</a:t>
            </a:r>
            <a:r>
              <a:rPr lang="en-US">
                <a:solidFill>
                  <a:srgbClr val="0000BB"/>
                </a:solidFill>
              </a:rPr>
              <a:t>res</a:t>
            </a:r>
            <a:r>
              <a:rPr lang="en-US">
                <a:solidFill>
                  <a:srgbClr val="007700"/>
                </a:solidFill>
              </a:rPr>
              <a:t>-&gt;</a:t>
            </a:r>
            <a:r>
              <a:rPr lang="en-US">
                <a:solidFill>
                  <a:srgbClr val="0000BB"/>
                </a:solidFill>
              </a:rPr>
              <a:t>fetch_assoc</a:t>
            </a:r>
            <a:r>
              <a:rPr lang="en-US">
                <a:solidFill>
                  <a:srgbClr val="007700"/>
                </a:solidFill>
              </a:rPr>
              <a:t>();</a:t>
            </a:r>
            <a:br>
              <a:rPr lang="en-US">
                <a:solidFill>
                  <a:srgbClr val="007700"/>
                </a:solidFill>
              </a:rPr>
            </a:br>
            <a:r>
              <a:rPr lang="en-US" smtClean="0">
                <a:solidFill>
                  <a:srgbClr val="007700"/>
                </a:solidFill>
              </a:rPr>
              <a:t>echo </a:t>
            </a:r>
            <a:r>
              <a:rPr lang="en-US" smtClean="0">
                <a:solidFill>
                  <a:srgbClr val="0000BB"/>
                </a:solidFill>
              </a:rPr>
              <a:t>$</a:t>
            </a:r>
            <a:r>
              <a:rPr lang="en-US">
                <a:solidFill>
                  <a:srgbClr val="0000BB"/>
                </a:solidFill>
              </a:rPr>
              <a:t>row</a:t>
            </a:r>
            <a:r>
              <a:rPr lang="en-US">
                <a:solidFill>
                  <a:srgbClr val="007700"/>
                </a:solidFill>
              </a:rPr>
              <a:t>[</a:t>
            </a:r>
            <a:r>
              <a:rPr lang="en-US">
                <a:solidFill>
                  <a:srgbClr val="DD0000"/>
                </a:solidFill>
              </a:rPr>
              <a:t>'_msg'</a:t>
            </a:r>
            <a:r>
              <a:rPr lang="en-US">
                <a:solidFill>
                  <a:srgbClr val="007700"/>
                </a:solidFill>
              </a:rPr>
              <a:t>];</a:t>
            </a:r>
            <a:br>
              <a:rPr lang="en-US">
                <a:solidFill>
                  <a:srgbClr val="007700"/>
                </a:solidFill>
              </a:rPr>
            </a:br>
            <a:r>
              <a:rPr lang="en-US">
                <a:solidFill>
                  <a:srgbClr val="0000BB"/>
                </a:solidFill>
              </a:rPr>
              <a:t>?&gt;</a:t>
            </a:r>
            <a:endParaRPr lang="ru-RU"/>
          </a:p>
        </p:txBody>
      </p:sp>
    </p:spTree>
    <p:extLst>
      <p:ext uri="{BB962C8B-B14F-4D97-AF65-F5344CB8AC3E}">
        <p14:creationId xmlns:p14="http://schemas.microsoft.com/office/powerpoint/2010/main" val="2718130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MySQLi </a:t>
            </a:r>
            <a:endParaRPr lang="ru-RU" b="1"/>
          </a:p>
        </p:txBody>
      </p:sp>
      <p:sp>
        <p:nvSpPr>
          <p:cNvPr id="3" name="Объект 2"/>
          <p:cNvSpPr>
            <a:spLocks noGrp="1"/>
          </p:cNvSpPr>
          <p:nvPr>
            <p:ph idx="1"/>
          </p:nvPr>
        </p:nvSpPr>
        <p:spPr>
          <a:xfrm>
            <a:off x="1097280" y="1845734"/>
            <a:ext cx="10058400" cy="4732866"/>
          </a:xfrm>
        </p:spPr>
        <p:txBody>
          <a:bodyPr>
            <a:normAutofit lnSpcReduction="10000"/>
          </a:bodyPr>
          <a:lstStyle/>
          <a:p>
            <a:pPr marL="0" indent="0">
              <a:buNone/>
            </a:pPr>
            <a:r>
              <a:rPr lang="en-US" smtClean="0"/>
              <a:t>mysqli kengaytmasida OYD va protsedurali interfeyslarni birgalikda ishlatish mumkin, lekin bunday ishlatish tavsiya qilinmaydi.</a:t>
            </a:r>
          </a:p>
          <a:p>
            <a:pPr marL="0" indent="0">
              <a:buNone/>
            </a:pPr>
            <a:r>
              <a:rPr lang="en-US" smtClean="0">
                <a:solidFill>
                  <a:srgbClr val="0000BB"/>
                </a:solidFill>
              </a:rPr>
              <a:t>&lt;?</a:t>
            </a:r>
            <a:r>
              <a:rPr lang="en-US">
                <a:solidFill>
                  <a:srgbClr val="0000BB"/>
                </a:solidFill>
              </a:rPr>
              <a:t>php</a:t>
            </a:r>
            <a:br>
              <a:rPr lang="en-US">
                <a:solidFill>
                  <a:srgbClr val="0000BB"/>
                </a:solidFill>
              </a:rPr>
            </a:br>
            <a:r>
              <a:rPr lang="en-US">
                <a:solidFill>
                  <a:srgbClr val="0000BB"/>
                </a:solidFill>
              </a:rPr>
              <a:t>$</a:t>
            </a:r>
            <a:r>
              <a:rPr lang="en-US" smtClean="0">
                <a:solidFill>
                  <a:srgbClr val="0000BB"/>
                </a:solidFill>
              </a:rPr>
              <a:t>mysqli </a:t>
            </a:r>
            <a:r>
              <a:rPr lang="en-US" smtClean="0">
                <a:solidFill>
                  <a:srgbClr val="007700"/>
                </a:solidFill>
              </a:rPr>
              <a:t>= new </a:t>
            </a:r>
            <a:r>
              <a:rPr lang="en-US" smtClean="0">
                <a:solidFill>
                  <a:srgbClr val="0000BB"/>
                </a:solidFill>
              </a:rPr>
              <a:t>mysqli</a:t>
            </a:r>
            <a:r>
              <a:rPr lang="en-US">
                <a:solidFill>
                  <a:srgbClr val="007700"/>
                </a:solidFill>
              </a:rPr>
              <a:t>(</a:t>
            </a:r>
            <a:r>
              <a:rPr lang="en-US">
                <a:solidFill>
                  <a:srgbClr val="DD0000"/>
                </a:solidFill>
              </a:rPr>
              <a:t>"example.com</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user</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password</a:t>
            </a:r>
            <a:r>
              <a:rPr lang="en-US" smtClean="0">
                <a:solidFill>
                  <a:srgbClr val="DD0000"/>
                </a:solidFill>
              </a:rPr>
              <a:t>"</a:t>
            </a:r>
            <a:r>
              <a:rPr lang="en-US" smtClean="0">
                <a:solidFill>
                  <a:srgbClr val="007700"/>
                </a:solidFill>
              </a:rPr>
              <a:t>, </a:t>
            </a:r>
            <a:r>
              <a:rPr lang="en-US" smtClean="0">
                <a:solidFill>
                  <a:srgbClr val="DD0000"/>
                </a:solidFill>
              </a:rPr>
              <a:t>"</a:t>
            </a:r>
            <a:r>
              <a:rPr lang="en-US">
                <a:solidFill>
                  <a:srgbClr val="DD0000"/>
                </a:solidFill>
              </a:rPr>
              <a:t>database"</a:t>
            </a:r>
            <a:r>
              <a:rPr lang="en-US">
                <a:solidFill>
                  <a:srgbClr val="007700"/>
                </a:solidFill>
              </a:rPr>
              <a:t>);</a:t>
            </a:r>
            <a:br>
              <a:rPr lang="en-US">
                <a:solidFill>
                  <a:srgbClr val="007700"/>
                </a:solidFill>
              </a:rPr>
            </a:br>
            <a:r>
              <a:rPr lang="en-US" smtClean="0">
                <a:solidFill>
                  <a:srgbClr val="007700"/>
                </a:solidFill>
              </a:rPr>
              <a:t>if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connect_errno</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echo </a:t>
            </a:r>
            <a:r>
              <a:rPr lang="en-US" smtClean="0">
                <a:solidFill>
                  <a:srgbClr val="DD0000"/>
                </a:solidFill>
              </a:rPr>
              <a:t>"MySQLga ulana olmadi: "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connect_error</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a:solidFill>
                  <a:srgbClr val="0000BB"/>
                </a:solidFill>
              </a:rPr>
              <a:t>$</a:t>
            </a:r>
            <a:r>
              <a:rPr lang="en-US" smtClean="0">
                <a:solidFill>
                  <a:srgbClr val="0000BB"/>
                </a:solidFill>
              </a:rPr>
              <a:t>res </a:t>
            </a:r>
            <a:r>
              <a:rPr lang="en-US" smtClean="0">
                <a:solidFill>
                  <a:srgbClr val="007700"/>
                </a:solidFill>
              </a:rPr>
              <a:t>= </a:t>
            </a:r>
            <a:r>
              <a:rPr lang="en-US" smtClean="0">
                <a:solidFill>
                  <a:srgbClr val="0000BB"/>
                </a:solidFill>
              </a:rPr>
              <a:t>mysqli_query</a:t>
            </a:r>
            <a:r>
              <a:rPr lang="en-US">
                <a:solidFill>
                  <a:srgbClr val="007700"/>
                </a:solidFill>
              </a:rPr>
              <a:t>(</a:t>
            </a:r>
            <a:r>
              <a:rPr lang="en-US">
                <a:solidFill>
                  <a:srgbClr val="0000BB"/>
                </a:solidFill>
              </a:rPr>
              <a:t>$mysqli</a:t>
            </a:r>
            <a:r>
              <a:rPr lang="en-US" smtClean="0">
                <a:solidFill>
                  <a:srgbClr val="007700"/>
                </a:solidFill>
              </a:rPr>
              <a:t>, </a:t>
            </a:r>
            <a:r>
              <a:rPr lang="en-US" smtClean="0">
                <a:solidFill>
                  <a:srgbClr val="DD0000"/>
                </a:solidFill>
              </a:rPr>
              <a:t>"SELECT 'Salom</a:t>
            </a:r>
            <a:r>
              <a:rPr lang="ru-RU" smtClean="0">
                <a:solidFill>
                  <a:srgbClr val="DD0000"/>
                </a:solidFill>
              </a:rPr>
              <a:t>' </a:t>
            </a:r>
            <a:r>
              <a:rPr lang="en-US" smtClean="0">
                <a:solidFill>
                  <a:srgbClr val="DD0000"/>
                </a:solidFill>
              </a:rPr>
              <a:t>AS _msg FROM DUAL</a:t>
            </a:r>
            <a:r>
              <a:rPr lang="en-US">
                <a:solidFill>
                  <a:srgbClr val="DD0000"/>
                </a:solidFill>
              </a:rPr>
              <a:t>"</a:t>
            </a:r>
            <a:r>
              <a:rPr lang="en-US">
                <a:solidFill>
                  <a:srgbClr val="007700"/>
                </a:solidFill>
              </a:rPr>
              <a:t>);</a:t>
            </a:r>
            <a:br>
              <a:rPr lang="en-US">
                <a:solidFill>
                  <a:srgbClr val="007700"/>
                </a:solidFill>
              </a:rPr>
            </a:br>
            <a:r>
              <a:rPr lang="en-US" smtClean="0">
                <a:solidFill>
                  <a:srgbClr val="007700"/>
                </a:solidFill>
              </a:rPr>
              <a:t>if (!</a:t>
            </a:r>
            <a:r>
              <a:rPr lang="en-US" smtClean="0">
                <a:solidFill>
                  <a:srgbClr val="0000BB"/>
                </a:solidFill>
              </a:rPr>
              <a:t>$</a:t>
            </a:r>
            <a:r>
              <a:rPr lang="en-US">
                <a:solidFill>
                  <a:srgbClr val="0000BB"/>
                </a:solidFill>
              </a:rPr>
              <a:t>res</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echo </a:t>
            </a:r>
            <a:r>
              <a:rPr lang="en-US" smtClean="0">
                <a:solidFill>
                  <a:srgbClr val="DD0000"/>
                </a:solidFill>
              </a:rPr>
              <a:t>"So</a:t>
            </a:r>
            <a:r>
              <a:rPr lang="ru-RU" smtClean="0">
                <a:solidFill>
                  <a:srgbClr val="DD0000"/>
                </a:solidFill>
              </a:rPr>
              <a:t>'</a:t>
            </a:r>
            <a:r>
              <a:rPr lang="en-US" smtClean="0">
                <a:solidFill>
                  <a:srgbClr val="DD0000"/>
                </a:solidFill>
              </a:rPr>
              <a:t>rovni amalga oshirishda xatolik</a:t>
            </a:r>
            <a:r>
              <a:rPr lang="ru-RU" smtClean="0">
                <a:solidFill>
                  <a:srgbClr val="DD0000"/>
                </a:solidFill>
              </a:rPr>
              <a:t>: (" </a:t>
            </a:r>
            <a:r>
              <a:rPr lang="ru-RU" smtClean="0">
                <a:solidFill>
                  <a:srgbClr val="007700"/>
                </a:solidFill>
              </a:rPr>
              <a:t>. </a:t>
            </a:r>
            <a:r>
              <a:rPr lang="ru-RU" smtClean="0">
                <a:solidFill>
                  <a:srgbClr val="0000BB"/>
                </a:solidFill>
              </a:rPr>
              <a:t>$</a:t>
            </a:r>
            <a:r>
              <a:rPr lang="en-US">
                <a:solidFill>
                  <a:srgbClr val="0000BB"/>
                </a:solidFill>
              </a:rPr>
              <a:t>mysqli</a:t>
            </a:r>
            <a:r>
              <a:rPr lang="en-US">
                <a:solidFill>
                  <a:srgbClr val="007700"/>
                </a:solidFill>
              </a:rPr>
              <a:t>-&gt;</a:t>
            </a:r>
            <a:r>
              <a:rPr lang="en-US" smtClean="0">
                <a:solidFill>
                  <a:srgbClr val="0000BB"/>
                </a:solidFill>
              </a:rPr>
              <a:t>errno </a:t>
            </a:r>
            <a:r>
              <a:rPr lang="en-US" smtClean="0">
                <a:solidFill>
                  <a:srgbClr val="007700"/>
                </a:solidFill>
              </a:rPr>
              <a:t>. </a:t>
            </a:r>
            <a:r>
              <a:rPr lang="en-US" smtClean="0">
                <a:solidFill>
                  <a:srgbClr val="DD0000"/>
                </a:solidFill>
              </a:rPr>
              <a:t>") "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error</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smtClean="0">
                <a:solidFill>
                  <a:srgbClr val="007700"/>
                </a:solidFill>
              </a:rPr>
              <a:t>if (</a:t>
            </a:r>
            <a:r>
              <a:rPr lang="en-US" smtClean="0">
                <a:solidFill>
                  <a:srgbClr val="0000BB"/>
                </a:solidFill>
              </a:rPr>
              <a:t>$row </a:t>
            </a:r>
            <a:r>
              <a:rPr lang="en-US" smtClean="0">
                <a:solidFill>
                  <a:srgbClr val="007700"/>
                </a:solidFill>
              </a:rPr>
              <a:t>= </a:t>
            </a:r>
            <a:r>
              <a:rPr lang="en-US" smtClean="0">
                <a:solidFill>
                  <a:srgbClr val="0000BB"/>
                </a:solidFill>
              </a:rPr>
              <a:t>$</a:t>
            </a:r>
            <a:r>
              <a:rPr lang="en-US">
                <a:solidFill>
                  <a:srgbClr val="0000BB"/>
                </a:solidFill>
              </a:rPr>
              <a:t>res</a:t>
            </a:r>
            <a:r>
              <a:rPr lang="en-US">
                <a:solidFill>
                  <a:srgbClr val="007700"/>
                </a:solidFill>
              </a:rPr>
              <a:t>-&gt;</a:t>
            </a:r>
            <a:r>
              <a:rPr lang="en-US">
                <a:solidFill>
                  <a:srgbClr val="0000BB"/>
                </a:solidFill>
              </a:rPr>
              <a:t>fetch_assoc</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echo </a:t>
            </a:r>
            <a:r>
              <a:rPr lang="en-US" smtClean="0">
                <a:solidFill>
                  <a:srgbClr val="0000BB"/>
                </a:solidFill>
              </a:rPr>
              <a:t>$</a:t>
            </a:r>
            <a:r>
              <a:rPr lang="en-US">
                <a:solidFill>
                  <a:srgbClr val="0000BB"/>
                </a:solidFill>
              </a:rPr>
              <a:t>row</a:t>
            </a:r>
            <a:r>
              <a:rPr lang="en-US">
                <a:solidFill>
                  <a:srgbClr val="007700"/>
                </a:solidFill>
              </a:rPr>
              <a:t>[</a:t>
            </a:r>
            <a:r>
              <a:rPr lang="en-US">
                <a:solidFill>
                  <a:srgbClr val="DD0000"/>
                </a:solidFill>
              </a:rPr>
              <a:t>'_msg'</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smtClean="0">
                <a:solidFill>
                  <a:srgbClr val="0000BB"/>
                </a:solidFill>
              </a:rPr>
              <a:t>?&gt;</a:t>
            </a:r>
            <a:r>
              <a:rPr lang="en-US" smtClean="0">
                <a:solidFill>
                  <a:srgbClr val="000000"/>
                </a:solidFill>
              </a:rPr>
              <a:t> </a:t>
            </a:r>
            <a:endParaRPr lang="en-US" smtClean="0"/>
          </a:p>
        </p:txBody>
      </p:sp>
    </p:spTree>
    <p:extLst>
      <p:ext uri="{BB962C8B-B14F-4D97-AF65-F5344CB8AC3E}">
        <p14:creationId xmlns:p14="http://schemas.microsoft.com/office/powerpoint/2010/main" val="212681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 ga bog’lanish</a:t>
            </a:r>
            <a:endParaRPr lang="ru-RU" b="1"/>
          </a:p>
        </p:txBody>
      </p:sp>
      <p:sp>
        <p:nvSpPr>
          <p:cNvPr id="3" name="Объект 2"/>
          <p:cNvSpPr>
            <a:spLocks noGrp="1"/>
          </p:cNvSpPr>
          <p:nvPr>
            <p:ph idx="1"/>
          </p:nvPr>
        </p:nvSpPr>
        <p:spPr/>
        <p:txBody>
          <a:bodyPr>
            <a:normAutofit/>
          </a:bodyPr>
          <a:lstStyle/>
          <a:p>
            <a:pPr marL="0" indent="0">
              <a:buNone/>
            </a:pPr>
            <a:r>
              <a:rPr lang="en-US" b="1" smtClean="0">
                <a:solidFill>
                  <a:schemeClr val="bg2">
                    <a:lumMod val="50000"/>
                  </a:schemeClr>
                </a:solidFill>
              </a:rPr>
              <a:t>mysqli</a:t>
            </a:r>
            <a:r>
              <a:rPr lang="en-US" b="1">
                <a:solidFill>
                  <a:schemeClr val="bg2">
                    <a:lumMod val="50000"/>
                  </a:schemeClr>
                </a:solidFill>
              </a:rPr>
              <a:t>::__</a:t>
            </a:r>
            <a:r>
              <a:rPr lang="en-US" b="1" smtClean="0">
                <a:solidFill>
                  <a:schemeClr val="bg2">
                    <a:lumMod val="50000"/>
                  </a:schemeClr>
                </a:solidFill>
              </a:rPr>
              <a:t>construct </a:t>
            </a:r>
            <a:r>
              <a:rPr lang="en-US" smtClean="0"/>
              <a:t>([ </a:t>
            </a:r>
            <a:r>
              <a:rPr lang="en-US" smtClean="0">
                <a:solidFill>
                  <a:srgbClr val="72AF2F"/>
                </a:solidFill>
              </a:rPr>
              <a:t>string </a:t>
            </a:r>
            <a:r>
              <a:rPr lang="en-US" smtClean="0">
                <a:solidFill>
                  <a:schemeClr val="bg2">
                    <a:lumMod val="50000"/>
                  </a:schemeClr>
                </a:solidFill>
              </a:rPr>
              <a:t>$host</a:t>
            </a:r>
            <a:r>
              <a:rPr lang="en-US" smtClean="0">
                <a:solidFill>
                  <a:srgbClr val="A44661"/>
                </a:solidFill>
              </a:rPr>
              <a:t> = ini_get</a:t>
            </a:r>
            <a:r>
              <a:rPr lang="en-US">
                <a:solidFill>
                  <a:srgbClr val="A44661"/>
                </a:solidFill>
              </a:rPr>
              <a:t>("mysqli.default_host</a:t>
            </a:r>
            <a:r>
              <a:rPr lang="en-US" smtClean="0">
                <a:solidFill>
                  <a:srgbClr val="A44661"/>
                </a:solidFill>
              </a:rPr>
              <a:t>")</a:t>
            </a:r>
            <a:r>
              <a:rPr lang="en-US" smtClean="0"/>
              <a:t> [, </a:t>
            </a:r>
            <a:r>
              <a:rPr lang="en-US" smtClean="0">
                <a:solidFill>
                  <a:srgbClr val="72AF2F"/>
                </a:solidFill>
              </a:rPr>
              <a:t>string</a:t>
            </a:r>
            <a:r>
              <a:rPr lang="en-US" smtClean="0"/>
              <a:t> </a:t>
            </a:r>
            <a:r>
              <a:rPr lang="en-US" smtClean="0">
                <a:solidFill>
                  <a:schemeClr val="bg2">
                    <a:lumMod val="50000"/>
                  </a:schemeClr>
                </a:solidFill>
              </a:rPr>
              <a:t>$username </a:t>
            </a:r>
            <a:r>
              <a:rPr lang="en-US" smtClean="0">
                <a:solidFill>
                  <a:srgbClr val="A44661"/>
                </a:solidFill>
              </a:rPr>
              <a:t>= ini_get</a:t>
            </a:r>
            <a:r>
              <a:rPr lang="en-US">
                <a:solidFill>
                  <a:srgbClr val="A44661"/>
                </a:solidFill>
              </a:rPr>
              <a:t>("mysqli.default_user</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$passwd </a:t>
            </a:r>
            <a:r>
              <a:rPr lang="en-US" smtClean="0">
                <a:solidFill>
                  <a:srgbClr val="A44661"/>
                </a:solidFill>
              </a:rPr>
              <a:t>= ini_get</a:t>
            </a:r>
            <a:r>
              <a:rPr lang="en-US">
                <a:solidFill>
                  <a:srgbClr val="A44661"/>
                </a:solidFill>
              </a:rPr>
              <a:t>("mysqli.default_pw</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$dbname </a:t>
            </a:r>
            <a:r>
              <a:rPr lang="en-US" smtClean="0">
                <a:solidFill>
                  <a:srgbClr val="A44661"/>
                </a:solidFill>
              </a:rPr>
              <a:t>= "" </a:t>
            </a:r>
            <a:r>
              <a:rPr lang="en-US" smtClean="0"/>
              <a:t>[, </a:t>
            </a:r>
            <a:r>
              <a:rPr lang="en-US" smtClean="0">
                <a:solidFill>
                  <a:srgbClr val="72AF2F"/>
                </a:solidFill>
              </a:rPr>
              <a:t>int</a:t>
            </a:r>
            <a:r>
              <a:rPr lang="en-US" smtClean="0"/>
              <a:t> </a:t>
            </a:r>
            <a:r>
              <a:rPr lang="en-US" smtClean="0">
                <a:solidFill>
                  <a:schemeClr val="bg2">
                    <a:lumMod val="50000"/>
                  </a:schemeClr>
                </a:solidFill>
              </a:rPr>
              <a:t>$port</a:t>
            </a:r>
            <a:r>
              <a:rPr lang="en-US" smtClean="0"/>
              <a:t> </a:t>
            </a:r>
            <a:r>
              <a:rPr lang="en-US" smtClean="0">
                <a:solidFill>
                  <a:srgbClr val="A44661"/>
                </a:solidFill>
              </a:rPr>
              <a:t>= ini_get</a:t>
            </a:r>
            <a:r>
              <a:rPr lang="en-US">
                <a:solidFill>
                  <a:srgbClr val="A44661"/>
                </a:solidFill>
              </a:rPr>
              <a:t>("mysqli.default_port</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$socket </a:t>
            </a:r>
            <a:r>
              <a:rPr lang="en-US" smtClean="0">
                <a:solidFill>
                  <a:srgbClr val="A44661"/>
                </a:solidFill>
              </a:rPr>
              <a:t>= ini_get</a:t>
            </a:r>
            <a:r>
              <a:rPr lang="en-US">
                <a:solidFill>
                  <a:srgbClr val="A44661"/>
                </a:solidFill>
              </a:rPr>
              <a:t>("mysqli.default_socket</a:t>
            </a:r>
            <a:r>
              <a:rPr lang="en-US" smtClean="0">
                <a:solidFill>
                  <a:srgbClr val="A44661"/>
                </a:solidFill>
              </a:rPr>
              <a:t>")</a:t>
            </a:r>
            <a:r>
              <a:rPr lang="en-US" smtClean="0"/>
              <a:t> ]]]]]] )</a:t>
            </a:r>
          </a:p>
          <a:p>
            <a:pPr marL="0" indent="0">
              <a:buNone/>
            </a:pPr>
            <a:r>
              <a:rPr lang="en-US" b="1">
                <a:solidFill>
                  <a:schemeClr val="bg2">
                    <a:lumMod val="50000"/>
                  </a:schemeClr>
                </a:solidFill>
              </a:rPr>
              <a:t>mysqli::</a:t>
            </a:r>
            <a:r>
              <a:rPr lang="en-US" b="1" smtClean="0">
                <a:solidFill>
                  <a:schemeClr val="bg2">
                    <a:lumMod val="50000"/>
                  </a:schemeClr>
                </a:solidFill>
              </a:rPr>
              <a:t>connect </a:t>
            </a:r>
            <a:r>
              <a:rPr lang="en-US" smtClean="0"/>
              <a:t>([ </a:t>
            </a:r>
            <a:r>
              <a:rPr lang="en-US" smtClean="0">
                <a:solidFill>
                  <a:srgbClr val="72AF2F"/>
                </a:solidFill>
              </a:rPr>
              <a:t>string </a:t>
            </a:r>
            <a:r>
              <a:rPr lang="en-US" smtClean="0">
                <a:solidFill>
                  <a:schemeClr val="bg2">
                    <a:lumMod val="50000"/>
                  </a:schemeClr>
                </a:solidFill>
              </a:rPr>
              <a:t>$host</a:t>
            </a:r>
            <a:r>
              <a:rPr lang="en-US" smtClean="0">
                <a:solidFill>
                  <a:srgbClr val="A44661"/>
                </a:solidFill>
              </a:rPr>
              <a:t> = ini_get</a:t>
            </a:r>
            <a:r>
              <a:rPr lang="en-US">
                <a:solidFill>
                  <a:srgbClr val="A44661"/>
                </a:solidFill>
              </a:rPr>
              <a:t>("mysqli.default_host</a:t>
            </a:r>
            <a:r>
              <a:rPr lang="en-US" smtClean="0">
                <a:solidFill>
                  <a:srgbClr val="A44661"/>
                </a:solidFill>
              </a:rPr>
              <a:t>")</a:t>
            </a:r>
            <a:r>
              <a:rPr lang="en-US" smtClean="0"/>
              <a:t> [, </a:t>
            </a:r>
            <a:r>
              <a:rPr lang="en-US" smtClean="0">
                <a:solidFill>
                  <a:srgbClr val="72AF2F"/>
                </a:solidFill>
              </a:rPr>
              <a:t>string</a:t>
            </a:r>
            <a:r>
              <a:rPr lang="en-US" smtClean="0"/>
              <a:t> </a:t>
            </a:r>
            <a:r>
              <a:rPr lang="en-US" smtClean="0">
                <a:solidFill>
                  <a:schemeClr val="bg2">
                    <a:lumMod val="50000"/>
                  </a:schemeClr>
                </a:solidFill>
              </a:rPr>
              <a:t>$username </a:t>
            </a:r>
            <a:r>
              <a:rPr lang="en-US" smtClean="0">
                <a:solidFill>
                  <a:srgbClr val="A44661"/>
                </a:solidFill>
              </a:rPr>
              <a:t>= ini_get</a:t>
            </a:r>
            <a:r>
              <a:rPr lang="en-US">
                <a:solidFill>
                  <a:srgbClr val="A44661"/>
                </a:solidFill>
              </a:rPr>
              <a:t>("mysqli.default_user</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$passwd </a:t>
            </a:r>
            <a:r>
              <a:rPr lang="en-US" smtClean="0">
                <a:solidFill>
                  <a:srgbClr val="A44661"/>
                </a:solidFill>
              </a:rPr>
              <a:t>= ini_get</a:t>
            </a:r>
            <a:r>
              <a:rPr lang="en-US">
                <a:solidFill>
                  <a:srgbClr val="A44661"/>
                </a:solidFill>
              </a:rPr>
              <a:t>("mysqli.default_pw</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$dbname </a:t>
            </a:r>
            <a:r>
              <a:rPr lang="en-US" smtClean="0">
                <a:solidFill>
                  <a:srgbClr val="A44661"/>
                </a:solidFill>
              </a:rPr>
              <a:t>= "" </a:t>
            </a:r>
            <a:r>
              <a:rPr lang="en-US" smtClean="0"/>
              <a:t>[, </a:t>
            </a:r>
            <a:r>
              <a:rPr lang="en-US" smtClean="0">
                <a:solidFill>
                  <a:srgbClr val="72AF2F"/>
                </a:solidFill>
              </a:rPr>
              <a:t>int</a:t>
            </a:r>
            <a:r>
              <a:rPr lang="en-US" smtClean="0"/>
              <a:t> </a:t>
            </a:r>
            <a:r>
              <a:rPr lang="en-US" smtClean="0">
                <a:solidFill>
                  <a:schemeClr val="bg2">
                    <a:lumMod val="50000"/>
                  </a:schemeClr>
                </a:solidFill>
              </a:rPr>
              <a:t>$port</a:t>
            </a:r>
            <a:r>
              <a:rPr lang="en-US" smtClean="0"/>
              <a:t> </a:t>
            </a:r>
            <a:r>
              <a:rPr lang="en-US" smtClean="0">
                <a:solidFill>
                  <a:srgbClr val="A44661"/>
                </a:solidFill>
              </a:rPr>
              <a:t>= ini_get</a:t>
            </a:r>
            <a:r>
              <a:rPr lang="en-US">
                <a:solidFill>
                  <a:srgbClr val="A44661"/>
                </a:solidFill>
              </a:rPr>
              <a:t>("mysqli.default_port</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$socket </a:t>
            </a:r>
            <a:r>
              <a:rPr lang="en-US" smtClean="0">
                <a:solidFill>
                  <a:srgbClr val="A44661"/>
                </a:solidFill>
              </a:rPr>
              <a:t>= ini_get</a:t>
            </a:r>
            <a:r>
              <a:rPr lang="en-US">
                <a:solidFill>
                  <a:srgbClr val="A44661"/>
                </a:solidFill>
              </a:rPr>
              <a:t>("mysqli.default_socket</a:t>
            </a:r>
            <a:r>
              <a:rPr lang="en-US" smtClean="0">
                <a:solidFill>
                  <a:srgbClr val="A44661"/>
                </a:solidFill>
              </a:rPr>
              <a:t>")</a:t>
            </a:r>
            <a:r>
              <a:rPr lang="en-US" smtClean="0"/>
              <a:t> ]]]]]] ) : </a:t>
            </a:r>
            <a:r>
              <a:rPr lang="en-US" smtClean="0">
                <a:solidFill>
                  <a:srgbClr val="72AF2F"/>
                </a:solidFill>
              </a:rPr>
              <a:t>void</a:t>
            </a:r>
            <a:endParaRPr lang="en-US">
              <a:solidFill>
                <a:srgbClr val="72AF2F"/>
              </a:solidFill>
            </a:endParaRPr>
          </a:p>
          <a:p>
            <a:pPr marL="0" indent="0">
              <a:buNone/>
            </a:pPr>
            <a:r>
              <a:rPr lang="en-US" b="1" smtClean="0">
                <a:solidFill>
                  <a:schemeClr val="bg2">
                    <a:lumMod val="50000"/>
                  </a:schemeClr>
                </a:solidFill>
              </a:rPr>
              <a:t>mysqli_connect</a:t>
            </a:r>
            <a:r>
              <a:rPr lang="en-US" smtClean="0"/>
              <a:t> ([ </a:t>
            </a:r>
            <a:r>
              <a:rPr lang="en-US" smtClean="0">
                <a:solidFill>
                  <a:srgbClr val="72AF2F"/>
                </a:solidFill>
              </a:rPr>
              <a:t>string </a:t>
            </a:r>
            <a:r>
              <a:rPr lang="en-US" smtClean="0">
                <a:solidFill>
                  <a:schemeClr val="bg2">
                    <a:lumMod val="50000"/>
                  </a:schemeClr>
                </a:solidFill>
              </a:rPr>
              <a:t>$host</a:t>
            </a:r>
            <a:r>
              <a:rPr lang="en-US" smtClean="0">
                <a:solidFill>
                  <a:srgbClr val="A44661"/>
                </a:solidFill>
              </a:rPr>
              <a:t> = ini_get</a:t>
            </a:r>
            <a:r>
              <a:rPr lang="en-US">
                <a:solidFill>
                  <a:srgbClr val="A44661"/>
                </a:solidFill>
              </a:rPr>
              <a:t>("mysqli.default_host</a:t>
            </a:r>
            <a:r>
              <a:rPr lang="en-US" smtClean="0">
                <a:solidFill>
                  <a:srgbClr val="A44661"/>
                </a:solidFill>
              </a:rPr>
              <a:t>")</a:t>
            </a:r>
            <a:r>
              <a:rPr lang="en-US" smtClean="0"/>
              <a:t> [, </a:t>
            </a:r>
            <a:r>
              <a:rPr lang="en-US" smtClean="0">
                <a:solidFill>
                  <a:srgbClr val="72AF2F"/>
                </a:solidFill>
              </a:rPr>
              <a:t>string</a:t>
            </a:r>
            <a:r>
              <a:rPr lang="en-US" smtClean="0"/>
              <a:t> </a:t>
            </a:r>
            <a:r>
              <a:rPr lang="en-US" smtClean="0">
                <a:solidFill>
                  <a:schemeClr val="bg2">
                    <a:lumMod val="50000"/>
                  </a:schemeClr>
                </a:solidFill>
              </a:rPr>
              <a:t>$username </a:t>
            </a:r>
            <a:r>
              <a:rPr lang="en-US" smtClean="0">
                <a:solidFill>
                  <a:srgbClr val="A44661"/>
                </a:solidFill>
              </a:rPr>
              <a:t>= ini_get</a:t>
            </a:r>
            <a:r>
              <a:rPr lang="en-US">
                <a:solidFill>
                  <a:srgbClr val="A44661"/>
                </a:solidFill>
              </a:rPr>
              <a:t>("mysqli.default_user</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$passwd </a:t>
            </a:r>
            <a:r>
              <a:rPr lang="en-US" smtClean="0">
                <a:solidFill>
                  <a:srgbClr val="A44661"/>
                </a:solidFill>
              </a:rPr>
              <a:t>= ini_get</a:t>
            </a:r>
            <a:r>
              <a:rPr lang="en-US">
                <a:solidFill>
                  <a:srgbClr val="A44661"/>
                </a:solidFill>
              </a:rPr>
              <a:t>("mysqli.default_pw</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$dbname </a:t>
            </a:r>
            <a:r>
              <a:rPr lang="en-US" smtClean="0">
                <a:solidFill>
                  <a:srgbClr val="A44661"/>
                </a:solidFill>
              </a:rPr>
              <a:t>= "" </a:t>
            </a:r>
            <a:r>
              <a:rPr lang="en-US" smtClean="0"/>
              <a:t>[, </a:t>
            </a:r>
            <a:r>
              <a:rPr lang="en-US" smtClean="0">
                <a:solidFill>
                  <a:srgbClr val="72AF2F"/>
                </a:solidFill>
              </a:rPr>
              <a:t>int</a:t>
            </a:r>
            <a:r>
              <a:rPr lang="en-US" smtClean="0"/>
              <a:t> </a:t>
            </a:r>
            <a:r>
              <a:rPr lang="en-US" smtClean="0">
                <a:solidFill>
                  <a:schemeClr val="bg2">
                    <a:lumMod val="50000"/>
                  </a:schemeClr>
                </a:solidFill>
              </a:rPr>
              <a:t>$port</a:t>
            </a:r>
            <a:r>
              <a:rPr lang="en-US" smtClean="0"/>
              <a:t> </a:t>
            </a:r>
            <a:r>
              <a:rPr lang="en-US" smtClean="0">
                <a:solidFill>
                  <a:srgbClr val="A44661"/>
                </a:solidFill>
              </a:rPr>
              <a:t>= ini_get</a:t>
            </a:r>
            <a:r>
              <a:rPr lang="en-US">
                <a:solidFill>
                  <a:srgbClr val="A44661"/>
                </a:solidFill>
              </a:rPr>
              <a:t>("mysqli.default_port</a:t>
            </a:r>
            <a:r>
              <a:rPr lang="en-US" smtClean="0">
                <a:solidFill>
                  <a:srgbClr val="A44661"/>
                </a:solidFill>
              </a:rPr>
              <a:t>") </a:t>
            </a:r>
            <a:r>
              <a:rPr lang="en-US" smtClean="0"/>
              <a:t>[, </a:t>
            </a:r>
            <a:r>
              <a:rPr lang="en-US" smtClean="0">
                <a:solidFill>
                  <a:srgbClr val="72AF2F"/>
                </a:solidFill>
              </a:rPr>
              <a:t>string</a:t>
            </a:r>
            <a:r>
              <a:rPr lang="en-US" smtClean="0"/>
              <a:t> </a:t>
            </a:r>
            <a:r>
              <a:rPr lang="en-US" smtClean="0">
                <a:solidFill>
                  <a:schemeClr val="bg2">
                    <a:lumMod val="50000"/>
                  </a:schemeClr>
                </a:solidFill>
              </a:rPr>
              <a:t>$socket </a:t>
            </a:r>
            <a:r>
              <a:rPr lang="en-US" smtClean="0">
                <a:solidFill>
                  <a:srgbClr val="A44661"/>
                </a:solidFill>
              </a:rPr>
              <a:t>= ini_get</a:t>
            </a:r>
            <a:r>
              <a:rPr lang="en-US">
                <a:solidFill>
                  <a:srgbClr val="A44661"/>
                </a:solidFill>
              </a:rPr>
              <a:t>("mysqli.default_socket</a:t>
            </a:r>
            <a:r>
              <a:rPr lang="en-US" smtClean="0">
                <a:solidFill>
                  <a:srgbClr val="A44661"/>
                </a:solidFill>
              </a:rPr>
              <a:t>")</a:t>
            </a:r>
            <a:r>
              <a:rPr lang="en-US" smtClean="0"/>
              <a:t> ]]]]]] ) : </a:t>
            </a:r>
            <a:r>
              <a:rPr lang="en-US" smtClean="0">
                <a:solidFill>
                  <a:schemeClr val="bg2">
                    <a:lumMod val="50000"/>
                  </a:schemeClr>
                </a:solidFill>
              </a:rPr>
              <a:t>mysqli</a:t>
            </a:r>
            <a:endParaRPr lang="en-US">
              <a:solidFill>
                <a:schemeClr val="bg2">
                  <a:lumMod val="50000"/>
                </a:schemeClr>
              </a:solidFill>
            </a:endParaRPr>
          </a:p>
        </p:txBody>
      </p:sp>
    </p:spTree>
    <p:extLst>
      <p:ext uri="{BB962C8B-B14F-4D97-AF65-F5344CB8AC3E}">
        <p14:creationId xmlns:p14="http://schemas.microsoft.com/office/powerpoint/2010/main" val="69447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 ga bog’lanish</a:t>
            </a:r>
            <a:endParaRPr lang="ru-RU" b="1"/>
          </a:p>
        </p:txBody>
      </p:sp>
      <p:sp>
        <p:nvSpPr>
          <p:cNvPr id="3" name="Объект 2"/>
          <p:cNvSpPr>
            <a:spLocks noGrp="1"/>
          </p:cNvSpPr>
          <p:nvPr>
            <p:ph idx="1"/>
          </p:nvPr>
        </p:nvSpPr>
        <p:spPr/>
        <p:txBody>
          <a:bodyPr>
            <a:normAutofit/>
          </a:bodyPr>
          <a:lstStyle/>
          <a:p>
            <a:pPr marL="0" indent="0">
              <a:buNone/>
            </a:pPr>
            <a:r>
              <a:rPr lang="en-US" smtClean="0"/>
              <a:t>Kelishuv bo’yicha parametrlar php.ini konfiguratsion faylda yozilgan bo’ladi:</a:t>
            </a:r>
          </a:p>
          <a:p>
            <a:pPr marL="0" indent="0">
              <a:buNone/>
            </a:pPr>
            <a:r>
              <a:rPr lang="en-US" smtClean="0">
                <a:solidFill>
                  <a:schemeClr val="bg2">
                    <a:lumMod val="50000"/>
                  </a:schemeClr>
                </a:solidFill>
              </a:rPr>
              <a:t>mysqli.default_host=127.0.0.1 </a:t>
            </a:r>
          </a:p>
          <a:p>
            <a:pPr marL="0" indent="0">
              <a:buNone/>
            </a:pPr>
            <a:r>
              <a:rPr lang="en-US" smtClean="0">
                <a:solidFill>
                  <a:schemeClr val="bg2">
                    <a:lumMod val="50000"/>
                  </a:schemeClr>
                </a:solidFill>
              </a:rPr>
              <a:t>mysqli.default_user=root </a:t>
            </a:r>
          </a:p>
          <a:p>
            <a:pPr marL="0" indent="0">
              <a:buNone/>
            </a:pPr>
            <a:r>
              <a:rPr lang="en-US" smtClean="0">
                <a:solidFill>
                  <a:schemeClr val="bg2">
                    <a:lumMod val="50000"/>
                  </a:schemeClr>
                </a:solidFill>
              </a:rPr>
              <a:t>mysqli.default_pw="" </a:t>
            </a:r>
          </a:p>
          <a:p>
            <a:pPr marL="0" indent="0">
              <a:buNone/>
            </a:pPr>
            <a:r>
              <a:rPr lang="en-US" smtClean="0">
                <a:solidFill>
                  <a:schemeClr val="bg2">
                    <a:lumMod val="50000"/>
                  </a:schemeClr>
                </a:solidFill>
              </a:rPr>
              <a:t>mysqli.default_port=3306 </a:t>
            </a:r>
          </a:p>
          <a:p>
            <a:pPr marL="0" indent="0">
              <a:buNone/>
            </a:pPr>
            <a:r>
              <a:rPr lang="en-US" smtClean="0">
                <a:solidFill>
                  <a:schemeClr val="bg2">
                    <a:lumMod val="50000"/>
                  </a:schemeClr>
                </a:solidFill>
              </a:rPr>
              <a:t>mysqli.default_socket</a:t>
            </a:r>
            <a:r>
              <a:rPr lang="en-US">
                <a:solidFill>
                  <a:schemeClr val="bg2">
                    <a:lumMod val="50000"/>
                  </a:schemeClr>
                </a:solidFill>
              </a:rPr>
              <a:t>=/tmp/mysql.sock</a:t>
            </a:r>
          </a:p>
        </p:txBody>
      </p:sp>
    </p:spTree>
    <p:extLst>
      <p:ext uri="{BB962C8B-B14F-4D97-AF65-F5344CB8AC3E}">
        <p14:creationId xmlns:p14="http://schemas.microsoft.com/office/powerpoint/2010/main" val="2499471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 ga bog’lanish</a:t>
            </a:r>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r>
              <a:rPr lang="en-US">
                <a:solidFill>
                  <a:srgbClr val="0000BB"/>
                </a:solidFill>
              </a:rPr>
              <a:t>&lt;?php</a:t>
            </a:r>
            <a:br>
              <a:rPr lang="en-US">
                <a:solidFill>
                  <a:srgbClr val="0000BB"/>
                </a:solidFill>
              </a:rPr>
            </a:br>
            <a:r>
              <a:rPr lang="en-US">
                <a:solidFill>
                  <a:srgbClr val="0000BB"/>
                </a:solidFill>
              </a:rPr>
              <a:t>$</a:t>
            </a:r>
            <a:r>
              <a:rPr lang="en-US" smtClean="0">
                <a:solidFill>
                  <a:srgbClr val="0000BB"/>
                </a:solidFill>
              </a:rPr>
              <a:t>mysqli </a:t>
            </a:r>
            <a:r>
              <a:rPr lang="en-US" smtClean="0">
                <a:solidFill>
                  <a:srgbClr val="007700"/>
                </a:solidFill>
              </a:rPr>
              <a:t>= new </a:t>
            </a:r>
            <a:r>
              <a:rPr lang="en-US" smtClean="0">
                <a:solidFill>
                  <a:srgbClr val="0000BB"/>
                </a:solidFill>
              </a:rPr>
              <a:t>mysqli</a:t>
            </a:r>
            <a:r>
              <a:rPr lang="en-US">
                <a:solidFill>
                  <a:srgbClr val="007700"/>
                </a:solidFill>
              </a:rPr>
              <a:t>(</a:t>
            </a:r>
            <a:r>
              <a:rPr lang="en-US">
                <a:solidFill>
                  <a:srgbClr val="DD0000"/>
                </a:solidFill>
              </a:rPr>
              <a:t>'localhost</a:t>
            </a:r>
            <a:r>
              <a:rPr lang="en-US" smtClean="0">
                <a:solidFill>
                  <a:srgbClr val="DD0000"/>
                </a:solidFill>
              </a:rPr>
              <a:t>'</a:t>
            </a:r>
            <a:r>
              <a:rPr lang="en-US" smtClean="0">
                <a:solidFill>
                  <a:srgbClr val="007700"/>
                </a:solidFill>
              </a:rPr>
              <a:t>, </a:t>
            </a:r>
            <a:r>
              <a:rPr lang="en-US" smtClean="0">
                <a:solidFill>
                  <a:srgbClr val="DD0000"/>
                </a:solidFill>
              </a:rPr>
              <a:t>'root'</a:t>
            </a:r>
            <a:r>
              <a:rPr lang="en-US" smtClean="0">
                <a:solidFill>
                  <a:srgbClr val="007700"/>
                </a:solidFill>
              </a:rPr>
              <a:t>, </a:t>
            </a:r>
            <a:r>
              <a:rPr lang="en-US" smtClean="0">
                <a:solidFill>
                  <a:srgbClr val="DD0000"/>
                </a:solidFill>
              </a:rPr>
              <a:t>‘root_pswd'</a:t>
            </a:r>
            <a:r>
              <a:rPr lang="en-US" smtClean="0">
                <a:solidFill>
                  <a:srgbClr val="007700"/>
                </a:solidFill>
              </a:rPr>
              <a:t>, </a:t>
            </a:r>
            <a:r>
              <a:rPr lang="en-US" smtClean="0">
                <a:solidFill>
                  <a:srgbClr val="DD0000"/>
                </a:solidFill>
              </a:rPr>
              <a:t>'my_db</a:t>
            </a:r>
            <a:r>
              <a:rPr lang="en-US">
                <a:solidFill>
                  <a:srgbClr val="DD0000"/>
                </a:solidFill>
              </a:rPr>
              <a:t>'</a:t>
            </a: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smtClean="0">
                <a:solidFill>
                  <a:srgbClr val="007700"/>
                </a:solidFill>
              </a:rPr>
              <a:t>if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connect_error</a:t>
            </a:r>
            <a:r>
              <a:rPr lang="en-US" smtClean="0">
                <a:solidFill>
                  <a:srgbClr val="007700"/>
                </a:solidFill>
              </a:rPr>
              <a:t>) {</a:t>
            </a:r>
            <a:r>
              <a:rPr lang="en-US">
                <a:solidFill>
                  <a:srgbClr val="007700"/>
                </a:solidFill>
              </a:rPr>
              <a:t/>
            </a:r>
            <a:br>
              <a:rPr lang="en-US">
                <a:solidFill>
                  <a:srgbClr val="007700"/>
                </a:solidFill>
              </a:rPr>
            </a:br>
            <a:r>
              <a:rPr lang="en-US" smtClean="0">
                <a:solidFill>
                  <a:srgbClr val="007700"/>
                </a:solidFill>
              </a:rPr>
              <a:t>  die(</a:t>
            </a:r>
            <a:r>
              <a:rPr lang="en-US" smtClean="0">
                <a:solidFill>
                  <a:srgbClr val="DD0000"/>
                </a:solidFill>
              </a:rPr>
              <a:t>"Bog'lanish xatoligi </a:t>
            </a:r>
            <a:r>
              <a:rPr lang="ru-RU" smtClean="0">
                <a:solidFill>
                  <a:srgbClr val="DD0000"/>
                </a:solidFill>
              </a:rPr>
              <a:t>(</a:t>
            </a:r>
            <a:r>
              <a:rPr lang="en-US" smtClean="0">
                <a:solidFill>
                  <a:srgbClr val="DD0000"/>
                </a:solidFill>
              </a:rPr>
              <a:t>"</a:t>
            </a:r>
            <a:r>
              <a:rPr lang="ru-RU" smtClean="0">
                <a:solidFill>
                  <a:srgbClr val="DD0000"/>
                </a:solidFill>
              </a:rPr>
              <a:t> </a:t>
            </a:r>
            <a:r>
              <a:rPr lang="ru-RU" smtClean="0">
                <a:solidFill>
                  <a:srgbClr val="007700"/>
                </a:solidFill>
              </a:rPr>
              <a:t>. </a:t>
            </a:r>
            <a:r>
              <a:rPr lang="ru-RU" smtClean="0">
                <a:solidFill>
                  <a:srgbClr val="0000BB"/>
                </a:solidFill>
              </a:rPr>
              <a:t>$</a:t>
            </a:r>
            <a:r>
              <a:rPr lang="en-US">
                <a:solidFill>
                  <a:srgbClr val="0000BB"/>
                </a:solidFill>
              </a:rPr>
              <a:t>mysqli</a:t>
            </a:r>
            <a:r>
              <a:rPr lang="en-US">
                <a:solidFill>
                  <a:srgbClr val="007700"/>
                </a:solidFill>
              </a:rPr>
              <a:t>-&gt;</a:t>
            </a:r>
            <a:r>
              <a:rPr lang="en-US" smtClean="0">
                <a:solidFill>
                  <a:srgbClr val="0000BB"/>
                </a:solidFill>
              </a:rPr>
              <a:t>connect_errno </a:t>
            </a:r>
            <a:r>
              <a:rPr lang="en-US" smtClean="0">
                <a:solidFill>
                  <a:srgbClr val="007700"/>
                </a:solidFill>
              </a:rPr>
              <a:t>. </a:t>
            </a:r>
            <a:r>
              <a:rPr lang="en-US" smtClean="0">
                <a:solidFill>
                  <a:srgbClr val="DD0000"/>
                </a:solidFill>
              </a:rPr>
              <a:t>"): "</a:t>
            </a:r>
            <a:r>
              <a:rPr lang="en-US">
                <a:solidFill>
                  <a:srgbClr val="DD0000"/>
                </a:solidFill>
              </a:rPr>
              <a:t/>
            </a:r>
            <a:br>
              <a:rPr lang="en-US">
                <a:solidFill>
                  <a:srgbClr val="DD0000"/>
                </a:solidFill>
              </a:rPr>
            </a:br>
            <a:r>
              <a:rPr lang="en-US" smtClean="0">
                <a:solidFill>
                  <a:srgbClr val="DD0000"/>
                </a:solidFill>
              </a:rPr>
              <a:t>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connect_error</a:t>
            </a:r>
            <a:r>
              <a:rPr lang="en-US">
                <a:solidFill>
                  <a:srgbClr val="007700"/>
                </a:solidFill>
              </a:rPr>
              <a:t>);</a:t>
            </a:r>
            <a:br>
              <a:rPr lang="en-US">
                <a:solidFill>
                  <a:srgbClr val="007700"/>
                </a:solidFill>
              </a:rPr>
            </a:br>
            <a:r>
              <a:rPr lang="en-US">
                <a:solidFill>
                  <a:srgbClr val="007700"/>
                </a:solidFill>
              </a:rPr>
              <a:t>}</a:t>
            </a:r>
            <a:br>
              <a:rPr lang="en-US">
                <a:solidFill>
                  <a:srgbClr val="007700"/>
                </a:solidFill>
              </a:rPr>
            </a:br>
            <a:r>
              <a:rPr lang="en-US" smtClean="0">
                <a:solidFill>
                  <a:srgbClr val="007700"/>
                </a:solidFill>
              </a:rPr>
              <a:t>echo </a:t>
            </a:r>
            <a:r>
              <a:rPr lang="en-US" smtClean="0">
                <a:solidFill>
                  <a:srgbClr val="DD0000"/>
                </a:solidFill>
              </a:rPr>
              <a:t>"Bog'lanish o'rnatildi</a:t>
            </a:r>
            <a:r>
              <a:rPr lang="ru-RU" smtClean="0">
                <a:solidFill>
                  <a:srgbClr val="DD0000"/>
                </a:solidFill>
              </a:rPr>
              <a:t>... </a:t>
            </a:r>
            <a:r>
              <a:rPr lang="en-US" smtClean="0">
                <a:solidFill>
                  <a:srgbClr val="DD0000"/>
                </a:solidFill>
              </a:rPr>
              <a:t>"</a:t>
            </a:r>
            <a:r>
              <a:rPr lang="ru-RU" smtClean="0">
                <a:solidFill>
                  <a:srgbClr val="DD0000"/>
                </a:solidFill>
              </a:rPr>
              <a:t> </a:t>
            </a:r>
            <a:r>
              <a:rPr lang="ru-RU" smtClean="0">
                <a:solidFill>
                  <a:srgbClr val="007700"/>
                </a:solidFill>
              </a:rPr>
              <a:t>. </a:t>
            </a:r>
            <a:r>
              <a:rPr lang="ru-RU" smtClean="0">
                <a:solidFill>
                  <a:srgbClr val="0000BB"/>
                </a:solidFill>
              </a:rPr>
              <a:t>$</a:t>
            </a:r>
            <a:r>
              <a:rPr lang="en-US">
                <a:solidFill>
                  <a:srgbClr val="0000BB"/>
                </a:solidFill>
              </a:rPr>
              <a:t>mysqli</a:t>
            </a:r>
            <a:r>
              <a:rPr lang="en-US">
                <a:solidFill>
                  <a:srgbClr val="007700"/>
                </a:solidFill>
              </a:rPr>
              <a:t>-&gt;</a:t>
            </a:r>
            <a:r>
              <a:rPr lang="en-US" smtClean="0">
                <a:solidFill>
                  <a:srgbClr val="0000BB"/>
                </a:solidFill>
              </a:rPr>
              <a:t>host_info </a:t>
            </a:r>
            <a:r>
              <a:rPr lang="en-US" smtClean="0">
                <a:solidFill>
                  <a:srgbClr val="007700"/>
                </a:solidFill>
              </a:rPr>
              <a:t>. </a:t>
            </a:r>
            <a:r>
              <a:rPr lang="en-US" smtClean="0">
                <a:solidFill>
                  <a:srgbClr val="DD0000"/>
                </a:solidFill>
              </a:rPr>
              <a:t>"\</a:t>
            </a:r>
            <a:r>
              <a:rPr lang="en-US">
                <a:solidFill>
                  <a:srgbClr val="DD0000"/>
                </a:solidFill>
              </a:rPr>
              <a:t>n"</a:t>
            </a:r>
            <a:r>
              <a:rPr lang="en-US">
                <a:solidFill>
                  <a:srgbClr val="007700"/>
                </a:solidFill>
              </a:rPr>
              <a:t>;</a:t>
            </a:r>
            <a:br>
              <a:rPr lang="en-US">
                <a:solidFill>
                  <a:srgbClr val="007700"/>
                </a:solidFill>
              </a:rPr>
            </a:br>
            <a:r>
              <a:rPr lang="en-US">
                <a:solidFill>
                  <a:srgbClr val="007700"/>
                </a:solidFill>
              </a:rPr>
              <a:t/>
            </a:r>
            <a:br>
              <a:rPr lang="en-US">
                <a:solidFill>
                  <a:srgbClr val="007700"/>
                </a:solidFill>
              </a:rPr>
            </a:br>
            <a:r>
              <a:rPr lang="en-US">
                <a:solidFill>
                  <a:srgbClr val="0000BB"/>
                </a:solidFill>
              </a:rPr>
              <a:t>$mysqli</a:t>
            </a:r>
            <a:r>
              <a:rPr lang="en-US">
                <a:solidFill>
                  <a:srgbClr val="007700"/>
                </a:solidFill>
              </a:rPr>
              <a:t>-&gt;</a:t>
            </a:r>
            <a:r>
              <a:rPr lang="en-US">
                <a:solidFill>
                  <a:srgbClr val="0000BB"/>
                </a:solidFill>
              </a:rPr>
              <a:t>close</a:t>
            </a:r>
            <a:r>
              <a:rPr lang="en-US">
                <a:solidFill>
                  <a:srgbClr val="007700"/>
                </a:solidFill>
              </a:rPr>
              <a:t>();</a:t>
            </a:r>
            <a:br>
              <a:rPr lang="en-US">
                <a:solidFill>
                  <a:srgbClr val="007700"/>
                </a:solidFill>
              </a:rPr>
            </a:br>
            <a:r>
              <a:rPr lang="en-US" smtClean="0">
                <a:solidFill>
                  <a:srgbClr val="0000BB"/>
                </a:solidFill>
              </a:rPr>
              <a:t>?&gt;</a:t>
            </a:r>
            <a:r>
              <a:rPr lang="en-US" smtClean="0">
                <a:solidFill>
                  <a:srgbClr val="000000"/>
                </a:solidFill>
              </a:rPr>
              <a:t> </a:t>
            </a:r>
          </a:p>
          <a:p>
            <a:pPr marL="0" indent="0">
              <a:buNone/>
            </a:pPr>
            <a:r>
              <a:rPr lang="en-US"/>
              <a:t>Natijalar:</a:t>
            </a:r>
          </a:p>
          <a:p>
            <a:pPr>
              <a:buClr>
                <a:schemeClr val="bg2">
                  <a:lumMod val="50000"/>
                </a:schemeClr>
              </a:buClr>
              <a:buFont typeface="Wingdings" panose="05000000000000000000" pitchFamily="2" charset="2"/>
              <a:buChar char="Ø"/>
            </a:pPr>
            <a:r>
              <a:rPr lang="en-US" smtClean="0"/>
              <a:t> Bog'lanish xatoligi (</a:t>
            </a:r>
            <a:r>
              <a:rPr lang="ru-RU" smtClean="0"/>
              <a:t>1045</a:t>
            </a:r>
            <a:r>
              <a:rPr lang="en-US" smtClean="0"/>
              <a:t>): Access denied for user 'root'@</a:t>
            </a:r>
            <a:r>
              <a:rPr lang="en-US"/>
              <a:t>'localhost</a:t>
            </a:r>
            <a:r>
              <a:rPr lang="en-US" smtClean="0"/>
              <a:t>' (using password: YES)</a:t>
            </a:r>
          </a:p>
          <a:p>
            <a:pPr>
              <a:buClr>
                <a:schemeClr val="bg2">
                  <a:lumMod val="50000"/>
                </a:schemeClr>
              </a:buClr>
              <a:buFont typeface="Wingdings" panose="05000000000000000000" pitchFamily="2" charset="2"/>
              <a:buChar char="Ø"/>
            </a:pPr>
            <a:r>
              <a:rPr lang="en-US" smtClean="0"/>
              <a:t> Bog'lanish o'rnatildi</a:t>
            </a:r>
            <a:r>
              <a:rPr lang="ru-RU" smtClean="0"/>
              <a:t>... </a:t>
            </a:r>
            <a:r>
              <a:rPr lang="en-US" smtClean="0"/>
              <a:t>MySQL host info: localhost via TCP/IP </a:t>
            </a:r>
            <a:endParaRPr lang="en-US"/>
          </a:p>
        </p:txBody>
      </p:sp>
    </p:spTree>
    <p:extLst>
      <p:ext uri="{BB962C8B-B14F-4D97-AF65-F5344CB8AC3E}">
        <p14:creationId xmlns:p14="http://schemas.microsoft.com/office/powerpoint/2010/main" val="78942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MySQLi metodlari va o’zgaruvchilari</a:t>
            </a:r>
            <a:endParaRPr lang="ru-RU" b="1"/>
          </a:p>
        </p:txBody>
      </p:sp>
      <p:sp>
        <p:nvSpPr>
          <p:cNvPr id="3" name="Объект 2"/>
          <p:cNvSpPr>
            <a:spLocks noGrp="1"/>
          </p:cNvSpPr>
          <p:nvPr>
            <p:ph idx="1"/>
          </p:nvPr>
        </p:nvSpPr>
        <p:spPr>
          <a:xfrm>
            <a:off x="770467" y="1845734"/>
            <a:ext cx="10964333" cy="4910666"/>
          </a:xfrm>
        </p:spPr>
        <p:txBody>
          <a:bodyPr>
            <a:normAutofit/>
          </a:bodyPr>
          <a:lstStyle/>
          <a:p>
            <a:pPr marL="0" indent="0">
              <a:spcBef>
                <a:spcPts val="600"/>
              </a:spcBef>
              <a:buNone/>
            </a:pPr>
            <a:r>
              <a:rPr lang="ru-RU" b="1" smtClean="0"/>
              <a:t>mysqli</a:t>
            </a:r>
            <a:r>
              <a:rPr lang="ru-RU" b="1"/>
              <a:t>::$</a:t>
            </a:r>
            <a:r>
              <a:rPr lang="ru-RU" b="1" smtClean="0"/>
              <a:t>connect_errno -- mysqli_connect_errno </a:t>
            </a:r>
            <a:r>
              <a:rPr lang="ru-RU" smtClean="0"/>
              <a:t>— </a:t>
            </a:r>
            <a:r>
              <a:rPr lang="en-US" smtClean="0"/>
              <a:t>Oxirgi bog’lanish xatosi kodini qaytaradi</a:t>
            </a:r>
          </a:p>
          <a:p>
            <a:pPr marL="0" indent="0">
              <a:spcBef>
                <a:spcPts val="600"/>
              </a:spcBef>
              <a:buNone/>
            </a:pPr>
            <a:r>
              <a:rPr lang="en-US" smtClean="0">
                <a:solidFill>
                  <a:srgbClr val="72AF2F"/>
                </a:solidFill>
              </a:rPr>
              <a:t>int</a:t>
            </a:r>
            <a:r>
              <a:rPr lang="en-US" smtClean="0"/>
              <a:t> </a:t>
            </a:r>
            <a:r>
              <a:rPr lang="en-US" smtClean="0">
                <a:solidFill>
                  <a:schemeClr val="bg2">
                    <a:lumMod val="50000"/>
                  </a:schemeClr>
                </a:solidFill>
              </a:rPr>
              <a:t>$</a:t>
            </a:r>
            <a:r>
              <a:rPr lang="en-US">
                <a:solidFill>
                  <a:schemeClr val="bg2">
                    <a:lumMod val="50000"/>
                  </a:schemeClr>
                </a:solidFill>
              </a:rPr>
              <a:t>mysqli-&gt;connect_errno</a:t>
            </a:r>
            <a:r>
              <a:rPr lang="en-US" smtClean="0"/>
              <a:t>;</a:t>
            </a:r>
          </a:p>
          <a:p>
            <a:pPr marL="0" indent="0">
              <a:spcBef>
                <a:spcPts val="600"/>
              </a:spcBef>
              <a:buNone/>
            </a:pPr>
            <a:r>
              <a:rPr lang="en-US" smtClean="0">
                <a:solidFill>
                  <a:schemeClr val="bg2">
                    <a:lumMod val="50000"/>
                  </a:schemeClr>
                </a:solidFill>
              </a:rPr>
              <a:t>mysqli_connect_errno</a:t>
            </a:r>
            <a:r>
              <a:rPr lang="en-US" smtClean="0"/>
              <a:t> ( void ) : </a:t>
            </a:r>
            <a:r>
              <a:rPr lang="en-US" smtClean="0">
                <a:solidFill>
                  <a:srgbClr val="72AF2F"/>
                </a:solidFill>
              </a:rPr>
              <a:t>int</a:t>
            </a:r>
            <a:endParaRPr lang="en-US">
              <a:solidFill>
                <a:srgbClr val="72AF2F"/>
              </a:solidFill>
            </a:endParaRPr>
          </a:p>
          <a:p>
            <a:pPr marL="0" indent="0">
              <a:spcBef>
                <a:spcPts val="600"/>
              </a:spcBef>
              <a:buNone/>
            </a:pPr>
            <a:r>
              <a:rPr lang="en-US" b="1" smtClean="0"/>
              <a:t>mysqli</a:t>
            </a:r>
            <a:r>
              <a:rPr lang="en-US" b="1"/>
              <a:t>::$</a:t>
            </a:r>
            <a:r>
              <a:rPr lang="en-US" b="1" smtClean="0"/>
              <a:t>connect_error -- mysqli_connect_error </a:t>
            </a:r>
            <a:r>
              <a:rPr lang="en-US" smtClean="0"/>
              <a:t>— Oxirgi bog’lanish xatosi tavsifini qaytaradi</a:t>
            </a:r>
          </a:p>
          <a:p>
            <a:pPr marL="0" indent="0">
              <a:spcBef>
                <a:spcPts val="600"/>
              </a:spcBef>
              <a:buNone/>
            </a:pPr>
            <a:r>
              <a:rPr lang="en-US" smtClean="0">
                <a:solidFill>
                  <a:srgbClr val="72AF2F"/>
                </a:solidFill>
              </a:rPr>
              <a:t>string</a:t>
            </a:r>
            <a:r>
              <a:rPr lang="en-US" smtClean="0"/>
              <a:t> </a:t>
            </a:r>
            <a:r>
              <a:rPr lang="en-US" smtClean="0">
                <a:solidFill>
                  <a:schemeClr val="bg2">
                    <a:lumMod val="50000"/>
                  </a:schemeClr>
                </a:solidFill>
              </a:rPr>
              <a:t>$</a:t>
            </a:r>
            <a:r>
              <a:rPr lang="en-US">
                <a:solidFill>
                  <a:schemeClr val="bg2">
                    <a:lumMod val="50000"/>
                  </a:schemeClr>
                </a:solidFill>
              </a:rPr>
              <a:t>mysqli-&gt;connect_error</a:t>
            </a:r>
            <a:r>
              <a:rPr lang="en-US"/>
              <a:t>;</a:t>
            </a:r>
          </a:p>
          <a:p>
            <a:pPr marL="0" indent="0">
              <a:spcBef>
                <a:spcPts val="600"/>
              </a:spcBef>
              <a:buNone/>
            </a:pPr>
            <a:r>
              <a:rPr lang="en-US" smtClean="0">
                <a:solidFill>
                  <a:schemeClr val="bg2">
                    <a:lumMod val="50000"/>
                  </a:schemeClr>
                </a:solidFill>
              </a:rPr>
              <a:t>mysqli_connect_error</a:t>
            </a:r>
            <a:r>
              <a:rPr lang="en-US" smtClean="0"/>
              <a:t> ( void ) : </a:t>
            </a:r>
            <a:r>
              <a:rPr lang="en-US" smtClean="0">
                <a:solidFill>
                  <a:srgbClr val="72AF2F"/>
                </a:solidFill>
              </a:rPr>
              <a:t>string</a:t>
            </a:r>
          </a:p>
          <a:p>
            <a:pPr marL="0" indent="0">
              <a:spcBef>
                <a:spcPts val="600"/>
              </a:spcBef>
              <a:buNone/>
            </a:pPr>
            <a:r>
              <a:rPr lang="en-US" b="1"/>
              <a:t>mysqli::$</a:t>
            </a:r>
            <a:r>
              <a:rPr lang="en-US" b="1" smtClean="0"/>
              <a:t>host_info -- mysqli_get_host_info </a:t>
            </a:r>
            <a:r>
              <a:rPr lang="en-US" smtClean="0"/>
              <a:t>— Qo’llanilgan bog’lanish turini satr ko’rinishida qaytaradi</a:t>
            </a:r>
          </a:p>
          <a:p>
            <a:pPr marL="0" indent="0">
              <a:spcBef>
                <a:spcPts val="600"/>
              </a:spcBef>
              <a:buNone/>
            </a:pPr>
            <a:r>
              <a:rPr lang="en-US" smtClean="0">
                <a:solidFill>
                  <a:srgbClr val="72AF2F"/>
                </a:solidFill>
              </a:rPr>
              <a:t>string</a:t>
            </a:r>
            <a:r>
              <a:rPr lang="en-US" smtClean="0"/>
              <a:t> </a:t>
            </a:r>
            <a:r>
              <a:rPr lang="en-US" smtClean="0">
                <a:solidFill>
                  <a:schemeClr val="bg2">
                    <a:lumMod val="50000"/>
                  </a:schemeClr>
                </a:solidFill>
              </a:rPr>
              <a:t>$</a:t>
            </a:r>
            <a:r>
              <a:rPr lang="en-US">
                <a:solidFill>
                  <a:schemeClr val="bg2">
                    <a:lumMod val="50000"/>
                  </a:schemeClr>
                </a:solidFill>
              </a:rPr>
              <a:t>mysqli-&gt;host_info</a:t>
            </a:r>
            <a:r>
              <a:rPr lang="en-US" smtClean="0"/>
              <a:t>;</a:t>
            </a:r>
          </a:p>
          <a:p>
            <a:pPr marL="0" indent="0">
              <a:spcBef>
                <a:spcPts val="600"/>
              </a:spcBef>
              <a:buNone/>
            </a:pPr>
            <a:r>
              <a:rPr lang="en-US" smtClean="0">
                <a:solidFill>
                  <a:schemeClr val="bg2">
                    <a:lumMod val="50000"/>
                  </a:schemeClr>
                </a:solidFill>
              </a:rPr>
              <a:t>mysqli_get_host_info</a:t>
            </a:r>
            <a:r>
              <a:rPr lang="en-US" smtClean="0"/>
              <a:t> ( </a:t>
            </a:r>
            <a:r>
              <a:rPr lang="en-US" smtClean="0">
                <a:solidFill>
                  <a:schemeClr val="bg2">
                    <a:lumMod val="50000"/>
                  </a:schemeClr>
                </a:solidFill>
              </a:rPr>
              <a:t>mysqli $link </a:t>
            </a:r>
            <a:r>
              <a:rPr lang="en-US" smtClean="0"/>
              <a:t>) : </a:t>
            </a:r>
            <a:r>
              <a:rPr lang="en-US" smtClean="0">
                <a:solidFill>
                  <a:srgbClr val="72AF2F"/>
                </a:solidFill>
              </a:rPr>
              <a:t>string</a:t>
            </a:r>
          </a:p>
          <a:p>
            <a:pPr marL="0" indent="0">
              <a:spcBef>
                <a:spcPts val="600"/>
              </a:spcBef>
              <a:buNone/>
            </a:pPr>
            <a:r>
              <a:rPr lang="en-US" b="1"/>
              <a:t>mysqli::</a:t>
            </a:r>
            <a:r>
              <a:rPr lang="en-US" b="1" smtClean="0"/>
              <a:t>close -- mysqli_close </a:t>
            </a:r>
            <a:r>
              <a:rPr lang="en-US" smtClean="0"/>
              <a:t>– berilganlar bazasi bilan ochilgan bog’lanishni yopadi</a:t>
            </a:r>
            <a:endParaRPr lang="en-US"/>
          </a:p>
          <a:p>
            <a:pPr marL="0" indent="0">
              <a:spcBef>
                <a:spcPts val="600"/>
              </a:spcBef>
              <a:buNone/>
            </a:pPr>
            <a:r>
              <a:rPr lang="en-US">
                <a:solidFill>
                  <a:schemeClr val="bg2">
                    <a:lumMod val="50000"/>
                  </a:schemeClr>
                </a:solidFill>
              </a:rPr>
              <a:t>mysqli::</a:t>
            </a:r>
            <a:r>
              <a:rPr lang="en-US" smtClean="0">
                <a:solidFill>
                  <a:schemeClr val="bg2">
                    <a:lumMod val="50000"/>
                  </a:schemeClr>
                </a:solidFill>
              </a:rPr>
              <a:t>close </a:t>
            </a:r>
            <a:r>
              <a:rPr lang="en-US" smtClean="0"/>
              <a:t>( void ) : </a:t>
            </a:r>
            <a:r>
              <a:rPr lang="en-US" smtClean="0">
                <a:solidFill>
                  <a:srgbClr val="72AF2F"/>
                </a:solidFill>
              </a:rPr>
              <a:t>bool</a:t>
            </a:r>
            <a:endParaRPr lang="en-US">
              <a:solidFill>
                <a:srgbClr val="72AF2F"/>
              </a:solidFill>
            </a:endParaRPr>
          </a:p>
          <a:p>
            <a:pPr marL="0" indent="0">
              <a:spcBef>
                <a:spcPts val="600"/>
              </a:spcBef>
              <a:buNone/>
            </a:pPr>
            <a:r>
              <a:rPr lang="en-US" smtClean="0">
                <a:solidFill>
                  <a:schemeClr val="bg2">
                    <a:lumMod val="50000"/>
                  </a:schemeClr>
                </a:solidFill>
              </a:rPr>
              <a:t>mysqli_close</a:t>
            </a:r>
            <a:r>
              <a:rPr lang="en-US" smtClean="0"/>
              <a:t> ( </a:t>
            </a:r>
            <a:r>
              <a:rPr lang="en-US" smtClean="0">
                <a:solidFill>
                  <a:schemeClr val="bg2">
                    <a:lumMod val="50000"/>
                  </a:schemeClr>
                </a:solidFill>
              </a:rPr>
              <a:t>mysqli $link </a:t>
            </a:r>
            <a:r>
              <a:rPr lang="en-US" smtClean="0"/>
              <a:t>) : </a:t>
            </a:r>
            <a:r>
              <a:rPr lang="en-US" smtClean="0">
                <a:solidFill>
                  <a:srgbClr val="72AF2F"/>
                </a:solidFill>
              </a:rPr>
              <a:t>bool</a:t>
            </a:r>
            <a:endParaRPr lang="en-US">
              <a:solidFill>
                <a:srgbClr val="72AF2F"/>
              </a:solidFill>
            </a:endParaRPr>
          </a:p>
        </p:txBody>
      </p:sp>
    </p:spTree>
    <p:extLst>
      <p:ext uri="{BB962C8B-B14F-4D97-AF65-F5344CB8AC3E}">
        <p14:creationId xmlns:p14="http://schemas.microsoft.com/office/powerpoint/2010/main" val="2655545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ishlatish</a:t>
            </a:r>
            <a:endParaRPr lang="ru-RU" b="1"/>
          </a:p>
        </p:txBody>
      </p:sp>
      <p:sp>
        <p:nvSpPr>
          <p:cNvPr id="3" name="Content Placeholder 2"/>
          <p:cNvSpPr>
            <a:spLocks noGrp="1"/>
          </p:cNvSpPr>
          <p:nvPr>
            <p:ph idx="1"/>
          </p:nvPr>
        </p:nvSpPr>
        <p:spPr>
          <a:xfrm>
            <a:off x="940279" y="1845734"/>
            <a:ext cx="10644995" cy="4555066"/>
          </a:xfrm>
        </p:spPr>
        <p:txBody>
          <a:bodyPr>
            <a:normAutofit/>
          </a:bodyPr>
          <a:lstStyle/>
          <a:p>
            <a:pPr marL="0" indent="0">
              <a:buNone/>
            </a:pPr>
            <a:r>
              <a:rPr lang="en-US"/>
              <a:t>mysqli::</a:t>
            </a:r>
            <a:r>
              <a:rPr lang="en-US" smtClean="0"/>
              <a:t>query (mysqli_query) – SQL so’rovlarni amalga oshirish uchun ishlatiladi. Sintaksisi: </a:t>
            </a:r>
            <a:endParaRPr lang="en-US" smtClean="0">
              <a:solidFill>
                <a:srgbClr val="000000"/>
              </a:solidFill>
              <a:latin typeface="Consolas" panose="020B0609020204030204" pitchFamily="49" charset="0"/>
            </a:endParaRPr>
          </a:p>
          <a:p>
            <a:pPr marL="0" indent="0">
              <a:buNone/>
            </a:pPr>
            <a:r>
              <a:rPr lang="en-US" sz="1600" smtClean="0">
                <a:solidFill>
                  <a:srgbClr val="000000"/>
                </a:solidFill>
                <a:latin typeface="Consolas" panose="020B0609020204030204" pitchFamily="49" charset="0"/>
              </a:rPr>
              <a:t>mysqli</a:t>
            </a:r>
            <a:r>
              <a:rPr lang="en-US" sz="1600">
                <a:solidFill>
                  <a:srgbClr val="000000"/>
                </a:solidFill>
                <a:latin typeface="Consolas" panose="020B0609020204030204" pitchFamily="49" charset="0"/>
              </a:rPr>
              <a:t>::query</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string</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query</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int</a:t>
            </a:r>
            <a:r>
              <a:rPr lang="en-US" sz="1600" smtClean="0">
                <a:solidFill>
                  <a:srgbClr val="000000"/>
                </a:solidFill>
                <a:latin typeface="Consolas" panose="020B0609020204030204" pitchFamily="49" charset="0"/>
              </a:rPr>
              <a:t> $resultmode = MYSQLI_STORE_RESULT] ) : mixed</a:t>
            </a:r>
          </a:p>
          <a:p>
            <a:pPr marL="0" indent="0">
              <a:buNone/>
            </a:pPr>
            <a:r>
              <a:rPr lang="en-US" sz="1600">
                <a:solidFill>
                  <a:srgbClr val="000000"/>
                </a:solidFill>
                <a:latin typeface="Consolas" panose="020B0609020204030204" pitchFamily="49" charset="0"/>
              </a:rPr>
              <a:t>mysqli_query</a:t>
            </a:r>
            <a:r>
              <a:rPr lang="en-US" sz="1600" smtClean="0">
                <a:solidFill>
                  <a:srgbClr val="000000"/>
                </a:solidFill>
                <a:latin typeface="Consolas" panose="020B0609020204030204" pitchFamily="49" charset="0"/>
              </a:rPr>
              <a:t>( mysqli $</a:t>
            </a:r>
            <a:r>
              <a:rPr lang="en-US" sz="1600">
                <a:solidFill>
                  <a:srgbClr val="000000"/>
                </a:solidFill>
                <a:latin typeface="Consolas" panose="020B0609020204030204" pitchFamily="49" charset="0"/>
              </a:rPr>
              <a:t>link</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string</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query</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int</a:t>
            </a:r>
            <a:r>
              <a:rPr lang="en-US" sz="1600" smtClean="0">
                <a:solidFill>
                  <a:srgbClr val="000000"/>
                </a:solidFill>
                <a:latin typeface="Consolas" panose="020B0609020204030204" pitchFamily="49" charset="0"/>
              </a:rPr>
              <a:t> $resultmode = MYSQLI_STORE_RESULT] ) : mixed</a:t>
            </a:r>
          </a:p>
          <a:p>
            <a:pPr marL="0" indent="0">
              <a:buNone/>
            </a:pPr>
            <a:endParaRPr lang="en-US"/>
          </a:p>
          <a:p>
            <a:r>
              <a:rPr lang="en-US" smtClean="0"/>
              <a:t>So'rov turlari</a:t>
            </a:r>
            <a:r>
              <a:rPr lang="en-US"/>
              <a:t>:</a:t>
            </a:r>
          </a:p>
          <a:p>
            <a:r>
              <a:rPr lang="en-US"/>
              <a:t>1</a:t>
            </a:r>
            <a:r>
              <a:rPr lang="en-US" smtClean="0"/>
              <a:t>. Ma'lumotlarni o'qish (</a:t>
            </a:r>
            <a:r>
              <a:rPr lang="en-US"/>
              <a:t>SELECT)</a:t>
            </a:r>
          </a:p>
          <a:p>
            <a:r>
              <a:rPr lang="en-US"/>
              <a:t>2</a:t>
            </a:r>
            <a:r>
              <a:rPr lang="en-US" smtClean="0"/>
              <a:t>. Modifikatsiya (</a:t>
            </a:r>
            <a:r>
              <a:rPr lang="en-US"/>
              <a:t>INSERT</a:t>
            </a:r>
            <a:r>
              <a:rPr lang="en-US" smtClean="0"/>
              <a:t>, UPDATE, DELETE</a:t>
            </a:r>
            <a:r>
              <a:rPr lang="en-US"/>
              <a:t>)</a:t>
            </a:r>
          </a:p>
        </p:txBody>
      </p:sp>
    </p:spTree>
    <p:extLst>
      <p:ext uri="{BB962C8B-B14F-4D97-AF65-F5344CB8AC3E}">
        <p14:creationId xmlns:p14="http://schemas.microsoft.com/office/powerpoint/2010/main" val="92678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ishlatish</a:t>
            </a:r>
            <a:endParaRPr lang="ru-RU" b="1"/>
          </a:p>
        </p:txBody>
      </p:sp>
      <p:sp>
        <p:nvSpPr>
          <p:cNvPr id="3" name="Content Placeholder 2"/>
          <p:cNvSpPr>
            <a:spLocks noGrp="1"/>
          </p:cNvSpPr>
          <p:nvPr>
            <p:ph idx="1"/>
          </p:nvPr>
        </p:nvSpPr>
        <p:spPr>
          <a:xfrm>
            <a:off x="940279" y="1845734"/>
            <a:ext cx="10644995" cy="4555066"/>
          </a:xfrm>
        </p:spPr>
        <p:txBody>
          <a:bodyPr>
            <a:normAutofit/>
          </a:bodyPr>
          <a:lstStyle/>
          <a:p>
            <a:pPr marL="0" indent="0">
              <a:buNone/>
            </a:pPr>
            <a:r>
              <a:rPr lang="en-US" smtClean="0"/>
              <a:t>SQL so’rovning natijasini olish uchun esa quyidagi funksiyalar ishlatiladi:</a:t>
            </a:r>
          </a:p>
          <a:p>
            <a:pPr marL="0" indent="0">
              <a:buNone/>
            </a:pPr>
            <a:r>
              <a:rPr lang="en-US" sz="1600">
                <a:solidFill>
                  <a:srgbClr val="000000"/>
                </a:solidFill>
                <a:latin typeface="Consolas" panose="020B0609020204030204" pitchFamily="49" charset="0"/>
              </a:rPr>
              <a:t>mysqli_result::fetch_array</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int</a:t>
            </a:r>
            <a:r>
              <a:rPr lang="en-US" sz="1600" smtClean="0">
                <a:solidFill>
                  <a:srgbClr val="000000"/>
                </a:solidFill>
                <a:latin typeface="Consolas" panose="020B0609020204030204" pitchFamily="49" charset="0"/>
              </a:rPr>
              <a:t> $resulttype = MYSQLI_BOTH] ) : mixed</a:t>
            </a:r>
          </a:p>
          <a:p>
            <a:pPr marL="0" indent="0">
              <a:buNone/>
            </a:pPr>
            <a:r>
              <a:rPr lang="en-US" sz="1600">
                <a:solidFill>
                  <a:srgbClr val="000000"/>
                </a:solidFill>
                <a:latin typeface="Consolas" panose="020B0609020204030204" pitchFamily="49" charset="0"/>
              </a:rPr>
              <a:t>mysqli_fetch_array</a:t>
            </a:r>
            <a:r>
              <a:rPr lang="en-US" sz="1600" smtClean="0">
                <a:solidFill>
                  <a:srgbClr val="000000"/>
                </a:solidFill>
                <a:latin typeface="Consolas" panose="020B0609020204030204" pitchFamily="49" charset="0"/>
              </a:rPr>
              <a:t>( mysqli_result $</a:t>
            </a:r>
            <a:r>
              <a:rPr lang="en-US" sz="1600">
                <a:solidFill>
                  <a:srgbClr val="000000"/>
                </a:solidFill>
                <a:latin typeface="Consolas" panose="020B0609020204030204" pitchFamily="49" charset="0"/>
              </a:rPr>
              <a:t>result</a:t>
            </a:r>
            <a:r>
              <a:rPr lang="en-US" sz="1600" smtClean="0">
                <a:solidFill>
                  <a:srgbClr val="000000"/>
                </a:solidFill>
                <a:latin typeface="Consolas" panose="020B0609020204030204" pitchFamily="49" charset="0"/>
              </a:rPr>
              <a:t>[, </a:t>
            </a:r>
            <a:r>
              <a:rPr lang="en-US" sz="1600" smtClean="0">
                <a:solidFill>
                  <a:srgbClr val="0000FF"/>
                </a:solidFill>
                <a:latin typeface="Consolas" panose="020B0609020204030204" pitchFamily="49" charset="0"/>
              </a:rPr>
              <a:t>int</a:t>
            </a:r>
            <a:r>
              <a:rPr lang="en-US" sz="1600" smtClean="0">
                <a:solidFill>
                  <a:srgbClr val="000000"/>
                </a:solidFill>
                <a:latin typeface="Consolas" panose="020B0609020204030204" pitchFamily="49" charset="0"/>
              </a:rPr>
              <a:t> $resulttype = MYSQLI_BOTH] ) : mixed</a:t>
            </a:r>
          </a:p>
          <a:p>
            <a:pPr marL="0" indent="0">
              <a:buNone/>
            </a:pPr>
            <a:endParaRPr lang="en-US" smtClean="0"/>
          </a:p>
          <a:p>
            <a:pPr marL="0" indent="0">
              <a:buNone/>
            </a:pPr>
            <a:r>
              <a:rPr lang="en-US" smtClean="0"/>
              <a:t>$resulttype parametrga MYSQLI_ASSOC, MYSQLI_NUM yoki MYSQLI_BOTH konstantalarni berish mumkin. Ular natijani mos ravishda indeksi so’rovdagi maydonlar nomi bo’lgan massiv, indeksi nomerli massiv va aralash bo’lgan massiv ko’rinishida qaytaradi. </a:t>
            </a:r>
            <a:endParaRPr lang="en-US"/>
          </a:p>
        </p:txBody>
      </p:sp>
    </p:spTree>
    <p:extLst>
      <p:ext uri="{BB962C8B-B14F-4D97-AF65-F5344CB8AC3E}">
        <p14:creationId xmlns:p14="http://schemas.microsoft.com/office/powerpoint/2010/main" val="626267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SELECT – berilganlarni ko’rish</a:t>
            </a:r>
            <a:endParaRPr lang="ru-RU" b="1"/>
          </a:p>
        </p:txBody>
      </p:sp>
      <p:sp>
        <p:nvSpPr>
          <p:cNvPr id="3" name="Content Placeholder 2"/>
          <p:cNvSpPr>
            <a:spLocks noGrp="1"/>
          </p:cNvSpPr>
          <p:nvPr>
            <p:ph idx="1"/>
          </p:nvPr>
        </p:nvSpPr>
        <p:spPr>
          <a:xfrm>
            <a:off x="1097280" y="1845734"/>
            <a:ext cx="10058400" cy="4555066"/>
          </a:xfrm>
        </p:spPr>
        <p:txBody>
          <a:bodyPr>
            <a:normAutofit lnSpcReduction="10000"/>
          </a:bodyPr>
          <a:lstStyle/>
          <a:p>
            <a:pPr marL="0" indent="0">
              <a:buNone/>
            </a:pPr>
            <a:r>
              <a:rPr lang="en-US" smtClean="0"/>
              <a:t>Bir yoki bir nechta jadvaldagi berilganlarni ko’rish uchun ishlatiladi. Sintaksisi:</a:t>
            </a:r>
          </a:p>
          <a:p>
            <a:pPr marL="0" indent="0">
              <a:spcBef>
                <a:spcPts val="0"/>
              </a:spcBef>
              <a:spcAft>
                <a:spcPts val="0"/>
              </a:spcAft>
              <a:buNone/>
            </a:pPr>
            <a:endParaRPr lang="en-US" smtClean="0"/>
          </a:p>
          <a:p>
            <a:pPr marL="0" indent="0">
              <a:spcBef>
                <a:spcPts val="0"/>
              </a:spcBef>
              <a:spcAft>
                <a:spcPts val="0"/>
              </a:spcAft>
              <a:buNone/>
            </a:pPr>
            <a:r>
              <a:rPr lang="en-US" smtClean="0"/>
              <a:t>SELECT</a:t>
            </a:r>
            <a:endParaRPr lang="en-US"/>
          </a:p>
          <a:p>
            <a:pPr marL="0" indent="0">
              <a:spcBef>
                <a:spcPts val="0"/>
              </a:spcBef>
              <a:spcAft>
                <a:spcPts val="0"/>
              </a:spcAft>
              <a:buNone/>
            </a:pPr>
            <a:r>
              <a:rPr lang="en-US"/>
              <a:t>[</a:t>
            </a:r>
            <a:r>
              <a:rPr lang="en-US" smtClean="0"/>
              <a:t>ALL | DISTINCT | DISTINCTROW ]</a:t>
            </a:r>
            <a:endParaRPr lang="en-US"/>
          </a:p>
          <a:p>
            <a:pPr marL="0" indent="0">
              <a:spcBef>
                <a:spcPts val="0"/>
              </a:spcBef>
              <a:spcAft>
                <a:spcPts val="0"/>
              </a:spcAft>
              <a:buNone/>
            </a:pPr>
            <a:r>
              <a:rPr lang="en-US" smtClean="0"/>
              <a:t>select_expr [, select_expr ...]</a:t>
            </a:r>
            <a:endParaRPr lang="en-US"/>
          </a:p>
          <a:p>
            <a:pPr marL="0" indent="0">
              <a:spcBef>
                <a:spcPts val="0"/>
              </a:spcBef>
              <a:spcAft>
                <a:spcPts val="0"/>
              </a:spcAft>
              <a:buNone/>
            </a:pPr>
            <a:r>
              <a:rPr lang="en-US"/>
              <a:t>[</a:t>
            </a:r>
            <a:r>
              <a:rPr lang="en-US" smtClean="0"/>
              <a:t>FROM table_references</a:t>
            </a:r>
            <a:endParaRPr lang="en-US"/>
          </a:p>
          <a:p>
            <a:pPr marL="0" indent="0">
              <a:spcBef>
                <a:spcPts val="0"/>
              </a:spcBef>
              <a:spcAft>
                <a:spcPts val="0"/>
              </a:spcAft>
              <a:buNone/>
            </a:pPr>
            <a:r>
              <a:rPr lang="en-US"/>
              <a:t>[</a:t>
            </a:r>
            <a:r>
              <a:rPr lang="en-US" smtClean="0"/>
              <a:t>WHERE where_condition</a:t>
            </a:r>
            <a:r>
              <a:rPr lang="en-US"/>
              <a:t>]</a:t>
            </a:r>
          </a:p>
          <a:p>
            <a:pPr marL="0" indent="0">
              <a:spcBef>
                <a:spcPts val="0"/>
              </a:spcBef>
              <a:spcAft>
                <a:spcPts val="0"/>
              </a:spcAft>
              <a:buNone/>
            </a:pPr>
            <a:r>
              <a:rPr lang="en-US"/>
              <a:t>[</a:t>
            </a:r>
            <a:r>
              <a:rPr lang="en-US" smtClean="0"/>
              <a:t>GROUP BY {col_name | expr | position</a:t>
            </a:r>
            <a:r>
              <a:rPr lang="en-US"/>
              <a:t>}</a:t>
            </a:r>
          </a:p>
          <a:p>
            <a:pPr marL="0" indent="0">
              <a:spcBef>
                <a:spcPts val="0"/>
              </a:spcBef>
              <a:spcAft>
                <a:spcPts val="0"/>
              </a:spcAft>
              <a:buNone/>
            </a:pPr>
            <a:r>
              <a:rPr lang="en-US"/>
              <a:t>[</a:t>
            </a:r>
            <a:r>
              <a:rPr lang="en-US" smtClean="0"/>
              <a:t>ASC | DESC], ... [WITH ROLLUP</a:t>
            </a:r>
            <a:r>
              <a:rPr lang="en-US"/>
              <a:t>]]</a:t>
            </a:r>
          </a:p>
          <a:p>
            <a:pPr marL="0" indent="0">
              <a:spcBef>
                <a:spcPts val="0"/>
              </a:spcBef>
              <a:spcAft>
                <a:spcPts val="0"/>
              </a:spcAft>
              <a:buNone/>
            </a:pPr>
            <a:r>
              <a:rPr lang="en-US"/>
              <a:t>[</a:t>
            </a:r>
            <a:r>
              <a:rPr lang="en-US" smtClean="0"/>
              <a:t>HAVING where_condition</a:t>
            </a:r>
            <a:r>
              <a:rPr lang="en-US"/>
              <a:t>]</a:t>
            </a:r>
          </a:p>
          <a:p>
            <a:pPr marL="0" indent="0">
              <a:spcBef>
                <a:spcPts val="0"/>
              </a:spcBef>
              <a:spcAft>
                <a:spcPts val="0"/>
              </a:spcAft>
              <a:buNone/>
            </a:pPr>
            <a:r>
              <a:rPr lang="en-US"/>
              <a:t>[</a:t>
            </a:r>
            <a:r>
              <a:rPr lang="en-US" smtClean="0"/>
              <a:t>ORDER BY {col_name | expr | position</a:t>
            </a:r>
            <a:r>
              <a:rPr lang="en-US"/>
              <a:t>}</a:t>
            </a:r>
          </a:p>
          <a:p>
            <a:pPr marL="0" indent="0">
              <a:spcBef>
                <a:spcPts val="0"/>
              </a:spcBef>
              <a:spcAft>
                <a:spcPts val="0"/>
              </a:spcAft>
              <a:buNone/>
            </a:pPr>
            <a:r>
              <a:rPr lang="en-US"/>
              <a:t>[</a:t>
            </a:r>
            <a:r>
              <a:rPr lang="en-US" smtClean="0"/>
              <a:t>ASC | DESC], ...]</a:t>
            </a:r>
            <a:endParaRPr lang="en-US"/>
          </a:p>
          <a:p>
            <a:pPr marL="0" indent="0">
              <a:spcBef>
                <a:spcPts val="0"/>
              </a:spcBef>
              <a:spcAft>
                <a:spcPts val="0"/>
              </a:spcAft>
              <a:buNone/>
            </a:pPr>
            <a:r>
              <a:rPr lang="en-US"/>
              <a:t>[</a:t>
            </a:r>
            <a:r>
              <a:rPr lang="en-US" smtClean="0"/>
              <a:t>LIMIT {[</a:t>
            </a:r>
            <a:r>
              <a:rPr lang="en-US"/>
              <a:t>offset</a:t>
            </a:r>
            <a:r>
              <a:rPr lang="en-US" smtClean="0"/>
              <a:t>,] row_count | row_count OFFSET offset</a:t>
            </a:r>
            <a:r>
              <a:rPr lang="en-US"/>
              <a:t>}]</a:t>
            </a:r>
          </a:p>
          <a:p>
            <a:pPr marL="0" indent="0">
              <a:spcBef>
                <a:spcPts val="0"/>
              </a:spcBef>
              <a:spcAft>
                <a:spcPts val="0"/>
              </a:spcAft>
              <a:buNone/>
            </a:pPr>
            <a:r>
              <a:rPr lang="en-US"/>
              <a:t>[</a:t>
            </a:r>
            <a:r>
              <a:rPr lang="en-US" smtClean="0"/>
              <a:t>PROCEDURE procedure_name(argument_list</a:t>
            </a:r>
            <a:r>
              <a:rPr lang="en-US"/>
              <a:t>)]</a:t>
            </a:r>
          </a:p>
          <a:p>
            <a:pPr marL="0" indent="0">
              <a:spcBef>
                <a:spcPts val="0"/>
              </a:spcBef>
              <a:spcAft>
                <a:spcPts val="0"/>
              </a:spcAft>
              <a:buNone/>
            </a:pPr>
            <a:r>
              <a:rPr lang="en-US"/>
              <a:t>[</a:t>
            </a:r>
            <a:r>
              <a:rPr lang="en-US" smtClean="0"/>
              <a:t>INTO OUTFILE 'file_name' export_options</a:t>
            </a:r>
            <a:endParaRPr lang="en-US"/>
          </a:p>
          <a:p>
            <a:pPr marL="0" indent="0">
              <a:spcBef>
                <a:spcPts val="0"/>
              </a:spcBef>
              <a:spcAft>
                <a:spcPts val="0"/>
              </a:spcAft>
              <a:buNone/>
            </a:pPr>
            <a:r>
              <a:rPr lang="en-US" smtClean="0"/>
              <a:t>| INTO DUMPFILE 'file_name</a:t>
            </a:r>
            <a:r>
              <a:rPr lang="en-US"/>
              <a:t>'</a:t>
            </a:r>
          </a:p>
          <a:p>
            <a:pPr marL="0" indent="0">
              <a:spcBef>
                <a:spcPts val="0"/>
              </a:spcBef>
              <a:spcAft>
                <a:spcPts val="0"/>
              </a:spcAft>
              <a:buNone/>
            </a:pPr>
            <a:r>
              <a:rPr lang="en-US" smtClean="0"/>
              <a:t>| INTO var_name [, var_name</a:t>
            </a:r>
            <a:r>
              <a:rPr lang="en-US"/>
              <a:t>]]</a:t>
            </a:r>
          </a:p>
          <a:p>
            <a:pPr marL="0" indent="0">
              <a:spcBef>
                <a:spcPts val="0"/>
              </a:spcBef>
              <a:spcAft>
                <a:spcPts val="0"/>
              </a:spcAft>
              <a:buNone/>
            </a:pPr>
            <a:r>
              <a:rPr lang="en-US"/>
              <a:t>[</a:t>
            </a:r>
            <a:r>
              <a:rPr lang="en-US" smtClean="0"/>
              <a:t>FOR UPDATE | LOCK IN SHARE MODE</a:t>
            </a:r>
            <a:r>
              <a:rPr lang="en-US"/>
              <a:t>]]</a:t>
            </a:r>
          </a:p>
        </p:txBody>
      </p:sp>
    </p:spTree>
    <p:extLst>
      <p:ext uri="{BB962C8B-B14F-4D97-AF65-F5344CB8AC3E}">
        <p14:creationId xmlns:p14="http://schemas.microsoft.com/office/powerpoint/2010/main" val="50679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2776" y="424623"/>
            <a:ext cx="10058400" cy="1450757"/>
          </a:xfrm>
        </p:spPr>
        <p:txBody>
          <a:bodyPr/>
          <a:lstStyle/>
          <a:p>
            <a:r>
              <a:rPr lang="en-US" b="1" smtClean="0"/>
              <a:t>phpMyAdmin bilan ishlash</a:t>
            </a:r>
            <a:endParaRPr lang="ru-RU" b="1"/>
          </a:p>
        </p:txBody>
      </p:sp>
      <p:sp>
        <p:nvSpPr>
          <p:cNvPr id="3" name="Объект 2"/>
          <p:cNvSpPr>
            <a:spLocks noGrp="1"/>
          </p:cNvSpPr>
          <p:nvPr>
            <p:ph idx="1"/>
          </p:nvPr>
        </p:nvSpPr>
        <p:spPr>
          <a:xfrm>
            <a:off x="1062776" y="198375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3238" y="375633"/>
            <a:ext cx="10277475" cy="6105525"/>
          </a:xfrm>
          <a:prstGeom prst="rect">
            <a:avLst/>
          </a:prstGeom>
        </p:spPr>
      </p:pic>
      <p:sp>
        <p:nvSpPr>
          <p:cNvPr id="5" name="Oval 4"/>
          <p:cNvSpPr/>
          <p:nvPr/>
        </p:nvSpPr>
        <p:spPr>
          <a:xfrm>
            <a:off x="664480" y="1983753"/>
            <a:ext cx="2172553" cy="265407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2476086" y="4312531"/>
            <a:ext cx="1008000" cy="7825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38367" y="4856669"/>
            <a:ext cx="3298865" cy="369332"/>
          </a:xfrm>
          <a:prstGeom prst="rect">
            <a:avLst/>
          </a:prstGeom>
          <a:noFill/>
        </p:spPr>
        <p:txBody>
          <a:bodyPr wrap="square" rtlCol="0">
            <a:spAutoFit/>
          </a:bodyPr>
          <a:lstStyle/>
          <a:p>
            <a:r>
              <a:rPr lang="en-US" smtClean="0"/>
              <a:t>Bazalar ro’yxati</a:t>
            </a:r>
            <a:endParaRPr lang="en-US"/>
          </a:p>
        </p:txBody>
      </p:sp>
    </p:spTree>
    <p:extLst>
      <p:ext uri="{BB962C8B-B14F-4D97-AF65-F5344CB8AC3E}">
        <p14:creationId xmlns:p14="http://schemas.microsoft.com/office/powerpoint/2010/main" val="1831651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SELECT – berilganlarni ko’rish</a:t>
            </a:r>
            <a:endParaRPr lang="ru-RU" b="1"/>
          </a:p>
        </p:txBody>
      </p:sp>
      <p:sp>
        <p:nvSpPr>
          <p:cNvPr id="3" name="Content Placeholder 2"/>
          <p:cNvSpPr>
            <a:spLocks noGrp="1"/>
          </p:cNvSpPr>
          <p:nvPr>
            <p:ph idx="1"/>
          </p:nvPr>
        </p:nvSpPr>
        <p:spPr>
          <a:xfrm>
            <a:off x="1097280" y="1845734"/>
            <a:ext cx="10058400" cy="4555066"/>
          </a:xfrm>
        </p:spPr>
        <p:txBody>
          <a:bodyPr>
            <a:normAutofit/>
          </a:bodyPr>
          <a:lstStyle/>
          <a:p>
            <a:pPr marL="0" indent="0">
              <a:buNone/>
            </a:pPr>
            <a:r>
              <a:rPr lang="en-US" smtClean="0"/>
              <a:t>SELECT *</a:t>
            </a:r>
            <a:endParaRPr lang="en-US"/>
          </a:p>
          <a:p>
            <a:pPr marL="0" indent="0">
              <a:buNone/>
            </a:pPr>
            <a:r>
              <a:rPr lang="en-US" smtClean="0"/>
              <a:t>FROM publisher;</a:t>
            </a:r>
          </a:p>
          <a:p>
            <a:pPr marL="0" indent="0">
              <a:buNone/>
            </a:pPr>
            <a:endParaRPr lang="en-US"/>
          </a:p>
        </p:txBody>
      </p:sp>
      <p:pic>
        <p:nvPicPr>
          <p:cNvPr id="6" name="Picture 5"/>
          <p:cNvPicPr>
            <a:picLocks noChangeAspect="1"/>
          </p:cNvPicPr>
          <p:nvPr/>
        </p:nvPicPr>
        <p:blipFill>
          <a:blip r:embed="rId2"/>
          <a:stretch>
            <a:fillRect/>
          </a:stretch>
        </p:blipFill>
        <p:spPr>
          <a:xfrm>
            <a:off x="1044892" y="2996870"/>
            <a:ext cx="10163175" cy="2486025"/>
          </a:xfrm>
          <a:prstGeom prst="rect">
            <a:avLst/>
          </a:prstGeom>
        </p:spPr>
      </p:pic>
    </p:spTree>
    <p:extLst>
      <p:ext uri="{BB962C8B-B14F-4D97-AF65-F5344CB8AC3E}">
        <p14:creationId xmlns:p14="http://schemas.microsoft.com/office/powerpoint/2010/main" val="39982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SELECT – berilganlarni ko’rish</a:t>
            </a:r>
            <a:endParaRPr lang="ru-RU" b="1"/>
          </a:p>
        </p:txBody>
      </p:sp>
      <p:sp>
        <p:nvSpPr>
          <p:cNvPr id="3" name="Content Placeholder 2"/>
          <p:cNvSpPr>
            <a:spLocks noGrp="1"/>
          </p:cNvSpPr>
          <p:nvPr>
            <p:ph idx="1"/>
          </p:nvPr>
        </p:nvSpPr>
        <p:spPr>
          <a:xfrm>
            <a:off x="1097280" y="1845734"/>
            <a:ext cx="10058400" cy="4555066"/>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1097280" y="1737359"/>
            <a:ext cx="10141941" cy="2066889"/>
          </a:xfrm>
          <a:prstGeom prst="rect">
            <a:avLst/>
          </a:prstGeom>
        </p:spPr>
      </p:pic>
      <p:pic>
        <p:nvPicPr>
          <p:cNvPr id="5" name="Picture 4"/>
          <p:cNvPicPr>
            <a:picLocks noChangeAspect="1"/>
          </p:cNvPicPr>
          <p:nvPr/>
        </p:nvPicPr>
        <p:blipFill>
          <a:blip r:embed="rId3"/>
          <a:stretch>
            <a:fillRect/>
          </a:stretch>
        </p:blipFill>
        <p:spPr>
          <a:xfrm>
            <a:off x="1097280" y="3912622"/>
            <a:ext cx="10104672" cy="2065484"/>
          </a:xfrm>
          <a:prstGeom prst="rect">
            <a:avLst/>
          </a:prstGeom>
        </p:spPr>
      </p:pic>
      <p:cxnSp>
        <p:nvCxnSpPr>
          <p:cNvPr id="8" name="Straight Connector 7"/>
          <p:cNvCxnSpPr/>
          <p:nvPr/>
        </p:nvCxnSpPr>
        <p:spPr>
          <a:xfrm>
            <a:off x="1097280" y="3804248"/>
            <a:ext cx="1005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063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ishlatish</a:t>
            </a:r>
            <a:endParaRPr lang="ru-RU" b="1"/>
          </a:p>
        </p:txBody>
      </p:sp>
      <p:sp>
        <p:nvSpPr>
          <p:cNvPr id="3" name="Content Placeholder 2"/>
          <p:cNvSpPr>
            <a:spLocks noGrp="1"/>
          </p:cNvSpPr>
          <p:nvPr>
            <p:ph idx="1"/>
          </p:nvPr>
        </p:nvSpPr>
        <p:spPr>
          <a:xfrm>
            <a:off x="940279" y="1845734"/>
            <a:ext cx="10644995" cy="4555066"/>
          </a:xfrm>
        </p:spPr>
        <p:txBody>
          <a:bodyPr>
            <a:normAutofit fontScale="55000" lnSpcReduction="20000"/>
          </a:bodyPr>
          <a:lstStyle/>
          <a:p>
            <a:pPr>
              <a:lnSpc>
                <a:spcPct val="110000"/>
              </a:lnSpc>
              <a:spcBef>
                <a:spcPts val="0"/>
              </a:spcBef>
              <a:spcAft>
                <a:spcPts val="0"/>
              </a:spcAft>
            </a:pPr>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mysqli = </a:t>
            </a:r>
            <a:r>
              <a:rPr lang="en-US" smtClean="0">
                <a:solidFill>
                  <a:srgbClr val="0000FF"/>
                </a:solidFill>
                <a:latin typeface="Consolas" panose="020B0609020204030204" pitchFamily="49" charset="0"/>
              </a:rPr>
              <a:t>new</a:t>
            </a:r>
            <a:r>
              <a:rPr lang="en-US" smtClean="0">
                <a:solidFill>
                  <a:srgbClr val="000000"/>
                </a:solidFill>
                <a:latin typeface="Consolas" panose="020B0609020204030204" pitchFamily="49" charset="0"/>
              </a:rPr>
              <a:t> mysqli</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"root"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"test"</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00FF"/>
                </a:solidFill>
                <a:latin typeface="Consolas" panose="020B0609020204030204" pitchFamily="49" charset="0"/>
              </a:rPr>
              <a:t>if</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mysqli-&gt;connect_errno</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printf</a:t>
            </a:r>
            <a:r>
              <a:rPr lang="en-US" smtClean="0">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Ulanishda xatolik: %</a:t>
            </a:r>
            <a:r>
              <a:rPr lang="en-US">
                <a:solidFill>
                  <a:srgbClr val="A31515"/>
                </a:solidFill>
                <a:latin typeface="Consolas" panose="020B0609020204030204" pitchFamily="49" charset="0"/>
              </a:rPr>
              <a:t>s\n</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mysqli-&gt;connect_error);</a:t>
            </a:r>
          </a:p>
          <a:p>
            <a:pPr>
              <a:lnSpc>
                <a:spcPct val="110000"/>
              </a:lnSpc>
              <a:spcBef>
                <a:spcPts val="0"/>
              </a:spcBef>
              <a:spcAft>
                <a:spcPts val="0"/>
              </a:spcAft>
            </a:pPr>
            <a:r>
              <a:rPr lang="en-US">
                <a:solidFill>
                  <a:srgbClr val="0000FF"/>
                </a:solidFill>
                <a:latin typeface="Consolas" panose="020B0609020204030204" pitchFamily="49" charset="0"/>
              </a:rPr>
              <a:t>exit</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query = </a:t>
            </a:r>
            <a:r>
              <a:rPr lang="en-US" smtClean="0">
                <a:solidFill>
                  <a:srgbClr val="A31515"/>
                </a:solidFill>
                <a:latin typeface="Consolas" panose="020B0609020204030204" pitchFamily="49" charset="0"/>
              </a:rPr>
              <a:t>"</a:t>
            </a:r>
            <a:r>
              <a:rPr lang="en-US" smtClean="0">
                <a:solidFill>
                  <a:srgbClr val="0000FF"/>
                </a:solidFill>
                <a:latin typeface="Consolas" panose="020B0609020204030204" pitchFamily="49" charset="0"/>
              </a:rPr>
              <a:t>SELECT</a:t>
            </a:r>
            <a:r>
              <a:rPr lang="en-US" smtClean="0">
                <a:solidFill>
                  <a:srgbClr val="A31515"/>
                </a:solidFill>
                <a:latin typeface="Consolas" panose="020B0609020204030204" pitchFamily="49" charset="0"/>
              </a:rPr>
              <a:t> familiya, ism, tugilgan_sana, kurs </a:t>
            </a:r>
            <a:r>
              <a:rPr lang="en-US" smtClean="0">
                <a:solidFill>
                  <a:srgbClr val="0000FF"/>
                </a:solidFill>
                <a:latin typeface="Consolas" panose="020B0609020204030204" pitchFamily="49" charset="0"/>
              </a:rPr>
              <a:t>FROM</a:t>
            </a:r>
            <a:r>
              <a:rPr lang="en-US" smtClean="0">
                <a:solidFill>
                  <a:srgbClr val="A31515"/>
                </a:solidFill>
                <a:latin typeface="Consolas" panose="020B0609020204030204" pitchFamily="49" charset="0"/>
              </a:rPr>
              <a:t> talaba"</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result = $</a:t>
            </a:r>
            <a:r>
              <a:rPr lang="en-US">
                <a:solidFill>
                  <a:srgbClr val="000000"/>
                </a:solidFill>
                <a:latin typeface="Consolas" panose="020B0609020204030204" pitchFamily="49" charset="0"/>
              </a:rPr>
              <a:t>mysqli-&gt;query($query);</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8000"/>
                </a:solidFill>
                <a:latin typeface="Consolas" panose="020B0609020204030204" pitchFamily="49" charset="0"/>
              </a:rPr>
              <a:t>/* sonli massiv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row = $</a:t>
            </a:r>
            <a:r>
              <a:rPr lang="en-US">
                <a:solidFill>
                  <a:srgbClr val="000000"/>
                </a:solidFill>
                <a:latin typeface="Consolas" panose="020B0609020204030204" pitchFamily="49" charset="0"/>
              </a:rPr>
              <a:t>result-&gt;fetch_array(MYSQLI_NUM);</a:t>
            </a:r>
          </a:p>
          <a:p>
            <a:pPr>
              <a:lnSpc>
                <a:spcPct val="110000"/>
              </a:lnSpc>
              <a:spcBef>
                <a:spcPts val="0"/>
              </a:spcBef>
              <a:spcAft>
                <a:spcPts val="0"/>
              </a:spcAft>
            </a:pPr>
            <a:r>
              <a:rPr lang="en-US" smtClean="0">
                <a:solidFill>
                  <a:srgbClr val="000000"/>
                </a:solidFill>
                <a:latin typeface="Consolas" panose="020B0609020204030204" pitchFamily="49" charset="0"/>
              </a:rPr>
              <a:t>printf (</a:t>
            </a:r>
            <a:r>
              <a:rPr lang="en-US" smtClean="0">
                <a:solidFill>
                  <a:srgbClr val="A31515"/>
                </a:solidFill>
                <a:latin typeface="Consolas" panose="020B0609020204030204" pitchFamily="49" charset="0"/>
              </a:rPr>
              <a:t>"%s (%</a:t>
            </a:r>
            <a:r>
              <a:rPr lang="en-US">
                <a:solidFill>
                  <a:srgbClr val="A31515"/>
                </a:solidFill>
                <a:latin typeface="Consolas" panose="020B0609020204030204" pitchFamily="49" charset="0"/>
              </a:rPr>
              <a:t>s)\n</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row[</a:t>
            </a:r>
            <a:r>
              <a:rPr lang="en-US">
                <a:solidFill>
                  <a:srgbClr val="09885A"/>
                </a:solidFill>
                <a:latin typeface="Consolas" panose="020B0609020204030204" pitchFamily="49" charset="0"/>
              </a:rPr>
              <a:t>0</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row[</a:t>
            </a:r>
            <a:r>
              <a:rPr lang="en-US">
                <a:solidFill>
                  <a:srgbClr val="09885A"/>
                </a:solidFill>
                <a:latin typeface="Consolas" panose="020B0609020204030204" pitchFamily="49" charset="0"/>
              </a:rPr>
              <a:t>1</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8000"/>
                </a:solidFill>
                <a:latin typeface="Consolas" panose="020B0609020204030204" pitchFamily="49" charset="0"/>
              </a:rPr>
              <a:t>/* assotsiativ massiv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row = $</a:t>
            </a:r>
            <a:r>
              <a:rPr lang="en-US">
                <a:solidFill>
                  <a:srgbClr val="000000"/>
                </a:solidFill>
                <a:latin typeface="Consolas" panose="020B0609020204030204" pitchFamily="49" charset="0"/>
              </a:rPr>
              <a:t>result-&gt;fetch_array(MYSQLI_ASSOC);</a:t>
            </a:r>
          </a:p>
          <a:p>
            <a:pPr>
              <a:lnSpc>
                <a:spcPct val="110000"/>
              </a:lnSpc>
              <a:spcBef>
                <a:spcPts val="0"/>
              </a:spcBef>
              <a:spcAft>
                <a:spcPts val="0"/>
              </a:spcAft>
            </a:pPr>
            <a:r>
              <a:rPr lang="en-US" smtClean="0">
                <a:solidFill>
                  <a:srgbClr val="000000"/>
                </a:solidFill>
                <a:latin typeface="Consolas" panose="020B0609020204030204" pitchFamily="49" charset="0"/>
              </a:rPr>
              <a:t>printf (</a:t>
            </a:r>
            <a:r>
              <a:rPr lang="en-US" smtClean="0">
                <a:solidFill>
                  <a:srgbClr val="A31515"/>
                </a:solidFill>
                <a:latin typeface="Consolas" panose="020B0609020204030204" pitchFamily="49" charset="0"/>
              </a:rPr>
              <a:t>"%s (%</a:t>
            </a:r>
            <a:r>
              <a:rPr lang="en-US">
                <a:solidFill>
                  <a:srgbClr val="A31515"/>
                </a:solidFill>
                <a:latin typeface="Consolas" panose="020B0609020204030204" pitchFamily="49" charset="0"/>
              </a:rPr>
              <a:t>s)\n</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row</a:t>
            </a:r>
            <a:r>
              <a:rPr lang="en-US" smtClean="0">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familiya"</a:t>
            </a:r>
            <a:r>
              <a:rPr lang="en-US" smtClean="0">
                <a:solidFill>
                  <a:srgbClr val="000000"/>
                </a:solidFill>
                <a:latin typeface="Consolas" panose="020B0609020204030204" pitchFamily="49" charset="0"/>
              </a:rPr>
              <a:t>], $row[</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ism"</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8000"/>
                </a:solidFill>
                <a:latin typeface="Consolas" panose="020B0609020204030204" pitchFamily="49" charset="0"/>
              </a:rPr>
              <a:t>/* assotsiativ va sonli massiv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row = $</a:t>
            </a:r>
            <a:r>
              <a:rPr lang="en-US">
                <a:solidFill>
                  <a:srgbClr val="000000"/>
                </a:solidFill>
                <a:latin typeface="Consolas" panose="020B0609020204030204" pitchFamily="49" charset="0"/>
              </a:rPr>
              <a:t>result-&gt;fetch_array(MYSQLI_BOTH);</a:t>
            </a:r>
          </a:p>
          <a:p>
            <a:pPr>
              <a:lnSpc>
                <a:spcPct val="110000"/>
              </a:lnSpc>
              <a:spcBef>
                <a:spcPts val="0"/>
              </a:spcBef>
              <a:spcAft>
                <a:spcPts val="0"/>
              </a:spcAft>
            </a:pPr>
            <a:r>
              <a:rPr lang="en-US" smtClean="0">
                <a:solidFill>
                  <a:srgbClr val="000000"/>
                </a:solidFill>
                <a:latin typeface="Consolas" panose="020B0609020204030204" pitchFamily="49" charset="0"/>
              </a:rPr>
              <a:t>printf (</a:t>
            </a:r>
            <a:r>
              <a:rPr lang="en-US" smtClean="0">
                <a:solidFill>
                  <a:srgbClr val="A31515"/>
                </a:solidFill>
                <a:latin typeface="Consolas" panose="020B0609020204030204" pitchFamily="49" charset="0"/>
              </a:rPr>
              <a:t>"%s (%</a:t>
            </a:r>
            <a:r>
              <a:rPr lang="en-US">
                <a:solidFill>
                  <a:srgbClr val="A31515"/>
                </a:solidFill>
                <a:latin typeface="Consolas" panose="020B0609020204030204" pitchFamily="49" charset="0"/>
              </a:rPr>
              <a:t>s)\n</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row[</a:t>
            </a:r>
            <a:r>
              <a:rPr lang="en-US">
                <a:solidFill>
                  <a:srgbClr val="09885A"/>
                </a:solidFill>
                <a:latin typeface="Consolas" panose="020B0609020204030204" pitchFamily="49" charset="0"/>
              </a:rPr>
              <a:t>0</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row</a:t>
            </a:r>
            <a:r>
              <a:rPr lang="en-US" smtClean="0">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ism"</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8000"/>
                </a:solidFill>
                <a:latin typeface="Consolas" panose="020B0609020204030204" pitchFamily="49" charset="0"/>
              </a:rPr>
              <a:t>/* natija to'plamini bo'shatish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$result-&gt;free();</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8000"/>
                </a:solidFill>
                <a:latin typeface="Consolas" panose="020B0609020204030204" pitchFamily="49" charset="0"/>
              </a:rPr>
              <a:t>/* ulanishni yopish */</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$mysqli-&gt;close();</a:t>
            </a:r>
          </a:p>
          <a:p>
            <a:pPr>
              <a:lnSpc>
                <a:spcPct val="110000"/>
              </a:lnSpc>
              <a:spcBef>
                <a:spcPts val="0"/>
              </a:spcBef>
              <a:spcAft>
                <a:spcPts val="0"/>
              </a:spcAft>
            </a:pPr>
            <a:r>
              <a:rPr lang="en-US" smtClean="0">
                <a:solidFill>
                  <a:srgbClr val="800000"/>
                </a:solidFill>
                <a:latin typeface="Consolas" panose="020B0609020204030204" pitchFamily="49" charset="0"/>
              </a:rPr>
              <a:t>?&gt;</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21191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PHPda ishlatish</a:t>
            </a:r>
            <a:endParaRPr lang="ru-RU" b="1"/>
          </a:p>
        </p:txBody>
      </p:sp>
      <p:sp>
        <p:nvSpPr>
          <p:cNvPr id="3" name="Content Placeholder 2"/>
          <p:cNvSpPr>
            <a:spLocks noGrp="1"/>
          </p:cNvSpPr>
          <p:nvPr>
            <p:ph idx="1"/>
          </p:nvPr>
        </p:nvSpPr>
        <p:spPr>
          <a:xfrm>
            <a:off x="1097280" y="1845734"/>
            <a:ext cx="10058400" cy="4710341"/>
          </a:xfrm>
        </p:spPr>
        <p:txBody>
          <a:bodyPr>
            <a:normAutofit fontScale="70000" lnSpcReduction="20000"/>
          </a:bodyPr>
          <a:lstStyle/>
          <a:p>
            <a:pPr>
              <a:lnSpc>
                <a:spcPct val="110000"/>
              </a:lnSpc>
              <a:spcBef>
                <a:spcPts val="0"/>
              </a:spcBef>
              <a:spcAft>
                <a:spcPts val="0"/>
              </a:spcAft>
            </a:pPr>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link = mysqli_connect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root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Serverga bog'lanmadi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a:lnSpc>
                <a:spcPct val="110000"/>
              </a:lnSpc>
              <a:spcBef>
                <a:spcPts val="0"/>
              </a:spcBef>
              <a:spcAft>
                <a:spcPts val="0"/>
              </a:spcAft>
            </a:pPr>
            <a:r>
              <a:rPr lang="en-US">
                <a:solidFill>
                  <a:srgbClr val="000000"/>
                </a:solidFill>
                <a:latin typeface="Consolas" panose="020B0609020204030204" pitchFamily="49" charset="0"/>
              </a:rPr>
              <a:t>mysqli_select_db($link</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test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Bazaga bog'lanmadi</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query = </a:t>
            </a:r>
            <a:r>
              <a:rPr lang="en-US" smtClean="0">
                <a:solidFill>
                  <a:srgbClr val="A31515"/>
                </a:solidFill>
                <a:latin typeface="Consolas" panose="020B0609020204030204" pitchFamily="49" charset="0"/>
              </a:rPr>
              <a:t>"</a:t>
            </a:r>
            <a:r>
              <a:rPr lang="en-US" smtClean="0">
                <a:solidFill>
                  <a:srgbClr val="0000FF"/>
                </a:solidFill>
                <a:latin typeface="Consolas" panose="020B0609020204030204" pitchFamily="49" charset="0"/>
              </a:rPr>
              <a:t>SELECT</a:t>
            </a:r>
            <a:r>
              <a:rPr lang="en-US" smtClean="0">
                <a:solidFill>
                  <a:srgbClr val="A31515"/>
                </a:solidFill>
                <a:latin typeface="Consolas" panose="020B0609020204030204" pitchFamily="49" charset="0"/>
              </a:rPr>
              <a:t> familiya, ism, tugilgan_sana, kurs </a:t>
            </a:r>
            <a:r>
              <a:rPr lang="en-US" smtClean="0">
                <a:solidFill>
                  <a:srgbClr val="0000FF"/>
                </a:solidFill>
                <a:latin typeface="Consolas" panose="020B0609020204030204" pitchFamily="49" charset="0"/>
              </a:rPr>
              <a:t>FROM</a:t>
            </a:r>
            <a:r>
              <a:rPr lang="en-US" smtClean="0">
                <a:solidFill>
                  <a:srgbClr val="A31515"/>
                </a:solidFill>
                <a:latin typeface="Consolas" panose="020B0609020204030204" pitchFamily="49" charset="0"/>
              </a:rPr>
              <a:t> talaba</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smtClean="0">
                <a:solidFill>
                  <a:srgbClr val="000000"/>
                </a:solidFill>
                <a:latin typeface="Consolas" panose="020B0609020204030204" pitchFamily="49" charset="0"/>
              </a:rPr>
              <a:t>print </a:t>
            </a:r>
            <a:r>
              <a:rPr lang="en-US" smtClean="0">
                <a:solidFill>
                  <a:srgbClr val="A31515"/>
                </a:solidFill>
                <a:latin typeface="Consolas" panose="020B0609020204030204" pitchFamily="49" charset="0"/>
              </a:rPr>
              <a:t>"&lt;table border=1</a:t>
            </a:r>
            <a:r>
              <a:rPr lang="en-US">
                <a:solidFill>
                  <a:srgbClr val="A31515"/>
                </a:solidFill>
                <a:latin typeface="Consolas" panose="020B0609020204030204" pitchFamily="49" charset="0"/>
              </a:rPr>
              <a:t>&gt;&lt;tr&gt;&lt;th&gt;Familiya&lt;/th&gt;&lt;th&gt;Ism&lt;/th</a:t>
            </a:r>
            <a:r>
              <a:rPr lang="en-US" smtClean="0">
                <a:solidFill>
                  <a:srgbClr val="A31515"/>
                </a:solidFill>
                <a:latin typeface="Consolas" panose="020B0609020204030204" pitchFamily="49" charset="0"/>
              </a:rPr>
              <a:t>&gt;</a:t>
            </a:r>
          </a:p>
          <a:p>
            <a:pPr>
              <a:lnSpc>
                <a:spcPct val="110000"/>
              </a:lnSpc>
              <a:spcBef>
                <a:spcPts val="0"/>
              </a:spcBef>
              <a:spcAft>
                <a:spcPts val="0"/>
              </a:spcAft>
            </a:pPr>
            <a:r>
              <a:rPr lang="en-US" smtClean="0">
                <a:solidFill>
                  <a:srgbClr val="A31515"/>
                </a:solidFill>
                <a:latin typeface="Consolas" panose="020B0609020204030204" pitchFamily="49" charset="0"/>
              </a:rPr>
              <a:t>&lt;th&gt;Tug'ilgan sana</a:t>
            </a:r>
            <a:r>
              <a:rPr lang="en-US">
                <a:solidFill>
                  <a:srgbClr val="A31515"/>
                </a:solidFill>
                <a:latin typeface="Consolas" panose="020B0609020204030204" pitchFamily="49" charset="0"/>
              </a:rPr>
              <a:t>&lt;/th&gt;&lt;th&gt;Kurs&lt;/th&gt;&lt;/tr&gt;\n"</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FF"/>
                </a:solidFill>
                <a:latin typeface="Consolas" panose="020B0609020204030204" pitchFamily="49" charset="0"/>
              </a:rPr>
              <a:t>while</a:t>
            </a:r>
            <a:r>
              <a:rPr lang="en-US" smtClean="0">
                <a:solidFill>
                  <a:srgbClr val="000000"/>
                </a:solidFill>
                <a:latin typeface="Consolas" panose="020B0609020204030204" pitchFamily="49" charset="0"/>
              </a:rPr>
              <a:t> ($line = mysqli_fetch_array</a:t>
            </a:r>
            <a:r>
              <a:rPr lang="en-US">
                <a:solidFill>
                  <a:srgbClr val="000000"/>
                </a:solidFill>
                <a:latin typeface="Consolas" panose="020B0609020204030204" pitchFamily="49" charset="0"/>
              </a:rPr>
              <a:t>($result</a:t>
            </a:r>
            <a:r>
              <a:rPr lang="en-US" smtClean="0">
                <a:solidFill>
                  <a:srgbClr val="000000"/>
                </a:solidFill>
                <a:latin typeface="Consolas" panose="020B0609020204030204" pitchFamily="49" charset="0"/>
              </a:rPr>
              <a:t>, MYSQLI_ASSOC)) {</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tr&gt;"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td&gt;{$line['familiya']}&lt;/td&gt;"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td&gt;{$line['ism']}&lt;/td&gt;"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td&gt;{$line['tugilgan_sana']}&lt;/td&gt;"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td&gt;{$line['kurs']}&lt;/td&gt;"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tr&gt;"</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print </a:t>
            </a:r>
            <a:r>
              <a:rPr lang="en-US" smtClean="0">
                <a:solidFill>
                  <a:srgbClr val="A31515"/>
                </a:solidFill>
                <a:latin typeface="Consolas" panose="020B0609020204030204" pitchFamily="49" charset="0"/>
              </a:rPr>
              <a:t>"&lt;/</a:t>
            </a:r>
            <a:r>
              <a:rPr lang="en-US">
                <a:solidFill>
                  <a:srgbClr val="A31515"/>
                </a:solidFill>
                <a:latin typeface="Consolas" panose="020B0609020204030204" pitchFamily="49" charset="0"/>
              </a:rPr>
              <a:t>table&gt;\n"</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mysqli_free_result($result);</a:t>
            </a:r>
          </a:p>
          <a:p>
            <a:pPr>
              <a:lnSpc>
                <a:spcPct val="110000"/>
              </a:lnSpc>
              <a:spcBef>
                <a:spcPts val="0"/>
              </a:spcBef>
              <a:spcAft>
                <a:spcPts val="0"/>
              </a:spcAft>
            </a:pPr>
            <a:r>
              <a:rPr lang="en-US">
                <a:solidFill>
                  <a:srgbClr val="000000"/>
                </a:solidFill>
                <a:latin typeface="Consolas" panose="020B0609020204030204" pitchFamily="49" charset="0"/>
              </a:rPr>
              <a:t>mysqli_close($link</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8135611" y="3634775"/>
            <a:ext cx="3952875" cy="3076575"/>
          </a:xfrm>
          <a:prstGeom prst="rect">
            <a:avLst/>
          </a:prstGeom>
        </p:spPr>
      </p:pic>
    </p:spTree>
    <p:extLst>
      <p:ext uri="{BB962C8B-B14F-4D97-AF65-F5344CB8AC3E}">
        <p14:creationId xmlns:p14="http://schemas.microsoft.com/office/powerpoint/2010/main" val="250758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Insert – yangi berilganlar qo’shish</a:t>
            </a:r>
            <a:endParaRPr lang="ru-RU" b="1"/>
          </a:p>
        </p:txBody>
      </p:sp>
      <p:sp>
        <p:nvSpPr>
          <p:cNvPr id="3" name="Content Placeholder 2"/>
          <p:cNvSpPr>
            <a:spLocks noGrp="1"/>
          </p:cNvSpPr>
          <p:nvPr>
            <p:ph idx="1"/>
          </p:nvPr>
        </p:nvSpPr>
        <p:spPr/>
        <p:txBody>
          <a:bodyPr/>
          <a:lstStyle/>
          <a:p>
            <a:pPr marL="0" indent="0">
              <a:buNone/>
            </a:pPr>
            <a:r>
              <a:rPr lang="en-US" smtClean="0"/>
              <a:t>Jadvalga berilganlarni qo’shish uchun ishlatiladi. Sintaksisi:</a:t>
            </a:r>
          </a:p>
          <a:p>
            <a:pPr marL="0" indent="0">
              <a:spcBef>
                <a:spcPts val="0"/>
              </a:spcBef>
              <a:spcAft>
                <a:spcPts val="0"/>
              </a:spcAft>
              <a:buNone/>
            </a:pPr>
            <a:endParaRPr lang="en-US" smtClean="0"/>
          </a:p>
          <a:p>
            <a:pPr marL="0" indent="0">
              <a:spcBef>
                <a:spcPts val="0"/>
              </a:spcBef>
              <a:spcAft>
                <a:spcPts val="0"/>
              </a:spcAft>
              <a:buNone/>
            </a:pPr>
            <a:r>
              <a:rPr lang="en-US" smtClean="0"/>
              <a:t>INSERT [LOW_PRIORITY | DELAYED | HIGH_PRIORITY] [</a:t>
            </a:r>
            <a:r>
              <a:rPr lang="en-US"/>
              <a:t>IGNORE]</a:t>
            </a:r>
          </a:p>
          <a:p>
            <a:pPr marL="0" indent="0">
              <a:spcBef>
                <a:spcPts val="0"/>
              </a:spcBef>
              <a:spcAft>
                <a:spcPts val="0"/>
              </a:spcAft>
              <a:buNone/>
            </a:pPr>
            <a:r>
              <a:rPr lang="en-US" smtClean="0"/>
              <a:t>  [</a:t>
            </a:r>
            <a:r>
              <a:rPr lang="en-US"/>
              <a:t>INTO</a:t>
            </a:r>
            <a:r>
              <a:rPr lang="en-US" smtClean="0"/>
              <a:t>] tbl_name</a:t>
            </a:r>
            <a:endParaRPr lang="en-US"/>
          </a:p>
          <a:p>
            <a:pPr marL="0" indent="0">
              <a:spcBef>
                <a:spcPts val="0"/>
              </a:spcBef>
              <a:spcAft>
                <a:spcPts val="0"/>
              </a:spcAft>
              <a:buNone/>
            </a:pPr>
            <a:r>
              <a:rPr lang="en-US" smtClean="0"/>
              <a:t>  [PARTITION (</a:t>
            </a:r>
            <a:r>
              <a:rPr lang="en-US"/>
              <a:t>partition_name</a:t>
            </a:r>
            <a:r>
              <a:rPr lang="en-US" smtClean="0"/>
              <a:t>,...)] </a:t>
            </a:r>
            <a:endParaRPr lang="en-US"/>
          </a:p>
          <a:p>
            <a:pPr marL="0" indent="0">
              <a:spcBef>
                <a:spcPts val="0"/>
              </a:spcBef>
              <a:spcAft>
                <a:spcPts val="0"/>
              </a:spcAft>
              <a:buNone/>
            </a:pPr>
            <a:r>
              <a:rPr lang="en-US" smtClean="0"/>
              <a:t>  [(</a:t>
            </a:r>
            <a:r>
              <a:rPr lang="en-US"/>
              <a:t>col_name,...)]</a:t>
            </a:r>
          </a:p>
          <a:p>
            <a:pPr marL="0" indent="0">
              <a:spcBef>
                <a:spcPts val="0"/>
              </a:spcBef>
              <a:spcAft>
                <a:spcPts val="0"/>
              </a:spcAft>
              <a:buNone/>
            </a:pPr>
            <a:r>
              <a:rPr lang="en-US" smtClean="0"/>
              <a:t>  {VALUES | VALUE} ({expr | DEFAULT</a:t>
            </a:r>
            <a:r>
              <a:rPr lang="en-US"/>
              <a:t>},...),(...),...</a:t>
            </a:r>
          </a:p>
          <a:p>
            <a:pPr marL="0" indent="0">
              <a:spcBef>
                <a:spcPts val="0"/>
              </a:spcBef>
              <a:spcAft>
                <a:spcPts val="0"/>
              </a:spcAft>
              <a:buNone/>
            </a:pPr>
            <a:r>
              <a:rPr lang="en-US" smtClean="0"/>
              <a:t>  [ ON DUPLICATE KEY UPDATE</a:t>
            </a:r>
            <a:endParaRPr lang="en-US"/>
          </a:p>
          <a:p>
            <a:pPr marL="0" indent="0">
              <a:spcBef>
                <a:spcPts val="0"/>
              </a:spcBef>
              <a:spcAft>
                <a:spcPts val="0"/>
              </a:spcAft>
              <a:buNone/>
            </a:pPr>
            <a:r>
              <a:rPr lang="en-US" smtClean="0"/>
              <a:t> col_name=expr</a:t>
            </a:r>
            <a:endParaRPr lang="en-US"/>
          </a:p>
          <a:p>
            <a:pPr marL="0" indent="0">
              <a:spcBef>
                <a:spcPts val="0"/>
              </a:spcBef>
              <a:spcAft>
                <a:spcPts val="0"/>
              </a:spcAft>
              <a:buNone/>
            </a:pPr>
            <a:r>
              <a:rPr lang="en-US" smtClean="0"/>
              <a:t>  [, col_name=expr] ... ]</a:t>
            </a:r>
            <a:endParaRPr lang="en-US"/>
          </a:p>
          <a:p>
            <a:pPr marL="0" indent="0">
              <a:spcBef>
                <a:spcPts val="0"/>
              </a:spcBef>
              <a:spcAft>
                <a:spcPts val="0"/>
              </a:spcAft>
              <a:buNone/>
            </a:pPr>
            <a:r>
              <a:rPr lang="en-US" smtClean="0"/>
              <a:t/>
            </a:r>
            <a:br>
              <a:rPr lang="en-US" smtClean="0"/>
            </a:br>
            <a:r>
              <a:rPr lang="en-US" b="1" smtClean="0"/>
              <a:t>Namuna:</a:t>
            </a:r>
          </a:p>
          <a:p>
            <a:pPr marL="0" indent="0">
              <a:spcBef>
                <a:spcPts val="0"/>
              </a:spcBef>
              <a:spcAft>
                <a:spcPts val="0"/>
              </a:spcAft>
              <a:buNone/>
            </a:pPr>
            <a:r>
              <a:rPr lang="en-US" smtClean="0"/>
              <a:t>  INSERT INTO table (</a:t>
            </a:r>
            <a:r>
              <a:rPr lang="en-US"/>
              <a:t>x,y,z</a:t>
            </a:r>
            <a:r>
              <a:rPr lang="en-US" smtClean="0"/>
              <a:t>) VALUES (</a:t>
            </a:r>
            <a:r>
              <a:rPr lang="en-US"/>
              <a:t>1,2,3</a:t>
            </a:r>
            <a:r>
              <a:rPr lang="en-US" smtClean="0"/>
              <a:t>)</a:t>
            </a:r>
            <a:endParaRPr lang="en-US"/>
          </a:p>
        </p:txBody>
      </p:sp>
    </p:spTree>
    <p:extLst>
      <p:ext uri="{BB962C8B-B14F-4D97-AF65-F5344CB8AC3E}">
        <p14:creationId xmlns:p14="http://schemas.microsoft.com/office/powerpoint/2010/main" val="578782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Insert – yangi berilganlar qo’shish</a:t>
            </a:r>
            <a:endParaRPr lang="ru-RU" b="1"/>
          </a:p>
        </p:txBody>
      </p:sp>
      <p:sp>
        <p:nvSpPr>
          <p:cNvPr id="3" name="Content Placeholder 2"/>
          <p:cNvSpPr>
            <a:spLocks noGrp="1"/>
          </p:cNvSpPr>
          <p:nvPr>
            <p:ph idx="1"/>
          </p:nvPr>
        </p:nvSpPr>
        <p:spPr>
          <a:xfrm>
            <a:off x="1097280" y="1845733"/>
            <a:ext cx="10058400" cy="4572319"/>
          </a:xfrm>
        </p:spPr>
        <p:txBody>
          <a:bodyPr>
            <a:normAutofit fontScale="77500" lnSpcReduction="20000"/>
          </a:bodyPr>
          <a:lstStyle/>
          <a:p>
            <a:pPr marL="0" indent="0">
              <a:lnSpc>
                <a:spcPct val="110000"/>
              </a:lnSpc>
              <a:spcBef>
                <a:spcPts val="0"/>
              </a:spcBef>
              <a:spcAft>
                <a:spcPts val="0"/>
              </a:spcAft>
              <a:buNone/>
            </a:pPr>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link = mysqli_connect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root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Serverga bog'lanmadi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mysqli_select_db($link</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test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Bazaga bog'lanmadi</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query = </a:t>
            </a:r>
            <a:r>
              <a:rPr lang="en-US" smtClean="0">
                <a:solidFill>
                  <a:srgbClr val="A31515"/>
                </a:solidFill>
                <a:latin typeface="Consolas" panose="020B0609020204030204" pitchFamily="49" charset="0"/>
              </a:rPr>
              <a:t>"</a:t>
            </a:r>
            <a:r>
              <a:rPr lang="en-US" smtClean="0">
                <a:solidFill>
                  <a:srgbClr val="0000FF"/>
                </a:solidFill>
                <a:latin typeface="Consolas" panose="020B0609020204030204" pitchFamily="49" charset="0"/>
              </a:rPr>
              <a:t>INSERT</a:t>
            </a:r>
            <a:r>
              <a:rPr lang="en-US" smtClean="0">
                <a:solidFill>
                  <a:srgbClr val="A31515"/>
                </a:solidFill>
                <a:latin typeface="Consolas" panose="020B0609020204030204" pitchFamily="49" charset="0"/>
              </a:rPr>
              <a:t> </a:t>
            </a:r>
            <a:r>
              <a:rPr lang="en-US" smtClean="0">
                <a:solidFill>
                  <a:srgbClr val="0000FF"/>
                </a:solidFill>
                <a:latin typeface="Consolas" panose="020B0609020204030204" pitchFamily="49" charset="0"/>
              </a:rPr>
              <a:t>INTO</a:t>
            </a:r>
            <a:r>
              <a:rPr lang="en-US" smtClean="0">
                <a:solidFill>
                  <a:srgbClr val="A31515"/>
                </a:solidFill>
                <a:latin typeface="Consolas" panose="020B0609020204030204" pitchFamily="49" charset="0"/>
              </a:rPr>
              <a:t> talaba(familiya, ism, tugilgan_sana, kurs) </a:t>
            </a:r>
          </a:p>
          <a:p>
            <a:pPr marL="0" indent="0">
              <a:lnSpc>
                <a:spcPct val="110000"/>
              </a:lnSpc>
              <a:spcBef>
                <a:spcPts val="0"/>
              </a:spcBef>
              <a:spcAft>
                <a:spcPts val="0"/>
              </a:spcAft>
              <a:buNone/>
            </a:pP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	</a:t>
            </a:r>
            <a:r>
              <a:rPr lang="en-US" smtClean="0">
                <a:solidFill>
                  <a:srgbClr val="0000FF"/>
                </a:solidFill>
                <a:latin typeface="Consolas" panose="020B0609020204030204" pitchFamily="49" charset="0"/>
              </a:rPr>
              <a:t>VALUES</a:t>
            </a:r>
            <a:r>
              <a:rPr lang="en-US" smtClean="0">
                <a:solidFill>
                  <a:srgbClr val="A31515"/>
                </a:solidFill>
                <a:latin typeface="Consolas" panose="020B0609020204030204" pitchFamily="49" charset="0"/>
              </a:rPr>
              <a:t> (</a:t>
            </a:r>
            <a:r>
              <a:rPr lang="en-US">
                <a:solidFill>
                  <a:srgbClr val="A31515"/>
                </a:solidFill>
                <a:latin typeface="Consolas" panose="020B0609020204030204" pitchFamily="49" charset="0"/>
              </a:rPr>
              <a:t>'Akromov','Ali','1996-04-23',</a:t>
            </a:r>
            <a:r>
              <a:rPr lang="en-US">
                <a:solidFill>
                  <a:srgbClr val="09885A"/>
                </a:solidFill>
                <a:latin typeface="Consolas" panose="020B0609020204030204" pitchFamily="49" charset="0"/>
              </a:rPr>
              <a:t>2</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print($result);</a:t>
            </a:r>
          </a:p>
          <a:p>
            <a:pPr marL="0" indent="0">
              <a:lnSpc>
                <a:spcPct val="110000"/>
              </a:lnSpc>
              <a:spcBef>
                <a:spcPts val="0"/>
              </a:spcBef>
              <a:spcAft>
                <a:spcPts val="0"/>
              </a:spcAft>
              <a:buNone/>
            </a:pPr>
            <a:r>
              <a:rPr lang="en-US" smtClean="0">
                <a:solidFill>
                  <a:srgbClr val="000000"/>
                </a:solidFill>
                <a:latin typeface="Consolas" panose="020B0609020204030204" pitchFamily="49" charset="0"/>
              </a:rPr>
              <a:t>mysqli_close</a:t>
            </a:r>
            <a:r>
              <a:rPr lang="en-US">
                <a:solidFill>
                  <a:srgbClr val="000000"/>
                </a:solidFill>
                <a:latin typeface="Consolas" panose="020B0609020204030204" pitchFamily="49" charset="0"/>
              </a:rPr>
              <a:t>($link);</a:t>
            </a:r>
          </a:p>
          <a:p>
            <a:pPr marL="0" indent="0">
              <a:buNone/>
            </a:pPr>
            <a:r>
              <a:rPr lang="en-US" sz="2600" smtClean="0"/>
              <a:t>Natija sifatida $result o’zgaruvchisi 1 ni qabul qiladi, ya’ni so’rov mufavvaqiyatli amalga oshirilganini bildiradi. Agar biror xato so’rov yozilsa quyidagi kabi xabar chop etiladi:</a:t>
            </a:r>
          </a:p>
          <a:p>
            <a:pPr marL="0" indent="0">
              <a:buNone/>
            </a:pPr>
            <a:r>
              <a:rPr lang="en-US" smtClean="0">
                <a:solidFill>
                  <a:srgbClr val="000000"/>
                </a:solidFill>
                <a:latin typeface="Consolas" panose="020B0609020204030204" pitchFamily="49" charset="0"/>
              </a:rPr>
              <a:t>So'rov ishlamadi : You have an error in your SQL syntax; check the manual that corresponds to your MySQL server version for the right syntax to use near ')' at line 1</a:t>
            </a: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0844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Update – jadvaldagi berilganlarni o’zgartirish</a:t>
            </a:r>
            <a:endParaRPr lang="ru-RU" b="1"/>
          </a:p>
        </p:txBody>
      </p:sp>
      <p:sp>
        <p:nvSpPr>
          <p:cNvPr id="3" name="Content Placeholder 2"/>
          <p:cNvSpPr>
            <a:spLocks noGrp="1"/>
          </p:cNvSpPr>
          <p:nvPr>
            <p:ph idx="1"/>
          </p:nvPr>
        </p:nvSpPr>
        <p:spPr>
          <a:xfrm>
            <a:off x="1097280" y="1845734"/>
            <a:ext cx="10058400" cy="4589572"/>
          </a:xfrm>
        </p:spPr>
        <p:txBody>
          <a:bodyPr>
            <a:normAutofit/>
          </a:bodyPr>
          <a:lstStyle/>
          <a:p>
            <a:pPr marL="0" indent="0">
              <a:buNone/>
            </a:pPr>
            <a:r>
              <a:rPr lang="en-US" smtClean="0"/>
              <a:t>Jadvalga bir yoki bir nechta qatorlarni o’zgartirish uchun ishlatiladi. Sintaksisi:</a:t>
            </a:r>
          </a:p>
          <a:p>
            <a:pPr marL="0" indent="0">
              <a:spcBef>
                <a:spcPts val="0"/>
              </a:spcBef>
              <a:spcAft>
                <a:spcPts val="0"/>
              </a:spcAft>
              <a:buNone/>
            </a:pPr>
            <a:endParaRPr lang="en-US" smtClean="0"/>
          </a:p>
          <a:p>
            <a:pPr marL="0" indent="0">
              <a:spcBef>
                <a:spcPts val="0"/>
              </a:spcBef>
              <a:spcAft>
                <a:spcPts val="0"/>
              </a:spcAft>
              <a:buNone/>
            </a:pPr>
            <a:r>
              <a:rPr lang="en-US" smtClean="0"/>
              <a:t>UPDATE [</a:t>
            </a:r>
            <a:r>
              <a:rPr lang="en-US"/>
              <a:t>LOW_PRIORITY</a:t>
            </a:r>
            <a:r>
              <a:rPr lang="en-US" smtClean="0"/>
              <a:t>] [</a:t>
            </a:r>
            <a:r>
              <a:rPr lang="en-US"/>
              <a:t>IGNORE</a:t>
            </a:r>
            <a:r>
              <a:rPr lang="en-US" smtClean="0"/>
              <a:t>] table_reference </a:t>
            </a:r>
            <a:endParaRPr lang="en-US"/>
          </a:p>
          <a:p>
            <a:pPr marL="0" indent="0">
              <a:spcBef>
                <a:spcPts val="0"/>
              </a:spcBef>
              <a:spcAft>
                <a:spcPts val="0"/>
              </a:spcAft>
              <a:buNone/>
            </a:pPr>
            <a:r>
              <a:rPr lang="en-US" smtClean="0"/>
              <a:t>  SET col_name1</a:t>
            </a:r>
            <a:r>
              <a:rPr lang="en-US"/>
              <a:t>={expr1|DEFAULT</a:t>
            </a:r>
            <a:r>
              <a:rPr lang="en-US" smtClean="0"/>
              <a:t>} [, col_name2</a:t>
            </a:r>
            <a:r>
              <a:rPr lang="en-US"/>
              <a:t>={expr2|DEFAULT</a:t>
            </a:r>
            <a:r>
              <a:rPr lang="en-US" smtClean="0"/>
              <a:t>}] ...</a:t>
            </a:r>
            <a:endParaRPr lang="en-US"/>
          </a:p>
          <a:p>
            <a:pPr marL="0" indent="0">
              <a:spcBef>
                <a:spcPts val="0"/>
              </a:spcBef>
              <a:spcAft>
                <a:spcPts val="0"/>
              </a:spcAft>
              <a:buNone/>
            </a:pPr>
            <a:r>
              <a:rPr lang="en-US" smtClean="0"/>
              <a:t>  [WHERE where_condition</a:t>
            </a:r>
            <a:r>
              <a:rPr lang="en-US"/>
              <a:t>]</a:t>
            </a:r>
          </a:p>
          <a:p>
            <a:pPr marL="0" indent="0">
              <a:spcBef>
                <a:spcPts val="0"/>
              </a:spcBef>
              <a:spcAft>
                <a:spcPts val="0"/>
              </a:spcAft>
              <a:buNone/>
            </a:pPr>
            <a:r>
              <a:rPr lang="en-US" smtClean="0"/>
              <a:t>  [ORDER BY ...]</a:t>
            </a:r>
            <a:endParaRPr lang="en-US"/>
          </a:p>
          <a:p>
            <a:pPr marL="0" indent="0">
              <a:spcBef>
                <a:spcPts val="0"/>
              </a:spcBef>
              <a:spcAft>
                <a:spcPts val="0"/>
              </a:spcAft>
              <a:buNone/>
            </a:pPr>
            <a:r>
              <a:rPr lang="en-US" smtClean="0"/>
              <a:t>  [LIMIT row_count]</a:t>
            </a:r>
          </a:p>
          <a:p>
            <a:pPr marL="0" indent="0">
              <a:spcBef>
                <a:spcPts val="0"/>
              </a:spcBef>
              <a:spcAft>
                <a:spcPts val="0"/>
              </a:spcAft>
              <a:buNone/>
            </a:pPr>
            <a:r>
              <a:rPr lang="en-US"/>
              <a:t/>
            </a:r>
            <a:br>
              <a:rPr lang="en-US"/>
            </a:br>
            <a:r>
              <a:rPr lang="en-US" b="1" smtClean="0"/>
              <a:t>Namuna:</a:t>
            </a:r>
            <a:r>
              <a:rPr lang="en-US" smtClean="0"/>
              <a:t> </a:t>
            </a:r>
          </a:p>
          <a:p>
            <a:pPr marL="0" indent="0">
              <a:spcBef>
                <a:spcPts val="0"/>
              </a:spcBef>
              <a:spcAft>
                <a:spcPts val="0"/>
              </a:spcAft>
              <a:buNone/>
            </a:pPr>
            <a:r>
              <a:rPr lang="en-US" smtClean="0"/>
              <a:t>  UPDATE table </a:t>
            </a:r>
          </a:p>
          <a:p>
            <a:pPr marL="0" indent="0">
              <a:spcBef>
                <a:spcPts val="0"/>
              </a:spcBef>
              <a:spcAft>
                <a:spcPts val="0"/>
              </a:spcAft>
              <a:buNone/>
            </a:pPr>
            <a:r>
              <a:rPr lang="en-US" smtClean="0"/>
              <a:t>  SET </a:t>
            </a:r>
          </a:p>
          <a:p>
            <a:pPr marL="0" indent="0">
              <a:spcBef>
                <a:spcPts val="0"/>
              </a:spcBef>
              <a:spcAft>
                <a:spcPts val="0"/>
              </a:spcAft>
              <a:buNone/>
            </a:pPr>
            <a:r>
              <a:rPr lang="en-US" smtClean="0"/>
              <a:t> x=1, </a:t>
            </a:r>
          </a:p>
          <a:p>
            <a:pPr marL="0" indent="0">
              <a:spcBef>
                <a:spcPts val="0"/>
              </a:spcBef>
              <a:spcAft>
                <a:spcPts val="0"/>
              </a:spcAft>
              <a:buNone/>
            </a:pPr>
            <a:r>
              <a:rPr lang="en-US" smtClean="0"/>
              <a:t> y=2, </a:t>
            </a:r>
          </a:p>
          <a:p>
            <a:pPr marL="0" indent="0">
              <a:spcBef>
                <a:spcPts val="0"/>
              </a:spcBef>
              <a:spcAft>
                <a:spcPts val="0"/>
              </a:spcAft>
              <a:buNone/>
            </a:pPr>
            <a:r>
              <a:rPr lang="en-US" smtClean="0"/>
              <a:t> z=4 </a:t>
            </a:r>
          </a:p>
          <a:p>
            <a:pPr marL="0" indent="0">
              <a:spcBef>
                <a:spcPts val="0"/>
              </a:spcBef>
              <a:spcAft>
                <a:spcPts val="0"/>
              </a:spcAft>
              <a:buNone/>
            </a:pPr>
            <a:r>
              <a:rPr lang="en-US" smtClean="0"/>
              <a:t>  WHERE id=9</a:t>
            </a:r>
            <a:endParaRPr lang="en-US" b="1" smtClean="0"/>
          </a:p>
        </p:txBody>
      </p:sp>
    </p:spTree>
    <p:extLst>
      <p:ext uri="{BB962C8B-B14F-4D97-AF65-F5344CB8AC3E}">
        <p14:creationId xmlns:p14="http://schemas.microsoft.com/office/powerpoint/2010/main" val="147769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Update – jadvaldagi berilganlarni o’zgartirish</a:t>
            </a:r>
            <a:endParaRPr lang="ru-RU" b="1"/>
          </a:p>
        </p:txBody>
      </p:sp>
      <p:sp>
        <p:nvSpPr>
          <p:cNvPr id="3" name="Content Placeholder 2"/>
          <p:cNvSpPr>
            <a:spLocks noGrp="1"/>
          </p:cNvSpPr>
          <p:nvPr>
            <p:ph idx="1"/>
          </p:nvPr>
        </p:nvSpPr>
        <p:spPr>
          <a:xfrm>
            <a:off x="1097280" y="1845734"/>
            <a:ext cx="10058400" cy="4339406"/>
          </a:xfrm>
        </p:spPr>
        <p:txBody>
          <a:bodyPr>
            <a:normAutofit fontScale="77500" lnSpcReduction="20000"/>
          </a:bodyPr>
          <a:lstStyle/>
          <a:p>
            <a:pPr marL="0" indent="0">
              <a:lnSpc>
                <a:spcPct val="110000"/>
              </a:lnSpc>
              <a:spcBef>
                <a:spcPts val="0"/>
              </a:spcBef>
              <a:spcAft>
                <a:spcPts val="0"/>
              </a:spcAft>
              <a:buNone/>
            </a:pPr>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link = mysqli_connect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root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Serverga bog'lanmadi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mysqli_select_db($link</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test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Bazaga bog'lanmadi</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$query = </a:t>
            </a:r>
            <a:r>
              <a:rPr lang="en-US" smtClean="0">
                <a:solidFill>
                  <a:srgbClr val="A31515"/>
                </a:solidFill>
                <a:latin typeface="Consolas" panose="020B0609020204030204" pitchFamily="49" charset="0"/>
              </a:rPr>
              <a:t>"</a:t>
            </a:r>
            <a:r>
              <a:rPr lang="en-US" smtClean="0">
                <a:solidFill>
                  <a:srgbClr val="0000FF"/>
                </a:solidFill>
                <a:latin typeface="Consolas" panose="020B0609020204030204" pitchFamily="49" charset="0"/>
              </a:rPr>
              <a:t>UPDATE</a:t>
            </a:r>
            <a:r>
              <a:rPr lang="en-US" smtClean="0">
                <a:solidFill>
                  <a:srgbClr val="A31515"/>
                </a:solidFill>
                <a:latin typeface="Consolas" panose="020B0609020204030204" pitchFamily="49" charset="0"/>
              </a:rPr>
              <a:t> talaba </a:t>
            </a:r>
          </a:p>
          <a:p>
            <a:pPr marL="0" indent="0">
              <a:lnSpc>
                <a:spcPct val="110000"/>
              </a:lnSpc>
              <a:spcBef>
                <a:spcPts val="0"/>
              </a:spcBef>
              <a:spcAft>
                <a:spcPts val="0"/>
              </a:spcAft>
              <a:buNone/>
            </a:pP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 </a:t>
            </a:r>
            <a:r>
              <a:rPr lang="en-US" smtClean="0">
                <a:solidFill>
                  <a:srgbClr val="0000FF"/>
                </a:solidFill>
                <a:latin typeface="Consolas" panose="020B0609020204030204" pitchFamily="49" charset="0"/>
              </a:rPr>
              <a:t>SET</a:t>
            </a:r>
            <a:r>
              <a:rPr lang="en-US" smtClean="0">
                <a:solidFill>
                  <a:srgbClr val="A31515"/>
                </a:solidFill>
                <a:latin typeface="Consolas" panose="020B0609020204030204" pitchFamily="49" charset="0"/>
              </a:rPr>
              <a:t> familiya </a:t>
            </a:r>
            <a:r>
              <a:rPr lang="en-US" smtClean="0">
                <a:solidFill>
                  <a:srgbClr val="000000"/>
                </a:solidFill>
                <a:latin typeface="Consolas" panose="020B0609020204030204" pitchFamily="49" charset="0"/>
              </a:rPr>
              <a:t>=</a:t>
            </a:r>
            <a:r>
              <a:rPr lang="en-US" smtClean="0">
                <a:solidFill>
                  <a:srgbClr val="A31515"/>
                </a:solidFill>
                <a:latin typeface="Consolas" panose="020B0609020204030204" pitchFamily="49" charset="0"/>
              </a:rPr>
              <a:t> 'Usmonov', ism</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'Karim</a:t>
            </a:r>
            <a:r>
              <a:rPr lang="en-US" smtClean="0">
                <a:solidFill>
                  <a:srgbClr val="A31515"/>
                </a:solidFill>
                <a:latin typeface="Consolas" panose="020B0609020204030204" pitchFamily="49" charset="0"/>
              </a:rPr>
              <a:t>' </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A31515"/>
                </a:solidFill>
                <a:latin typeface="Consolas" panose="020B0609020204030204" pitchFamily="49" charset="0"/>
              </a:rPr>
              <a:t>   </a:t>
            </a:r>
            <a:r>
              <a:rPr lang="en-US" smtClean="0">
                <a:solidFill>
                  <a:srgbClr val="0000FF"/>
                </a:solidFill>
                <a:latin typeface="Consolas" panose="020B0609020204030204" pitchFamily="49" charset="0"/>
              </a:rPr>
              <a:t>WHERE</a:t>
            </a:r>
            <a:r>
              <a:rPr lang="en-US" smtClean="0">
                <a:solidFill>
                  <a:srgbClr val="A31515"/>
                </a:solidFill>
                <a:latin typeface="Consolas" panose="020B0609020204030204" pitchFamily="49" charset="0"/>
              </a:rPr>
              <a:t> id</a:t>
            </a:r>
            <a:r>
              <a:rPr lang="en-US" smtClean="0">
                <a:solidFill>
                  <a:srgbClr val="000000"/>
                </a:solidFill>
                <a:latin typeface="Consolas" panose="020B0609020204030204" pitchFamily="49" charset="0"/>
              </a:rPr>
              <a:t>=</a:t>
            </a:r>
            <a:r>
              <a:rPr lang="en-US" smtClean="0">
                <a:solidFill>
                  <a:srgbClr val="09885A"/>
                </a:solidFill>
                <a:latin typeface="Consolas" panose="020B0609020204030204" pitchFamily="49" charset="0"/>
              </a:rPr>
              <a:t>3</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print($result);</a:t>
            </a:r>
          </a:p>
          <a:p>
            <a:pPr marL="0" indent="0">
              <a:lnSpc>
                <a:spcPct val="110000"/>
              </a:lnSpc>
              <a:spcBef>
                <a:spcPts val="0"/>
              </a:spcBef>
              <a:spcAft>
                <a:spcPts val="0"/>
              </a:spcAft>
              <a:buNone/>
            </a:pPr>
            <a:r>
              <a:rPr lang="en-US" smtClean="0">
                <a:solidFill>
                  <a:srgbClr val="000000"/>
                </a:solidFill>
                <a:latin typeface="Consolas" panose="020B0609020204030204" pitchFamily="49" charset="0"/>
              </a:rPr>
              <a:t>mysqli_close</a:t>
            </a:r>
            <a:r>
              <a:rPr lang="en-US">
                <a:solidFill>
                  <a:srgbClr val="000000"/>
                </a:solidFill>
                <a:latin typeface="Consolas" panose="020B0609020204030204" pitchFamily="49" charset="0"/>
              </a:rPr>
              <a:t>($link);</a:t>
            </a:r>
          </a:p>
          <a:p>
            <a:pPr marL="0" indent="0">
              <a:buNone/>
            </a:pPr>
            <a:r>
              <a:rPr lang="en-US" sz="2600" smtClean="0"/>
              <a:t>Natija sifatida $result o’zgaruvchisi 1 ni qabul qiladi, ya’ni so’rov mufavvaqiyatli amalga oshirilganini bildiradi. Agar biror xato so’rov yozilsa quyidagi kabi xabar chop etiladi</a:t>
            </a:r>
            <a:r>
              <a:rPr lang="en-US" sz="2600"/>
              <a:t>:</a:t>
            </a:r>
          </a:p>
          <a:p>
            <a:pPr marL="0" indent="0">
              <a:buNone/>
            </a:pPr>
            <a:r>
              <a:rPr lang="en-US" smtClean="0">
                <a:solidFill>
                  <a:srgbClr val="000000"/>
                </a:solidFill>
                <a:latin typeface="Consolas" panose="020B0609020204030204" pitchFamily="49" charset="0"/>
              </a:rPr>
              <a:t>So'rov ishlamadi : Unknown column 'ismi' in 'field list'</a:t>
            </a:r>
          </a:p>
          <a:p>
            <a:pPr marL="0" indent="0">
              <a:buNone/>
            </a:pPr>
            <a:endParaRPr lang="en-US" smtClean="0">
              <a:solidFill>
                <a:srgbClr val="000000"/>
              </a:solidFill>
              <a:latin typeface="Consolas" panose="020B0609020204030204" pitchFamily="49" charset="0"/>
            </a:endParaRPr>
          </a:p>
        </p:txBody>
      </p:sp>
    </p:spTree>
    <p:extLst>
      <p:ext uri="{BB962C8B-B14F-4D97-AF65-F5344CB8AC3E}">
        <p14:creationId xmlns:p14="http://schemas.microsoft.com/office/powerpoint/2010/main" val="275594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Delete – jadvaldagi berilganlarni o’chirish</a:t>
            </a:r>
            <a:endParaRPr lang="ru-RU" b="1"/>
          </a:p>
        </p:txBody>
      </p:sp>
      <p:sp>
        <p:nvSpPr>
          <p:cNvPr id="3" name="Content Placeholder 2"/>
          <p:cNvSpPr>
            <a:spLocks noGrp="1"/>
          </p:cNvSpPr>
          <p:nvPr>
            <p:ph idx="1"/>
          </p:nvPr>
        </p:nvSpPr>
        <p:spPr>
          <a:xfrm>
            <a:off x="1097280" y="1845734"/>
            <a:ext cx="10058400" cy="4589572"/>
          </a:xfrm>
        </p:spPr>
        <p:txBody>
          <a:bodyPr>
            <a:normAutofit/>
          </a:bodyPr>
          <a:lstStyle/>
          <a:p>
            <a:pPr marL="0" indent="0">
              <a:buNone/>
            </a:pPr>
            <a:r>
              <a:rPr lang="en-US" smtClean="0"/>
              <a:t>Jadvalga bir yoki bir nechta qatorlarni o’zgartirish uchun ishlatiladi. Sintaksisi:</a:t>
            </a:r>
          </a:p>
          <a:p>
            <a:pPr marL="0" indent="0">
              <a:spcBef>
                <a:spcPts val="0"/>
              </a:spcBef>
              <a:spcAft>
                <a:spcPts val="0"/>
              </a:spcAft>
              <a:buNone/>
            </a:pPr>
            <a:endParaRPr lang="en-US" smtClean="0"/>
          </a:p>
          <a:p>
            <a:pPr marL="0" indent="0">
              <a:spcBef>
                <a:spcPts val="0"/>
              </a:spcBef>
              <a:spcAft>
                <a:spcPts val="0"/>
              </a:spcAft>
              <a:buNone/>
            </a:pPr>
            <a:r>
              <a:rPr lang="en-US" smtClean="0"/>
              <a:t>DELETE [</a:t>
            </a:r>
            <a:r>
              <a:rPr lang="en-US"/>
              <a:t>LOW_PRIORITY</a:t>
            </a:r>
            <a:r>
              <a:rPr lang="en-US" smtClean="0"/>
              <a:t>] [</a:t>
            </a:r>
            <a:r>
              <a:rPr lang="en-US"/>
              <a:t>QUICK</a:t>
            </a:r>
            <a:r>
              <a:rPr lang="en-US" smtClean="0"/>
              <a:t>] [</a:t>
            </a:r>
            <a:r>
              <a:rPr lang="en-US"/>
              <a:t>IGNORE</a:t>
            </a:r>
            <a:r>
              <a:rPr lang="en-US" smtClean="0"/>
              <a:t>] FROM table_name</a:t>
            </a:r>
            <a:endParaRPr lang="en-US"/>
          </a:p>
          <a:p>
            <a:pPr marL="0" indent="0">
              <a:spcBef>
                <a:spcPts val="0"/>
              </a:spcBef>
              <a:spcAft>
                <a:spcPts val="0"/>
              </a:spcAft>
              <a:buNone/>
            </a:pPr>
            <a:r>
              <a:rPr lang="en-US" smtClean="0"/>
              <a:t>  [PARTITION (</a:t>
            </a:r>
            <a:r>
              <a:rPr lang="en-US"/>
              <a:t>partition_name,...)]</a:t>
            </a:r>
          </a:p>
          <a:p>
            <a:pPr marL="0" indent="0">
              <a:spcBef>
                <a:spcPts val="0"/>
              </a:spcBef>
              <a:spcAft>
                <a:spcPts val="0"/>
              </a:spcAft>
              <a:buNone/>
            </a:pPr>
            <a:r>
              <a:rPr lang="en-US" smtClean="0"/>
              <a:t>  [WHERE where_condition</a:t>
            </a:r>
            <a:r>
              <a:rPr lang="en-US"/>
              <a:t>]</a:t>
            </a:r>
          </a:p>
          <a:p>
            <a:pPr marL="0" indent="0">
              <a:spcBef>
                <a:spcPts val="0"/>
              </a:spcBef>
              <a:spcAft>
                <a:spcPts val="0"/>
              </a:spcAft>
              <a:buNone/>
            </a:pPr>
            <a:r>
              <a:rPr lang="en-US" smtClean="0"/>
              <a:t>  [ORDER BY ...]</a:t>
            </a:r>
            <a:endParaRPr lang="en-US"/>
          </a:p>
          <a:p>
            <a:pPr marL="0" indent="0">
              <a:spcBef>
                <a:spcPts val="0"/>
              </a:spcBef>
              <a:spcAft>
                <a:spcPts val="0"/>
              </a:spcAft>
              <a:buNone/>
            </a:pPr>
            <a:r>
              <a:rPr lang="en-US" smtClean="0"/>
              <a:t>  [LIMIT row_count]</a:t>
            </a:r>
          </a:p>
          <a:p>
            <a:pPr marL="0" indent="0">
              <a:spcBef>
                <a:spcPts val="0"/>
              </a:spcBef>
              <a:spcAft>
                <a:spcPts val="0"/>
              </a:spcAft>
              <a:buNone/>
            </a:pPr>
            <a:r>
              <a:rPr lang="en-US"/>
              <a:t/>
            </a:r>
            <a:br>
              <a:rPr lang="en-US"/>
            </a:br>
            <a:r>
              <a:rPr lang="en-US" b="1" smtClean="0"/>
              <a:t>Namuna:</a:t>
            </a:r>
            <a:r>
              <a:rPr lang="en-US" smtClean="0"/>
              <a:t> </a:t>
            </a:r>
          </a:p>
          <a:p>
            <a:pPr marL="0" indent="0">
              <a:spcBef>
                <a:spcPts val="0"/>
              </a:spcBef>
              <a:spcAft>
                <a:spcPts val="0"/>
              </a:spcAft>
              <a:buNone/>
            </a:pPr>
            <a:r>
              <a:rPr lang="en-US" smtClean="0"/>
              <a:t>  DELETE FROM table </a:t>
            </a:r>
          </a:p>
          <a:p>
            <a:pPr marL="0" indent="0">
              <a:spcBef>
                <a:spcPts val="0"/>
              </a:spcBef>
              <a:spcAft>
                <a:spcPts val="0"/>
              </a:spcAft>
              <a:buNone/>
            </a:pPr>
            <a:r>
              <a:rPr lang="en-US" smtClean="0"/>
              <a:t>  WHERE id=9</a:t>
            </a:r>
            <a:endParaRPr lang="en-US" b="1" smtClean="0"/>
          </a:p>
        </p:txBody>
      </p:sp>
    </p:spTree>
    <p:extLst>
      <p:ext uri="{BB962C8B-B14F-4D97-AF65-F5344CB8AC3E}">
        <p14:creationId xmlns:p14="http://schemas.microsoft.com/office/powerpoint/2010/main" val="251859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Delete – jadvaldagi berilganlarni o’chirish</a:t>
            </a:r>
            <a:endParaRPr lang="ru-RU" b="1"/>
          </a:p>
        </p:txBody>
      </p:sp>
      <p:sp>
        <p:nvSpPr>
          <p:cNvPr id="3" name="Content Placeholder 2"/>
          <p:cNvSpPr>
            <a:spLocks noGrp="1"/>
          </p:cNvSpPr>
          <p:nvPr>
            <p:ph idx="1"/>
          </p:nvPr>
        </p:nvSpPr>
        <p:spPr>
          <a:xfrm>
            <a:off x="1097280" y="1845734"/>
            <a:ext cx="10058400" cy="4339406"/>
          </a:xfrm>
        </p:spPr>
        <p:txBody>
          <a:bodyPr>
            <a:normAutofit fontScale="77500" lnSpcReduction="20000"/>
          </a:bodyPr>
          <a:lstStyle/>
          <a:p>
            <a:pPr marL="0" indent="0">
              <a:lnSpc>
                <a:spcPct val="110000"/>
              </a:lnSpc>
              <a:spcBef>
                <a:spcPts val="0"/>
              </a:spcBef>
              <a:spcAft>
                <a:spcPts val="0"/>
              </a:spcAft>
              <a:buNone/>
            </a:pPr>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link = mysqli_connect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root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Serverga bog'lanmadi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mysqli_select_db($link</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test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Bazaga bog'lanmadi</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endParaRPr lang="en-US">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$query = </a:t>
            </a:r>
            <a:r>
              <a:rPr lang="en-US" smtClean="0">
                <a:solidFill>
                  <a:srgbClr val="A31515"/>
                </a:solidFill>
                <a:latin typeface="Consolas" panose="020B0609020204030204" pitchFamily="49" charset="0"/>
              </a:rPr>
              <a:t>"</a:t>
            </a:r>
            <a:r>
              <a:rPr lang="en-US" smtClean="0">
                <a:solidFill>
                  <a:srgbClr val="0000FF"/>
                </a:solidFill>
                <a:latin typeface="Consolas" panose="020B0609020204030204" pitchFamily="49" charset="0"/>
              </a:rPr>
              <a:t>DELETE FROM</a:t>
            </a:r>
            <a:r>
              <a:rPr lang="en-US" smtClean="0">
                <a:solidFill>
                  <a:srgbClr val="A31515"/>
                </a:solidFill>
                <a:latin typeface="Consolas" panose="020B0609020204030204" pitchFamily="49" charset="0"/>
              </a:rPr>
              <a:t> talaba </a:t>
            </a:r>
          </a:p>
          <a:p>
            <a:pPr>
              <a:lnSpc>
                <a:spcPct val="110000"/>
              </a:lnSpc>
              <a:spcBef>
                <a:spcPts val="0"/>
              </a:spcBef>
              <a:spcAft>
                <a:spcPts val="0"/>
              </a:spcAft>
            </a:pPr>
            <a:r>
              <a:rPr lang="en-US" smtClean="0">
                <a:solidFill>
                  <a:srgbClr val="A31515"/>
                </a:solidFill>
                <a:latin typeface="Consolas" panose="020B0609020204030204" pitchFamily="49" charset="0"/>
              </a:rPr>
              <a:t>   </a:t>
            </a:r>
            <a:r>
              <a:rPr lang="en-US" smtClean="0">
                <a:solidFill>
                  <a:srgbClr val="0000FF"/>
                </a:solidFill>
                <a:latin typeface="Consolas" panose="020B0609020204030204" pitchFamily="49" charset="0"/>
              </a:rPr>
              <a:t>WHERE</a:t>
            </a:r>
            <a:r>
              <a:rPr lang="en-US" smtClean="0">
                <a:solidFill>
                  <a:srgbClr val="A31515"/>
                </a:solidFill>
                <a:latin typeface="Consolas" panose="020B0609020204030204" pitchFamily="49" charset="0"/>
              </a:rPr>
              <a:t> id</a:t>
            </a:r>
            <a:r>
              <a:rPr lang="en-US" smtClean="0">
                <a:solidFill>
                  <a:srgbClr val="000000"/>
                </a:solidFill>
                <a:latin typeface="Consolas" panose="020B0609020204030204" pitchFamily="49" charset="0"/>
              </a:rPr>
              <a:t>=</a:t>
            </a:r>
            <a:r>
              <a:rPr lang="en-US" smtClean="0">
                <a:solidFill>
                  <a:srgbClr val="09885A"/>
                </a:solidFill>
                <a:latin typeface="Consolas" panose="020B0609020204030204" pitchFamily="49" charset="0"/>
              </a:rPr>
              <a:t>3</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0" indent="0">
              <a:lnSpc>
                <a:spcPct val="110000"/>
              </a:lnSpc>
              <a:spcBef>
                <a:spcPts val="0"/>
              </a:spcBef>
              <a:spcAft>
                <a:spcPts val="0"/>
              </a:spcAft>
              <a:buNone/>
            </a:pPr>
            <a:endParaRPr lang="en-US" smtClean="0">
              <a:solidFill>
                <a:srgbClr val="000000"/>
              </a:solidFill>
              <a:latin typeface="Consolas" panose="020B0609020204030204" pitchFamily="49" charset="0"/>
            </a:endParaRPr>
          </a:p>
          <a:p>
            <a:pPr marL="0" indent="0">
              <a:lnSpc>
                <a:spcPct val="110000"/>
              </a:lnSpc>
              <a:spcBef>
                <a:spcPts val="0"/>
              </a:spcBef>
              <a:spcAft>
                <a:spcPts val="0"/>
              </a:spcAft>
              <a:buNone/>
            </a:pP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 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p>
          <a:p>
            <a:pPr marL="0" indent="0">
              <a:lnSpc>
                <a:spcPct val="110000"/>
              </a:lnSpc>
              <a:spcBef>
                <a:spcPts val="0"/>
              </a:spcBef>
              <a:spcAft>
                <a:spcPts val="0"/>
              </a:spcAft>
              <a:buNone/>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print($result);</a:t>
            </a:r>
          </a:p>
          <a:p>
            <a:pPr marL="0" indent="0">
              <a:lnSpc>
                <a:spcPct val="110000"/>
              </a:lnSpc>
              <a:spcBef>
                <a:spcPts val="0"/>
              </a:spcBef>
              <a:spcAft>
                <a:spcPts val="0"/>
              </a:spcAft>
              <a:buNone/>
            </a:pPr>
            <a:r>
              <a:rPr lang="en-US" smtClean="0">
                <a:solidFill>
                  <a:srgbClr val="000000"/>
                </a:solidFill>
                <a:latin typeface="Consolas" panose="020B0609020204030204" pitchFamily="49" charset="0"/>
              </a:rPr>
              <a:t>mysqli_close</a:t>
            </a:r>
            <a:r>
              <a:rPr lang="en-US">
                <a:solidFill>
                  <a:srgbClr val="000000"/>
                </a:solidFill>
                <a:latin typeface="Consolas" panose="020B0609020204030204" pitchFamily="49" charset="0"/>
              </a:rPr>
              <a:t>($link);</a:t>
            </a:r>
          </a:p>
          <a:p>
            <a:pPr marL="0" indent="0">
              <a:buNone/>
            </a:pPr>
            <a:r>
              <a:rPr lang="en-US" sz="2600" smtClean="0"/>
              <a:t>Natija sifatida $result o’zgaruvchisi 1 ni qabul qiladi, ya’ni so’rov mufavvaqiyatli amalga oshirilganini bildiradi. Agar biror xato so’rov yozilsa quyidagi kabi xabar chop etiladi</a:t>
            </a:r>
            <a:r>
              <a:rPr lang="en-US" sz="2600"/>
              <a:t>:</a:t>
            </a:r>
          </a:p>
          <a:p>
            <a:pPr marL="0" indent="0">
              <a:buNone/>
            </a:pPr>
            <a:r>
              <a:rPr lang="en-US" smtClean="0">
                <a:solidFill>
                  <a:srgbClr val="000000"/>
                </a:solidFill>
                <a:latin typeface="Consolas" panose="020B0609020204030204" pitchFamily="49" charset="0"/>
              </a:rPr>
              <a:t>So'rov ishlamadi : Table 'test.talabalar' doesn't exist</a:t>
            </a:r>
            <a:endParaRPr lang="en-US">
              <a:solidFill>
                <a:srgbClr val="000000"/>
              </a:solidFill>
              <a:latin typeface="Consolas" panose="020B0609020204030204" pitchFamily="49" charset="0"/>
            </a:endParaRPr>
          </a:p>
          <a:p>
            <a:pPr marL="0" indent="0">
              <a:buNone/>
            </a:pPr>
            <a:endParaRPr lang="en-US" smtClean="0">
              <a:solidFill>
                <a:srgbClr val="000000"/>
              </a:solidFill>
              <a:latin typeface="Consolas" panose="020B0609020204030204" pitchFamily="49" charset="0"/>
            </a:endParaRPr>
          </a:p>
        </p:txBody>
      </p:sp>
    </p:spTree>
    <p:extLst>
      <p:ext uri="{BB962C8B-B14F-4D97-AF65-F5344CB8AC3E}">
        <p14:creationId xmlns:p14="http://schemas.microsoft.com/office/powerpoint/2010/main" val="2725820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phpMyAdmin bilan ishlash</a:t>
            </a:r>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6" name="Picture 5"/>
          <p:cNvPicPr>
            <a:picLocks noChangeAspect="1"/>
          </p:cNvPicPr>
          <p:nvPr/>
        </p:nvPicPr>
        <p:blipFill>
          <a:blip r:embed="rId2"/>
          <a:stretch>
            <a:fillRect/>
          </a:stretch>
        </p:blipFill>
        <p:spPr>
          <a:xfrm>
            <a:off x="957262" y="376237"/>
            <a:ext cx="10277475" cy="6105525"/>
          </a:xfrm>
          <a:prstGeom prst="rect">
            <a:avLst/>
          </a:prstGeom>
        </p:spPr>
      </p:pic>
      <p:cxnSp>
        <p:nvCxnSpPr>
          <p:cNvPr id="7" name="Straight Arrow Connector 6"/>
          <p:cNvCxnSpPr/>
          <p:nvPr/>
        </p:nvCxnSpPr>
        <p:spPr>
          <a:xfrm flipH="1" flipV="1">
            <a:off x="7186108" y="2509610"/>
            <a:ext cx="1008000" cy="7825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48389" y="3053748"/>
            <a:ext cx="3298865" cy="369332"/>
          </a:xfrm>
          <a:prstGeom prst="rect">
            <a:avLst/>
          </a:prstGeom>
          <a:noFill/>
        </p:spPr>
        <p:txBody>
          <a:bodyPr wrap="square" rtlCol="0">
            <a:spAutoFit/>
          </a:bodyPr>
          <a:lstStyle/>
          <a:p>
            <a:r>
              <a:rPr lang="en-US" smtClean="0"/>
              <a:t>Yangi baza qo’shish</a:t>
            </a:r>
            <a:endParaRPr lang="en-US"/>
          </a:p>
        </p:txBody>
      </p:sp>
      <p:cxnSp>
        <p:nvCxnSpPr>
          <p:cNvPr id="9" name="Straight Arrow Connector 8"/>
          <p:cNvCxnSpPr/>
          <p:nvPr/>
        </p:nvCxnSpPr>
        <p:spPr>
          <a:xfrm flipV="1">
            <a:off x="2656936" y="1566456"/>
            <a:ext cx="903202" cy="63328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0307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 die va if…else</a:t>
            </a:r>
            <a:endParaRPr lang="en-US"/>
          </a:p>
        </p:txBody>
      </p:sp>
      <p:sp>
        <p:nvSpPr>
          <p:cNvPr id="3" name="Content Placeholder 2"/>
          <p:cNvSpPr>
            <a:spLocks noGrp="1"/>
          </p:cNvSpPr>
          <p:nvPr>
            <p:ph idx="1"/>
          </p:nvPr>
        </p:nvSpPr>
        <p:spPr/>
        <p:txBody>
          <a:bodyPr/>
          <a:lstStyle/>
          <a:p>
            <a:pPr>
              <a:lnSpc>
                <a:spcPct val="110000"/>
              </a:lnSpc>
              <a:spcBef>
                <a:spcPts val="0"/>
              </a:spcBef>
              <a:spcAft>
                <a:spcPts val="0"/>
              </a:spcAft>
            </a:pPr>
            <a:endParaRPr lang="en-US" smtClean="0">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 </a:t>
            </a:r>
          </a:p>
          <a:p>
            <a:pPr>
              <a:lnSpc>
                <a:spcPct val="110000"/>
              </a:lnSpc>
              <a:spcBef>
                <a:spcPts val="0"/>
              </a:spcBef>
              <a:spcAft>
                <a:spcPts val="0"/>
              </a:spcAft>
            </a:pPr>
            <a:r>
              <a:rPr lang="en-US">
                <a:solidFill>
                  <a:srgbClr val="000000"/>
                </a:solidFill>
                <a:latin typeface="Consolas" panose="020B0609020204030204" pitchFamily="49" charset="0"/>
              </a:rPr>
              <a:t>	</a:t>
            </a:r>
            <a:r>
              <a:rPr lang="en-US" smtClean="0">
                <a:solidFill>
                  <a:srgbClr val="000000"/>
                </a:solidFill>
                <a:latin typeface="Consolas" panose="020B0609020204030204" pitchFamily="49" charset="0"/>
              </a:rPr>
              <a:t>or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a:t>
            </a:r>
          </a:p>
          <a:p>
            <a:pPr>
              <a:lnSpc>
                <a:spcPct val="110000"/>
              </a:lnSpc>
              <a:spcBef>
                <a:spcPts val="0"/>
              </a:spcBef>
              <a:spcAft>
                <a:spcPts val="0"/>
              </a:spcAft>
            </a:pPr>
            <a:endParaRPr lang="en-US">
              <a:solidFill>
                <a:srgbClr val="000000"/>
              </a:solidFill>
              <a:latin typeface="Consolas" panose="020B0609020204030204" pitchFamily="49" charset="0"/>
            </a:endParaRPr>
          </a:p>
          <a:p>
            <a:pPr>
              <a:lnSpc>
                <a:spcPct val="110000"/>
              </a:lnSpc>
              <a:spcBef>
                <a:spcPts val="0"/>
              </a:spcBef>
              <a:spcAft>
                <a:spcPts val="0"/>
              </a:spcAft>
            </a:pPr>
            <a:endParaRPr lang="en-US" smtClean="0">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$result = mysqli_query</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query</a:t>
            </a:r>
            <a:r>
              <a:rPr lang="en-US" smtClean="0">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if ($result == false) {</a:t>
            </a:r>
          </a:p>
          <a:p>
            <a:pPr>
              <a:lnSpc>
                <a:spcPct val="110000"/>
              </a:lnSpc>
              <a:spcBef>
                <a:spcPts val="0"/>
              </a:spcBef>
              <a:spcAft>
                <a:spcPts val="0"/>
              </a:spcAft>
            </a:pPr>
            <a:r>
              <a:rPr lang="en-US" smtClean="0">
                <a:solidFill>
                  <a:srgbClr val="000000"/>
                </a:solidFill>
                <a:latin typeface="Consolas" panose="020B0609020204030204" pitchFamily="49" charset="0"/>
              </a:rPr>
              <a:t>  </a:t>
            </a:r>
            <a:r>
              <a:rPr lang="en-US" smtClean="0">
                <a:solidFill>
                  <a:srgbClr val="0000FF"/>
                </a:solidFill>
                <a:latin typeface="Consolas" panose="020B0609020204030204" pitchFamily="49" charset="0"/>
              </a:rPr>
              <a:t>die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So'rov ishlamadi : "</a:t>
            </a:r>
            <a:r>
              <a:rPr lang="en-US" smtClean="0">
                <a:solidFill>
                  <a:srgbClr val="000000"/>
                </a:solidFill>
                <a:latin typeface="Consolas" panose="020B0609020204030204" pitchFamily="49" charset="0"/>
              </a:rPr>
              <a:t> . mysqli_error</a:t>
            </a:r>
            <a:r>
              <a:rPr lang="en-US">
                <a:solidFill>
                  <a:srgbClr val="000000"/>
                </a:solidFill>
                <a:latin typeface="Consolas" panose="020B0609020204030204" pitchFamily="49" charset="0"/>
              </a:rPr>
              <a:t>($link</a:t>
            </a:r>
            <a:r>
              <a:rPr lang="en-US" smtClean="0">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  // yoki boshqa ixtiyoriy amal</a:t>
            </a:r>
          </a:p>
          <a:p>
            <a:pPr>
              <a:lnSpc>
                <a:spcPct val="110000"/>
              </a:lnSpc>
              <a:spcBef>
                <a:spcPts val="0"/>
              </a:spcBef>
              <a:spcAft>
                <a:spcPts val="0"/>
              </a:spcAft>
            </a:pPr>
            <a:r>
              <a:rPr lang="en-US">
                <a:solidFill>
                  <a:srgbClr val="000000"/>
                </a:solidFill>
                <a:latin typeface="Consolas" panose="020B0609020204030204" pitchFamily="49" charset="0"/>
              </a:rPr>
              <a:t>}</a:t>
            </a:r>
          </a:p>
          <a:p>
            <a:pPr>
              <a:lnSpc>
                <a:spcPct val="110000"/>
              </a:lnSpc>
              <a:spcBef>
                <a:spcPts val="0"/>
              </a:spcBef>
              <a:spcAft>
                <a:spcPts val="0"/>
              </a:spcAft>
            </a:pP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60</a:t>
            </a:fld>
            <a:endParaRPr lang="en-US"/>
          </a:p>
        </p:txBody>
      </p:sp>
    </p:spTree>
    <p:extLst>
      <p:ext uri="{BB962C8B-B14F-4D97-AF65-F5344CB8AC3E}">
        <p14:creationId xmlns:p14="http://schemas.microsoft.com/office/powerpoint/2010/main" val="17412491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Barcha ma'lumotlarni 2d massiv ko'rinishida olish</a:t>
            </a:r>
            <a:endParaRPr lang="en-US"/>
          </a:p>
        </p:txBody>
      </p:sp>
      <p:sp>
        <p:nvSpPr>
          <p:cNvPr id="3" name="Content Placeholder 2"/>
          <p:cNvSpPr>
            <a:spLocks noGrp="1"/>
          </p:cNvSpPr>
          <p:nvPr>
            <p:ph idx="1"/>
          </p:nvPr>
        </p:nvSpPr>
        <p:spPr>
          <a:xfrm>
            <a:off x="1097280" y="1845733"/>
            <a:ext cx="10058400" cy="4361635"/>
          </a:xfrm>
        </p:spPr>
        <p:txBody>
          <a:bodyPr>
            <a:normAutofit/>
          </a:bodyPr>
          <a:lstStyle/>
          <a:p>
            <a:pPr>
              <a:lnSpc>
                <a:spcPct val="100000"/>
              </a:lnSpc>
              <a:spcBef>
                <a:spcPts val="0"/>
              </a:spcBef>
            </a:pPr>
            <a:r>
              <a:rPr lang="en-US" smtClean="0"/>
              <a:t>public mysqli_result</a:t>
            </a:r>
            <a:r>
              <a:rPr lang="en-US"/>
              <a:t>::fetch_all</a:t>
            </a:r>
            <a:r>
              <a:rPr lang="en-US" smtClean="0"/>
              <a:t>( int $resulttype = MYSQLI_NUM) : mixed</a:t>
            </a:r>
          </a:p>
          <a:p>
            <a:pPr>
              <a:lnSpc>
                <a:spcPct val="100000"/>
              </a:lnSpc>
              <a:spcBef>
                <a:spcPts val="0"/>
              </a:spcBef>
            </a:pPr>
            <a:endParaRPr lang="en-US"/>
          </a:p>
          <a:p>
            <a:pPr>
              <a:lnSpc>
                <a:spcPct val="100000"/>
              </a:lnSpc>
              <a:spcBef>
                <a:spcPts val="0"/>
              </a:spcBef>
            </a:pPr>
            <a:r>
              <a:rPr lang="en-US" smtClean="0"/>
              <a:t>Namuna: </a:t>
            </a:r>
          </a:p>
          <a:p>
            <a:pPr>
              <a:lnSpc>
                <a:spcPct val="100000"/>
              </a:lnSpc>
              <a:spcBef>
                <a:spcPts val="0"/>
              </a:spcBef>
            </a:pPr>
            <a:endParaRPr lang="en-US" smtClean="0">
              <a:latin typeface="Consolas" panose="020B0609020204030204" pitchFamily="49" charset="0"/>
            </a:endParaRPr>
          </a:p>
          <a:p>
            <a:pPr>
              <a:lnSpc>
                <a:spcPct val="100000"/>
              </a:lnSpc>
              <a:spcBef>
                <a:spcPts val="0"/>
              </a:spcBef>
            </a:pPr>
            <a:r>
              <a:rPr lang="en-US" sz="1700" smtClean="0">
                <a:latin typeface="Consolas" panose="020B0609020204030204" pitchFamily="49" charset="0"/>
              </a:rPr>
              <a:t>&lt;?</a:t>
            </a:r>
            <a:r>
              <a:rPr lang="en-US" sz="1700">
                <a:latin typeface="Consolas" panose="020B0609020204030204" pitchFamily="49" charset="0"/>
              </a:rPr>
              <a:t>php</a:t>
            </a:r>
          </a:p>
          <a:p>
            <a:pPr>
              <a:lnSpc>
                <a:spcPct val="100000"/>
              </a:lnSpc>
              <a:spcBef>
                <a:spcPts val="0"/>
              </a:spcBef>
            </a:pPr>
            <a:endParaRPr lang="en-US" sz="1700">
              <a:latin typeface="Consolas" panose="020B0609020204030204" pitchFamily="49" charset="0"/>
            </a:endParaRPr>
          </a:p>
          <a:p>
            <a:pPr>
              <a:lnSpc>
                <a:spcPct val="100000"/>
              </a:lnSpc>
              <a:spcBef>
                <a:spcPts val="0"/>
              </a:spcBef>
            </a:pPr>
            <a:r>
              <a:rPr lang="en-US" sz="1700">
                <a:latin typeface="Consolas" panose="020B0609020204030204" pitchFamily="49" charset="0"/>
              </a:rPr>
              <a:t>$</a:t>
            </a:r>
            <a:r>
              <a:rPr lang="en-US" sz="1700" smtClean="0">
                <a:latin typeface="Consolas" panose="020B0609020204030204" pitchFamily="49" charset="0"/>
              </a:rPr>
              <a:t>sql = 'SELECT id, name FROM cities</a:t>
            </a:r>
            <a:r>
              <a:rPr lang="en-US" sz="1700">
                <a:latin typeface="Consolas" panose="020B0609020204030204" pitchFamily="49" charset="0"/>
              </a:rPr>
              <a:t>';</a:t>
            </a:r>
          </a:p>
          <a:p>
            <a:pPr>
              <a:lnSpc>
                <a:spcPct val="100000"/>
              </a:lnSpc>
              <a:spcBef>
                <a:spcPts val="0"/>
              </a:spcBef>
            </a:pPr>
            <a:r>
              <a:rPr lang="en-US" sz="1700">
                <a:latin typeface="Consolas" panose="020B0609020204030204" pitchFamily="49" charset="0"/>
              </a:rPr>
              <a:t>$</a:t>
            </a:r>
            <a:r>
              <a:rPr lang="en-US" sz="1700" smtClean="0">
                <a:latin typeface="Consolas" panose="020B0609020204030204" pitchFamily="49" charset="0"/>
              </a:rPr>
              <a:t>result = mysqli_query</a:t>
            </a:r>
            <a:r>
              <a:rPr lang="en-US" sz="1700">
                <a:latin typeface="Consolas" panose="020B0609020204030204" pitchFamily="49" charset="0"/>
              </a:rPr>
              <a:t>($link</a:t>
            </a:r>
            <a:r>
              <a:rPr lang="en-US" sz="1700" smtClean="0">
                <a:latin typeface="Consolas" panose="020B0609020204030204" pitchFamily="49" charset="0"/>
              </a:rPr>
              <a:t>, $</a:t>
            </a:r>
            <a:r>
              <a:rPr lang="en-US" sz="1700">
                <a:latin typeface="Consolas" panose="020B0609020204030204" pitchFamily="49" charset="0"/>
              </a:rPr>
              <a:t>sql);</a:t>
            </a:r>
          </a:p>
          <a:p>
            <a:pPr>
              <a:lnSpc>
                <a:spcPct val="100000"/>
              </a:lnSpc>
              <a:spcBef>
                <a:spcPts val="0"/>
              </a:spcBef>
            </a:pPr>
            <a:endParaRPr lang="en-US" sz="1700">
              <a:latin typeface="Consolas" panose="020B0609020204030204" pitchFamily="49" charset="0"/>
            </a:endParaRPr>
          </a:p>
          <a:p>
            <a:pPr>
              <a:lnSpc>
                <a:spcPct val="100000"/>
              </a:lnSpc>
              <a:spcBef>
                <a:spcPts val="0"/>
              </a:spcBef>
            </a:pPr>
            <a:r>
              <a:rPr lang="en-US" sz="1700">
                <a:latin typeface="Consolas" panose="020B0609020204030204" pitchFamily="49" charset="0"/>
              </a:rPr>
              <a:t>$</a:t>
            </a:r>
            <a:r>
              <a:rPr lang="en-US" sz="1700" smtClean="0">
                <a:latin typeface="Consolas" panose="020B0609020204030204" pitchFamily="49" charset="0"/>
              </a:rPr>
              <a:t>rows = mysqli_fetch_all</a:t>
            </a:r>
            <a:r>
              <a:rPr lang="en-US" sz="1700">
                <a:latin typeface="Consolas" panose="020B0609020204030204" pitchFamily="49" charset="0"/>
              </a:rPr>
              <a:t>($result</a:t>
            </a:r>
            <a:r>
              <a:rPr lang="en-US" sz="1700" smtClean="0">
                <a:latin typeface="Consolas" panose="020B0609020204030204" pitchFamily="49" charset="0"/>
              </a:rPr>
              <a:t>, MYSQLI_ASSOC</a:t>
            </a:r>
            <a:r>
              <a:rPr lang="en-US" sz="1700">
                <a:latin typeface="Consolas" panose="020B0609020204030204" pitchFamily="49" charset="0"/>
              </a:rPr>
              <a:t>)</a:t>
            </a:r>
          </a:p>
          <a:p>
            <a:pPr>
              <a:lnSpc>
                <a:spcPct val="100000"/>
              </a:lnSpc>
              <a:spcBef>
                <a:spcPts val="0"/>
              </a:spcBef>
            </a:pPr>
            <a:endParaRPr lang="en-US" sz="1700">
              <a:latin typeface="Consolas" panose="020B0609020204030204" pitchFamily="49" charset="0"/>
            </a:endParaRPr>
          </a:p>
          <a:p>
            <a:pPr>
              <a:lnSpc>
                <a:spcPct val="100000"/>
              </a:lnSpc>
              <a:spcBef>
                <a:spcPts val="0"/>
              </a:spcBef>
            </a:pPr>
            <a:r>
              <a:rPr lang="en-US" sz="1700" smtClean="0">
                <a:latin typeface="Consolas" panose="020B0609020204030204" pitchFamily="49" charset="0"/>
              </a:rPr>
              <a:t>foreach ($rows as $</a:t>
            </a:r>
            <a:r>
              <a:rPr lang="en-US" sz="1700">
                <a:latin typeface="Consolas" panose="020B0609020204030204" pitchFamily="49" charset="0"/>
              </a:rPr>
              <a:t>row</a:t>
            </a:r>
            <a:r>
              <a:rPr lang="en-US" sz="1700" smtClean="0">
                <a:latin typeface="Consolas" panose="020B0609020204030204" pitchFamily="49" charset="0"/>
              </a:rPr>
              <a:t>) {</a:t>
            </a:r>
            <a:endParaRPr lang="en-US" sz="1700">
              <a:latin typeface="Consolas" panose="020B0609020204030204" pitchFamily="49" charset="0"/>
            </a:endParaRPr>
          </a:p>
          <a:p>
            <a:pPr>
              <a:lnSpc>
                <a:spcPct val="100000"/>
              </a:lnSpc>
              <a:spcBef>
                <a:spcPts val="0"/>
              </a:spcBef>
            </a:pPr>
            <a:r>
              <a:rPr lang="en-US" sz="1700" smtClean="0">
                <a:latin typeface="Consolas" panose="020B0609020204030204" pitchFamily="49" charset="0"/>
              </a:rPr>
              <a:t>  print("Shahar</a:t>
            </a:r>
            <a:r>
              <a:rPr lang="ru-RU" sz="1700" smtClean="0">
                <a:latin typeface="Consolas" panose="020B0609020204030204" pitchFamily="49" charset="0"/>
              </a:rPr>
              <a:t>: " . $</a:t>
            </a:r>
            <a:r>
              <a:rPr lang="en-US" sz="1700">
                <a:latin typeface="Consolas" panose="020B0609020204030204" pitchFamily="49" charset="0"/>
              </a:rPr>
              <a:t>row['name</a:t>
            </a:r>
            <a:r>
              <a:rPr lang="en-US" sz="1700" smtClean="0">
                <a:latin typeface="Consolas" panose="020B0609020204030204" pitchFamily="49" charset="0"/>
              </a:rPr>
              <a:t>'] . "; Identifikator</a:t>
            </a:r>
            <a:r>
              <a:rPr lang="ru-RU" sz="1700" smtClean="0">
                <a:latin typeface="Consolas" panose="020B0609020204030204" pitchFamily="49" charset="0"/>
              </a:rPr>
              <a:t>: . " . $</a:t>
            </a:r>
            <a:r>
              <a:rPr lang="en-US" sz="1700">
                <a:latin typeface="Consolas" panose="020B0609020204030204" pitchFamily="49" charset="0"/>
              </a:rPr>
              <a:t>row['id</a:t>
            </a:r>
            <a:r>
              <a:rPr lang="en-US" sz="1700" smtClean="0">
                <a:latin typeface="Consolas" panose="020B0609020204030204" pitchFamily="49" charset="0"/>
              </a:rPr>
              <a:t>'] . "&lt;</a:t>
            </a:r>
            <a:r>
              <a:rPr lang="en-US" sz="1700">
                <a:latin typeface="Consolas" panose="020B0609020204030204" pitchFamily="49" charset="0"/>
              </a:rPr>
              <a:t>br&gt;");</a:t>
            </a:r>
          </a:p>
          <a:p>
            <a:pPr>
              <a:lnSpc>
                <a:spcPct val="100000"/>
              </a:lnSpc>
              <a:spcBef>
                <a:spcPts val="0"/>
              </a:spcBef>
            </a:pPr>
            <a:r>
              <a:rPr lang="en-US" sz="1700">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61</a:t>
            </a:fld>
            <a:endParaRPr lang="en-US"/>
          </a:p>
        </p:txBody>
      </p:sp>
    </p:spTree>
    <p:extLst>
      <p:ext uri="{BB962C8B-B14F-4D97-AF65-F5344CB8AC3E}">
        <p14:creationId xmlns:p14="http://schemas.microsoft.com/office/powerpoint/2010/main" val="31231522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Tayyorlangan so’rovlarni ishlatish</a:t>
            </a:r>
            <a:endParaRPr lang="ru-RU" b="1"/>
          </a:p>
        </p:txBody>
      </p:sp>
      <p:sp>
        <p:nvSpPr>
          <p:cNvPr id="3" name="Content Placeholder 2"/>
          <p:cNvSpPr>
            <a:spLocks noGrp="1"/>
          </p:cNvSpPr>
          <p:nvPr>
            <p:ph idx="1"/>
          </p:nvPr>
        </p:nvSpPr>
        <p:spPr>
          <a:xfrm>
            <a:off x="1097280" y="1845734"/>
            <a:ext cx="10058400" cy="4555066"/>
          </a:xfrm>
        </p:spPr>
        <p:txBody>
          <a:bodyPr>
            <a:normAutofit lnSpcReduction="10000"/>
          </a:bodyPr>
          <a:lstStyle/>
          <a:p>
            <a:pPr marL="0" indent="0">
              <a:lnSpc>
                <a:spcPct val="110000"/>
              </a:lnSpc>
              <a:spcBef>
                <a:spcPts val="0"/>
              </a:spcBef>
              <a:spcAft>
                <a:spcPts val="0"/>
              </a:spcAft>
              <a:buNone/>
            </a:pPr>
            <a:r>
              <a:rPr lang="en-US" b="1"/>
              <a:t>mysqli::</a:t>
            </a:r>
            <a:r>
              <a:rPr lang="en-US" b="1" smtClean="0"/>
              <a:t>prepare (mysqli_prepare)</a:t>
            </a:r>
            <a:r>
              <a:rPr lang="en-US" smtClean="0"/>
              <a:t> – so’rovni tayyorlash</a:t>
            </a:r>
          </a:p>
          <a:p>
            <a:pPr marL="0" indent="0">
              <a:lnSpc>
                <a:spcPct val="110000"/>
              </a:lnSpc>
              <a:spcBef>
                <a:spcPts val="0"/>
              </a:spcBef>
              <a:spcAft>
                <a:spcPts val="0"/>
              </a:spcAft>
              <a:buNone/>
            </a:pPr>
            <a:r>
              <a:rPr lang="en-US" b="1" smtClean="0"/>
              <a:t>mysqli_stmt::bind_param (mysqli_stmt_bind_param)</a:t>
            </a:r>
            <a:r>
              <a:rPr lang="en-US" smtClean="0"/>
              <a:t> – so’rov uchun parametrlarni bog’lash</a:t>
            </a:r>
          </a:p>
          <a:p>
            <a:pPr marL="0" indent="0">
              <a:lnSpc>
                <a:spcPct val="110000"/>
              </a:lnSpc>
              <a:spcBef>
                <a:spcPts val="0"/>
              </a:spcBef>
              <a:spcAft>
                <a:spcPts val="0"/>
              </a:spcAft>
              <a:buNone/>
            </a:pPr>
            <a:r>
              <a:rPr lang="en-US" b="1"/>
              <a:t>mysqli_stmt::</a:t>
            </a:r>
            <a:r>
              <a:rPr lang="en-US" b="1" smtClean="0"/>
              <a:t>execute (mysqli_stmt_execute)</a:t>
            </a:r>
            <a:r>
              <a:rPr lang="en-US" smtClean="0"/>
              <a:t> – tayyorlangan so’rovni ishga tushurish</a:t>
            </a:r>
            <a:endParaRPr lang="en-US"/>
          </a:p>
          <a:p>
            <a:pPr marL="0" indent="0">
              <a:lnSpc>
                <a:spcPct val="110000"/>
              </a:lnSpc>
              <a:spcBef>
                <a:spcPts val="0"/>
              </a:spcBef>
              <a:spcAft>
                <a:spcPts val="0"/>
              </a:spcAft>
              <a:buNone/>
            </a:pPr>
            <a:r>
              <a:rPr lang="en-US" b="1"/>
              <a:t>mysqli_stmt::</a:t>
            </a:r>
            <a:r>
              <a:rPr lang="en-US" b="1" smtClean="0"/>
              <a:t>bind_result (mysqli_stmt_bind_result) </a:t>
            </a:r>
            <a:r>
              <a:rPr lang="en-US" smtClean="0"/>
              <a:t>– so’rov natijasi maydonlarini o’zgaruvchilarga ulash</a:t>
            </a:r>
            <a:endParaRPr lang="en-US"/>
          </a:p>
          <a:p>
            <a:pPr marL="0" indent="0">
              <a:lnSpc>
                <a:spcPct val="110000"/>
              </a:lnSpc>
              <a:spcBef>
                <a:spcPts val="0"/>
              </a:spcBef>
              <a:spcAft>
                <a:spcPts val="0"/>
              </a:spcAft>
              <a:buNone/>
            </a:pPr>
            <a:r>
              <a:rPr lang="en-US" smtClean="0"/>
              <a:t>Bog’lashda parametrlar turiga qarab bog’lanadi:</a:t>
            </a:r>
            <a:endParaRPr lang="en-US"/>
          </a:p>
          <a:p>
            <a:pPr marL="0" indent="0" defTabSz="534988">
              <a:lnSpc>
                <a:spcPct val="110000"/>
              </a:lnSpc>
              <a:spcBef>
                <a:spcPts val="0"/>
              </a:spcBef>
              <a:spcAft>
                <a:spcPts val="0"/>
              </a:spcAft>
              <a:buNone/>
            </a:pPr>
            <a:r>
              <a:rPr lang="en-US"/>
              <a:t>	</a:t>
            </a:r>
            <a:r>
              <a:rPr lang="en-US" smtClean="0">
                <a:latin typeface="Consolas" panose="020B0609020204030204" pitchFamily="49" charset="0"/>
              </a:rPr>
              <a:t>s</a:t>
            </a:r>
            <a:r>
              <a:rPr lang="en-US" smtClean="0"/>
              <a:t> – satrni bog’lash (string)</a:t>
            </a:r>
          </a:p>
          <a:p>
            <a:pPr marL="0" indent="0" defTabSz="534988">
              <a:lnSpc>
                <a:spcPct val="110000"/>
              </a:lnSpc>
              <a:spcBef>
                <a:spcPts val="0"/>
              </a:spcBef>
              <a:spcAft>
                <a:spcPts val="0"/>
              </a:spcAft>
              <a:buNone/>
            </a:pPr>
            <a:r>
              <a:rPr lang="en-US"/>
              <a:t>	</a:t>
            </a:r>
            <a:r>
              <a:rPr lang="en-US" smtClean="0">
                <a:latin typeface="Consolas" panose="020B0609020204030204" pitchFamily="49" charset="0"/>
              </a:rPr>
              <a:t>i</a:t>
            </a:r>
            <a:r>
              <a:rPr lang="en-US" smtClean="0"/>
              <a:t> – butun sonni bog’lash (int)</a:t>
            </a:r>
          </a:p>
          <a:p>
            <a:pPr marL="0" indent="0" defTabSz="534988">
              <a:lnSpc>
                <a:spcPct val="110000"/>
              </a:lnSpc>
              <a:spcBef>
                <a:spcPts val="0"/>
              </a:spcBef>
              <a:spcAft>
                <a:spcPts val="0"/>
              </a:spcAft>
              <a:buNone/>
            </a:pPr>
            <a:r>
              <a:rPr lang="en-US"/>
              <a:t>	</a:t>
            </a:r>
            <a:r>
              <a:rPr lang="en-US" smtClean="0">
                <a:latin typeface="Consolas" panose="020B0609020204030204" pitchFamily="49" charset="0"/>
              </a:rPr>
              <a:t>d</a:t>
            </a:r>
            <a:r>
              <a:rPr lang="en-US" smtClean="0"/>
              <a:t> – haqiqiy sonni bog’lash (double)</a:t>
            </a:r>
          </a:p>
          <a:p>
            <a:pPr marL="0" indent="0" defTabSz="534988">
              <a:lnSpc>
                <a:spcPct val="110000"/>
              </a:lnSpc>
              <a:spcBef>
                <a:spcPts val="0"/>
              </a:spcBef>
              <a:spcAft>
                <a:spcPts val="0"/>
              </a:spcAft>
              <a:buNone/>
            </a:pPr>
            <a:r>
              <a:rPr lang="en-US"/>
              <a:t>	</a:t>
            </a:r>
            <a:r>
              <a:rPr lang="en-US" smtClean="0">
                <a:latin typeface="Consolas" panose="020B0609020204030204" pitchFamily="49" charset="0"/>
              </a:rPr>
              <a:t>b</a:t>
            </a:r>
            <a:r>
              <a:rPr lang="en-US" smtClean="0"/>
              <a:t> – paketlarda jo’natiluvchi obyektni bog’lash (blob)</a:t>
            </a:r>
          </a:p>
          <a:p>
            <a:pPr marL="0" indent="0" defTabSz="534988">
              <a:lnSpc>
                <a:spcPct val="110000"/>
              </a:lnSpc>
              <a:spcBef>
                <a:spcPts val="0"/>
              </a:spcBef>
              <a:spcAft>
                <a:spcPts val="0"/>
              </a:spcAft>
              <a:buNone/>
            </a:pPr>
            <a:endParaRPr lang="en-US" smtClean="0"/>
          </a:p>
          <a:p>
            <a:pPr marL="0" indent="0" defTabSz="534988">
              <a:lnSpc>
                <a:spcPct val="110000"/>
              </a:lnSpc>
              <a:spcBef>
                <a:spcPts val="0"/>
              </a:spcBef>
              <a:spcAft>
                <a:spcPts val="0"/>
              </a:spcAft>
              <a:buNone/>
            </a:pPr>
            <a:r>
              <a:rPr lang="en-US" smtClean="0"/>
              <a:t>Namuna:</a:t>
            </a:r>
          </a:p>
          <a:p>
            <a:pPr marL="0" indent="0" defTabSz="534988">
              <a:lnSpc>
                <a:spcPct val="110000"/>
              </a:lnSpc>
              <a:spcBef>
                <a:spcPts val="0"/>
              </a:spcBef>
              <a:spcAft>
                <a:spcPts val="0"/>
              </a:spcAft>
              <a:buNone/>
            </a:pPr>
            <a:r>
              <a:rPr lang="en-US" smtClean="0">
                <a:solidFill>
                  <a:srgbClr val="0000BB"/>
                </a:solidFill>
              </a:rPr>
              <a:t>	$stmt </a:t>
            </a:r>
            <a:r>
              <a:rPr lang="en-US" smtClean="0">
                <a:solidFill>
                  <a:srgbClr val="007700"/>
                </a:solidFill>
              </a:rPr>
              <a:t>= </a:t>
            </a:r>
            <a:r>
              <a:rPr lang="en-US" smtClean="0">
                <a:solidFill>
                  <a:srgbClr val="0000BB"/>
                </a:solidFill>
              </a:rPr>
              <a:t>$</a:t>
            </a:r>
            <a:r>
              <a:rPr lang="en-US">
                <a:solidFill>
                  <a:srgbClr val="0000BB"/>
                </a:solidFill>
              </a:rPr>
              <a:t>mysqli</a:t>
            </a:r>
            <a:r>
              <a:rPr lang="en-US">
                <a:solidFill>
                  <a:srgbClr val="007700"/>
                </a:solidFill>
              </a:rPr>
              <a:t>-&gt;</a:t>
            </a:r>
            <a:r>
              <a:rPr lang="en-US">
                <a:solidFill>
                  <a:srgbClr val="0000BB"/>
                </a:solidFill>
              </a:rPr>
              <a:t>prepare</a:t>
            </a:r>
            <a:r>
              <a:rPr lang="en-US">
                <a:solidFill>
                  <a:srgbClr val="007700"/>
                </a:solidFill>
              </a:rPr>
              <a:t>(</a:t>
            </a:r>
            <a:r>
              <a:rPr lang="en-US">
                <a:solidFill>
                  <a:srgbClr val="DD0000"/>
                </a:solidFill>
              </a:rPr>
              <a:t>"</a:t>
            </a:r>
            <a:r>
              <a:rPr lang="en-US" smtClean="0">
                <a:solidFill>
                  <a:srgbClr val="DD0000"/>
                </a:solidFill>
              </a:rPr>
              <a:t>INSERT INTO CountryLanguage VALUES (?, ?, ?, ?)"</a:t>
            </a:r>
            <a:r>
              <a:rPr lang="en-US" smtClean="0">
                <a:solidFill>
                  <a:srgbClr val="007700"/>
                </a:solidFill>
              </a:rPr>
              <a:t>);</a:t>
            </a:r>
            <a:r>
              <a:rPr lang="en-US">
                <a:solidFill>
                  <a:srgbClr val="007700"/>
                </a:solidFill>
              </a:rPr>
              <a:t/>
            </a:r>
            <a:br>
              <a:rPr lang="en-US">
                <a:solidFill>
                  <a:srgbClr val="007700"/>
                </a:solidFill>
              </a:rPr>
            </a:br>
            <a:r>
              <a:rPr lang="en-US" smtClean="0">
                <a:solidFill>
                  <a:srgbClr val="007700"/>
                </a:solidFill>
              </a:rPr>
              <a:t>	</a:t>
            </a:r>
            <a:r>
              <a:rPr lang="en-US" smtClean="0">
                <a:solidFill>
                  <a:srgbClr val="0000BB"/>
                </a:solidFill>
              </a:rPr>
              <a:t>$</a:t>
            </a:r>
            <a:r>
              <a:rPr lang="en-US">
                <a:solidFill>
                  <a:srgbClr val="0000BB"/>
                </a:solidFill>
              </a:rPr>
              <a:t>stmt</a:t>
            </a:r>
            <a:r>
              <a:rPr lang="en-US">
                <a:solidFill>
                  <a:srgbClr val="007700"/>
                </a:solidFill>
              </a:rPr>
              <a:t>-&gt;</a:t>
            </a:r>
            <a:r>
              <a:rPr lang="en-US">
                <a:solidFill>
                  <a:srgbClr val="0000BB"/>
                </a:solidFill>
              </a:rPr>
              <a:t>bind_param</a:t>
            </a:r>
            <a:r>
              <a:rPr lang="en-US">
                <a:solidFill>
                  <a:srgbClr val="007700"/>
                </a:solidFill>
              </a:rPr>
              <a:t>(</a:t>
            </a:r>
            <a:r>
              <a:rPr lang="en-US">
                <a:solidFill>
                  <a:srgbClr val="DD0000"/>
                </a:solidFill>
              </a:rPr>
              <a:t>'sssd</a:t>
            </a:r>
            <a:r>
              <a:rPr lang="en-US" smtClean="0">
                <a:solidFill>
                  <a:srgbClr val="DD0000"/>
                </a:solidFill>
              </a:rPr>
              <a:t>'</a:t>
            </a:r>
            <a:r>
              <a:rPr lang="en-US" smtClean="0">
                <a:solidFill>
                  <a:srgbClr val="007700"/>
                </a:solidFill>
              </a:rPr>
              <a:t>, </a:t>
            </a:r>
            <a:r>
              <a:rPr lang="en-US" smtClean="0">
                <a:solidFill>
                  <a:srgbClr val="0000BB"/>
                </a:solidFill>
              </a:rPr>
              <a:t>$</a:t>
            </a:r>
            <a:r>
              <a:rPr lang="en-US">
                <a:solidFill>
                  <a:srgbClr val="0000BB"/>
                </a:solidFill>
              </a:rPr>
              <a:t>code</a:t>
            </a:r>
            <a:r>
              <a:rPr lang="en-US" smtClean="0">
                <a:solidFill>
                  <a:srgbClr val="007700"/>
                </a:solidFill>
              </a:rPr>
              <a:t>, </a:t>
            </a:r>
            <a:r>
              <a:rPr lang="en-US" smtClean="0">
                <a:solidFill>
                  <a:srgbClr val="0000BB"/>
                </a:solidFill>
              </a:rPr>
              <a:t>$</a:t>
            </a:r>
            <a:r>
              <a:rPr lang="en-US">
                <a:solidFill>
                  <a:srgbClr val="0000BB"/>
                </a:solidFill>
              </a:rPr>
              <a:t>language</a:t>
            </a:r>
            <a:r>
              <a:rPr lang="en-US" smtClean="0">
                <a:solidFill>
                  <a:srgbClr val="007700"/>
                </a:solidFill>
              </a:rPr>
              <a:t>, </a:t>
            </a:r>
            <a:r>
              <a:rPr lang="en-US" smtClean="0">
                <a:solidFill>
                  <a:srgbClr val="0000BB"/>
                </a:solidFill>
              </a:rPr>
              <a:t>$</a:t>
            </a:r>
            <a:r>
              <a:rPr lang="en-US">
                <a:solidFill>
                  <a:srgbClr val="0000BB"/>
                </a:solidFill>
              </a:rPr>
              <a:t>official</a:t>
            </a:r>
            <a:r>
              <a:rPr lang="en-US" smtClean="0">
                <a:solidFill>
                  <a:srgbClr val="007700"/>
                </a:solidFill>
              </a:rPr>
              <a:t>, </a:t>
            </a:r>
            <a:r>
              <a:rPr lang="en-US" smtClean="0">
                <a:solidFill>
                  <a:srgbClr val="0000BB"/>
                </a:solidFill>
              </a:rPr>
              <a:t>$</a:t>
            </a:r>
            <a:r>
              <a:rPr lang="en-US">
                <a:solidFill>
                  <a:srgbClr val="0000BB"/>
                </a:solidFill>
              </a:rPr>
              <a:t>percent</a:t>
            </a:r>
            <a:r>
              <a:rPr lang="en-US">
                <a:solidFill>
                  <a:srgbClr val="007700"/>
                </a:solidFill>
              </a:rPr>
              <a:t>);</a:t>
            </a:r>
            <a:endParaRPr lang="en-US" smtClean="0"/>
          </a:p>
        </p:txBody>
      </p:sp>
    </p:spTree>
    <p:extLst>
      <p:ext uri="{BB962C8B-B14F-4D97-AF65-F5344CB8AC3E}">
        <p14:creationId xmlns:p14="http://schemas.microsoft.com/office/powerpoint/2010/main" val="1834645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Tayyorlangan so’rovlarni ishlatish</a:t>
            </a:r>
            <a:endParaRPr lang="ru-RU" b="1"/>
          </a:p>
        </p:txBody>
      </p:sp>
      <p:sp>
        <p:nvSpPr>
          <p:cNvPr id="3" name="Content Placeholder 2"/>
          <p:cNvSpPr>
            <a:spLocks noGrp="1"/>
          </p:cNvSpPr>
          <p:nvPr>
            <p:ph idx="1"/>
          </p:nvPr>
        </p:nvSpPr>
        <p:spPr>
          <a:xfrm>
            <a:off x="1097280" y="1845734"/>
            <a:ext cx="10058400" cy="4417043"/>
          </a:xfrm>
        </p:spPr>
        <p:txBody>
          <a:bodyPr>
            <a:normAutofit fontScale="85000" lnSpcReduction="10000"/>
          </a:bodyPr>
          <a:lstStyle/>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mysqli = </a:t>
            </a:r>
            <a:r>
              <a:rPr lang="en-US" smtClean="0">
                <a:solidFill>
                  <a:srgbClr val="0000FF"/>
                </a:solidFill>
                <a:latin typeface="Consolas" panose="020B0609020204030204" pitchFamily="49" charset="0"/>
              </a:rPr>
              <a:t>new</a:t>
            </a:r>
            <a:r>
              <a:rPr lang="en-US" smtClean="0">
                <a:solidFill>
                  <a:srgbClr val="000000"/>
                </a:solidFill>
                <a:latin typeface="Consolas" panose="020B0609020204030204" pitchFamily="49" charset="0"/>
              </a:rPr>
              <a:t> mysqli</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"localhost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root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test"</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FF"/>
                </a:solidFill>
                <a:latin typeface="Consolas" panose="020B0609020204030204" pitchFamily="49" charset="0"/>
              </a:rPr>
              <a:t>if</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mysqli_connect_errno</a:t>
            </a:r>
            <a:r>
              <a:rPr lang="en-US" smtClean="0">
                <a:solidFill>
                  <a:srgbClr val="000000"/>
                </a:solidFill>
                <a:latin typeface="Consolas" panose="020B0609020204030204" pitchFamily="49" charset="0"/>
              </a:rPr>
              <a:t>()) {</a:t>
            </a:r>
          </a:p>
          <a:p>
            <a:pPr>
              <a:lnSpc>
                <a:spcPct val="110000"/>
              </a:lnSpc>
              <a:spcBef>
                <a:spcPts val="0"/>
              </a:spcBef>
              <a:spcAft>
                <a:spcPts val="0"/>
              </a:spcAft>
            </a:pPr>
            <a:r>
              <a:rPr lang="en-US" smtClean="0">
                <a:solidFill>
                  <a:srgbClr val="000000"/>
                </a:solidFill>
                <a:latin typeface="Consolas" panose="020B0609020204030204" pitchFamily="49" charset="0"/>
              </a:rPr>
              <a:t> printf</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Connect failed: %</a:t>
            </a:r>
            <a:r>
              <a:rPr lang="en-US">
                <a:solidFill>
                  <a:srgbClr val="A31515"/>
                </a:solidFill>
                <a:latin typeface="Consolas" panose="020B0609020204030204" pitchFamily="49" charset="0"/>
              </a:rPr>
              <a:t>s\n</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mysqli_connect_error</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FF"/>
                </a:solidFill>
                <a:latin typeface="Consolas" panose="020B0609020204030204" pitchFamily="49" charset="0"/>
              </a:rPr>
              <a:t>exit</a:t>
            </a: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a:t>
            </a:r>
          </a:p>
          <a:p>
            <a:pPr>
              <a:lnSpc>
                <a:spcPct val="110000"/>
              </a:lnSpc>
              <a:spcBef>
                <a:spcPts val="0"/>
              </a:spcBef>
              <a:spcAft>
                <a:spcPts val="0"/>
              </a:spcAft>
            </a:pPr>
            <a:r>
              <a:rPr lang="en-US">
                <a:solidFill>
                  <a:srgbClr val="000000"/>
                </a:solidFill>
                <a:latin typeface="Consolas" panose="020B0609020204030204" pitchFamily="49" charset="0"/>
              </a:rPr>
              <a:t>$</a:t>
            </a:r>
            <a:r>
              <a:rPr lang="en-US" smtClean="0">
                <a:solidFill>
                  <a:srgbClr val="000000"/>
                </a:solidFill>
                <a:latin typeface="Consolas" panose="020B0609020204030204" pitchFamily="49" charset="0"/>
              </a:rPr>
              <a:t>familiya = </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Alimov"</a:t>
            </a: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FF"/>
                </a:solidFill>
                <a:latin typeface="Consolas" panose="020B0609020204030204" pitchFamily="49" charset="0"/>
              </a:rPr>
              <a:t>if</a:t>
            </a:r>
            <a:r>
              <a:rPr lang="en-US" smtClean="0">
                <a:solidFill>
                  <a:srgbClr val="000000"/>
                </a:solidFill>
                <a:latin typeface="Consolas" panose="020B0609020204030204" pitchFamily="49" charset="0"/>
              </a:rPr>
              <a:t> ($stmt = $</a:t>
            </a:r>
            <a:r>
              <a:rPr lang="en-US">
                <a:solidFill>
                  <a:srgbClr val="000000"/>
                </a:solidFill>
                <a:latin typeface="Consolas" panose="020B0609020204030204" pitchFamily="49" charset="0"/>
              </a:rPr>
              <a:t>mysqli-&gt;prepare(</a:t>
            </a:r>
            <a:r>
              <a:rPr lang="en-US">
                <a:solidFill>
                  <a:srgbClr val="A31515"/>
                </a:solidFill>
                <a:latin typeface="Consolas" panose="020B0609020204030204" pitchFamily="49" charset="0"/>
              </a:rPr>
              <a:t>"</a:t>
            </a:r>
            <a:r>
              <a:rPr lang="en-US" smtClean="0">
                <a:solidFill>
                  <a:srgbClr val="0000FF"/>
                </a:solidFill>
                <a:latin typeface="Consolas" panose="020B0609020204030204" pitchFamily="49" charset="0"/>
              </a:rPr>
              <a:t>SELECT</a:t>
            </a:r>
            <a:r>
              <a:rPr lang="en-US" smtClean="0">
                <a:solidFill>
                  <a:srgbClr val="A31515"/>
                </a:solidFill>
                <a:latin typeface="Consolas" panose="020B0609020204030204" pitchFamily="49" charset="0"/>
              </a:rPr>
              <a:t> ism, kurs </a:t>
            </a:r>
            <a:r>
              <a:rPr lang="en-US" smtClean="0">
                <a:solidFill>
                  <a:srgbClr val="0000FF"/>
                </a:solidFill>
                <a:latin typeface="Consolas" panose="020B0609020204030204" pitchFamily="49" charset="0"/>
              </a:rPr>
              <a:t>FROM</a:t>
            </a:r>
            <a:r>
              <a:rPr lang="en-US" smtClean="0">
                <a:solidFill>
                  <a:srgbClr val="A31515"/>
                </a:solidFill>
                <a:latin typeface="Consolas" panose="020B0609020204030204" pitchFamily="49" charset="0"/>
              </a:rPr>
              <a:t> talaba </a:t>
            </a:r>
            <a:r>
              <a:rPr lang="en-US" smtClean="0">
                <a:solidFill>
                  <a:srgbClr val="0000FF"/>
                </a:solidFill>
                <a:latin typeface="Consolas" panose="020B0609020204030204" pitchFamily="49" charset="0"/>
              </a:rPr>
              <a:t>WHERE</a:t>
            </a:r>
            <a:r>
              <a:rPr lang="en-US" smtClean="0">
                <a:solidFill>
                  <a:srgbClr val="A31515"/>
                </a:solidFill>
                <a:latin typeface="Consolas" panose="020B0609020204030204" pitchFamily="49" charset="0"/>
              </a:rPr>
              <a:t> familiya</a:t>
            </a:r>
            <a:r>
              <a:rPr lang="en-US" smtClean="0">
                <a:solidFill>
                  <a:srgbClr val="000000"/>
                </a:solidFill>
                <a:latin typeface="Consolas" panose="020B0609020204030204" pitchFamily="49" charset="0"/>
              </a:rPr>
              <a:t>=</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stmt-&gt;bind_param(</a:t>
            </a:r>
            <a:r>
              <a:rPr lang="en-US">
                <a:solidFill>
                  <a:srgbClr val="A31515"/>
                </a:solidFill>
                <a:latin typeface="Consolas" panose="020B0609020204030204" pitchFamily="49" charset="0"/>
              </a:rPr>
              <a:t>"s</a:t>
            </a:r>
            <a:r>
              <a:rPr lang="en-US" smtClean="0">
                <a:solidFill>
                  <a:srgbClr val="A31515"/>
                </a:solidFill>
                <a:latin typeface="Consolas" panose="020B0609020204030204" pitchFamily="49" charset="0"/>
              </a:rPr>
              <a: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familiya);</a:t>
            </a:r>
          </a:p>
          <a:p>
            <a:pPr>
              <a:lnSpc>
                <a:spcPct val="110000"/>
              </a:lnSpc>
              <a:spcBef>
                <a:spcPts val="0"/>
              </a:spcBef>
              <a:spcAft>
                <a:spcPts val="0"/>
              </a:spcAft>
            </a:pP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stmt-&gt;execute();</a:t>
            </a:r>
          </a:p>
          <a:p>
            <a:pPr>
              <a:lnSpc>
                <a:spcPct val="110000"/>
              </a:lnSpc>
              <a:spcBef>
                <a:spcPts val="0"/>
              </a:spcBef>
              <a:spcAft>
                <a:spcPts val="0"/>
              </a:spcAft>
            </a:pP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stmt-&gt;bind_result($ism</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kurs);</a:t>
            </a:r>
          </a:p>
          <a:p>
            <a:pPr>
              <a:lnSpc>
                <a:spcPct val="110000"/>
              </a:lnSpc>
              <a:spcBef>
                <a:spcPts val="0"/>
              </a:spcBef>
              <a:spcAft>
                <a:spcPts val="0"/>
              </a:spcAft>
            </a:pPr>
            <a:r>
              <a:rPr lang="en-US" smtClean="0">
                <a:solidFill>
                  <a:srgbClr val="0000FF"/>
                </a:solidFill>
                <a:latin typeface="Consolas" panose="020B0609020204030204" pitchFamily="49" charset="0"/>
              </a:rPr>
              <a:t> while</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stmt-&gt;fetch</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  printf</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smtClean="0">
                <a:solidFill>
                  <a:srgbClr val="A31515"/>
                </a:solidFill>
                <a:latin typeface="Consolas" panose="020B0609020204030204" pitchFamily="49" charset="0"/>
              </a:rPr>
              <a:t>s %s - %d kursda o'qiydi&lt;br /&gt;"</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familiya</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ism</a:t>
            </a: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kurs</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lnSpc>
                <a:spcPct val="110000"/>
              </a:lnSpc>
              <a:spcBef>
                <a:spcPts val="0"/>
              </a:spcBef>
              <a:spcAft>
                <a:spcPts val="0"/>
              </a:spcAft>
            </a:pPr>
            <a:r>
              <a:rPr lang="en-US" smtClean="0">
                <a:solidFill>
                  <a:srgbClr val="000000"/>
                </a:solidFill>
                <a:latin typeface="Consolas" panose="020B0609020204030204" pitchFamily="49" charset="0"/>
              </a:rPr>
              <a:t> $</a:t>
            </a:r>
            <a:r>
              <a:rPr lang="en-US">
                <a:solidFill>
                  <a:srgbClr val="000000"/>
                </a:solidFill>
                <a:latin typeface="Consolas" panose="020B0609020204030204" pitchFamily="49" charset="0"/>
              </a:rPr>
              <a:t>stmt-&gt;close();</a:t>
            </a:r>
          </a:p>
          <a:p>
            <a:pPr>
              <a:lnSpc>
                <a:spcPct val="110000"/>
              </a:lnSpc>
              <a:spcBef>
                <a:spcPts val="0"/>
              </a:spcBef>
              <a:spcAft>
                <a:spcPts val="0"/>
              </a:spcAft>
            </a:pPr>
            <a:r>
              <a:rPr lang="en-US">
                <a:solidFill>
                  <a:srgbClr val="000000"/>
                </a:solidFill>
                <a:latin typeface="Consolas" panose="020B0609020204030204" pitchFamily="49" charset="0"/>
              </a:rPr>
              <a:t>}</a:t>
            </a:r>
          </a:p>
          <a:p>
            <a:pPr>
              <a:lnSpc>
                <a:spcPct val="110000"/>
              </a:lnSpc>
              <a:spcBef>
                <a:spcPts val="0"/>
              </a:spcBef>
              <a:spcAft>
                <a:spcPts val="0"/>
              </a:spcAft>
            </a:pPr>
            <a:r>
              <a:rPr lang="en-US" smtClean="0">
                <a:solidFill>
                  <a:srgbClr val="000000"/>
                </a:solidFill>
                <a:latin typeface="Consolas" panose="020B0609020204030204" pitchFamily="49" charset="0"/>
              </a:rPr>
              <a:t>$</a:t>
            </a:r>
            <a:r>
              <a:rPr lang="en-US">
                <a:solidFill>
                  <a:srgbClr val="000000"/>
                </a:solidFill>
                <a:latin typeface="Consolas" panose="020B0609020204030204" pitchFamily="49" charset="0"/>
              </a:rPr>
              <a:t>mysqli-&gt;close</a:t>
            </a:r>
            <a:r>
              <a:rPr lang="en-US" smtClean="0">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4058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Ishlatishdagi qoida va tavsiyalar</a:t>
            </a:r>
            <a:endParaRPr lang="en-US"/>
          </a:p>
        </p:txBody>
      </p:sp>
      <p:sp>
        <p:nvSpPr>
          <p:cNvPr id="3" name="Content Placeholder 2"/>
          <p:cNvSpPr>
            <a:spLocks noGrp="1"/>
          </p:cNvSpPr>
          <p:nvPr>
            <p:ph idx="1"/>
          </p:nvPr>
        </p:nvSpPr>
        <p:spPr/>
        <p:txBody>
          <a:bodyPr/>
          <a:lstStyle/>
          <a:p>
            <a:r>
              <a:rPr lang="en-US" sz="2400" smtClean="0"/>
              <a:t>1. SQL so'rovlarda ishlatilishi mumkin bo'lgan kalit so'zlarni jadval nomlari va maydonlar nomlarida ishlatmaslik:</a:t>
            </a:r>
          </a:p>
          <a:p>
            <a:r>
              <a:rPr lang="en-US">
                <a:solidFill>
                  <a:srgbClr val="000000"/>
                </a:solidFill>
                <a:latin typeface="Consolas" panose="020B0609020204030204" pitchFamily="49" charset="0"/>
              </a:rPr>
              <a:t>$mysqli-&gt;query(</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SELECT</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FROM</a:t>
            </a:r>
            <a:r>
              <a:rPr lang="en-US">
                <a:solidFill>
                  <a:srgbClr val="A31515"/>
                </a:solidFill>
                <a:latin typeface="Consolas" panose="020B0609020204030204" pitchFamily="49" charset="0"/>
              </a:rPr>
              <a:t> news </a:t>
            </a:r>
            <a:r>
              <a:rPr lang="en-US">
                <a:solidFill>
                  <a:srgbClr val="0000FF"/>
                </a:solidFill>
                <a:latin typeface="Consolas" panose="020B0609020204030204" pitchFamily="49" charset="0"/>
              </a:rPr>
              <a:t>WHERE</a:t>
            </a:r>
            <a:r>
              <a:rPr lang="en-US">
                <a:solidFill>
                  <a:srgbClr val="A31515"/>
                </a:solidFill>
                <a:latin typeface="Consolas" panose="020B0609020204030204" pitchFamily="49" charset="0"/>
              </a:rPr>
              <a:t> id</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'$id' </a:t>
            </a:r>
            <a:r>
              <a:rPr lang="en-US">
                <a:solidFill>
                  <a:srgbClr val="0000FF"/>
                </a:solidFill>
                <a:latin typeface="Consolas" panose="020B0609020204030204" pitchFamily="49" charset="0"/>
              </a:rPr>
              <a:t>AND</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desc</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'$desc'"</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$mysqli-&gt;query(</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INSERT</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INTO</a:t>
            </a:r>
            <a:r>
              <a:rPr lang="en-US">
                <a:solidFill>
                  <a:srgbClr val="A31515"/>
                </a:solidFill>
                <a:latin typeface="Consolas" panose="020B0609020204030204" pitchFamily="49" charset="0"/>
              </a:rPr>
              <a:t> news (</a:t>
            </a:r>
            <a:r>
              <a:rPr lang="en-US">
                <a:solidFill>
                  <a:srgbClr val="0000FF"/>
                </a:solidFill>
                <a:latin typeface="Consolas" panose="020B0609020204030204" pitchFamily="49" charset="0"/>
              </a:rPr>
              <a:t>desc</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VALUES</a:t>
            </a:r>
            <a:r>
              <a:rPr lang="en-US">
                <a:solidFill>
                  <a:srgbClr val="A31515"/>
                </a:solidFill>
                <a:latin typeface="Consolas" panose="020B0609020204030204" pitchFamily="49" charset="0"/>
              </a:rPr>
              <a:t> ('$desc')"</a:t>
            </a:r>
            <a:r>
              <a:rPr lang="en-US">
                <a:solidFill>
                  <a:srgbClr val="000000"/>
                </a:solidFill>
                <a:latin typeface="Consolas" panose="020B0609020204030204" pitchFamily="49" charset="0"/>
              </a:rPr>
              <a:t>);</a:t>
            </a:r>
          </a:p>
          <a:p>
            <a:endParaRPr lang="en-US" smtClean="0"/>
          </a:p>
          <a:p>
            <a:r>
              <a:rPr lang="en-US" sz="2400" smtClean="0"/>
              <a:t>2. Jadval va maydonlar nomlarini yozishda </a:t>
            </a:r>
            <a:r>
              <a:rPr lang="en-US" sz="2400" b="1" smtClean="0"/>
              <a:t>`</a:t>
            </a:r>
            <a:r>
              <a:rPr lang="en-US" sz="2400" smtClean="0"/>
              <a:t> belgisini ishlatish:</a:t>
            </a:r>
          </a:p>
          <a:p>
            <a:r>
              <a:rPr lang="en-US">
                <a:solidFill>
                  <a:srgbClr val="000000"/>
                </a:solidFill>
                <a:latin typeface="Consolas" panose="020B0609020204030204" pitchFamily="49" charset="0"/>
              </a:rPr>
              <a:t>$mysqli-&gt;query(</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SELECT</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FROM</a:t>
            </a:r>
            <a:r>
              <a:rPr lang="en-US">
                <a:solidFill>
                  <a:srgbClr val="A31515"/>
                </a:solidFill>
                <a:latin typeface="Consolas" panose="020B0609020204030204" pitchFamily="49" charset="0"/>
              </a:rPr>
              <a:t> `table` </a:t>
            </a:r>
            <a:r>
              <a:rPr lang="en-US">
                <a:solidFill>
                  <a:srgbClr val="0000FF"/>
                </a:solidFill>
                <a:latin typeface="Consolas" panose="020B0609020204030204" pitchFamily="49" charset="0"/>
              </a:rPr>
              <a:t>WHERE</a:t>
            </a:r>
            <a:r>
              <a:rPr lang="en-US">
                <a:solidFill>
                  <a:srgbClr val="A31515"/>
                </a:solidFill>
                <a:latin typeface="Consolas" panose="020B0609020204030204" pitchFamily="49" charset="0"/>
              </a:rPr>
              <a:t> `id`</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$mysqli-&gt;query(</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INSERT</a:t>
            </a:r>
            <a:r>
              <a:rPr lang="en-US">
                <a:solidFill>
                  <a:srgbClr val="A31515"/>
                </a:solidFill>
                <a:latin typeface="Consolas" panose="020B0609020204030204" pitchFamily="49" charset="0"/>
              </a:rPr>
              <a:t> </a:t>
            </a:r>
            <a:r>
              <a:rPr lang="en-US">
                <a:solidFill>
                  <a:srgbClr val="0000FF"/>
                </a:solidFill>
                <a:latin typeface="Consolas" panose="020B0609020204030204" pitchFamily="49" charset="0"/>
              </a:rPr>
              <a:t>INTO</a:t>
            </a:r>
            <a:r>
              <a:rPr lang="en-US">
                <a:solidFill>
                  <a:srgbClr val="A31515"/>
                </a:solidFill>
                <a:latin typeface="Consolas" panose="020B0609020204030204" pitchFamily="49" charset="0"/>
              </a:rPr>
              <a:t> `news` (`desc`) </a:t>
            </a:r>
            <a:r>
              <a:rPr lang="en-US">
                <a:solidFill>
                  <a:srgbClr val="0000FF"/>
                </a:solidFill>
                <a:latin typeface="Consolas" panose="020B0609020204030204" pitchFamily="49" charset="0"/>
              </a:rPr>
              <a:t>VALUES</a:t>
            </a:r>
            <a:r>
              <a:rPr lang="en-US">
                <a:solidFill>
                  <a:srgbClr val="A31515"/>
                </a:solidFill>
                <a:latin typeface="Consolas" panose="020B0609020204030204" pitchFamily="49" charset="0"/>
              </a:rPr>
              <a:t> ('$desc')"</a:t>
            </a:r>
            <a:r>
              <a:rPr lang="en-US">
                <a:solidFill>
                  <a:srgbClr val="000000"/>
                </a:solidFill>
                <a:latin typeface="Consolas" panose="020B0609020204030204" pitchFamily="49" charset="0"/>
              </a:rPr>
              <a:t>);</a:t>
            </a:r>
          </a:p>
          <a:p>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64</a:t>
            </a:fld>
            <a:endParaRPr lang="en-US"/>
          </a:p>
        </p:txBody>
      </p:sp>
    </p:spTree>
    <p:extLst>
      <p:ext uri="{BB962C8B-B14F-4D97-AF65-F5344CB8AC3E}">
        <p14:creationId xmlns:p14="http://schemas.microsoft.com/office/powerpoint/2010/main" val="14014960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Ishlatishdagi qoida </a:t>
            </a:r>
            <a:r>
              <a:rPr lang="en-US"/>
              <a:t>va tavsiyalar</a:t>
            </a:r>
          </a:p>
        </p:txBody>
      </p:sp>
      <p:sp>
        <p:nvSpPr>
          <p:cNvPr id="3" name="Content Placeholder 2"/>
          <p:cNvSpPr>
            <a:spLocks noGrp="1"/>
          </p:cNvSpPr>
          <p:nvPr>
            <p:ph idx="1"/>
          </p:nvPr>
        </p:nvSpPr>
        <p:spPr>
          <a:xfrm>
            <a:off x="733245" y="1845734"/>
            <a:ext cx="10786470" cy="4023360"/>
          </a:xfrm>
        </p:spPr>
        <p:txBody>
          <a:bodyPr>
            <a:normAutofit/>
          </a:bodyPr>
          <a:lstStyle/>
          <a:p>
            <a:r>
              <a:rPr lang="en-US"/>
              <a:t>3</a:t>
            </a:r>
            <a:r>
              <a:rPr lang="en-US" smtClean="0"/>
              <a:t>. SQL so'rovning MySQLdagi kengaytmalaridan foydalanish. Masalan, bir dona qator qo'shish uchun INSERT … SET kengaytmasi:</a:t>
            </a:r>
          </a:p>
          <a:p>
            <a:r>
              <a:rPr lang="en-US" sz="1800">
                <a:solidFill>
                  <a:srgbClr val="000000"/>
                </a:solidFill>
                <a:latin typeface="Consolas" panose="020B0609020204030204" pitchFamily="49" charset="0"/>
              </a:rPr>
              <a:t>$mysqli-&gt;query(</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INSERT</a:t>
            </a:r>
            <a:r>
              <a:rPr lang="en-US" sz="1800">
                <a:solidFill>
                  <a:srgbClr val="A31515"/>
                </a:solidFill>
                <a:latin typeface="Consolas" panose="020B0609020204030204" pitchFamily="49" charset="0"/>
              </a:rPr>
              <a:t> </a:t>
            </a:r>
            <a:r>
              <a:rPr lang="en-US" sz="1800">
                <a:solidFill>
                  <a:srgbClr val="0000FF"/>
                </a:solidFill>
                <a:latin typeface="Consolas" panose="020B0609020204030204" pitchFamily="49" charset="0"/>
              </a:rPr>
              <a:t>INTO</a:t>
            </a:r>
            <a:r>
              <a:rPr lang="en-US" sz="1800">
                <a:solidFill>
                  <a:srgbClr val="A31515"/>
                </a:solidFill>
                <a:latin typeface="Consolas" panose="020B0609020204030204" pitchFamily="49" charset="0"/>
              </a:rPr>
              <a:t> `news` (`desc`,`text`) </a:t>
            </a:r>
            <a:r>
              <a:rPr lang="en-US" sz="1800">
                <a:solidFill>
                  <a:srgbClr val="0000FF"/>
                </a:solidFill>
                <a:latin typeface="Consolas" panose="020B0609020204030204" pitchFamily="49" charset="0"/>
              </a:rPr>
              <a:t>VALUES</a:t>
            </a:r>
            <a:r>
              <a:rPr lang="en-US" sz="1800">
                <a:solidFill>
                  <a:srgbClr val="A31515"/>
                </a:solidFill>
                <a:latin typeface="Consolas" panose="020B0609020204030204" pitchFamily="49" charset="0"/>
              </a:rPr>
              <a:t> ('$desc','$text')"</a:t>
            </a:r>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$mysqli-&gt;query(</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INSERT</a:t>
            </a:r>
            <a:r>
              <a:rPr lang="en-US" sz="1800">
                <a:solidFill>
                  <a:srgbClr val="A31515"/>
                </a:solidFill>
                <a:latin typeface="Consolas" panose="020B0609020204030204" pitchFamily="49" charset="0"/>
              </a:rPr>
              <a:t> </a:t>
            </a:r>
            <a:r>
              <a:rPr lang="en-US" sz="1800">
                <a:solidFill>
                  <a:srgbClr val="0000FF"/>
                </a:solidFill>
                <a:latin typeface="Consolas" panose="020B0609020204030204" pitchFamily="49" charset="0"/>
              </a:rPr>
              <a:t>INTO</a:t>
            </a:r>
            <a:r>
              <a:rPr lang="en-US" sz="1800">
                <a:solidFill>
                  <a:srgbClr val="A31515"/>
                </a:solidFill>
                <a:latin typeface="Consolas" panose="020B0609020204030204" pitchFamily="49" charset="0"/>
              </a:rPr>
              <a:t> `news</a:t>
            </a:r>
            <a:r>
              <a:rPr lang="en-US" sz="1800" smtClean="0">
                <a:solidFill>
                  <a:srgbClr val="A31515"/>
                </a:solidFill>
                <a:latin typeface="Consolas" panose="020B0609020204030204" pitchFamily="49" charset="0"/>
              </a:rPr>
              <a:t>` </a:t>
            </a:r>
            <a:r>
              <a:rPr lang="en-US" sz="1800" smtClean="0">
                <a:solidFill>
                  <a:srgbClr val="0000FF"/>
                </a:solidFill>
                <a:latin typeface="Consolas" panose="020B0609020204030204" pitchFamily="49" charset="0"/>
              </a:rPr>
              <a:t>SET</a:t>
            </a:r>
            <a:r>
              <a:rPr lang="en-US" sz="1800">
                <a:solidFill>
                  <a:srgbClr val="A31515"/>
                </a:solidFill>
                <a:latin typeface="Consolas" panose="020B0609020204030204" pitchFamily="49" charset="0"/>
              </a:rPr>
              <a:t> `desc` </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 '$desc', `text`</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'$text'"</a:t>
            </a:r>
            <a:r>
              <a:rPr lang="en-US" sz="1800">
                <a:solidFill>
                  <a:srgbClr val="000000"/>
                </a:solidFill>
                <a:latin typeface="Consolas" panose="020B0609020204030204" pitchFamily="49" charset="0"/>
              </a:rPr>
              <a:t>);</a:t>
            </a:r>
          </a:p>
          <a:p>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endParaRPr lang="en-US" smtClean="0">
              <a:solidFill>
                <a:srgbClr val="000000"/>
              </a:solidFill>
              <a:latin typeface="Consolas" panose="020B0609020204030204" pitchFamily="49" charset="0"/>
            </a:endParaRPr>
          </a:p>
          <a:p>
            <a:endParaRPr lang="en-US" smtClean="0">
              <a:solidFill>
                <a:srgbClr val="000000"/>
              </a:solidFill>
              <a:latin typeface="Consolas" panose="020B0609020204030204" pitchFamily="49" charset="0"/>
            </a:endParaRPr>
          </a:p>
          <a:p>
            <a:endParaRPr lang="en-US" smtClean="0">
              <a:solidFill>
                <a:srgbClr val="000000"/>
              </a:solidFill>
              <a:latin typeface="Consolas" panose="020B0609020204030204" pitchFamily="49" charset="0"/>
            </a:endParaRPr>
          </a:p>
          <a:p>
            <a:r>
              <a:rPr lang="en-US" smtClean="0"/>
              <a:t>https://dev.mysql.com/doc/refman/8.0/en/extensions-to-ansi.html</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65</a:t>
            </a:fld>
            <a:endParaRPr lang="en-US"/>
          </a:p>
        </p:txBody>
      </p:sp>
    </p:spTree>
    <p:extLst>
      <p:ext uri="{BB962C8B-B14F-4D97-AF65-F5344CB8AC3E}">
        <p14:creationId xmlns:p14="http://schemas.microsoft.com/office/powerpoint/2010/main" val="14272170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Ishlatishdagi qoida</a:t>
            </a:r>
            <a:r>
              <a:rPr lang="en-US"/>
              <a:t> va tavsiyalar</a:t>
            </a:r>
          </a:p>
        </p:txBody>
      </p:sp>
      <p:sp>
        <p:nvSpPr>
          <p:cNvPr id="3" name="Content Placeholder 2"/>
          <p:cNvSpPr>
            <a:spLocks noGrp="1"/>
          </p:cNvSpPr>
          <p:nvPr>
            <p:ph idx="1"/>
          </p:nvPr>
        </p:nvSpPr>
        <p:spPr>
          <a:xfrm>
            <a:off x="560717" y="1845734"/>
            <a:ext cx="11131526" cy="4468802"/>
          </a:xfrm>
        </p:spPr>
        <p:txBody>
          <a:bodyPr>
            <a:normAutofit/>
          </a:bodyPr>
          <a:lstStyle/>
          <a:p>
            <a:pPr>
              <a:spcBef>
                <a:spcPts val="0"/>
              </a:spcBef>
            </a:pPr>
            <a:r>
              <a:rPr lang="en-US"/>
              <a:t>4</a:t>
            </a:r>
            <a:r>
              <a:rPr lang="en-US" smtClean="0"/>
              <a:t>. Kod yozish usuli.</a:t>
            </a:r>
            <a:endParaRPr lang="en-US"/>
          </a:p>
          <a:p>
            <a:pPr>
              <a:spcBef>
                <a:spcPts val="0"/>
              </a:spcBef>
            </a:pPr>
            <a:r>
              <a:rPr lang="en-US" sz="1400">
                <a:solidFill>
                  <a:srgbClr val="001080"/>
                </a:solidFill>
                <a:latin typeface="Consolas" panose="020B0609020204030204" pitchFamily="49" charset="0"/>
              </a:rPr>
              <a:t>$mysqli</a:t>
            </a:r>
            <a:r>
              <a:rPr lang="en-US" sz="1400">
                <a:solidFill>
                  <a:srgbClr val="000000"/>
                </a:solidFill>
                <a:latin typeface="Consolas" panose="020B0609020204030204" pitchFamily="49" charset="0"/>
              </a:rPr>
              <a:t>-&gt;</a:t>
            </a:r>
            <a:r>
              <a:rPr lang="en-US" sz="1400">
                <a:solidFill>
                  <a:srgbClr val="795E26"/>
                </a:solidFill>
                <a:latin typeface="Consolas" panose="020B0609020204030204" pitchFamily="49" charset="0"/>
              </a:rPr>
              <a:t>query</a:t>
            </a:r>
            <a:r>
              <a:rPr lang="en-US" sz="1400" smtClean="0">
                <a:solidFill>
                  <a:srgbClr val="000000"/>
                </a:solidFill>
                <a:latin typeface="Consolas" panose="020B0609020204030204" pitchFamily="49" charset="0"/>
              </a:rPr>
              <a:t>(</a:t>
            </a:r>
            <a:r>
              <a:rPr lang="en-US" sz="1400" smtClean="0">
                <a:solidFill>
                  <a:srgbClr val="A31515"/>
                </a:solidFill>
                <a:latin typeface="Consolas" panose="020B0609020204030204" pitchFamily="49" charset="0"/>
              </a:rPr>
              <a:t>"INSERT</a:t>
            </a:r>
            <a:r>
              <a:rPr lang="en-US" sz="1400">
                <a:solidFill>
                  <a:srgbClr val="A31515"/>
                </a:solidFill>
                <a:latin typeface="Consolas" panose="020B0609020204030204" pitchFamily="49" charset="0"/>
              </a:rPr>
              <a:t> INTO `news</a:t>
            </a:r>
            <a:r>
              <a:rPr lang="en-US" sz="1400" smtClean="0">
                <a:solidFill>
                  <a:srgbClr val="A31515"/>
                </a:solidFill>
                <a:latin typeface="Consolas" panose="020B0609020204030204" pitchFamily="49" charset="0"/>
              </a:rPr>
              <a:t>` SET</a:t>
            </a:r>
            <a:r>
              <a:rPr lang="en-US" sz="1400">
                <a:solidFill>
                  <a:srgbClr val="A31515"/>
                </a:solidFill>
                <a:latin typeface="Consolas" panose="020B0609020204030204" pitchFamily="49" charset="0"/>
              </a:rPr>
              <a:t> `description` </a:t>
            </a:r>
            <a:r>
              <a:rPr lang="en-US" sz="1400" smtClean="0">
                <a:solidFill>
                  <a:srgbClr val="A31515"/>
                </a:solidFill>
                <a:latin typeface="Consolas" panose="020B0609020204030204" pitchFamily="49" charset="0"/>
              </a:rPr>
              <a:t>=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$desc</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 `text`='"</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$text</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spcBef>
                <a:spcPts val="0"/>
              </a:spcBef>
            </a:pPr>
            <a:r>
              <a:rPr lang="en-US" sz="1400">
                <a:solidFill>
                  <a:srgbClr val="000000"/>
                </a:solidFill>
                <a:latin typeface="Consolas" panose="020B0609020204030204" pitchFamily="49" charset="0"/>
              </a:rPr>
              <a:t/>
            </a:r>
            <a:br>
              <a:rPr lang="en-US" sz="1400">
                <a:solidFill>
                  <a:srgbClr val="000000"/>
                </a:solidFill>
                <a:latin typeface="Consolas" panose="020B0609020204030204" pitchFamily="49" charset="0"/>
              </a:rPr>
            </a:br>
            <a:r>
              <a:rPr lang="en-US" sz="1400">
                <a:solidFill>
                  <a:srgbClr val="001080"/>
                </a:solidFill>
                <a:latin typeface="Consolas" panose="020B0609020204030204" pitchFamily="49" charset="0"/>
              </a:rPr>
              <a:t>$mysqli</a:t>
            </a:r>
            <a:r>
              <a:rPr lang="en-US" sz="1400">
                <a:solidFill>
                  <a:srgbClr val="000000"/>
                </a:solidFill>
                <a:latin typeface="Consolas" panose="020B0609020204030204" pitchFamily="49" charset="0"/>
              </a:rPr>
              <a:t>-&gt;</a:t>
            </a:r>
            <a:r>
              <a:rPr lang="en-US" sz="1400">
                <a:solidFill>
                  <a:srgbClr val="795E26"/>
                </a:solidFill>
                <a:latin typeface="Consolas" panose="020B0609020204030204" pitchFamily="49" charset="0"/>
              </a:rPr>
              <a:t>query</a:t>
            </a:r>
            <a:r>
              <a:rPr lang="en-US" sz="1400" smtClean="0">
                <a:solidFill>
                  <a:srgbClr val="000000"/>
                </a:solidFill>
                <a:latin typeface="Consolas" panose="020B0609020204030204" pitchFamily="49" charset="0"/>
              </a:rPr>
              <a:t>(</a:t>
            </a:r>
            <a:r>
              <a:rPr lang="en-US" sz="1400" smtClean="0">
                <a:solidFill>
                  <a:srgbClr val="A31515"/>
                </a:solidFill>
                <a:latin typeface="Consolas" panose="020B0609020204030204" pitchFamily="49" charset="0"/>
              </a:rPr>
              <a:t>"INSERT</a:t>
            </a:r>
            <a:r>
              <a:rPr lang="en-US" sz="1400">
                <a:solidFill>
                  <a:srgbClr val="A31515"/>
                </a:solidFill>
                <a:latin typeface="Consolas" panose="020B0609020204030204" pitchFamily="49" charset="0"/>
              </a:rPr>
              <a:t> INTO `news</a:t>
            </a:r>
            <a:r>
              <a:rPr lang="en-US" sz="1400" smtClean="0">
                <a:solidFill>
                  <a:srgbClr val="A31515"/>
                </a:solidFill>
                <a:latin typeface="Consolas" panose="020B0609020204030204" pitchFamily="49" charset="0"/>
              </a:rPr>
              <a:t>` SET</a:t>
            </a:r>
            <a:r>
              <a:rPr lang="en-US" sz="1400">
                <a:solidFill>
                  <a:srgbClr val="A31515"/>
                </a:solidFill>
                <a:latin typeface="Consolas" panose="020B0609020204030204" pitchFamily="49" charset="0"/>
              </a:rPr>
              <a:t> `description` = '{</a:t>
            </a:r>
            <a:r>
              <a:rPr lang="en-US" sz="1400">
                <a:solidFill>
                  <a:srgbClr val="001080"/>
                </a:solidFill>
                <a:latin typeface="Consolas" panose="020B0609020204030204" pitchFamily="49" charset="0"/>
              </a:rPr>
              <a:t>$desc</a:t>
            </a:r>
            <a:r>
              <a:rPr lang="en-US" sz="1400">
                <a:solidFill>
                  <a:srgbClr val="A31515"/>
                </a:solidFill>
                <a:latin typeface="Consolas" panose="020B0609020204030204" pitchFamily="49" charset="0"/>
              </a:rPr>
              <a:t>}', `text`='{</a:t>
            </a:r>
            <a:r>
              <a:rPr lang="en-US" sz="1400">
                <a:solidFill>
                  <a:srgbClr val="001080"/>
                </a:solidFill>
                <a:latin typeface="Consolas" panose="020B0609020204030204" pitchFamily="49" charset="0"/>
              </a:rPr>
              <a:t>$text</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spcBef>
                <a:spcPts val="0"/>
              </a:spcBef>
            </a:pPr>
            <a:r>
              <a:rPr lang="en-US" sz="1400">
                <a:solidFill>
                  <a:srgbClr val="001080"/>
                </a:solidFill>
                <a:latin typeface="Consolas" panose="020B0609020204030204" pitchFamily="49" charset="0"/>
              </a:rPr>
              <a:t>$mysqli</a:t>
            </a:r>
            <a:r>
              <a:rPr lang="en-US" sz="1400">
                <a:solidFill>
                  <a:srgbClr val="000000"/>
                </a:solidFill>
                <a:latin typeface="Consolas" panose="020B0609020204030204" pitchFamily="49" charset="0"/>
              </a:rPr>
              <a:t>-&gt;</a:t>
            </a:r>
            <a:r>
              <a:rPr lang="en-US" sz="1400">
                <a:solidFill>
                  <a:srgbClr val="795E26"/>
                </a:solidFill>
                <a:latin typeface="Consolas" panose="020B0609020204030204" pitchFamily="49" charset="0"/>
              </a:rPr>
              <a:t>query</a:t>
            </a:r>
            <a:r>
              <a:rPr lang="en-US" sz="1400" smtClean="0">
                <a:solidFill>
                  <a:srgbClr val="000000"/>
                </a:solidFill>
                <a:latin typeface="Consolas" panose="020B0609020204030204" pitchFamily="49" charset="0"/>
              </a:rPr>
              <a:t>(</a:t>
            </a:r>
            <a:r>
              <a:rPr lang="en-US" sz="1400" smtClean="0">
                <a:solidFill>
                  <a:srgbClr val="A31515"/>
                </a:solidFill>
                <a:latin typeface="Consolas" panose="020B0609020204030204" pitchFamily="49" charset="0"/>
              </a:rPr>
              <a:t>"SELECT</a:t>
            </a:r>
            <a:r>
              <a:rPr lang="en-US" sz="1400">
                <a:solidFill>
                  <a:srgbClr val="A31515"/>
                </a:solidFill>
                <a:latin typeface="Consolas" panose="020B0609020204030204" pitchFamily="49" charset="0"/>
              </a:rPr>
              <a:t> * FROM `news` WHERE `id`='{</a:t>
            </a:r>
            <a:r>
              <a:rPr lang="en-US" sz="1400">
                <a:solidFill>
                  <a:srgbClr val="001080"/>
                </a:solidFill>
                <a:latin typeface="Consolas" panose="020B0609020204030204" pitchFamily="49" charset="0"/>
              </a:rPr>
              <a:t>$id</a:t>
            </a:r>
            <a:r>
              <a:rPr lang="en-US" sz="1400">
                <a:solidFill>
                  <a:srgbClr val="A31515"/>
                </a:solidFill>
                <a:latin typeface="Consolas" panose="020B0609020204030204" pitchFamily="49" charset="0"/>
              </a:rPr>
              <a:t>}' AND `desc`='{</a:t>
            </a:r>
            <a:r>
              <a:rPr lang="en-US" sz="1400">
                <a:solidFill>
                  <a:srgbClr val="001080"/>
                </a:solidFill>
                <a:latin typeface="Consolas" panose="020B0609020204030204" pitchFamily="49" charset="0"/>
              </a:rPr>
              <a:t>$desc</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spcBef>
                <a:spcPts val="0"/>
              </a:spcBef>
            </a:pPr>
            <a:endParaRPr lang="en-US" sz="1400" smtClean="0">
              <a:solidFill>
                <a:srgbClr val="000000"/>
              </a:solidFill>
              <a:latin typeface="Consolas" panose="020B0609020204030204" pitchFamily="49" charset="0"/>
            </a:endParaRPr>
          </a:p>
          <a:p>
            <a:pPr>
              <a:spcBef>
                <a:spcPts val="0"/>
              </a:spcBef>
            </a:pPr>
            <a:r>
              <a:rPr lang="en-US" sz="1400">
                <a:solidFill>
                  <a:srgbClr val="000000"/>
                </a:solidFill>
                <a:latin typeface="Consolas" panose="020B0609020204030204" pitchFamily="49" charset="0"/>
              </a:rPr>
              <a:t/>
            </a:r>
            <a:br>
              <a:rPr lang="en-US" sz="1400">
                <a:solidFill>
                  <a:srgbClr val="000000"/>
                </a:solidFill>
                <a:latin typeface="Consolas" panose="020B0609020204030204" pitchFamily="49" charset="0"/>
              </a:rPr>
            </a:br>
            <a:r>
              <a:rPr lang="en-US" sz="1400">
                <a:solidFill>
                  <a:srgbClr val="001080"/>
                </a:solidFill>
                <a:latin typeface="Consolas" panose="020B0609020204030204" pitchFamily="49" charset="0"/>
              </a:rPr>
              <a:t>$mysqli</a:t>
            </a:r>
            <a:r>
              <a:rPr lang="en-US" sz="1400">
                <a:solidFill>
                  <a:srgbClr val="000000"/>
                </a:solidFill>
                <a:latin typeface="Consolas" panose="020B0609020204030204" pitchFamily="49" charset="0"/>
              </a:rPr>
              <a:t>-&gt;</a:t>
            </a:r>
            <a:r>
              <a:rPr lang="en-US" sz="1400">
                <a:solidFill>
                  <a:srgbClr val="795E26"/>
                </a:solidFill>
                <a:latin typeface="Consolas" panose="020B0609020204030204" pitchFamily="49" charset="0"/>
              </a:rPr>
              <a:t>query</a:t>
            </a:r>
            <a:r>
              <a:rPr lang="en-US" sz="1400" smtClean="0">
                <a:solidFill>
                  <a:srgbClr val="000000"/>
                </a:solidFill>
                <a:latin typeface="Consolas" panose="020B0609020204030204" pitchFamily="49" charset="0"/>
              </a:rPr>
              <a:t>(</a:t>
            </a:r>
            <a:r>
              <a:rPr lang="en-US" sz="1400" smtClean="0">
                <a:solidFill>
                  <a:srgbClr val="A31515"/>
                </a:solidFill>
                <a:latin typeface="Consolas" panose="020B0609020204030204" pitchFamily="49" charset="0"/>
              </a:rPr>
              <a:t>"UPDATE `</a:t>
            </a:r>
            <a:r>
              <a:rPr lang="en-US" sz="1400">
                <a:solidFill>
                  <a:srgbClr val="A31515"/>
                </a:solidFill>
                <a:latin typeface="Consolas" panose="020B0609020204030204" pitchFamily="49" charset="0"/>
              </a:rPr>
              <a:t>news` SET `description`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$description</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 `text`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$text</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A31515"/>
                </a:solidFill>
                <a:latin typeface="Consolas" panose="020B0609020204030204" pitchFamily="49" charset="0"/>
              </a:rPr>
              <a:t>"',</a:t>
            </a:r>
            <a:r>
              <a:rPr lang="en-US" sz="1400">
                <a:solidFill>
                  <a:srgbClr val="A31515"/>
                </a:solidFill>
                <a:latin typeface="Consolas" panose="020B0609020204030204" pitchFamily="49" charset="0"/>
              </a:rPr>
              <a:t> `number` = </a:t>
            </a:r>
            <a:r>
              <a:rPr lang="en-US" sz="1400" smtClean="0">
                <a:solidFill>
                  <a:srgbClr val="A31515"/>
                </a:solidFill>
                <a:latin typeface="Consolas" panose="020B0609020204030204" pitchFamily="49" charset="0"/>
              </a:rPr>
              <a:t>'"</a:t>
            </a:r>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$number</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 `author`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$author</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 `img`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$img</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 WHERE `id`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$id</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spcBef>
                <a:spcPts val="0"/>
              </a:spcBef>
            </a:pPr>
            <a:r>
              <a:rPr lang="en-US" sz="1400">
                <a:solidFill>
                  <a:srgbClr val="000000"/>
                </a:solidFill>
                <a:latin typeface="Consolas" panose="020B0609020204030204" pitchFamily="49" charset="0"/>
              </a:rPr>
              <a:t/>
            </a:r>
            <a:br>
              <a:rPr lang="en-US" sz="1400">
                <a:solidFill>
                  <a:srgbClr val="000000"/>
                </a:solidFill>
                <a:latin typeface="Consolas" panose="020B0609020204030204" pitchFamily="49" charset="0"/>
              </a:rPr>
            </a:br>
            <a:r>
              <a:rPr lang="en-US" sz="1400">
                <a:solidFill>
                  <a:srgbClr val="001080"/>
                </a:solidFill>
                <a:latin typeface="Consolas" panose="020B0609020204030204" pitchFamily="49" charset="0"/>
              </a:rPr>
              <a:t>$mysqli</a:t>
            </a:r>
            <a:r>
              <a:rPr lang="en-US" sz="1400">
                <a:solidFill>
                  <a:srgbClr val="000000"/>
                </a:solidFill>
                <a:latin typeface="Consolas" panose="020B0609020204030204" pitchFamily="49" charset="0"/>
              </a:rPr>
              <a:t>-&gt;</a:t>
            </a:r>
            <a:r>
              <a:rPr lang="en-US" sz="1400">
                <a:solidFill>
                  <a:srgbClr val="795E26"/>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UPDATE</a:t>
            </a:r>
            <a:r>
              <a:rPr lang="en-US" sz="1400">
                <a:solidFill>
                  <a:srgbClr val="A31515"/>
                </a:solidFill>
                <a:latin typeface="Consolas" panose="020B0609020204030204" pitchFamily="49" charset="0"/>
              </a:rPr>
              <a:t> `news` SET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a:t>
            </a:r>
            <a:r>
              <a:rPr lang="en-US" sz="1400">
                <a:solidFill>
                  <a:srgbClr val="A31515"/>
                </a:solidFill>
                <a:latin typeface="Consolas" panose="020B0609020204030204" pitchFamily="49" charset="0"/>
              </a:rPr>
              <a:t>description`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$description</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a:t>
            </a:r>
            <a:r>
              <a:rPr lang="en-US" sz="1400">
                <a:solidFill>
                  <a:srgbClr val="A31515"/>
                </a:solidFill>
                <a:latin typeface="Consolas" panose="020B0609020204030204" pitchFamily="49" charset="0"/>
              </a:rPr>
              <a:t>text`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$text</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a:t>
            </a:r>
            <a:r>
              <a:rPr lang="en-US" sz="1400">
                <a:solidFill>
                  <a:srgbClr val="A31515"/>
                </a:solidFill>
                <a:latin typeface="Consolas" panose="020B0609020204030204" pitchFamily="49" charset="0"/>
              </a:rPr>
              <a:t>number`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$number</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a:t>
            </a:r>
            <a:r>
              <a:rPr lang="en-US" sz="1400">
                <a:solidFill>
                  <a:srgbClr val="A31515"/>
                </a:solidFill>
                <a:latin typeface="Consolas" panose="020B0609020204030204" pitchFamily="49" charset="0"/>
              </a:rPr>
              <a:t>author`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$author</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a:t>
            </a:r>
            <a:r>
              <a:rPr lang="en-US" sz="1400">
                <a:solidFill>
                  <a:srgbClr val="A31515"/>
                </a:solidFill>
                <a:latin typeface="Consolas" panose="020B0609020204030204" pitchFamily="49" charset="0"/>
              </a:rPr>
              <a:t>img`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$img</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  WHERE</a:t>
            </a:r>
            <a:r>
              <a:rPr lang="en-US" sz="1400">
                <a:solidFill>
                  <a:srgbClr val="A31515"/>
                </a:solidFill>
                <a:latin typeface="Consolas" panose="020B0609020204030204" pitchFamily="49" charset="0"/>
              </a:rPr>
              <a:t> `id` = '"</a:t>
            </a:r>
            <a:r>
              <a:rPr lang="en-US" sz="1400">
                <a:solidFill>
                  <a:srgbClr val="000000"/>
                </a:solidFill>
                <a:latin typeface="Consolas" panose="020B0609020204030204" pitchFamily="49" charset="0"/>
              </a:rPr>
              <a:t> . </a:t>
            </a:r>
            <a:r>
              <a:rPr lang="en-US" sz="1400">
                <a:solidFill>
                  <a:srgbClr val="001080"/>
                </a:solidFill>
                <a:latin typeface="Consolas" panose="020B0609020204030204" pitchFamily="49" charset="0"/>
              </a:rPr>
              <a:t>$id</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0"/>
              </a:spcBef>
            </a:pPr>
            <a:r>
              <a:rPr lang="en-US" sz="1400" smtClean="0">
                <a:solidFill>
                  <a:srgbClr val="A31515"/>
                </a:solidFill>
                <a:latin typeface="Consolas" panose="020B0609020204030204" pitchFamily="49" charset="0"/>
              </a:rPr>
              <a:t>"</a:t>
            </a:r>
            <a:r>
              <a:rPr lang="en-US" sz="1400" smtClean="0">
                <a:solidFill>
                  <a:srgbClr val="000000"/>
                </a:solidFill>
                <a:latin typeface="Consolas" panose="020B0609020204030204" pitchFamily="49" charset="0"/>
              </a:rPr>
              <a:t>);</a:t>
            </a:r>
            <a:endParaRPr lang="en-US" sz="14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66</a:t>
            </a:fld>
            <a:endParaRPr lang="en-US"/>
          </a:p>
        </p:txBody>
      </p:sp>
    </p:spTree>
    <p:extLst>
      <p:ext uri="{BB962C8B-B14F-4D97-AF65-F5344CB8AC3E}">
        <p14:creationId xmlns:p14="http://schemas.microsoft.com/office/powerpoint/2010/main" val="23296523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Ishlatishdagi qoida</a:t>
            </a:r>
            <a:r>
              <a:rPr lang="en-US"/>
              <a:t> va tavsiyalar</a:t>
            </a:r>
          </a:p>
        </p:txBody>
      </p:sp>
      <p:sp>
        <p:nvSpPr>
          <p:cNvPr id="3" name="Content Placeholder 2"/>
          <p:cNvSpPr>
            <a:spLocks noGrp="1"/>
          </p:cNvSpPr>
          <p:nvPr>
            <p:ph idx="1"/>
          </p:nvPr>
        </p:nvSpPr>
        <p:spPr>
          <a:xfrm>
            <a:off x="560717" y="1845734"/>
            <a:ext cx="11131526" cy="4468802"/>
          </a:xfrm>
        </p:spPr>
        <p:txBody>
          <a:bodyPr>
            <a:normAutofit/>
          </a:bodyPr>
          <a:lstStyle/>
          <a:p>
            <a:pPr>
              <a:spcBef>
                <a:spcPts val="0"/>
              </a:spcBef>
            </a:pPr>
            <a:r>
              <a:rPr lang="en-US" smtClean="0"/>
              <a:t>5.</a:t>
            </a:r>
            <a:r>
              <a:rPr lang="en-US" smtClean="0"/>
              <a:t> So'rovda ishlatiladigan o'zgaruvchilarni havfsizligini ta'minlash (butun songa o'girish, satrni "tozalash").</a:t>
            </a:r>
            <a:endParaRPr lang="en-US"/>
          </a:p>
          <a:p>
            <a:r>
              <a:rPr lang="en-US" sz="1600" smtClean="0">
                <a:solidFill>
                  <a:srgbClr val="001080"/>
                </a:solidFill>
                <a:latin typeface="Consolas" panose="020B0609020204030204" pitchFamily="49" charset="0"/>
              </a:rPr>
              <a:t>$</a:t>
            </a:r>
            <a:r>
              <a:rPr lang="en-US" sz="1600">
                <a:solidFill>
                  <a:srgbClr val="001080"/>
                </a:solidFill>
                <a:latin typeface="Consolas" panose="020B0609020204030204" pitchFamily="49" charset="0"/>
              </a:rPr>
              <a:t>mysqli</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query</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UPDATE `news` SET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`description` = '"</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$mysqli</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real_escape_string</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$description</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`text` = '"</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$mysqli</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real_escape_string</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$text</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`number` = "</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$number</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`author` = '"</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$mysqli</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real_escape_string</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$author</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`img` = '"</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$mysqli</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real_escape_string</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$img</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A31515"/>
                </a:solidFill>
                <a:latin typeface="Consolas" panose="020B0609020204030204" pitchFamily="49" charset="0"/>
              </a:rPr>
              <a:t>    WHERE `id` = "</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smtClean="0">
                <a:solidFill>
                  <a:srgbClr val="A31515"/>
                </a:solidFill>
                <a:latin typeface="Consolas" panose="020B0609020204030204" pitchFamily="49" charset="0"/>
              </a:rPr>
              <a:t>"</a:t>
            </a:r>
            <a:r>
              <a:rPr lang="en-US" sz="1600" smtClean="0">
                <a:solidFill>
                  <a:srgbClr val="000000"/>
                </a:solidFill>
                <a:latin typeface="Consolas" panose="020B0609020204030204" pitchFamily="49" charset="0"/>
              </a:rPr>
              <a:t>);</a:t>
            </a:r>
            <a:endParaRPr lang="en-US" sz="16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67</a:t>
            </a:fld>
            <a:endParaRPr lang="en-US"/>
          </a:p>
        </p:txBody>
      </p:sp>
    </p:spTree>
    <p:extLst>
      <p:ext uri="{BB962C8B-B14F-4D97-AF65-F5344CB8AC3E}">
        <p14:creationId xmlns:p14="http://schemas.microsoft.com/office/powerpoint/2010/main" val="3469792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Savollar?</a:t>
            </a:r>
            <a:endParaRPr lang="en-US"/>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Qodirbek Maxarov </a:t>
            </a:r>
            <a:endParaRPr lang="en-US"/>
          </a:p>
        </p:txBody>
      </p:sp>
      <p:sp>
        <p:nvSpPr>
          <p:cNvPr id="4" name="Slide Number Placeholder 3"/>
          <p:cNvSpPr>
            <a:spLocks noGrp="1"/>
          </p:cNvSpPr>
          <p:nvPr>
            <p:ph type="sldNum" sz="quarter" idx="12"/>
          </p:nvPr>
        </p:nvSpPr>
        <p:spPr/>
        <p:txBody>
          <a:bodyPr/>
          <a:lstStyle/>
          <a:p>
            <a:fld id="{C39839C2-0EC4-4F5F-8546-CDB60EBD4647}" type="slidenum">
              <a:rPr lang="en-US" smtClean="0"/>
              <a:t>68</a:t>
            </a:fld>
            <a:endParaRPr lang="en-US"/>
          </a:p>
        </p:txBody>
      </p:sp>
    </p:spTree>
    <p:extLst>
      <p:ext uri="{BB962C8B-B14F-4D97-AF65-F5344CB8AC3E}">
        <p14:creationId xmlns:p14="http://schemas.microsoft.com/office/powerpoint/2010/main" val="2277548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MySQL ga bog’lanish</a:t>
            </a:r>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r>
              <a:rPr lang="en-US" smtClean="0"/>
              <a:t>sa</a:t>
            </a:r>
            <a:endParaRPr lang="en-US"/>
          </a:p>
        </p:txBody>
      </p:sp>
      <p:pic>
        <p:nvPicPr>
          <p:cNvPr id="5" name="Picture 4"/>
          <p:cNvPicPr>
            <a:picLocks noChangeAspect="1"/>
          </p:cNvPicPr>
          <p:nvPr/>
        </p:nvPicPr>
        <p:blipFill>
          <a:blip r:embed="rId2"/>
          <a:stretch>
            <a:fillRect/>
          </a:stretch>
        </p:blipFill>
        <p:spPr>
          <a:xfrm>
            <a:off x="957262" y="376237"/>
            <a:ext cx="10277475" cy="6105525"/>
          </a:xfrm>
          <a:prstGeom prst="rect">
            <a:avLst/>
          </a:prstGeom>
        </p:spPr>
      </p:pic>
      <p:cxnSp>
        <p:nvCxnSpPr>
          <p:cNvPr id="6" name="Straight Arrow Connector 5"/>
          <p:cNvCxnSpPr/>
          <p:nvPr/>
        </p:nvCxnSpPr>
        <p:spPr>
          <a:xfrm flipV="1">
            <a:off x="7781026" y="2725948"/>
            <a:ext cx="2910183" cy="80225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17388" y="3636577"/>
            <a:ext cx="4727276" cy="646331"/>
          </a:xfrm>
          <a:prstGeom prst="rect">
            <a:avLst/>
          </a:prstGeom>
          <a:noFill/>
        </p:spPr>
        <p:txBody>
          <a:bodyPr wrap="square" rtlCol="0">
            <a:spAutoFit/>
          </a:bodyPr>
          <a:lstStyle/>
          <a:p>
            <a:r>
              <a:rPr lang="en-US" smtClean="0"/>
              <a:t>Tanlangan bazaga jadval qo’shish</a:t>
            </a:r>
          </a:p>
          <a:p>
            <a:r>
              <a:rPr lang="en-US" smtClean="0"/>
              <a:t>Jadval nomi va maydonlar soni ko’rsatiladi</a:t>
            </a:r>
            <a:endParaRPr lang="en-US"/>
          </a:p>
        </p:txBody>
      </p:sp>
      <p:cxnSp>
        <p:nvCxnSpPr>
          <p:cNvPr id="8" name="Straight Arrow Connector 7"/>
          <p:cNvCxnSpPr/>
          <p:nvPr/>
        </p:nvCxnSpPr>
        <p:spPr>
          <a:xfrm flipH="1" flipV="1">
            <a:off x="5520906" y="1259458"/>
            <a:ext cx="2260120" cy="226874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77110" y="2435660"/>
            <a:ext cx="3303916" cy="109254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781026" y="2435660"/>
            <a:ext cx="0" cy="109254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074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4" name="Picture 3"/>
          <p:cNvPicPr>
            <a:picLocks noChangeAspect="1"/>
          </p:cNvPicPr>
          <p:nvPr/>
        </p:nvPicPr>
        <p:blipFill>
          <a:blip r:embed="rId2"/>
          <a:stretch>
            <a:fillRect/>
          </a:stretch>
        </p:blipFill>
        <p:spPr>
          <a:xfrm>
            <a:off x="957262" y="376237"/>
            <a:ext cx="10277475" cy="6105525"/>
          </a:xfrm>
          <a:prstGeom prst="rect">
            <a:avLst/>
          </a:prstGeom>
        </p:spPr>
      </p:pic>
      <p:sp>
        <p:nvSpPr>
          <p:cNvPr id="5" name="TextBox 4"/>
          <p:cNvSpPr txBox="1"/>
          <p:nvPr/>
        </p:nvSpPr>
        <p:spPr>
          <a:xfrm>
            <a:off x="6647479" y="5361860"/>
            <a:ext cx="4727276" cy="369332"/>
          </a:xfrm>
          <a:prstGeom prst="rect">
            <a:avLst/>
          </a:prstGeom>
          <a:noFill/>
        </p:spPr>
        <p:txBody>
          <a:bodyPr wrap="square" rtlCol="0">
            <a:spAutoFit/>
          </a:bodyPr>
          <a:lstStyle/>
          <a:p>
            <a:r>
              <a:rPr lang="en-US" smtClean="0"/>
              <a:t>Maydonlar nomi, turi, o’lchami kiritiladi</a:t>
            </a:r>
            <a:endParaRPr lang="en-US"/>
          </a:p>
        </p:txBody>
      </p:sp>
      <p:cxnSp>
        <p:nvCxnSpPr>
          <p:cNvPr id="6" name="Straight Arrow Connector 5"/>
          <p:cNvCxnSpPr/>
          <p:nvPr/>
        </p:nvCxnSpPr>
        <p:spPr>
          <a:xfrm flipH="1" flipV="1">
            <a:off x="4468483" y="3605843"/>
            <a:ext cx="2820838" cy="175601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012611" y="3132273"/>
            <a:ext cx="1276710" cy="222958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65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a:p>
        </p:txBody>
      </p:sp>
      <p:sp>
        <p:nvSpPr>
          <p:cNvPr id="3" name="Объект 2"/>
          <p:cNvSpPr>
            <a:spLocks noGrp="1"/>
          </p:cNvSpPr>
          <p:nvPr>
            <p:ph idx="1"/>
          </p:nvPr>
        </p:nvSpPr>
        <p:spPr>
          <a:xfrm>
            <a:off x="1097280" y="1845733"/>
            <a:ext cx="10058400" cy="4673599"/>
          </a:xfrm>
        </p:spPr>
        <p:txBody>
          <a:bodyPr>
            <a:normAutofit/>
          </a:bodyPr>
          <a:lstStyle/>
          <a:p>
            <a:pPr marL="0" indent="0">
              <a:buNone/>
            </a:pPr>
            <a:endParaRPr lang="en-US"/>
          </a:p>
        </p:txBody>
      </p:sp>
      <p:pic>
        <p:nvPicPr>
          <p:cNvPr id="5" name="Picture 4"/>
          <p:cNvPicPr>
            <a:picLocks noChangeAspect="1"/>
          </p:cNvPicPr>
          <p:nvPr/>
        </p:nvPicPr>
        <p:blipFill>
          <a:blip r:embed="rId2"/>
          <a:stretch>
            <a:fillRect/>
          </a:stretch>
        </p:blipFill>
        <p:spPr>
          <a:xfrm>
            <a:off x="957262" y="376237"/>
            <a:ext cx="10277475" cy="6105525"/>
          </a:xfrm>
          <a:prstGeom prst="rect">
            <a:avLst/>
          </a:prstGeom>
        </p:spPr>
      </p:pic>
    </p:spTree>
    <p:extLst>
      <p:ext uri="{BB962C8B-B14F-4D97-AF65-F5344CB8AC3E}">
        <p14:creationId xmlns:p14="http://schemas.microsoft.com/office/powerpoint/2010/main" val="220569587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2329</TotalTime>
  <Words>2325</Words>
  <Application>Microsoft Office PowerPoint</Application>
  <PresentationFormat>Widescreen</PresentationFormat>
  <Paragraphs>482</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Calibri</vt:lpstr>
      <vt:lpstr>Calibri Light</vt:lpstr>
      <vt:lpstr>Consolas</vt:lpstr>
      <vt:lpstr>Wingdings</vt:lpstr>
      <vt:lpstr>Retrospect</vt:lpstr>
      <vt:lpstr>Berilganlar bazasi</vt:lpstr>
      <vt:lpstr>Openserverda MySQL bilan ishlash</vt:lpstr>
      <vt:lpstr>phpMyAdmin bilan ishlash</vt:lpstr>
      <vt:lpstr>phpMyAdmin bosh oynasi</vt:lpstr>
      <vt:lpstr>phpMyAdmin bilan ishlash</vt:lpstr>
      <vt:lpstr>phpMyAdmin bilan ishlash</vt:lpstr>
      <vt:lpstr>MySQL ga bog’lanish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PHPda berilganlar bazasi </vt:lpstr>
      <vt:lpstr>PDO - PHP Data Objects </vt:lpstr>
      <vt:lpstr>PHPda berilganlar bazasi </vt:lpstr>
      <vt:lpstr>MySQL uchun PHP drayverlari</vt:lpstr>
      <vt:lpstr>API, Connector, Driver, Extension</vt:lpstr>
      <vt:lpstr>API, Connector, Driver, Extension</vt:lpstr>
      <vt:lpstr>API, Connector, Driver, Extension</vt:lpstr>
      <vt:lpstr>API, Connector, Driver, Extension</vt:lpstr>
      <vt:lpstr>API ni tanlash</vt:lpstr>
      <vt:lpstr>API ni tanlash</vt:lpstr>
      <vt:lpstr>API ni tanlash</vt:lpstr>
      <vt:lpstr>API ni tanlash</vt:lpstr>
      <vt:lpstr>MySQLi </vt:lpstr>
      <vt:lpstr>MySQLi </vt:lpstr>
      <vt:lpstr>MySQLi </vt:lpstr>
      <vt:lpstr>MySQL ga bog’lanish</vt:lpstr>
      <vt:lpstr>MySQL ga bog’lanish</vt:lpstr>
      <vt:lpstr>MySQL ga bog’lanish</vt:lpstr>
      <vt:lpstr>MySQLi metodlari va o’zgaruvchilari</vt:lpstr>
      <vt:lpstr>PHPda ishlatish</vt:lpstr>
      <vt:lpstr>PHPda ishlatish</vt:lpstr>
      <vt:lpstr>SELECT – berilganlarni ko’rish</vt:lpstr>
      <vt:lpstr>SELECT – berilganlarni ko’rish</vt:lpstr>
      <vt:lpstr>SELECT – berilganlarni ko’rish</vt:lpstr>
      <vt:lpstr>PHPda ishlatish</vt:lpstr>
      <vt:lpstr>PHPda ishlatish</vt:lpstr>
      <vt:lpstr>Insert – yangi berilganlar qo’shish</vt:lpstr>
      <vt:lpstr>Insert – yangi berilganlar qo’shish</vt:lpstr>
      <vt:lpstr>Update – jadvaldagi berilganlarni o’zgartirish</vt:lpstr>
      <vt:lpstr>Update – jadvaldagi berilganlarni o’zgartirish</vt:lpstr>
      <vt:lpstr>Delete – jadvaldagi berilganlarni o’chirish</vt:lpstr>
      <vt:lpstr>Delete – jadvaldagi berilganlarni o’chirish</vt:lpstr>
      <vt:lpstr>or die va if…else</vt:lpstr>
      <vt:lpstr>Barcha ma'lumotlarni 2d massiv ko'rinishida olish</vt:lpstr>
      <vt:lpstr>Tayyorlangan so’rovlarni ishlatish</vt:lpstr>
      <vt:lpstr>Tayyorlangan so’rovlarni ishlatish</vt:lpstr>
      <vt:lpstr>Ishlatishdagi qoida va tavsiyalar</vt:lpstr>
      <vt:lpstr>Ishlatishdagi qoida va tavsiyalar</vt:lpstr>
      <vt:lpstr>Ishlatishdagi qoida va tavsiyalar</vt:lpstr>
      <vt:lpstr>Ishlatishdagi qoida va tavsiyalar</vt:lpstr>
      <vt:lpstr>Savollar?</vt:lpstr>
    </vt:vector>
  </TitlesOfParts>
  <Company>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Ranglar va fon</dc:title>
  <dc:creator>Qodirbek</dc:creator>
  <cp:lastModifiedBy>Qodirbek</cp:lastModifiedBy>
  <cp:revision>792</cp:revision>
  <dcterms:created xsi:type="dcterms:W3CDTF">2019-11-17T16:43:43Z</dcterms:created>
  <dcterms:modified xsi:type="dcterms:W3CDTF">2021-11-29T19:14:45Z</dcterms:modified>
</cp:coreProperties>
</file>