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78" r:id="rId2"/>
    <p:sldId id="282" r:id="rId3"/>
    <p:sldId id="284" r:id="rId4"/>
    <p:sldId id="285" r:id="rId5"/>
    <p:sldId id="311" r:id="rId6"/>
    <p:sldId id="286" r:id="rId7"/>
    <p:sldId id="309" r:id="rId8"/>
    <p:sldId id="310" r:id="rId9"/>
    <p:sldId id="287" r:id="rId10"/>
    <p:sldId id="299" r:id="rId11"/>
    <p:sldId id="302" r:id="rId12"/>
    <p:sldId id="300" r:id="rId13"/>
    <p:sldId id="289" r:id="rId14"/>
    <p:sldId id="301" r:id="rId15"/>
    <p:sldId id="290" r:id="rId16"/>
    <p:sldId id="312" r:id="rId17"/>
    <p:sldId id="313" r:id="rId18"/>
    <p:sldId id="314" r:id="rId19"/>
    <p:sldId id="291" r:id="rId20"/>
    <p:sldId id="288" r:id="rId21"/>
    <p:sldId id="292" r:id="rId22"/>
    <p:sldId id="303" r:id="rId23"/>
    <p:sldId id="315" r:id="rId24"/>
    <p:sldId id="316" r:id="rId25"/>
    <p:sldId id="317" r:id="rId26"/>
    <p:sldId id="304" r:id="rId27"/>
    <p:sldId id="305" r:id="rId28"/>
    <p:sldId id="319" r:id="rId29"/>
    <p:sldId id="306" r:id="rId30"/>
    <p:sldId id="307" r:id="rId31"/>
    <p:sldId id="308" r:id="rId32"/>
    <p:sldId id="318" r:id="rId33"/>
    <p:sldId id="320" r:id="rId34"/>
    <p:sldId id="321" r:id="rId35"/>
    <p:sldId id="322" r:id="rId36"/>
    <p:sldId id="323" r:id="rId37"/>
    <p:sldId id="28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Framework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4" y="4455621"/>
            <a:ext cx="1771292" cy="18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Laravel</a:t>
            </a:r>
            <a:endParaRPr lang="en-US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43075"/>
            <a:ext cx="4630814" cy="4586287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4"/>
            <a:ext cx="5979795" cy="448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Laravel – ochiq kodli, bepul web-framework.</a:t>
            </a:r>
          </a:p>
          <a:p>
            <a:pPr marL="0" indent="0">
              <a:buNone/>
            </a:pPr>
            <a:r>
              <a:rPr lang="en-US" smtClean="0"/>
              <a:t>Yaratuvchisi: Taylor Otwell</a:t>
            </a:r>
          </a:p>
          <a:p>
            <a:pPr marL="0" indent="0">
              <a:buNone/>
            </a:pPr>
            <a:r>
              <a:rPr lang="en-US" smtClean="0"/>
              <a:t>Oxirgi versiyasi: 10.x (16 fevral, 2023)</a:t>
            </a:r>
          </a:p>
          <a:p>
            <a:r>
              <a:rPr lang="en-US"/>
              <a:t>Web-site</a:t>
            </a:r>
            <a:r>
              <a:rPr lang="en-US" smtClean="0"/>
              <a:t>: https://laravel.com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83629"/>
              </p:ext>
            </p:extLst>
          </p:nvPr>
        </p:nvGraphicFramePr>
        <p:xfrm>
          <a:off x="976194" y="3918010"/>
          <a:ext cx="6019830" cy="21945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49421">
                  <a:extLst>
                    <a:ext uri="{9D8B030D-6E8A-4147-A177-3AD203B41FA5}">
                      <a16:colId xmlns:a16="http://schemas.microsoft.com/office/drawing/2014/main" val="4053775821"/>
                    </a:ext>
                  </a:extLst>
                </a:gridCol>
                <a:gridCol w="1423359">
                  <a:extLst>
                    <a:ext uri="{9D8B030D-6E8A-4147-A177-3AD203B41FA5}">
                      <a16:colId xmlns:a16="http://schemas.microsoft.com/office/drawing/2014/main" val="4204158654"/>
                    </a:ext>
                  </a:extLst>
                </a:gridCol>
                <a:gridCol w="3347050">
                  <a:extLst>
                    <a:ext uri="{9D8B030D-6E8A-4147-A177-3AD203B41FA5}">
                      <a16:colId xmlns:a16="http://schemas.microsoft.com/office/drawing/2014/main" val="207915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PHP (*)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Release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33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 (LTS)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7.2 - 8.0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September 3rd, 2019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751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7.2 - 8.0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March 3rd, 2020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141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7.3 - </a:t>
                      </a:r>
                      <a:r>
                        <a:rPr lang="en-US" smtClean="0"/>
                        <a:t>8.1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September 8th, 2020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568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8.0 - </a:t>
                      </a:r>
                      <a:r>
                        <a:rPr lang="en-US" smtClean="0"/>
                        <a:t>8.2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February 8th, 2022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899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smtClean="0">
                          <a:effectLst/>
                        </a:rPr>
                        <a:t>10</a:t>
                      </a:r>
                      <a:endParaRPr lang="en-US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8.1 - 8.2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February 14th, 2023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5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Laravel</a:t>
            </a:r>
            <a:endParaRPr lang="en-US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43075"/>
            <a:ext cx="4630814" cy="4586287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4"/>
            <a:ext cx="5979795" cy="44836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Laravel – ochiq kodli, bepul web-framework.</a:t>
            </a:r>
          </a:p>
          <a:p>
            <a:pPr marL="0" indent="0">
              <a:buNone/>
            </a:pPr>
            <a:r>
              <a:rPr lang="en-US" smtClean="0"/>
              <a:t>Yaratuvchisi: Taylor Otwell</a:t>
            </a:r>
          </a:p>
          <a:p>
            <a:pPr marL="0" indent="0">
              <a:buNone/>
            </a:pPr>
            <a:r>
              <a:rPr lang="en-US" smtClean="0"/>
              <a:t>Oxirgi versiyasi: 10.x.x (16 fevral, 2023)</a:t>
            </a:r>
          </a:p>
          <a:p>
            <a:pPr marL="0" indent="0">
              <a:buNone/>
            </a:pPr>
            <a:r>
              <a:rPr lang="en-US" smtClean="0"/>
              <a:t>Asosiy xossalari: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Packages (Composer)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Eloquent </a:t>
            </a:r>
            <a:r>
              <a:rPr lang="en-US" smtClean="0"/>
              <a:t>ORM, Query Builder</a:t>
            </a:r>
            <a:endParaRPr lang="en-US"/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Database Migration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Authentication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Blade template engine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Artisan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Security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Multi-lingual</a:t>
            </a:r>
          </a:p>
          <a:p>
            <a:pPr marL="542925" indent="-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/>
              <a:t>Unit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615" y="3499090"/>
            <a:ext cx="1026543" cy="7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Laravelni o'rnatish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Laravel Installer orqali: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en-US">
                <a:latin typeface="Consolas" panose="020B0609020204030204" pitchFamily="49" charset="0"/>
              </a:rPr>
              <a:t>composer global require laravel/installer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en-US">
                <a:latin typeface="Consolas" panose="020B0609020204030204" pitchFamily="49" charset="0"/>
              </a:rPr>
              <a:t>laravel new example-app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en-US">
                <a:latin typeface="Consolas" panose="020B0609020204030204" pitchFamily="49" charset="0"/>
              </a:rPr>
              <a:t>php artisan </a:t>
            </a:r>
            <a:r>
              <a:rPr lang="en-US" smtClean="0">
                <a:latin typeface="Consolas" panose="020B0609020204030204" pitchFamily="49" charset="0"/>
              </a:rPr>
              <a:t>key:generate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en-US">
                <a:latin typeface="Consolas" panose="020B0609020204030204" pitchFamily="49" charset="0"/>
              </a:rPr>
              <a:t>php artisan serve</a:t>
            </a:r>
          </a:p>
          <a:p>
            <a:endParaRPr lang="en-US"/>
          </a:p>
          <a:p>
            <a:r>
              <a:rPr lang="en-US"/>
              <a:t>Composer Create-Project orqali: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en-US">
                <a:latin typeface="Consolas" panose="020B0609020204030204" pitchFamily="49" charset="0"/>
              </a:rPr>
              <a:t>composer create-project </a:t>
            </a:r>
            <a:r>
              <a:rPr lang="en-US" smtClean="0">
                <a:latin typeface="Consolas" panose="020B0609020204030204" pitchFamily="49" charset="0"/>
              </a:rPr>
              <a:t>laravel/laravel example-app</a:t>
            </a:r>
            <a:endParaRPr lang="en-US">
              <a:latin typeface="Consolas" panose="020B0609020204030204" pitchFamily="49" charset="0"/>
            </a:endParaRPr>
          </a:p>
          <a:p>
            <a:endParaRPr lang="en-US"/>
          </a:p>
          <a:p>
            <a:r>
              <a:rPr lang="en-US"/>
              <a:t>example-app – laravel o'rnatiladigan </a:t>
            </a:r>
            <a:r>
              <a:rPr lang="en-US" smtClean="0"/>
              <a:t>papka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Laravel tarkibi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30" y="1745987"/>
            <a:ext cx="9047253" cy="45512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app</a:t>
            </a:r>
            <a:r>
              <a:rPr lang="en-US" sz="1500"/>
              <a:t> – ilovaning asosiy kodlari joylashadigan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bootstrap</a:t>
            </a:r>
            <a:r>
              <a:rPr lang="en-US" sz="1500"/>
              <a:t> – ilovaning yuklaydigan app.php fayli, shuningdek marshrutlash va turli xizmatlarning keshlarini o'z ichiga olgan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config</a:t>
            </a:r>
            <a:r>
              <a:rPr lang="en-US" sz="1500"/>
              <a:t> – ilovaning konfiguryatsion fayllari joylashadigan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database</a:t>
            </a:r>
            <a:r>
              <a:rPr lang="en-US" sz="1500"/>
              <a:t> – berilganlar bazasiga migratsiyalar (migrations), boshlang'ich to'ldirishlar (seeds) va feyk berilganlar bilan to'ldirishlar (factory) joylashadigan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public</a:t>
            </a:r>
            <a:r>
              <a:rPr lang="en-US" sz="1500"/>
              <a:t> – ilovani ishga tushuruvchi asosiy papka, shuningdek js, css fayllar, rasmlar joylashgan papkalarni o'z ichiga olgan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resources</a:t>
            </a:r>
            <a:r>
              <a:rPr lang="en-US" sz="1500"/>
              <a:t> – to'liq bo'lmagan, ilova ishlatiladigan resurs fayllarni o'z ichiga olgan papka (masalan lokalizatsiya fayllari, less sass fayllar, shablonlar va h.k.)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routes</a:t>
            </a:r>
            <a:r>
              <a:rPr lang="en-US" sz="1500"/>
              <a:t> – url manzillarni, console buyruqlarni boshqaruvchi fayllar joylashgan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storage</a:t>
            </a:r>
            <a:r>
              <a:rPr lang="en-US" sz="1500"/>
              <a:t> – ilova "omborxona"si, yuklangan fayllar, log, sessiya, kesh fayllar joylashgan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tests</a:t>
            </a:r>
            <a:r>
              <a:rPr lang="en-US" sz="1500"/>
              <a:t> – testlash jarayoni kodlari saqlanadigan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vendor</a:t>
            </a:r>
            <a:r>
              <a:rPr lang="en-US" sz="1500"/>
              <a:t> – composer bog'liqliklari (modullar) joylashadigan papka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lang</a:t>
            </a:r>
            <a:r>
              <a:rPr lang="en-US" sz="1500"/>
              <a:t> – ilovada ishlatilishi mumkin bo'lgan matnlarning turli tillardagi tarjimalari fayllari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/>
              <a:t>.</a:t>
            </a:r>
            <a:r>
              <a:rPr lang="en-US" sz="1500" b="1"/>
              <a:t>env</a:t>
            </a:r>
            <a:r>
              <a:rPr lang="en-US" sz="1500"/>
              <a:t> – muhit o'zgaruvchilari fayli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500" b="1"/>
              <a:t>composer.json</a:t>
            </a:r>
            <a:r>
              <a:rPr lang="en-US" sz="1500"/>
              <a:t> – composer bog'liqliklarni boshqaruvchi fayl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2" y="1745987"/>
            <a:ext cx="1144322" cy="45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Artisan – buyruqlar satri interfeysi. Ilova ishlab chiqishda yordam beradigan bir qancha buyruqlarni o'z ichiga olgan. Symfony Console komponentiga asoslanib ishlab chiqilgan. </a:t>
            </a:r>
          </a:p>
          <a:p>
            <a:pPr algn="just"/>
            <a:r>
              <a:rPr lang="en-US"/>
              <a:t>Sintaksisi: </a:t>
            </a:r>
          </a:p>
          <a:p>
            <a:pPr algn="just"/>
            <a:r>
              <a:rPr lang="en-US"/>
              <a:t>php artisan &lt;buyruq&gt; [&lt;qo'shimcha parametrlar&gt;]</a:t>
            </a:r>
          </a:p>
          <a:p>
            <a:pPr algn="just"/>
            <a:r>
              <a:rPr lang="en-US"/>
              <a:t>php artisan list – mavjud buyruqlar ro'yxati</a:t>
            </a:r>
          </a:p>
          <a:p>
            <a:pPr algn="just"/>
            <a:r>
              <a:rPr lang="en-US"/>
              <a:t>php artisan help migrate – migrate buyrug'i yordamchish</a:t>
            </a:r>
          </a:p>
          <a:p>
            <a:pPr algn="just"/>
            <a:r>
              <a:rPr lang="en-US"/>
              <a:t>php artisan --version – Laravel versiyasini aniqlash buyrug'i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– so'rov hayot sikli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36" y="1771866"/>
            <a:ext cx="8059888" cy="45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Xizmatlar konteyneri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Xizmatlar konteyneri (service container) – sinflarning bog'liqliklarini boshqarish va amalga oshirish vositasi.</a:t>
            </a:r>
          </a:p>
          <a:p>
            <a:r>
              <a:rPr lang="en-US" smtClean="0"/>
              <a:t>Bog'liqlikni amalga oshirish quyidagicha: sinfning bog'liqliklari unga konstruktor </a:t>
            </a:r>
            <a:r>
              <a:rPr lang="en-US"/>
              <a:t>(yoki setter metodlar) </a:t>
            </a:r>
            <a:r>
              <a:rPr lang="en-US" smtClean="0"/>
              <a:t>orqali ko'rsatiladi. Sinf yaratilganda yoki biror metodi chaqirilganda freymvork argumentlar ro'yxatini ko'radi va kerakli sinflar ekzemplyarlarini yaratadi va konstruktorga (metodga) uzatadi.</a:t>
            </a:r>
          </a:p>
          <a:p>
            <a:r>
              <a:rPr lang="en-US" smtClean="0"/>
              <a:t>Bog'lashni amalga oshirishni belgilash uchun xizmat ko'rsatuvchilar sifatida maxsus </a:t>
            </a:r>
            <a:r>
              <a:rPr lang="en-US" smtClean="0"/>
              <a:t>App\Providers\AppServiceProvider.php </a:t>
            </a:r>
            <a:r>
              <a:rPr lang="en-US" smtClean="0"/>
              <a:t>provayderida (faylida) aniqlanishi kerak: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app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bind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Fasadlar (Facades)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88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/>
              <a:t>Laraveldagi deyarli barcha funksionalliklarni ishlatishga imkon beruvchi bir qancha yordamchi Fasad sinflar mavjud. Ular "statik" interfeysni taqdim qiladi. To'liq tarkibi bilan tanishish: https://</a:t>
            </a:r>
            <a:r>
              <a:rPr lang="en-US" sz="2400" smtClean="0"/>
              <a:t>laravel.com/docs/10.x/facades</a:t>
            </a:r>
            <a:endParaRPr lang="en-US" sz="2400"/>
          </a:p>
          <a:p>
            <a:pPr>
              <a:spcBef>
                <a:spcPts val="0"/>
              </a:spcBef>
            </a:pPr>
            <a:endParaRPr lang="en-US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9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Controllers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Cache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795E26"/>
                </a:solidFill>
                <a:latin typeface="Consolas" panose="020B0609020204030204" pitchFamily="49" charset="0"/>
              </a:rPr>
              <a:t>showProfile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9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9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>
                <a:solidFill>
                  <a:srgbClr val="267F99"/>
                </a:solidFill>
                <a:latin typeface="Consolas" panose="020B0609020204030204" pitchFamily="49" charset="0"/>
              </a:rPr>
              <a:t>Cache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9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'user:'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9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9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900">
                <a:solidFill>
                  <a:srgbClr val="A31515"/>
                </a:solidFill>
                <a:latin typeface="Consolas" panose="020B0609020204030204" pitchFamily="49" charset="0"/>
              </a:rPr>
              <a:t>'user'</a:t>
            </a: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9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9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9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9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yordamchilar (helpers)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296"/>
          </a:xfrm>
        </p:spPr>
        <p:txBody>
          <a:bodyPr>
            <a:normAutofit lnSpcReduction="10000"/>
          </a:bodyPr>
          <a:lstStyle/>
          <a:p>
            <a:r>
              <a:rPr lang="en-US"/>
              <a:t>Fasadlarga qo'shimcha ravishda Laravelning umumiy funksiyalari bilan aloqani osonlashtirish uchun global yordamchilar – helperlar mavjud. Masalan, view, response, url, config va h.k. Ularning to'liq tarkibi bilan tanishish: https://</a:t>
            </a:r>
            <a:r>
              <a:rPr lang="en-US" smtClean="0"/>
              <a:t>laravel.com/docs/10.x/helpers </a:t>
            </a:r>
            <a:endParaRPr lang="en-US"/>
          </a:p>
          <a:p>
            <a:endParaRPr lang="en-US"/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Response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'/users'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Response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7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'/users'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7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4717" y="397661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Illuminate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700" smtClean="0">
                <a:solidFill>
                  <a:srgbClr val="267F99"/>
                </a:solidFill>
                <a:latin typeface="Consolas" panose="020B0609020204030204" pitchFamily="49" charset="0"/>
              </a:rPr>
              <a:t>View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– dastlabki sozlash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46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/>
              <a:t>.env faylida </a:t>
            </a:r>
            <a:r>
              <a:rPr lang="en-US" sz="2600" smtClean="0"/>
              <a:t>va </a:t>
            </a:r>
            <a:r>
              <a:rPr lang="en-US" sz="2600" b="1"/>
              <a:t>/config</a:t>
            </a:r>
            <a:r>
              <a:rPr lang="en-US" sz="2600" b="1"/>
              <a:t>/ </a:t>
            </a:r>
            <a:r>
              <a:rPr lang="en-US" sz="2600" smtClean="0"/>
              <a:t>papkasida </a:t>
            </a:r>
            <a:r>
              <a:rPr lang="en-US" sz="2600" smtClean="0"/>
              <a:t>ilovaning </a:t>
            </a:r>
            <a:r>
              <a:rPr lang="en-US" sz="2600"/>
              <a:t>dastlabki sozlamalari </a:t>
            </a:r>
            <a:r>
              <a:rPr lang="en-US" sz="2600" smtClean="0"/>
              <a:t>joylashgan</a:t>
            </a:r>
            <a:endParaRPr lang="en-US" sz="2600" b="1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</a:rPr>
              <a:t>APP_NAME=Laravel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APP_ENV=local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APP_KEY=base64:WNOGFq3sftzIeuzaJ9e6ZY8wVr5FO7WzkY5SOZ0Mj3U=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APP_DEBUG=true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</a:rPr>
              <a:t>APP_URL=http://localhost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LOG_CHANNEL=stack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DB_CONNECTION=mysql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DB_HOST=127.0.0.1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DB_PORT=3306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</a:rPr>
              <a:t>DB_DATABASE=laravel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</a:rPr>
              <a:t>DB_USERNAME=root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</a:rPr>
              <a:t>DB_PASSWORD=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2135221"/>
            <a:ext cx="613050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>
                <a:solidFill>
                  <a:srgbClr val="FF0000"/>
                </a:solidFill>
              </a:rPr>
              <a:t>APP_NAME="Talaba tizimi"</a:t>
            </a:r>
          </a:p>
          <a:p>
            <a:pPr>
              <a:spcBef>
                <a:spcPts val="600"/>
              </a:spcBef>
            </a:pPr>
            <a:r>
              <a:rPr lang="en-US" sz="1400"/>
              <a:t>APP_ENV=local</a:t>
            </a:r>
          </a:p>
          <a:p>
            <a:pPr>
              <a:spcBef>
                <a:spcPts val="600"/>
              </a:spcBef>
            </a:pPr>
            <a:r>
              <a:rPr lang="en-US" sz="1400"/>
              <a:t>APP_KEY=base64:WNOGFq3sftzIeuzaJ9e6ZY8wVr5FO7WzkY5SOZ0Mj3U=</a:t>
            </a:r>
          </a:p>
          <a:p>
            <a:pPr>
              <a:spcBef>
                <a:spcPts val="600"/>
              </a:spcBef>
            </a:pPr>
            <a:r>
              <a:rPr lang="en-US" sz="1400"/>
              <a:t>APP_DEBUG=true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FF0000"/>
                </a:solidFill>
              </a:rPr>
              <a:t>APP_URL=http://talaba.loc</a:t>
            </a:r>
          </a:p>
          <a:p>
            <a:pPr>
              <a:spcBef>
                <a:spcPts val="600"/>
              </a:spcBef>
            </a:pP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LOG_CHANNEL=stack</a:t>
            </a:r>
          </a:p>
          <a:p>
            <a:pPr>
              <a:spcBef>
                <a:spcPts val="600"/>
              </a:spcBef>
            </a:pP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DB_CONNECTION=mysql</a:t>
            </a:r>
          </a:p>
          <a:p>
            <a:pPr>
              <a:spcBef>
                <a:spcPts val="600"/>
              </a:spcBef>
            </a:pPr>
            <a:r>
              <a:rPr lang="en-US" sz="1400"/>
              <a:t>DB_HOST=127.0.0.1</a:t>
            </a:r>
          </a:p>
          <a:p>
            <a:pPr>
              <a:spcBef>
                <a:spcPts val="600"/>
              </a:spcBef>
            </a:pPr>
            <a:r>
              <a:rPr lang="en-US" sz="1400"/>
              <a:t>DB_PORT=3306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FF0000"/>
                </a:solidFill>
              </a:rPr>
              <a:t>DB_DATABASE=test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FF0000"/>
                </a:solidFill>
              </a:rPr>
              <a:t>DB_USERNAME=root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FF0000"/>
                </a:solidFill>
              </a:rPr>
              <a:t>DB_PASSWORD=</a:t>
            </a:r>
          </a:p>
        </p:txBody>
      </p:sp>
    </p:spTree>
    <p:extLst>
      <p:ext uri="{BB962C8B-B14F-4D97-AF65-F5344CB8AC3E}">
        <p14:creationId xmlns:p14="http://schemas.microsoft.com/office/powerpoint/2010/main" val="41976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8417"/>
          </a:xfrm>
        </p:spPr>
        <p:txBody>
          <a:bodyPr>
            <a:normAutofit lnSpcReduction="10000"/>
          </a:bodyPr>
          <a:lstStyle/>
          <a:p>
            <a:r>
              <a:rPr lang="en-US"/>
              <a:t>Composer – PHP tili uchun bog'liqliklar menejeri (Dependency Manager</a:t>
            </a:r>
            <a:r>
              <a:rPr lang="en-US" smtClean="0"/>
              <a:t>) (consol orqali ishlaydi)</a:t>
            </a:r>
            <a:endParaRPr lang="en-US"/>
          </a:p>
          <a:p>
            <a:r>
              <a:rPr lang="en-US" smtClean="0"/>
              <a:t>https://getcomposer.org/</a:t>
            </a:r>
          </a:p>
          <a:p>
            <a:endParaRPr lang="en-US" smtClean="0"/>
          </a:p>
          <a:p>
            <a:r>
              <a:rPr lang="en-US"/>
              <a:t>Bog'liqlik – </a:t>
            </a:r>
            <a:r>
              <a:rPr lang="en-US" smtClean="0"/>
              <a:t>web-ilova imkoniyatini kengaytiruvchi kutubxona, paket. </a:t>
            </a:r>
            <a:endParaRPr lang="en-US"/>
          </a:p>
          <a:p>
            <a:r>
              <a:rPr lang="en-US" smtClean="0"/>
              <a:t>https://packagist.org/</a:t>
            </a:r>
          </a:p>
          <a:p>
            <a:endParaRPr lang="en-US" smtClean="0"/>
          </a:p>
          <a:p>
            <a:r>
              <a:rPr lang="en-US" smtClean="0"/>
              <a:t>Nega composer?</a:t>
            </a:r>
          </a:p>
          <a:p>
            <a:r>
              <a:rPr lang="en-US" smtClean="0"/>
              <a:t>1. Bir qator orqali o'rnatish, sozlash, yangi versiyasiga o'tkazish</a:t>
            </a:r>
          </a:p>
          <a:p>
            <a:r>
              <a:rPr lang="en-US" smtClean="0"/>
              <a:t>2. Bir kutubxona uchun zarur boshqa kutubxonalarni avtomatik o'rnatish</a:t>
            </a:r>
          </a:p>
          <a:p>
            <a:r>
              <a:rPr lang="en-US" smtClean="0"/>
              <a:t>3. Kutubxonalar hajmi katta bo'lganda ham serverga ko'chirish osonligi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89" y="2170656"/>
            <a:ext cx="2748089" cy="3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4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Route – marshrutlar, URI va unga mos funksiyani aniqlash uchun ishlatiladi.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/>
              <a:t>routes/web.php </a:t>
            </a:r>
            <a:r>
              <a:rPr lang="en-US"/>
              <a:t>va </a:t>
            </a:r>
            <a:r>
              <a:rPr lang="en-US" i="1"/>
              <a:t>routes/api.php </a:t>
            </a:r>
            <a:r>
              <a:rPr lang="en-US"/>
              <a:t>fayllari orqali boshqariladi.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Masalan, "http://your-app.test/user" manzili uchun quyidagicha route aniqlash mumkin: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Controllers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'/user'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'index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Route </a:t>
            </a:r>
            <a:r>
              <a:rPr lang="en-US"/>
              <a:t>metodlari: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Route::get($uri, $callback); 		Route::patch($uri, $callback);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Route::post($uri, $callback); 		Route::delete($uri, $callback);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Route::put($uri, $callback); 		Route::options($uri, $callback);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Bir nechta routelarga javob berish uchun match metodidan foydalaniladi: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Route::match([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Ixtiyoriy routelarga javob berish uchun any metodidan foydalaniladi: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Route::any(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9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POST, PUT va DELETE ko'rinishida aniqlangan barcha marshrutlar uchun jo'natiladigan formalar CSRF token maydonini o'z ichiga olishi kerak, aks holda so'rov (request) bekor qilinadi.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  &lt;form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"/profile"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@csrf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  &lt;/form&gt;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method direktivasi orqali formani jo'natish metodini alohida ko'rsatish mumkin: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  &lt;form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"/foo/bar"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@method('PUT')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@csrf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  &lt;/form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Route. Parametrlar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Routelarda parametrlarni ham aniqlash mumkin:</a:t>
            </a: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'user/{id}'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 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'posts/{post}/comments/{comment}'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postId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commentId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/>
              <a:t>Agar marshrutda biror bog'liqliklar mavjud bo'lsa ularni doim parametrlardan oldin ko'rsatish kerak: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'/user/{id}'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 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Route. Parametrlar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smtClean="0"/>
              <a:t>Parametrlar </a:t>
            </a:r>
            <a:r>
              <a:rPr lang="en-US" sz="2400"/>
              <a:t>majburiy bo'lmasa '?' belgisi ishlatiladi, shuningdek metodda kelishuv bo'yicha qiymatni ham aniqlash kerak: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'user/{name?}'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'user/{name?}'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'Karim'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'user/{name?}'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'index'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"Karim"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Route. </a:t>
            </a:r>
            <a:r>
              <a:rPr lang="en-US" smtClean="0"/>
              <a:t>Parametrlarga cheklovlar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smtClean="0"/>
              <a:t>Parametrlar qiymatlariga regulyar ifodalar yoki maxsus metodlar orqali cheklov qo'yish mumkin.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4910" y="2878243"/>
            <a:ext cx="99707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'/user/{name}'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'[A-Za-z]+'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'/user/{id}'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'[0-9]+'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'/user/{id}/{name}'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'[0-9]+'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'[a-z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]+'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Route. </a:t>
            </a:r>
            <a:r>
              <a:rPr lang="en-US" smtClean="0"/>
              <a:t>Parametrlarga cheklovlar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smtClean="0"/>
              <a:t>Parametrlar qiymatlariga regulyar ifodalar yoki maxsus metodlar orqali cheklov qo'yish mumkin.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6186" y="2511630"/>
            <a:ext cx="81914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'/user/{id}/{name}'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whereNumber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whereAlpha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'/user/{name}'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whereAlphaNumeric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'/user/{id}'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whereUuid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'/category/{category}'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whereIn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'category'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'movie'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'song'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'painting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Route. Nomlash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4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/>
              <a:t>Routelarga nom berish uchun name() metodidan foydalaniladi: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Route::get(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'user/profile'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[UserProfileController::class, 'show']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'profile.get'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Route::post(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'user/profile'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})-&gt;name(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'profile.post'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/>
              <a:t>route() metodi yordamida routelarga nomi orqali murojaat qilish mumkin: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$url = route(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	// URL hosil qilish...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redirect()-&gt;route(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Yo'naltirish (redirect) qaytarish...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/>
              <a:t>Parametrlarni ham route() metodi orqali jo'natish mumkin: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Route::get(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'user/{id}/profile'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($id)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})-&gt;name(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$url = route(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]);		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/user/1/profile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$url = route(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'photos'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]);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/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user/1/profile?photos=yes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Route. Guruhlash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8" y="1845733"/>
            <a:ext cx="10646722" cy="45291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/>
              <a:t>Routelarni guruhlash uchun Route::group metodidan foydalaniladi. Guruhlash biror maqsadga asoslanishi kerak</a:t>
            </a:r>
            <a:r>
              <a:rPr lang="en-US" sz="1800" smtClean="0"/>
              <a:t>: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'first'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'second'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first va second Middleware lardan foydalanadi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'user/profile'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first va second Middleware lardan foydalanadi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Controllers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OrderController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controller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OrderController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'/orders/{id}'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'show'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'/orders'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'store'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Route. Guruhlash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8" y="1845733"/>
            <a:ext cx="10646722" cy="45291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/>
              <a:t>Routelarni guruhlash uchun Route::group metodidan foydalaniladi. Guruhlash biror maqsadga asoslanishi kerak</a:t>
            </a:r>
            <a:r>
              <a:rPr lang="en-US" sz="1800" smtClean="0"/>
              <a:t>: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prefix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"/admin/users" URL ko'rinishida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"admin/users"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'admin.'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Routelarga "admin.users" nom ulanadi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"admin.users nomli route"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'prefix'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'student'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'all'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StudentController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'index'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'by-course'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StudentController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'by_course'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'prefix'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'middleware'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'is.admin'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'as'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'admin.'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AdminDashboardController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'index'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])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'dashboard'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resource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'teachers'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AdminTeacherController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0977" y="3775407"/>
            <a:ext cx="4638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php </a:t>
            </a:r>
            <a:r>
              <a:rPr lang="en-US" b="1"/>
              <a:t>artisan </a:t>
            </a:r>
            <a:r>
              <a:rPr lang="en-US" b="1" smtClean="0"/>
              <a:t>route:list </a:t>
            </a:r>
            <a:r>
              <a:rPr lang="en-US" smtClean="0"/>
              <a:t>buyrug'i orqali ro'yxatdan </a:t>
            </a:r>
            <a:br>
              <a:rPr lang="en-US" smtClean="0"/>
            </a:br>
            <a:r>
              <a:rPr lang="en-US" smtClean="0"/>
              <a:t>o'tgan routelarni ko'rish mumkin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45734"/>
            <a:ext cx="11224260" cy="447742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/>
              <a:t>Controllerlar app/Http/Controllers papkasida joylashgan. Controllerni yaratish uchun artisan make:controller buyrug'idan foydalaniladi.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php artisan make:controller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UserController</a:t>
            </a:r>
            <a:endParaRPr lang="en-US" sz="160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smtClean="0"/>
              <a:t>Namuna</a:t>
            </a:r>
            <a:r>
              <a:rPr lang="en-US" sz="160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View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View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'user.profile'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findOrFail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0" y="3247162"/>
            <a:ext cx="595122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Route faylida: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Controllers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'/user/{id}'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'show'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7304848" cy="4023360"/>
          </a:xfrm>
        </p:spPr>
        <p:txBody>
          <a:bodyPr>
            <a:normAutofit/>
          </a:bodyPr>
          <a:lstStyle/>
          <a:p>
            <a:r>
              <a:rPr lang="en-US" smtClean="0"/>
              <a:t>Paketni o'rnatish: </a:t>
            </a:r>
            <a:r>
              <a:rPr lang="en-US" b="1" smtClean="0"/>
              <a:t>composer </a:t>
            </a:r>
            <a:r>
              <a:rPr lang="en-US" b="1"/>
              <a:t>require </a:t>
            </a:r>
            <a:r>
              <a:rPr lang="en-US" b="1" smtClean="0"/>
              <a:t>vendor/package:version</a:t>
            </a:r>
            <a:br>
              <a:rPr lang="en-US" b="1" smtClean="0"/>
            </a:br>
            <a:r>
              <a:rPr lang="en-US" b="1" smtClean="0"/>
              <a:t>composer </a:t>
            </a:r>
            <a:r>
              <a:rPr lang="en-US" b="1"/>
              <a:t>require "</a:t>
            </a:r>
            <a:r>
              <a:rPr lang="en-US" b="1" smtClean="0"/>
              <a:t>twig/twig:v2.0"</a:t>
            </a:r>
          </a:p>
          <a:p>
            <a:r>
              <a:rPr lang="en-US"/>
              <a:t>"</a:t>
            </a:r>
            <a:r>
              <a:rPr lang="ru-RU"/>
              <a:t>composer.json</a:t>
            </a:r>
            <a:r>
              <a:rPr lang="en-US" smtClean="0"/>
              <a:t>" faylini yangilaydi, agar o'rnatilayotgan paket uchun boshqa kutubxonalar zarur bo'lsa ularni ham o'rnatadi va faylni yangilaydi, "composer.lock" fayli ham yangilanadi.</a:t>
            </a:r>
            <a:endParaRPr lang="en-US"/>
          </a:p>
          <a:p>
            <a:r>
              <a:rPr lang="en-US" smtClean="0"/>
              <a:t>Loyihadagi barcha paketlarni o'rnatish: </a:t>
            </a:r>
            <a:r>
              <a:rPr lang="en-US" b="1" smtClean="0"/>
              <a:t>composer install</a:t>
            </a:r>
          </a:p>
          <a:p>
            <a:r>
              <a:rPr lang="en-US" smtClean="0"/>
              <a:t>"</a:t>
            </a:r>
            <a:r>
              <a:rPr lang="ru-RU" smtClean="0"/>
              <a:t>composer.lock</a:t>
            </a:r>
            <a:r>
              <a:rPr lang="en-US" smtClean="0"/>
              <a:t>" fayli mavjudligini tekshiradi. Agar mavjud bo'lsa unda ko'rsatilgan versiyalarni o'rnatadi, aks holda "</a:t>
            </a:r>
            <a:r>
              <a:rPr lang="ru-RU" smtClean="0"/>
              <a:t>composer.json</a:t>
            </a:r>
            <a:r>
              <a:rPr lang="en-US" smtClean="0"/>
              <a:t>" faylida ko'rsatilgan bog'liqliklarni aniqlaydi va "</a:t>
            </a:r>
            <a:r>
              <a:rPr lang="ru-RU" smtClean="0"/>
              <a:t>composer.lock</a:t>
            </a:r>
            <a:r>
              <a:rPr lang="en-US" smtClean="0"/>
              <a:t>" faylini yaratadi, so'ngra ularni o'rnatadi</a:t>
            </a:r>
            <a:r>
              <a:rPr lang="ru-RU" smtClean="0"/>
              <a:t>.</a:t>
            </a:r>
            <a:endParaRPr lang="ru-RU"/>
          </a:p>
          <a:p>
            <a:endParaRPr lang="en-US" smtClean="0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89" y="2170656"/>
            <a:ext cx="2748089" cy="3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- Resource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/>
              <a:t>Resource Controller – CRUD amallar uchun metodlari mavjud bo'lgan controller tushuniladi. </a:t>
            </a:r>
          </a:p>
          <a:p>
            <a:pPr>
              <a:spcBef>
                <a:spcPts val="0"/>
              </a:spcBef>
            </a:pPr>
            <a:r>
              <a:rPr lang="en-US" sz="1800"/>
              <a:t>Artisan orqali yaratish</a:t>
            </a:r>
            <a:r>
              <a:rPr lang="en-US" sz="1800" smtClean="0"/>
              <a:t>: </a:t>
            </a:r>
            <a:r>
              <a:rPr lang="en-US" sz="1600" smtClean="0">
                <a:latin typeface="Consolas" panose="020B0609020204030204" pitchFamily="49" charset="0"/>
              </a:rPr>
              <a:t>php </a:t>
            </a:r>
            <a:r>
              <a:rPr lang="en-US" sz="1600">
                <a:latin typeface="Consolas" panose="020B0609020204030204" pitchFamily="49" charset="0"/>
              </a:rPr>
              <a:t>artisan make:controller PhotoController --resource [--model=Photo]</a:t>
            </a:r>
          </a:p>
          <a:p>
            <a:pPr>
              <a:spcBef>
                <a:spcPts val="0"/>
              </a:spcBef>
            </a:pPr>
            <a:r>
              <a:rPr lang="en-US" sz="1800"/>
              <a:t>Routeda registratsiya qilish:</a:t>
            </a:r>
          </a:p>
          <a:p>
            <a:pPr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use </a:t>
            </a:r>
            <a:r>
              <a:rPr lang="en-US" sz="1600">
                <a:latin typeface="Consolas" panose="020B0609020204030204" pitchFamily="49" charset="0"/>
              </a:rPr>
              <a:t>App\Http\Controllers\PhotoController;</a:t>
            </a:r>
          </a:p>
          <a:p>
            <a:pPr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Route</a:t>
            </a:r>
            <a:r>
              <a:rPr lang="en-US" sz="1600">
                <a:latin typeface="Consolas" panose="020B0609020204030204" pitchFamily="49" charset="0"/>
              </a:rPr>
              <a:t>::resource('photos', PhotoController::class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1800" smtClean="0"/>
          </a:p>
          <a:p>
            <a:pPr>
              <a:spcBef>
                <a:spcPts val="0"/>
              </a:spcBef>
            </a:pPr>
            <a:r>
              <a:rPr lang="en-US" sz="1800" smtClean="0"/>
              <a:t>Bunda </a:t>
            </a:r>
            <a:r>
              <a:rPr lang="en-US" sz="1800"/>
              <a:t>quyidagi resurslar yaratiladi: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56903"/>
              </p:ext>
            </p:extLst>
          </p:nvPr>
        </p:nvGraphicFramePr>
        <p:xfrm>
          <a:off x="1068387" y="3857414"/>
          <a:ext cx="10058400" cy="2438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7773162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217876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477178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29572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Metod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Controller metodi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Route nomi</a:t>
                      </a:r>
                      <a:endParaRPr 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34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/photos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photos.index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9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/photos/create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photos.create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27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/photos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photos.store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102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/photos/{photo}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photos.show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533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/photos/{photo}/edit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photos.edit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017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PUT/PATCH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/photos/{photo}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photos.update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3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/photos/{photo}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photos.destroy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9853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86625" y="259886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Route::resources([</a:t>
            </a: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'photos' =&gt; PhotoController::class,</a:t>
            </a: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'posts' =&gt; PostController::class,</a:t>
            </a: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704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Laravel – Chaqiriluvchi kontroller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 fontScale="70000" lnSpcReduction="20000"/>
          </a:bodyPr>
          <a:lstStyle/>
          <a:p>
            <a:r>
              <a:rPr lang="en-US" sz="2600" smtClean="0"/>
              <a:t>Kontrollerni faqat bitta amal bilan yaratish kerak bo'lganda </a:t>
            </a:r>
            <a:r>
              <a:rPr lang="en-US" sz="2200">
                <a:latin typeface="Consolas" panose="020B0609020204030204" pitchFamily="49" charset="0"/>
              </a:rPr>
              <a:t>__invoke()</a:t>
            </a:r>
            <a:r>
              <a:rPr lang="en-US" sz="2600" smtClean="0"/>
              <a:t> metodidan foydalanish mumkin.</a:t>
            </a:r>
          </a:p>
          <a:p>
            <a:r>
              <a:rPr lang="en-US" sz="2600"/>
              <a:t>Artisan buyruq:</a:t>
            </a:r>
            <a:r>
              <a:rPr lang="en-US"/>
              <a:t> </a:t>
            </a:r>
            <a:r>
              <a:rPr lang="en-US" sz="2300">
                <a:latin typeface="Consolas" panose="020B0609020204030204" pitchFamily="49" charset="0"/>
              </a:rPr>
              <a:t>php artisan make:controller ShowProfile –invokable</a:t>
            </a:r>
          </a:p>
          <a:p>
            <a:r>
              <a:rPr lang="en-US" sz="2600" smtClean="0"/>
              <a:t>Marshrut:</a:t>
            </a:r>
            <a:r>
              <a:rPr lang="en-US" smtClean="0"/>
              <a:t> </a:t>
            </a:r>
            <a:r>
              <a:rPr lang="en-US" sz="2300">
                <a:latin typeface="Consolas" panose="020B0609020204030204" pitchFamily="49" charset="0"/>
              </a:rPr>
              <a:t>Route::get('user/{id</a:t>
            </a:r>
            <a:r>
              <a:rPr lang="en-US" sz="2300" smtClean="0">
                <a:latin typeface="Consolas" panose="020B0609020204030204" pitchFamily="49" charset="0"/>
              </a:rPr>
              <a:t>}', ShowProfile::class);</a:t>
            </a:r>
            <a:endParaRPr lang="en-US" sz="2300">
              <a:latin typeface="Consolas" panose="020B0609020204030204" pitchFamily="49" charset="0"/>
            </a:endParaRPr>
          </a:p>
          <a:p>
            <a:r>
              <a:rPr lang="en-US" sz="2600" smtClean="0"/>
              <a:t>Kontroller:</a:t>
            </a:r>
          </a:p>
          <a:p>
            <a:r>
              <a:rPr lang="en-US" sz="2300">
                <a:latin typeface="Consolas" panose="020B0609020204030204" pitchFamily="49" charset="0"/>
              </a:rPr>
              <a:t>namespace App\Http\Controllers;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use App\User;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use App\Http\Controllers\Controller</a:t>
            </a:r>
            <a:r>
              <a:rPr lang="en-US" sz="230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30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class ShowProfile extends Controller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public function __invoke($id)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        return view('user.profile', ['user' =&gt; User::findOrFail($id)]);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Namuna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0291"/>
          </a:xfrm>
        </p:spPr>
        <p:txBody>
          <a:bodyPr>
            <a:normAutofit/>
          </a:bodyPr>
          <a:lstStyle/>
          <a:p>
            <a:r>
              <a:rPr lang="en-US" smtClean="0"/>
              <a:t>Kontrollerni yaratish: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php artisan make:controller StudentController –r</a:t>
            </a:r>
          </a:p>
          <a:p>
            <a:r>
              <a:rPr lang="en-US" smtClean="0"/>
              <a:t>Routega ulash: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8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 sz="18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Controllers</a:t>
            </a:r>
            <a:r>
              <a:rPr lang="en-US" sz="18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StudentController</a:t>
            </a:r>
            <a:r>
              <a:rPr lang="en-US" sz="18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resource</a:t>
            </a:r>
            <a:r>
              <a:rPr lang="en-US" sz="1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'students'</a:t>
            </a:r>
            <a:r>
              <a:rPr lang="en-US" sz="18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StudentController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/>
              <a:t>Repozitoriy yaratish:</a:t>
            </a:r>
          </a:p>
          <a:p>
            <a:r>
              <a:rPr lang="en-US" smtClean="0"/>
              <a:t>1. app papkasini ichida Repositories papkasini yaratish</a:t>
            </a:r>
          </a:p>
          <a:p>
            <a:r>
              <a:rPr lang="en-US" smtClean="0"/>
              <a:t>2. </a:t>
            </a:r>
            <a:r>
              <a:rPr lang="en-US"/>
              <a:t>Repositories papkasini ichida Interfaces papkasini va uning ichida </a:t>
            </a:r>
            <a:r>
              <a:rPr lang="en-US" smtClean="0"/>
              <a:t>StudentRepositoryInterface.php faylini yaratish</a:t>
            </a:r>
          </a:p>
          <a:p>
            <a:r>
              <a:rPr lang="en-US" smtClean="0"/>
              <a:t>3. </a:t>
            </a:r>
            <a:r>
              <a:rPr lang="en-US"/>
              <a:t>Repositories papkasini ichida </a:t>
            </a:r>
            <a:r>
              <a:rPr lang="en-US" smtClean="0"/>
              <a:t>StudentRepository.php yaratish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2757487"/>
            <a:ext cx="3486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Namuna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smtClean="0"/>
              <a:t>StudentRepositoryInterface.php fayli </a:t>
            </a:r>
            <a:r>
              <a:rPr lang="en-US" sz="2900"/>
              <a:t>kodi: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Repositories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Interfaces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allStudents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storeStudent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updateStudent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destroyStudent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Namuna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 numCol="2">
            <a:normAutofit fontScale="62500" lnSpcReduction="20000"/>
          </a:bodyPr>
          <a:lstStyle/>
          <a:p>
            <a:r>
              <a:rPr lang="en-US" sz="2900" smtClean="0"/>
              <a:t>StudentRepository.php fayli </a:t>
            </a:r>
            <a:r>
              <a:rPr lang="en-US" sz="2900"/>
              <a:t>kodi: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Repositories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Repositories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Interfaces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StudentRepository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talabalar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[];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talabalar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"alimov"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"kurs"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"alimova"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"kurs"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"karimov"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"kurs"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"nishonov"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"kurs"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allStudents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talabalar;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latest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paginate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storeStudent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talabalar[]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talabalar;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updateStudent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slug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'slug'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destroyStudent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Namuna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Interfeys va sinfni bog'lash </a:t>
            </a:r>
            <a:r>
              <a:rPr lang="en-US" i="1" smtClean="0"/>
              <a:t>app/Providers/AppServiceProvider.php</a:t>
            </a:r>
            <a:r>
              <a:rPr lang="en-US" smtClean="0"/>
              <a:t> faylida amalga oshiriladi:</a:t>
            </a:r>
          </a:p>
          <a:p>
            <a:endParaRPr lang="en-US" sz="1600" smtClean="0"/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Repositories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Interfaces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Repositories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/>
              <a:t>…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register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app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bind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Namuna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845734"/>
            <a:ext cx="11395710" cy="4478866"/>
          </a:xfrm>
        </p:spPr>
        <p:txBody>
          <a:bodyPr numCol="2">
            <a:normAutofit fontScale="77500" lnSpcReduction="20000"/>
          </a:bodyPr>
          <a:lstStyle/>
          <a:p>
            <a:r>
              <a:rPr lang="en-US" smtClean="0"/>
              <a:t>Kontroller fayl quyidagicha: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Repositories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Interfaces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RedirectResponse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StudentRepositoryInterface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allStudents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storeStudent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"Sultonov"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"kurs"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RedirectResponse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name;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saqlash ishlari amalga oshirish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7304848" cy="4023360"/>
          </a:xfrm>
        </p:spPr>
        <p:txBody>
          <a:bodyPr>
            <a:normAutofit/>
          </a:bodyPr>
          <a:lstStyle/>
          <a:p>
            <a:r>
              <a:rPr lang="en-US"/>
              <a:t>Bog'liqliklarni yangilash: </a:t>
            </a:r>
            <a:r>
              <a:rPr lang="en-US" b="1"/>
              <a:t>composer </a:t>
            </a:r>
            <a:r>
              <a:rPr lang="en-US" b="1" smtClean="0"/>
              <a:t>update</a:t>
            </a:r>
          </a:p>
          <a:p>
            <a:r>
              <a:rPr lang="en-US"/>
              <a:t>Bitta kutubxonani yangilash: </a:t>
            </a:r>
            <a:r>
              <a:rPr lang="en-US" b="1"/>
              <a:t>composer update </a:t>
            </a:r>
            <a:r>
              <a:rPr lang="en-US" b="1" smtClean="0"/>
              <a:t>vendor/package</a:t>
            </a:r>
          </a:p>
          <a:p>
            <a:r>
              <a:rPr lang="en-US"/>
              <a:t>Loyihadan paketni </a:t>
            </a:r>
            <a:r>
              <a:rPr lang="en-US" smtClean="0"/>
              <a:t>o'chirish</a:t>
            </a:r>
            <a:r>
              <a:rPr lang="en-US"/>
              <a:t>: </a:t>
            </a:r>
            <a:r>
              <a:rPr lang="en-US" b="1"/>
              <a:t>composer remove vendor/package</a:t>
            </a:r>
            <a:br>
              <a:rPr lang="en-US" b="1"/>
            </a:br>
            <a:r>
              <a:rPr lang="en-US" b="1"/>
              <a:t>composer remove vendor/package </a:t>
            </a:r>
            <a:r>
              <a:rPr lang="en-US" b="1" smtClean="0"/>
              <a:t>vendor2/package2</a:t>
            </a:r>
          </a:p>
          <a:p>
            <a:r>
              <a:rPr lang="en-US"/>
              <a:t>Composerni yangilash: </a:t>
            </a:r>
            <a:r>
              <a:rPr lang="en-US" b="1"/>
              <a:t>composer </a:t>
            </a:r>
            <a:r>
              <a:rPr lang="en-US" b="1" smtClean="0"/>
              <a:t>self-update</a:t>
            </a:r>
          </a:p>
          <a:p>
            <a:r>
              <a:rPr lang="en-US"/>
              <a:t>Yangi proektni yaratish: </a:t>
            </a:r>
            <a:r>
              <a:rPr lang="en-US" b="1"/>
              <a:t>composer create-project vendor/package</a:t>
            </a:r>
            <a:br>
              <a:rPr lang="en-US" b="1"/>
            </a:br>
            <a:r>
              <a:rPr lang="en-US" b="1"/>
              <a:t>composer create-project vendor/package </a:t>
            </a:r>
            <a:r>
              <a:rPr lang="en-US" b="1" smtClean="0"/>
              <a:t>folder</a:t>
            </a:r>
          </a:p>
          <a:p>
            <a:r>
              <a:rPr lang="en-US"/>
              <a:t>Barcha o'rnatilgan kutubxonalarni ko'rish: </a:t>
            </a:r>
            <a:r>
              <a:rPr lang="en-US" b="1"/>
              <a:t>composer show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89" y="2170656"/>
            <a:ext cx="2748089" cy="3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CMS vs Framework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07" y="3704073"/>
            <a:ext cx="6396759" cy="25587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097279" y="1845734"/>
            <a:ext cx="1011520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CMS – Content Management System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Wordpress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Joomla!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Drupal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OpenCart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Magento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Framework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>
          <a:xfrm>
            <a:off x="5421344" y="2424127"/>
            <a:ext cx="6175290" cy="353985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0" y="2424127"/>
            <a:ext cx="5569190" cy="32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25" y="286603"/>
            <a:ext cx="10853755" cy="1450757"/>
          </a:xfrm>
        </p:spPr>
        <p:txBody>
          <a:bodyPr/>
          <a:lstStyle/>
          <a:p>
            <a:r>
              <a:rPr lang="en-US" smtClean="0"/>
              <a:t>Framework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9" y="1845734"/>
            <a:ext cx="11009031" cy="4023360"/>
          </a:xfrm>
        </p:spPr>
        <p:txBody>
          <a:bodyPr/>
          <a:lstStyle/>
          <a:p>
            <a:r>
              <a:rPr lang="en-US"/>
              <a:t>https://laravel.com</a:t>
            </a:r>
            <a:r>
              <a:rPr lang="en-US" smtClean="0"/>
              <a:t>/</a:t>
            </a:r>
          </a:p>
          <a:p>
            <a:r>
              <a:rPr lang="en-US"/>
              <a:t>https://symfony.com</a:t>
            </a:r>
            <a:r>
              <a:rPr lang="en-US" smtClean="0"/>
              <a:t>/</a:t>
            </a:r>
          </a:p>
          <a:p>
            <a:r>
              <a:rPr lang="en-US"/>
              <a:t>https</a:t>
            </a:r>
            <a:r>
              <a:rPr lang="en-US" smtClean="0"/>
              <a:t>://yiiframework.com/</a:t>
            </a:r>
          </a:p>
          <a:p>
            <a:r>
              <a:rPr lang="en-US"/>
              <a:t>https://codeigniter.com</a:t>
            </a:r>
            <a:r>
              <a:rPr lang="en-US" smtClean="0"/>
              <a:t>/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3" y="769032"/>
            <a:ext cx="8633129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25" y="286603"/>
            <a:ext cx="10853755" cy="1450757"/>
          </a:xfrm>
        </p:spPr>
        <p:txBody>
          <a:bodyPr/>
          <a:lstStyle/>
          <a:p>
            <a:r>
              <a:rPr lang="en-US" smtClean="0"/>
              <a:t>Framework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9" y="1845734"/>
            <a:ext cx="11009031" cy="4023360"/>
          </a:xfrm>
        </p:spPr>
        <p:txBody>
          <a:bodyPr/>
          <a:lstStyle/>
          <a:p>
            <a:r>
              <a:rPr lang="en-US"/>
              <a:t>https://laravel.com</a:t>
            </a:r>
            <a:r>
              <a:rPr lang="en-US" smtClean="0"/>
              <a:t>/</a:t>
            </a:r>
          </a:p>
          <a:p>
            <a:r>
              <a:rPr lang="en-US"/>
              <a:t>https://symfony.com</a:t>
            </a:r>
            <a:r>
              <a:rPr lang="en-US" smtClean="0"/>
              <a:t>/</a:t>
            </a:r>
          </a:p>
          <a:p>
            <a:r>
              <a:rPr lang="en-US"/>
              <a:t>https</a:t>
            </a:r>
            <a:r>
              <a:rPr lang="en-US" smtClean="0"/>
              <a:t>://yiiframework.com/</a:t>
            </a:r>
          </a:p>
          <a:p>
            <a:r>
              <a:rPr lang="en-US"/>
              <a:t>https://codeigniter.com</a:t>
            </a:r>
            <a:r>
              <a:rPr lang="en-US" smtClean="0"/>
              <a:t>/</a:t>
            </a:r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21" y="757094"/>
            <a:ext cx="8633113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36" y="1845734"/>
            <a:ext cx="5607170" cy="4023360"/>
          </a:xfrm>
        </p:spPr>
        <p:txBody>
          <a:bodyPr/>
          <a:lstStyle/>
          <a:p>
            <a:r>
              <a:rPr lang="en-US" b="1"/>
              <a:t>Model - View - Controller </a:t>
            </a:r>
            <a:r>
              <a:rPr lang="ru-RU" b="1"/>
              <a:t>(MVC) </a:t>
            </a:r>
            <a:r>
              <a:rPr lang="ru-RU"/>
              <a:t>– </a:t>
            </a:r>
            <a:r>
              <a:rPr lang="en-US"/>
              <a:t>dasturiy ta'minot ishlab chiqish modeli (software design pattern</a:t>
            </a:r>
            <a:r>
              <a:rPr lang="en-US" smtClean="0"/>
              <a:t>).</a:t>
            </a:r>
          </a:p>
          <a:p>
            <a:pPr algn="just"/>
            <a:r>
              <a:rPr lang="en-US" b="1"/>
              <a:t>Model</a:t>
            </a:r>
            <a:r>
              <a:rPr lang="en-US"/>
              <a:t> – ilovaning foydalanuvchi interfeysiga bog'liq bo'lmagan dinamik berilganlar strukturasi. Asosiy vazifalaridan biri – berilganlarni boshqarish.</a:t>
            </a:r>
          </a:p>
          <a:p>
            <a:pPr algn="just"/>
            <a:r>
              <a:rPr lang="en-US" b="1"/>
              <a:t>View</a:t>
            </a:r>
            <a:r>
              <a:rPr lang="en-US"/>
              <a:t> – foydalanuvchiga berilganlarni ko'rsatish uchun xizmat qiladi. </a:t>
            </a:r>
          </a:p>
          <a:p>
            <a:pPr algn="just"/>
            <a:r>
              <a:rPr lang="en-US" b="1"/>
              <a:t>Controller</a:t>
            </a:r>
            <a:r>
              <a:rPr lang="ru-RU"/>
              <a:t> – </a:t>
            </a:r>
            <a:r>
              <a:rPr lang="en-US"/>
              <a:t>model va view o'rtasidagi aloqa vositasi, foydalanuvchi buyruqlarini boshqarish va amalga oshirish uchun xizmat qiladi.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24196" r="4974" b="28236"/>
          <a:stretch/>
        </p:blipFill>
        <p:spPr>
          <a:xfrm>
            <a:off x="6219644" y="136801"/>
            <a:ext cx="5098212" cy="152687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608194" y="1955549"/>
            <a:ext cx="4851459" cy="3854701"/>
            <a:chOff x="6608194" y="2241299"/>
            <a:chExt cx="4851459" cy="3854701"/>
          </a:xfrm>
        </p:grpSpPr>
        <p:grpSp>
          <p:nvGrpSpPr>
            <p:cNvPr id="27" name="Group 26"/>
            <p:cNvGrpSpPr/>
            <p:nvPr/>
          </p:nvGrpSpPr>
          <p:grpSpPr>
            <a:xfrm>
              <a:off x="9906000" y="3844591"/>
              <a:ext cx="1553653" cy="776826"/>
              <a:chOff x="3302509" y="23"/>
              <a:chExt cx="1553653" cy="776826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302509" y="23"/>
                <a:ext cx="1553653" cy="77682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ounded Rectangle 4"/>
              <p:cNvSpPr txBox="1"/>
              <p:nvPr/>
            </p:nvSpPr>
            <p:spPr>
              <a:xfrm>
                <a:off x="3325261" y="22775"/>
                <a:ext cx="1508149" cy="731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500" kern="1200" smtClean="0"/>
                  <a:t>Model</a:t>
                </a:r>
                <a:endParaRPr lang="en-US" sz="2500" kern="12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257097" y="2241299"/>
              <a:ext cx="1553653" cy="776826"/>
              <a:chOff x="3302509" y="23"/>
              <a:chExt cx="1553653" cy="77682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302509" y="23"/>
                <a:ext cx="1553653" cy="77682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ounded Rectangle 4"/>
              <p:cNvSpPr txBox="1"/>
              <p:nvPr/>
            </p:nvSpPr>
            <p:spPr>
              <a:xfrm>
                <a:off x="3325261" y="22775"/>
                <a:ext cx="1508149" cy="731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500" kern="1200" smtClean="0"/>
                  <a:t>Controller</a:t>
                </a:r>
                <a:endParaRPr lang="en-US" sz="2500" kern="12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608194" y="3844591"/>
              <a:ext cx="1553653" cy="776826"/>
              <a:chOff x="3302509" y="23"/>
              <a:chExt cx="1553653" cy="77682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302509" y="23"/>
                <a:ext cx="1553653" cy="77682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ounded Rectangle 4"/>
              <p:cNvSpPr txBox="1"/>
              <p:nvPr/>
            </p:nvSpPr>
            <p:spPr>
              <a:xfrm>
                <a:off x="3325261" y="22775"/>
                <a:ext cx="1508149" cy="731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500" kern="1200" smtClean="0"/>
                  <a:t>View</a:t>
                </a:r>
                <a:endParaRPr lang="en-US" sz="2500" kern="1200"/>
              </a:p>
            </p:txBody>
          </p:sp>
        </p:grpSp>
        <p:cxnSp>
          <p:nvCxnSpPr>
            <p:cNvPr id="30" name="Straight Arrow Connector 29"/>
            <p:cNvCxnSpPr>
              <a:stCxn id="41" idx="1"/>
              <a:endCxn id="40" idx="0"/>
            </p:cNvCxnSpPr>
            <p:nvPr/>
          </p:nvCxnSpPr>
          <p:spPr>
            <a:xfrm flipH="1">
              <a:off x="7385021" y="2629712"/>
              <a:ext cx="872076" cy="1237631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2" idx="3"/>
              <a:endCxn id="43" idx="0"/>
            </p:cNvCxnSpPr>
            <p:nvPr/>
          </p:nvCxnSpPr>
          <p:spPr>
            <a:xfrm>
              <a:off x="9787998" y="2629712"/>
              <a:ext cx="894829" cy="1214879"/>
            </a:xfrm>
            <a:prstGeom prst="straightConnector1">
              <a:avLst/>
            </a:prstGeom>
            <a:ln w="3810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86235" y="5086350"/>
              <a:ext cx="1095375" cy="1009650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>
              <a:stCxn id="40" idx="2"/>
              <a:endCxn id="32" idx="1"/>
            </p:cNvCxnSpPr>
            <p:nvPr/>
          </p:nvCxnSpPr>
          <p:spPr>
            <a:xfrm>
              <a:off x="7385021" y="4598665"/>
              <a:ext cx="1101214" cy="992510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0"/>
              <a:endCxn id="42" idx="2"/>
            </p:cNvCxnSpPr>
            <p:nvPr/>
          </p:nvCxnSpPr>
          <p:spPr>
            <a:xfrm flipV="1">
              <a:off x="9033923" y="2995373"/>
              <a:ext cx="1" cy="2090977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8284432">
              <a:off x="7004103" y="3040878"/>
              <a:ext cx="13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Send data</a:t>
              </a:r>
              <a:endParaRPr lang="en-US" sz="140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8251353" y="3886972"/>
              <a:ext cx="13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Request</a:t>
              </a:r>
              <a:endParaRPr 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 rot="2439433">
              <a:off x="7067594" y="4971469"/>
              <a:ext cx="13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Response</a:t>
              </a:r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 rot="3200495">
              <a:off x="9694258" y="3022555"/>
              <a:ext cx="13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Data </a:t>
              </a:r>
              <a:r>
                <a:rPr lang="en-US" sz="1400"/>
                <a:t>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4887</TotalTime>
  <Words>1625</Words>
  <Application>Microsoft Office PowerPoint</Application>
  <PresentationFormat>Widescreen</PresentationFormat>
  <Paragraphs>592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Consolas</vt:lpstr>
      <vt:lpstr>Wingdings</vt:lpstr>
      <vt:lpstr>Retrospect</vt:lpstr>
      <vt:lpstr>Framework</vt:lpstr>
      <vt:lpstr>Composer</vt:lpstr>
      <vt:lpstr>Composer</vt:lpstr>
      <vt:lpstr>Composer</vt:lpstr>
      <vt:lpstr>CMS vs Framework</vt:lpstr>
      <vt:lpstr>Framework</vt:lpstr>
      <vt:lpstr>Framework</vt:lpstr>
      <vt:lpstr>Framework</vt:lpstr>
      <vt:lpstr>MVC</vt:lpstr>
      <vt:lpstr>Laravel</vt:lpstr>
      <vt:lpstr>Laravel</vt:lpstr>
      <vt:lpstr>Laravelni o'rnatish</vt:lpstr>
      <vt:lpstr>Laravel tarkibi</vt:lpstr>
      <vt:lpstr>Artisan</vt:lpstr>
      <vt:lpstr>Laravel – so'rov hayot sikli</vt:lpstr>
      <vt:lpstr>Xizmatlar konteyneri</vt:lpstr>
      <vt:lpstr>Fasadlar (Facades)</vt:lpstr>
      <vt:lpstr>Global yordamchilar (helpers)</vt:lpstr>
      <vt:lpstr>Laravel – dastlabki sozlash</vt:lpstr>
      <vt:lpstr>Laravel - Route</vt:lpstr>
      <vt:lpstr>Laravel - Route</vt:lpstr>
      <vt:lpstr>Laravel - Route. Parametrlar</vt:lpstr>
      <vt:lpstr>Laravel - Route. Parametrlar</vt:lpstr>
      <vt:lpstr>Laravel - Route. Parametrlarga cheklovlar</vt:lpstr>
      <vt:lpstr>Laravel - Route. Parametrlarga cheklovlar</vt:lpstr>
      <vt:lpstr>Laravel - Route. Nomlash</vt:lpstr>
      <vt:lpstr>Laravel - Route. Guruhlash</vt:lpstr>
      <vt:lpstr>Laravel - Route. Guruhlash</vt:lpstr>
      <vt:lpstr>Laravel - Controller</vt:lpstr>
      <vt:lpstr>Laravel - Resource Controller</vt:lpstr>
      <vt:lpstr>Laravel – Chaqiriluvchi kontroller</vt:lpstr>
      <vt:lpstr>Namuna</vt:lpstr>
      <vt:lpstr>Namuna</vt:lpstr>
      <vt:lpstr>Namuna</vt:lpstr>
      <vt:lpstr>Namuna</vt:lpstr>
      <vt:lpstr>Namuna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1660</cp:revision>
  <dcterms:created xsi:type="dcterms:W3CDTF">2019-11-17T16:43:43Z</dcterms:created>
  <dcterms:modified xsi:type="dcterms:W3CDTF">2023-04-04T05:02:23Z</dcterms:modified>
</cp:coreProperties>
</file>