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78" r:id="rId2"/>
    <p:sldId id="282" r:id="rId3"/>
    <p:sldId id="284" r:id="rId4"/>
    <p:sldId id="285" r:id="rId5"/>
    <p:sldId id="294" r:id="rId6"/>
    <p:sldId id="295" r:id="rId7"/>
    <p:sldId id="296" r:id="rId8"/>
    <p:sldId id="297" r:id="rId9"/>
    <p:sldId id="298" r:id="rId10"/>
    <p:sldId id="283" r:id="rId11"/>
    <p:sldId id="299" r:id="rId12"/>
    <p:sldId id="300" r:id="rId13"/>
    <p:sldId id="286" r:id="rId14"/>
    <p:sldId id="287" r:id="rId15"/>
    <p:sldId id="288" r:id="rId16"/>
    <p:sldId id="290" r:id="rId17"/>
    <p:sldId id="289" r:id="rId18"/>
    <p:sldId id="293" r:id="rId19"/>
    <p:sldId id="301" r:id="rId20"/>
    <p:sldId id="302" r:id="rId21"/>
    <p:sldId id="303" r:id="rId22"/>
    <p:sldId id="304" r:id="rId23"/>
    <p:sldId id="315" r:id="rId24"/>
    <p:sldId id="305" r:id="rId25"/>
    <p:sldId id="316" r:id="rId26"/>
    <p:sldId id="317"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4C114-2612-4EAC-ADDE-11BAC3BFE6F7}"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228F2-AA37-4C49-A0B1-5E334E2E58EF}" type="slidenum">
              <a:rPr lang="en-US" smtClean="0"/>
              <a:t>‹#›</a:t>
            </a:fld>
            <a:endParaRPr lang="en-US"/>
          </a:p>
        </p:txBody>
      </p:sp>
    </p:spTree>
    <p:extLst>
      <p:ext uri="{BB962C8B-B14F-4D97-AF65-F5344CB8AC3E}">
        <p14:creationId xmlns:p14="http://schemas.microsoft.com/office/powerpoint/2010/main" val="292356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85000"/>
              </a:lnSpc>
              <a:defRPr sz="8000" b="1"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B5197B-ACAC-4813-9887-F55AA2B40D78}" type="datetime1">
              <a:rPr lang="en-US" smtClean="0"/>
              <a:t>4/11/2023</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2677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050BA-586B-4D0B-9468-6B10FBEA6DEE}" type="datetime1">
              <a:rPr lang="en-US" smtClean="0"/>
              <a:t>4/11/2023</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26866787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9C301C-B759-4CF1-833C-56653C772DBA}" type="datetime1">
              <a:rPr lang="en-US" smtClean="0"/>
              <a:t>4/11/2023</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811742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E902E8-A5B5-44EE-A864-368009BDB8C8}" type="datetime1">
              <a:rPr lang="en-US" smtClean="0"/>
              <a:t>4/11/2023</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11077951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gn="ctr">
              <a:lnSpc>
                <a:spcPct val="85000"/>
              </a:lnSpc>
              <a:defRPr sz="8000" b="1">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CE466A-21E0-439C-8019-BDE1D3C459BC}" type="datetime1">
              <a:rPr lang="en-US" smtClean="0"/>
              <a:t>4/11/2023</a:t>
            </a:fld>
            <a:endParaRPr lang="en-US"/>
          </a:p>
        </p:txBody>
      </p:sp>
      <p:sp>
        <p:nvSpPr>
          <p:cNvPr id="5" name="Footer Placeholder 4"/>
          <p:cNvSpPr>
            <a:spLocks noGrp="1"/>
          </p:cNvSpPr>
          <p:nvPr>
            <p:ph type="ftr" sz="quarter" idx="11"/>
          </p:nvPr>
        </p:nvSpPr>
        <p:spPr/>
        <p:txBody>
          <a:bodyPr/>
          <a:lstStyle/>
          <a:p>
            <a:r>
              <a:rPr lang="en-US" smtClean="0"/>
              <a:t>Qodirbek Maxarov </a:t>
            </a:r>
            <a:endParaRPr lang="en-US"/>
          </a:p>
        </p:txBody>
      </p:sp>
      <p:sp>
        <p:nvSpPr>
          <p:cNvPr id="6" name="Slide Number Placeholder 5"/>
          <p:cNvSpPr>
            <a:spLocks noGrp="1"/>
          </p:cNvSpPr>
          <p:nvPr>
            <p:ph type="sldNum" sz="quarter" idx="12"/>
          </p:nvPr>
        </p:nvSpPr>
        <p:spPr/>
        <p:txBody>
          <a:bodyPr/>
          <a:lstStyle/>
          <a:p>
            <a:fld id="{C39839C2-0EC4-4F5F-8546-CDB60EBD46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955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82229D-80D2-4E17-9CF0-9825B71EF318}" type="datetime1">
              <a:rPr lang="en-US" smtClean="0"/>
              <a:t>4/11/2023</a:t>
            </a:fld>
            <a:endParaRPr lang="en-US"/>
          </a:p>
        </p:txBody>
      </p:sp>
      <p:sp>
        <p:nvSpPr>
          <p:cNvPr id="6" name="Footer Placeholder 5"/>
          <p:cNvSpPr>
            <a:spLocks noGrp="1"/>
          </p:cNvSpPr>
          <p:nvPr>
            <p:ph type="ftr" sz="quarter" idx="11"/>
          </p:nvPr>
        </p:nvSpPr>
        <p:spPr/>
        <p:txBody>
          <a:bodyPr/>
          <a:lstStyle/>
          <a:p>
            <a:r>
              <a:rPr lang="en-US" smtClean="0"/>
              <a:t>Qodirbek Maxarov </a:t>
            </a:r>
            <a:endParaRPr lang="en-US"/>
          </a:p>
        </p:txBody>
      </p:sp>
      <p:sp>
        <p:nvSpPr>
          <p:cNvPr id="7" name="Slide Number Placeholder 6"/>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26409575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B4CA24-F62D-4DE4-BE91-4FC24BA79B8F}" type="datetime1">
              <a:rPr lang="en-US" smtClean="0"/>
              <a:t>4/11/2023</a:t>
            </a:fld>
            <a:endParaRPr lang="en-US"/>
          </a:p>
        </p:txBody>
      </p:sp>
      <p:sp>
        <p:nvSpPr>
          <p:cNvPr id="8" name="Footer Placeholder 7"/>
          <p:cNvSpPr>
            <a:spLocks noGrp="1"/>
          </p:cNvSpPr>
          <p:nvPr>
            <p:ph type="ftr" sz="quarter" idx="11"/>
          </p:nvPr>
        </p:nvSpPr>
        <p:spPr/>
        <p:txBody>
          <a:bodyPr/>
          <a:lstStyle/>
          <a:p>
            <a:r>
              <a:rPr lang="en-US" smtClean="0"/>
              <a:t>Qodirbek Maxarov </a:t>
            </a:r>
            <a:endParaRPr lang="en-US"/>
          </a:p>
        </p:txBody>
      </p:sp>
      <p:sp>
        <p:nvSpPr>
          <p:cNvPr id="9" name="Slide Number Placeholder 8"/>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408066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B04933-81D9-43FD-ABB6-6A6714628B37}" type="datetime1">
              <a:rPr lang="en-US" smtClean="0"/>
              <a:t>4/11/2023</a:t>
            </a:fld>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23432818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C077B3-965E-4786-99A9-A6C381A22898}" type="datetime1">
              <a:rPr lang="en-US" smtClean="0"/>
              <a:t>4/11/2023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Qodirbek Maxarov </a:t>
            </a:r>
            <a:endParaRPr lang="en-US"/>
          </a:p>
        </p:txBody>
      </p:sp>
      <p:sp>
        <p:nvSpPr>
          <p:cNvPr id="9" name="Slide Number Placeholder 8"/>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6257473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C2D18B-6E49-4DAA-9F59-C71A4A951975}" type="datetime1">
              <a:rPr lang="en-US" smtClean="0"/>
              <a:t>4/11/2023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Qodirbek Maxarov </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9839C2-0EC4-4F5F-8546-CDB60EBD4647}" type="slidenum">
              <a:rPr lang="en-US" smtClean="0"/>
              <a:t>‹#›</a:t>
            </a:fld>
            <a:endParaRPr lang="en-US"/>
          </a:p>
        </p:txBody>
      </p:sp>
    </p:spTree>
    <p:extLst>
      <p:ext uri="{BB962C8B-B14F-4D97-AF65-F5344CB8AC3E}">
        <p14:creationId xmlns:p14="http://schemas.microsoft.com/office/powerpoint/2010/main" val="29681903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23D04A-86AA-4421-94E0-C3FC947D44A6}" type="datetime1">
              <a:rPr lang="en-US" smtClean="0"/>
              <a:t>4/11/2023</a:t>
            </a:fld>
            <a:endParaRPr lang="en-US"/>
          </a:p>
        </p:txBody>
      </p:sp>
      <p:sp>
        <p:nvSpPr>
          <p:cNvPr id="6" name="Footer Placeholder 5"/>
          <p:cNvSpPr>
            <a:spLocks noGrp="1"/>
          </p:cNvSpPr>
          <p:nvPr>
            <p:ph type="ftr" sz="quarter" idx="11"/>
          </p:nvPr>
        </p:nvSpPr>
        <p:spPr/>
        <p:txBody>
          <a:bodyPr/>
          <a:lstStyle/>
          <a:p>
            <a:r>
              <a:rPr lang="en-US" smtClean="0"/>
              <a:t>Qodirbek Maxarov </a:t>
            </a:r>
            <a:endParaRPr lang="en-US"/>
          </a:p>
        </p:txBody>
      </p:sp>
      <p:sp>
        <p:nvSpPr>
          <p:cNvPr id="7" name="Slide Number Placeholder 6"/>
          <p:cNvSpPr>
            <a:spLocks noGrp="1"/>
          </p:cNvSpPr>
          <p:nvPr>
            <p:ph type="sldNum" sz="quarter" idx="12"/>
          </p:nvPr>
        </p:nvSpPr>
        <p:spPr/>
        <p:txBody>
          <a:bodyPr/>
          <a:lstStyle/>
          <a:p>
            <a:fld id="{C39839C2-0EC4-4F5F-8546-CDB60EBD4647}" type="slidenum">
              <a:rPr lang="en-US" smtClean="0"/>
              <a:t>‹#›</a:t>
            </a:fld>
            <a:endParaRPr lang="en-US"/>
          </a:p>
        </p:txBody>
      </p:sp>
    </p:spTree>
    <p:extLst>
      <p:ext uri="{BB962C8B-B14F-4D97-AF65-F5344CB8AC3E}">
        <p14:creationId xmlns:p14="http://schemas.microsoft.com/office/powerpoint/2010/main" val="9842751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318F6E-4133-4ED7-B70F-E2CE3AAB6A53}" type="datetime1">
              <a:rPr lang="en-US" smtClean="0"/>
              <a:t>4/11/2023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en-US" smtClean="0"/>
              <a:t>Qodirbek Maxarov </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9839C2-0EC4-4F5F-8546-CDB60EBD464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772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smtClean="0"/>
              <a:t>Shablonlashtirish</a:t>
            </a:r>
            <a:endParaRPr lang="en-US" sz="6600"/>
          </a:p>
        </p:txBody>
      </p:sp>
      <p:sp>
        <p:nvSpPr>
          <p:cNvPr id="6" name="Subtitle 5"/>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Qodirbek Maxarov </a:t>
            </a:r>
            <a:endParaRPr lang="en-US"/>
          </a:p>
        </p:txBody>
      </p:sp>
      <p:sp>
        <p:nvSpPr>
          <p:cNvPr id="4" name="Slide Number Placeholder 3"/>
          <p:cNvSpPr>
            <a:spLocks noGrp="1"/>
          </p:cNvSpPr>
          <p:nvPr>
            <p:ph type="sldNum" sz="quarter" idx="12"/>
          </p:nvPr>
        </p:nvSpPr>
        <p:spPr/>
        <p:txBody>
          <a:bodyPr/>
          <a:lstStyle/>
          <a:p>
            <a:fld id="{C39839C2-0EC4-4F5F-8546-CDB60EBD4647}" type="slidenum">
              <a:rPr lang="en-US" smtClean="0"/>
              <a:t>1</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0834" y="4455621"/>
            <a:ext cx="1771292" cy="1842144"/>
          </a:xfrm>
          <a:prstGeom prst="rect">
            <a:avLst/>
          </a:prstGeom>
        </p:spPr>
      </p:pic>
    </p:spTree>
    <p:extLst>
      <p:ext uri="{BB962C8B-B14F-4D97-AF65-F5344CB8AC3E}">
        <p14:creationId xmlns:p14="http://schemas.microsoft.com/office/powerpoint/2010/main" val="4061532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Blade va o'zgaruvchilar</a:t>
            </a:r>
            <a:endParaRPr lang="en-US"/>
          </a:p>
        </p:txBody>
      </p:sp>
      <p:sp>
        <p:nvSpPr>
          <p:cNvPr id="3" name="Content Placeholder 2"/>
          <p:cNvSpPr>
            <a:spLocks noGrp="1"/>
          </p:cNvSpPr>
          <p:nvPr>
            <p:ph idx="1"/>
          </p:nvPr>
        </p:nvSpPr>
        <p:spPr>
          <a:xfrm>
            <a:off x="1097280" y="1845733"/>
            <a:ext cx="10058400" cy="4391165"/>
          </a:xfrm>
        </p:spPr>
        <p:txBody>
          <a:bodyPr>
            <a:normAutofit lnSpcReduction="10000"/>
          </a:bodyPr>
          <a:lstStyle/>
          <a:p>
            <a:r>
              <a:rPr lang="ru-RU" smtClean="0"/>
              <a:t>{{ </a:t>
            </a:r>
            <a:r>
              <a:rPr lang="ru-RU"/>
              <a:t>}} </a:t>
            </a:r>
            <a:r>
              <a:rPr lang="en-US" smtClean="0"/>
              <a:t>orqali chop qilishda </a:t>
            </a:r>
            <a:r>
              <a:rPr lang="ru-RU" smtClean="0"/>
              <a:t>Blade </a:t>
            </a:r>
            <a:r>
              <a:rPr lang="en-US" smtClean="0"/>
              <a:t>avtomatik ravishda </a:t>
            </a:r>
            <a:r>
              <a:rPr lang="ru-RU" smtClean="0"/>
              <a:t>htmlspecialchars </a:t>
            </a:r>
            <a:r>
              <a:rPr lang="en-US" smtClean="0"/>
              <a:t>funksiyasi orqali jo'natiladi, bu </a:t>
            </a:r>
            <a:r>
              <a:rPr lang="ru-RU" smtClean="0"/>
              <a:t>XSS-</a:t>
            </a:r>
            <a:r>
              <a:rPr lang="en-US" smtClean="0"/>
              <a:t>hujumlarning oldini oladi</a:t>
            </a:r>
            <a:r>
              <a:rPr lang="ru-RU" smtClean="0"/>
              <a:t>.</a:t>
            </a:r>
            <a:endParaRPr lang="en-US" smtClean="0"/>
          </a:p>
          <a:p>
            <a:r>
              <a:rPr lang="en-US" smtClean="0"/>
              <a:t>Agar chop qilinayotgan ma'lumotlar ekranlashtirilishini bekor qilish zarur bo'lganda {!! !!} ishlatiladi:</a:t>
            </a:r>
            <a:endParaRPr lang="en-US"/>
          </a:p>
          <a:p>
            <a:r>
              <a:rPr lang="en-US" sz="1500" smtClean="0">
                <a:solidFill>
                  <a:srgbClr val="000000"/>
                </a:solidFill>
                <a:latin typeface="Consolas" panose="020B0609020204030204" pitchFamily="49" charset="0"/>
              </a:rPr>
              <a:t>Salom, {!! $name !!}.</a:t>
            </a:r>
            <a:r>
              <a:rPr lang="en-US" sz="1600"/>
              <a:t> </a:t>
            </a:r>
            <a:endParaRPr lang="en-US" sz="1600" smtClean="0"/>
          </a:p>
          <a:p>
            <a:endParaRPr lang="en-US" sz="1600" smtClean="0"/>
          </a:p>
          <a:p>
            <a:pPr>
              <a:lnSpc>
                <a:spcPct val="120000"/>
              </a:lnSpc>
              <a:spcBef>
                <a:spcPts val="0"/>
              </a:spcBef>
            </a:pP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public</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function</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index</a:t>
            </a:r>
            <a:r>
              <a:rPr lang="en-US" sz="1600">
                <a:solidFill>
                  <a:srgbClr val="000000"/>
                </a:solidFill>
                <a:latin typeface="Consolas" panose="020B0609020204030204" pitchFamily="49" charset="0"/>
              </a:rPr>
              <a:t>()</a:t>
            </a:r>
          </a:p>
          <a:p>
            <a:pPr>
              <a:lnSpc>
                <a:spcPct val="120000"/>
              </a:lnSpc>
              <a:spcBef>
                <a:spcPts val="0"/>
              </a:spcBef>
            </a:pPr>
            <a:r>
              <a:rPr lang="en-US" sz="1600">
                <a:solidFill>
                  <a:srgbClr val="000000"/>
                </a:solidFill>
                <a:latin typeface="Consolas" panose="020B0609020204030204" pitchFamily="49" charset="0"/>
              </a:rPr>
              <a:t>    {</a:t>
            </a:r>
          </a:p>
          <a:p>
            <a:pPr>
              <a:lnSpc>
                <a:spcPct val="120000"/>
              </a:lnSpc>
              <a:spcBef>
                <a:spcPts val="0"/>
              </a:spcBef>
            </a:pPr>
            <a:r>
              <a:rPr lang="en-US" sz="1600">
                <a:solidFill>
                  <a:srgbClr val="000000"/>
                </a:solidFill>
                <a:latin typeface="Consolas" panose="020B0609020204030204" pitchFamily="49" charset="0"/>
              </a:rPr>
              <a:t>        </a:t>
            </a:r>
            <a:r>
              <a:rPr lang="en-US" sz="1600">
                <a:solidFill>
                  <a:srgbClr val="001080"/>
                </a:solidFill>
                <a:latin typeface="Consolas" panose="020B0609020204030204" pitchFamily="49" charset="0"/>
              </a:rPr>
              <a:t>$matn</a:t>
            </a:r>
            <a:r>
              <a:rPr lang="en-US" sz="1600">
                <a:solidFill>
                  <a:srgbClr val="000000"/>
                </a:solidFill>
                <a:latin typeface="Consolas" panose="020B0609020204030204" pitchFamily="49" charset="0"/>
              </a:rPr>
              <a:t> = </a:t>
            </a:r>
            <a:r>
              <a:rPr lang="en-US" sz="1600">
                <a:solidFill>
                  <a:srgbClr val="A31515"/>
                </a:solidFill>
                <a:latin typeface="Consolas" panose="020B0609020204030204" pitchFamily="49" charset="0"/>
              </a:rPr>
              <a:t>"&lt;b&gt;Qalin matn&lt;/b&gt;"</a:t>
            </a:r>
            <a:r>
              <a:rPr lang="en-US" sz="1600">
                <a:solidFill>
                  <a:srgbClr val="000000"/>
                </a:solidFill>
                <a:latin typeface="Consolas" panose="020B0609020204030204" pitchFamily="49" charset="0"/>
              </a:rPr>
              <a:t>;</a:t>
            </a:r>
          </a:p>
          <a:p>
            <a:pPr>
              <a:lnSpc>
                <a:spcPct val="120000"/>
              </a:lnSpc>
              <a:spcBef>
                <a:spcPts val="0"/>
              </a:spcBef>
            </a:pPr>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view</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'home.index'</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'matn'</a:t>
            </a:r>
            <a:r>
              <a:rPr lang="en-US" sz="1600">
                <a:solidFill>
                  <a:srgbClr val="000000"/>
                </a:solidFill>
                <a:latin typeface="Consolas" panose="020B0609020204030204" pitchFamily="49" charset="0"/>
              </a:rPr>
              <a:t> =&gt; </a:t>
            </a:r>
            <a:r>
              <a:rPr lang="en-US" sz="1600">
                <a:solidFill>
                  <a:srgbClr val="001080"/>
                </a:solidFill>
                <a:latin typeface="Consolas" panose="020B0609020204030204" pitchFamily="49" charset="0"/>
              </a:rPr>
              <a:t>$matn</a:t>
            </a:r>
            <a:r>
              <a:rPr lang="en-US" sz="1600">
                <a:solidFill>
                  <a:srgbClr val="000000"/>
                </a:solidFill>
                <a:latin typeface="Consolas" panose="020B0609020204030204" pitchFamily="49" charset="0"/>
              </a:rPr>
              <a:t>]);</a:t>
            </a:r>
          </a:p>
          <a:p>
            <a:pPr>
              <a:lnSpc>
                <a:spcPct val="120000"/>
              </a:lnSpc>
              <a:spcBef>
                <a:spcPts val="0"/>
              </a:spcBef>
            </a:pPr>
            <a:r>
              <a:rPr lang="en-US" sz="1600">
                <a:solidFill>
                  <a:srgbClr val="000000"/>
                </a:solidFill>
                <a:latin typeface="Consolas" panose="020B0609020204030204" pitchFamily="49" charset="0"/>
              </a:rPr>
              <a:t>    }</a:t>
            </a:r>
          </a:p>
          <a:p>
            <a:pPr>
              <a:lnSpc>
                <a:spcPct val="120000"/>
              </a:lnSpc>
              <a:spcBef>
                <a:spcPts val="0"/>
              </a:spcBef>
            </a:pPr>
            <a:r>
              <a:rPr lang="en-US" sz="1600" smtClean="0"/>
              <a:t>--------------------------------------------------------------------------------------------------------</a:t>
            </a:r>
          </a:p>
          <a:p>
            <a:pPr>
              <a:lnSpc>
                <a:spcPct val="120000"/>
              </a:lnSpc>
              <a:spcBef>
                <a:spcPts val="0"/>
              </a:spcBef>
            </a:pPr>
            <a:r>
              <a:rPr lang="en-US" sz="1600" smtClean="0">
                <a:solidFill>
                  <a:srgbClr val="800000"/>
                </a:solidFill>
                <a:latin typeface="Consolas" panose="020B0609020204030204" pitchFamily="49" charset="0"/>
              </a:rPr>
              <a:t>&lt;</a:t>
            </a:r>
            <a:r>
              <a:rPr lang="en-US" sz="1600">
                <a:solidFill>
                  <a:srgbClr val="800000"/>
                </a:solidFill>
                <a:latin typeface="Consolas" panose="020B0609020204030204" pitchFamily="49" charset="0"/>
              </a:rPr>
              <a:t>div&gt;</a:t>
            </a:r>
            <a:r>
              <a:rPr lang="en-US" sz="1600">
                <a:solidFill>
                  <a:srgbClr val="000000"/>
                </a:solidFill>
                <a:latin typeface="Consolas" panose="020B0609020204030204" pitchFamily="49" charset="0"/>
              </a:rPr>
              <a:t>{{ $matn }}</a:t>
            </a:r>
            <a:r>
              <a:rPr lang="en-US" sz="1600">
                <a:solidFill>
                  <a:srgbClr val="800000"/>
                </a:solidFill>
                <a:latin typeface="Consolas" panose="020B0609020204030204" pitchFamily="49" charset="0"/>
              </a:rPr>
              <a:t>&lt;/div</a:t>
            </a:r>
            <a:r>
              <a:rPr lang="en-US" sz="1600" smtClean="0">
                <a:solidFill>
                  <a:srgbClr val="800000"/>
                </a:solidFill>
                <a:latin typeface="Consolas" panose="020B0609020204030204" pitchFamily="49" charset="0"/>
              </a:rPr>
              <a:t>&gt;</a:t>
            </a:r>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a:solidFill>
                  <a:srgbClr val="800000"/>
                </a:solidFill>
                <a:latin typeface="Consolas" panose="020B0609020204030204" pitchFamily="49" charset="0"/>
              </a:rPr>
              <a:t>&lt;div&gt;</a:t>
            </a:r>
            <a:r>
              <a:rPr lang="en-US" sz="1600">
                <a:solidFill>
                  <a:srgbClr val="000000"/>
                </a:solidFill>
                <a:latin typeface="Consolas" panose="020B0609020204030204" pitchFamily="49" charset="0"/>
              </a:rPr>
              <a:t>{!! $matn !!}</a:t>
            </a:r>
            <a:r>
              <a:rPr lang="en-US" sz="1600">
                <a:solidFill>
                  <a:srgbClr val="800000"/>
                </a:solidFill>
                <a:latin typeface="Consolas" panose="020B0609020204030204" pitchFamily="49" charset="0"/>
              </a:rPr>
              <a:t>&lt;/div</a:t>
            </a:r>
            <a:r>
              <a:rPr lang="en-US" sz="1600" smtClean="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10</a:t>
            </a:fld>
            <a:endParaRPr lang="en-US"/>
          </a:p>
        </p:txBody>
      </p:sp>
      <p:pic>
        <p:nvPicPr>
          <p:cNvPr id="9" name="Picture 8"/>
          <p:cNvPicPr>
            <a:picLocks noChangeAspect="1"/>
          </p:cNvPicPr>
          <p:nvPr/>
        </p:nvPicPr>
        <p:blipFill rotWithShape="1">
          <a:blip r:embed="rId2"/>
          <a:srcRect r="55520" b="56576"/>
          <a:stretch/>
        </p:blipFill>
        <p:spPr>
          <a:xfrm>
            <a:off x="8508989" y="3727411"/>
            <a:ext cx="2965690" cy="2250057"/>
          </a:xfrm>
          <a:prstGeom prst="rect">
            <a:avLst/>
          </a:prstGeom>
        </p:spPr>
      </p:pic>
    </p:spTree>
    <p:extLst>
      <p:ext uri="{BB962C8B-B14F-4D97-AF65-F5344CB8AC3E}">
        <p14:creationId xmlns:p14="http://schemas.microsoft.com/office/powerpoint/2010/main" val="250187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Blade</a:t>
            </a:r>
            <a:endParaRPr lang="en-US"/>
          </a:p>
        </p:txBody>
      </p:sp>
      <p:sp>
        <p:nvSpPr>
          <p:cNvPr id="3" name="Content Placeholder 2"/>
          <p:cNvSpPr>
            <a:spLocks noGrp="1"/>
          </p:cNvSpPr>
          <p:nvPr>
            <p:ph idx="1"/>
          </p:nvPr>
        </p:nvSpPr>
        <p:spPr>
          <a:xfrm>
            <a:off x="1097279" y="1837107"/>
            <a:ext cx="10643271" cy="4451549"/>
          </a:xfrm>
        </p:spPr>
        <p:txBody>
          <a:bodyPr>
            <a:normAutofit/>
          </a:bodyPr>
          <a:lstStyle/>
          <a:p>
            <a:r>
              <a:rPr lang="en-US" smtClean="0"/>
              <a:t>Chop qilinuvchi ma'lumotlar faqat o'zgaruvchi bo'lishi shart emas:</a:t>
            </a:r>
          </a:p>
          <a:p>
            <a:r>
              <a:rPr lang="en-US" sz="1600">
                <a:solidFill>
                  <a:srgbClr val="000000"/>
                </a:solidFill>
                <a:latin typeface="Consolas" panose="020B0609020204030204" pitchFamily="49" charset="0"/>
              </a:rPr>
              <a:t>Hozir: {{ now() }}. </a:t>
            </a:r>
            <a:r>
              <a:rPr lang="en-US" sz="1600">
                <a:solidFill>
                  <a:srgbClr val="800000"/>
                </a:solidFill>
                <a:latin typeface="Consolas" panose="020B0609020204030204" pitchFamily="49" charset="0"/>
              </a:rPr>
              <a:t>&lt;br&gt;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Hozirgi sana: {{ now()-&gt;format("d.m.y") }}</a:t>
            </a:r>
          </a:p>
          <a:p>
            <a:r>
              <a:rPr lang="en-US" sz="1600">
                <a:solidFill>
                  <a:srgbClr val="000000"/>
                </a:solidFill>
                <a:latin typeface="Consolas" panose="020B0609020204030204" pitchFamily="49" charset="0"/>
              </a:rPr>
              <a:t>Ertaga: {{ Carbon\Carbon::parse(now(), 'YYYY-MM-DD HH:mm:ss</a:t>
            </a:r>
            <a:r>
              <a:rPr lang="en-US" sz="1600" smtClean="0">
                <a:solidFill>
                  <a:srgbClr val="000000"/>
                </a:solidFill>
                <a:latin typeface="Consolas" panose="020B0609020204030204" pitchFamily="49" charset="0"/>
              </a:rPr>
              <a:t>')-&gt;</a:t>
            </a:r>
            <a:r>
              <a:rPr lang="en-US" sz="1600">
                <a:solidFill>
                  <a:srgbClr val="000000"/>
                </a:solidFill>
                <a:latin typeface="Consolas" panose="020B0609020204030204" pitchFamily="49" charset="0"/>
              </a:rPr>
              <a:t>addDays()-&gt;format('d M Y') </a:t>
            </a:r>
            <a:r>
              <a:rPr lang="en-US" sz="1600" smtClean="0">
                <a:solidFill>
                  <a:srgbClr val="000000"/>
                </a:solidFill>
                <a:latin typeface="Consolas" panose="020B0609020204030204" pitchFamily="49" charset="0"/>
              </a:rPr>
              <a:t>}}</a:t>
            </a: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11</a:t>
            </a:fld>
            <a:endParaRPr lang="en-US"/>
          </a:p>
        </p:txBody>
      </p:sp>
      <p:pic>
        <p:nvPicPr>
          <p:cNvPr id="6" name="Picture 5"/>
          <p:cNvPicPr>
            <a:picLocks noChangeAspect="1"/>
          </p:cNvPicPr>
          <p:nvPr/>
        </p:nvPicPr>
        <p:blipFill>
          <a:blip r:embed="rId2"/>
          <a:stretch>
            <a:fillRect/>
          </a:stretch>
        </p:blipFill>
        <p:spPr>
          <a:xfrm>
            <a:off x="4069080" y="3943388"/>
            <a:ext cx="4114800" cy="2076450"/>
          </a:xfrm>
          <a:prstGeom prst="rect">
            <a:avLst/>
          </a:prstGeom>
        </p:spPr>
      </p:pic>
    </p:spTree>
    <p:extLst>
      <p:ext uri="{BB962C8B-B14F-4D97-AF65-F5344CB8AC3E}">
        <p14:creationId xmlns:p14="http://schemas.microsoft.com/office/powerpoint/2010/main" val="371252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Blade</a:t>
            </a:r>
            <a:endParaRPr lang="en-US"/>
          </a:p>
        </p:txBody>
      </p:sp>
      <p:sp>
        <p:nvSpPr>
          <p:cNvPr id="3" name="Content Placeholder 2"/>
          <p:cNvSpPr>
            <a:spLocks noGrp="1"/>
          </p:cNvSpPr>
          <p:nvPr>
            <p:ph idx="1"/>
          </p:nvPr>
        </p:nvSpPr>
        <p:spPr>
          <a:xfrm>
            <a:off x="1097280" y="1845733"/>
            <a:ext cx="10058400" cy="4399791"/>
          </a:xfrm>
        </p:spPr>
        <p:txBody>
          <a:bodyPr>
            <a:normAutofit fontScale="85000" lnSpcReduction="20000"/>
          </a:bodyPr>
          <a:lstStyle/>
          <a:p>
            <a:r>
              <a:rPr lang="en-US"/>
              <a:t>Chop qilinuvchi ma'lumotlar belgisi yoki Blade direktivalari oldidan @ belgisini qo'yish orqali undan keyingi yozuvlarni qayta ishlamaslik buyrug'ini berish mumkin:</a:t>
            </a:r>
          </a:p>
          <a:p>
            <a:r>
              <a:rPr lang="en-US" sz="1600">
                <a:solidFill>
                  <a:srgbClr val="000000"/>
                </a:solidFill>
                <a:latin typeface="Consolas" panose="020B0609020204030204" pitchFamily="49" charset="0"/>
              </a:rPr>
              <a:t>    Hello, @{{ name }}.</a:t>
            </a:r>
          </a:p>
          <a:p>
            <a:r>
              <a:rPr lang="en-US" sz="1600">
                <a:solidFill>
                  <a:srgbClr val="000000"/>
                </a:solidFill>
                <a:latin typeface="Consolas" panose="020B0609020204030204" pitchFamily="49" charset="0"/>
              </a:rPr>
              <a:t>    @@if</a:t>
            </a:r>
            <a:r>
              <a:rPr lang="en-US" sz="1600" smtClean="0">
                <a:solidFill>
                  <a:srgbClr val="000000"/>
                </a:solidFill>
                <a:latin typeface="Consolas" panose="020B0609020204030204" pitchFamily="49" charset="0"/>
              </a:rPr>
              <a:t>()</a:t>
            </a:r>
          </a:p>
          <a:p>
            <a:r>
              <a:rPr lang="en-US" sz="2100"/>
              <a:t>Agar bunday shaklda yoziluvchi ma'lumotlar ko'p bo'lsa maxsus verbatim direktivasidan foydalanish mumkin:</a:t>
            </a: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&lt;h1&gt;</a:t>
            </a:r>
            <a:r>
              <a:rPr lang="en-US" sz="1600">
                <a:solidFill>
                  <a:srgbClr val="000000"/>
                </a:solidFill>
                <a:latin typeface="Consolas" panose="020B0609020204030204" pitchFamily="49" charset="0"/>
              </a:rPr>
              <a:t>Laravel</a:t>
            </a:r>
            <a:r>
              <a:rPr lang="en-US" sz="1600">
                <a:solidFill>
                  <a:srgbClr val="800000"/>
                </a:solidFill>
                <a:latin typeface="Consolas" panose="020B0609020204030204" pitchFamily="49" charset="0"/>
              </a:rPr>
              <a:t>&lt;/h1&gt;</a:t>
            </a:r>
            <a:endParaRPr lang="en-US" sz="1600">
              <a:solidFill>
                <a:srgbClr val="000000"/>
              </a:solidFill>
              <a:latin typeface="Consolas" panose="020B0609020204030204" pitchFamily="49" charset="0"/>
            </a:endParaRPr>
          </a:p>
          <a:p>
            <a:pPr>
              <a:lnSpc>
                <a:spcPct val="120000"/>
              </a:lnSpc>
              <a:spcBef>
                <a:spcPts val="0"/>
              </a:spcBef>
            </a:pPr>
            <a:r>
              <a:rPr lang="en-US" sz="1600" smtClean="0">
                <a:solidFill>
                  <a:srgbClr val="000000"/>
                </a:solidFill>
                <a:latin typeface="Consolas" panose="020B0609020204030204" pitchFamily="49" charset="0"/>
              </a:rPr>
              <a:t>    @verbatim</a:t>
            </a:r>
          </a:p>
          <a:p>
            <a:pPr>
              <a:lnSpc>
                <a:spcPct val="120000"/>
              </a:lnSpc>
              <a:spcBef>
                <a:spcPts val="0"/>
              </a:spcBef>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&lt;div</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class</a:t>
            </a:r>
            <a:r>
              <a:rPr lang="en-US" sz="1600">
                <a:solidFill>
                  <a:srgbClr val="222222"/>
                </a:solidFill>
                <a:latin typeface="Consolas" panose="020B0609020204030204" pitchFamily="49" charset="0"/>
              </a:rPr>
              <a:t>=</a:t>
            </a:r>
            <a:r>
              <a:rPr lang="en-US" sz="1600">
                <a:solidFill>
                  <a:srgbClr val="A31515"/>
                </a:solidFill>
                <a:latin typeface="Consolas" panose="020B0609020204030204" pitchFamily="49" charset="0"/>
              </a:rPr>
              <a:t>"</a:t>
            </a:r>
            <a:r>
              <a:rPr lang="en-US" sz="1600">
                <a:solidFill>
                  <a:srgbClr val="0000FF"/>
                </a:solidFill>
                <a:latin typeface="Consolas" panose="020B0609020204030204" pitchFamily="49" charset="0"/>
              </a:rPr>
              <a:t>container</a:t>
            </a:r>
            <a:r>
              <a:rPr lang="en-US" sz="1600">
                <a:solidFill>
                  <a:srgbClr val="A31515"/>
                </a:solidFill>
                <a:latin typeface="Consolas" panose="020B0609020204030204" pitchFamily="49" charset="0"/>
              </a:rPr>
              <a:t>"</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pPr>
              <a:lnSpc>
                <a:spcPct val="120000"/>
              </a:lnSpc>
              <a:spcBef>
                <a:spcPts val="0"/>
              </a:spcBef>
            </a:pPr>
            <a:r>
              <a:rPr lang="en-US" sz="1600">
                <a:solidFill>
                  <a:srgbClr val="000000"/>
                </a:solidFill>
                <a:latin typeface="Consolas" panose="020B0609020204030204" pitchFamily="49" charset="0"/>
              </a:rPr>
              <a:t>        Hello, {{ name }}.</a:t>
            </a:r>
          </a:p>
          <a:p>
            <a:pPr>
              <a:lnSpc>
                <a:spcPct val="120000"/>
              </a:lnSpc>
              <a:spcBef>
                <a:spcPts val="0"/>
              </a:spcBef>
            </a:pPr>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&lt;/div&gt;</a:t>
            </a:r>
            <a:endParaRPr lang="en-US" sz="1600">
              <a:solidFill>
                <a:srgbClr val="000000"/>
              </a:solidFill>
              <a:latin typeface="Consolas" panose="020B0609020204030204" pitchFamily="49" charset="0"/>
            </a:endParaRPr>
          </a:p>
          <a:p>
            <a:pPr>
              <a:lnSpc>
                <a:spcPct val="120000"/>
              </a:lnSpc>
              <a:spcBef>
                <a:spcPts val="0"/>
              </a:spcBef>
            </a:pPr>
            <a:r>
              <a:rPr lang="en-US" sz="1600">
                <a:solidFill>
                  <a:srgbClr val="000000"/>
                </a:solidFill>
                <a:latin typeface="Consolas" panose="020B0609020204030204" pitchFamily="49" charset="0"/>
              </a:rPr>
              <a:t>    @if ()</a:t>
            </a:r>
          </a:p>
          <a:p>
            <a:pPr>
              <a:lnSpc>
                <a:spcPct val="120000"/>
              </a:lnSpc>
              <a:spcBef>
                <a:spcPts val="0"/>
              </a:spcBef>
            </a:pPr>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@else</a:t>
            </a:r>
          </a:p>
          <a:p>
            <a:pPr>
              <a:lnSpc>
                <a:spcPct val="120000"/>
              </a:lnSpc>
              <a:spcBef>
                <a:spcPts val="0"/>
              </a:spcBef>
            </a:pPr>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@endif</a:t>
            </a:r>
          </a:p>
          <a:p>
            <a:pPr>
              <a:lnSpc>
                <a:spcPct val="120000"/>
              </a:lnSpc>
              <a:spcBef>
                <a:spcPts val="0"/>
              </a:spcBef>
            </a:pPr>
            <a:r>
              <a:rPr lang="en-US" sz="1600">
                <a:solidFill>
                  <a:srgbClr val="000000"/>
                </a:solidFill>
                <a:latin typeface="Consolas" panose="020B0609020204030204" pitchFamily="49" charset="0"/>
              </a:rPr>
              <a:t>    @</a:t>
            </a:r>
            <a:r>
              <a:rPr lang="en-US" sz="1600" smtClean="0">
                <a:solidFill>
                  <a:srgbClr val="000000"/>
                </a:solidFill>
                <a:latin typeface="Consolas" panose="020B0609020204030204" pitchFamily="49" charset="0"/>
              </a:rPr>
              <a:t>endverbatim</a:t>
            </a:r>
            <a:endParaRPr lang="en-US" sz="160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12</a:t>
            </a:fld>
            <a:endParaRPr lang="en-US"/>
          </a:p>
        </p:txBody>
      </p:sp>
      <p:pic>
        <p:nvPicPr>
          <p:cNvPr id="7" name="Picture 6"/>
          <p:cNvPicPr>
            <a:picLocks noChangeAspect="1"/>
          </p:cNvPicPr>
          <p:nvPr/>
        </p:nvPicPr>
        <p:blipFill>
          <a:blip r:embed="rId2"/>
          <a:stretch>
            <a:fillRect/>
          </a:stretch>
        </p:blipFill>
        <p:spPr>
          <a:xfrm>
            <a:off x="7522683" y="4152380"/>
            <a:ext cx="2581275" cy="1466850"/>
          </a:xfrm>
          <a:prstGeom prst="rect">
            <a:avLst/>
          </a:prstGeom>
        </p:spPr>
      </p:pic>
    </p:spTree>
    <p:extLst>
      <p:ext uri="{BB962C8B-B14F-4D97-AF65-F5344CB8AC3E}">
        <p14:creationId xmlns:p14="http://schemas.microsoft.com/office/powerpoint/2010/main" val="4239149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Blade direktivalari – shart</a:t>
            </a:r>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13</a:t>
            </a:fld>
            <a:endParaRPr lang="en-US"/>
          </a:p>
        </p:txBody>
      </p:sp>
      <p:sp>
        <p:nvSpPr>
          <p:cNvPr id="6" name="Content Placeholder 2"/>
          <p:cNvSpPr>
            <a:spLocks noGrp="1"/>
          </p:cNvSpPr>
          <p:nvPr>
            <p:ph idx="1"/>
          </p:nvPr>
        </p:nvSpPr>
        <p:spPr>
          <a:xfrm>
            <a:off x="517585" y="1845734"/>
            <a:ext cx="10638095" cy="4727594"/>
          </a:xfrm>
        </p:spPr>
        <p:txBody>
          <a:bodyPr>
            <a:normAutofit/>
          </a:bodyPr>
          <a:lstStyle/>
          <a:p>
            <a:pPr marL="0" indent="0">
              <a:lnSpc>
                <a:spcPct val="110000"/>
              </a:lnSpc>
              <a:spcBef>
                <a:spcPts val="0"/>
              </a:spcBef>
              <a:buNone/>
            </a:pPr>
            <a:r>
              <a:rPr lang="en-US" sz="1800" smtClean="0"/>
              <a:t>Shart direktivalari quyidagi ko'rinishda ishlatiladi:</a:t>
            </a:r>
          </a:p>
          <a:p>
            <a:pPr marL="0" indent="0">
              <a:lnSpc>
                <a:spcPct val="110000"/>
              </a:lnSpc>
              <a:spcBef>
                <a:spcPts val="0"/>
              </a:spcBef>
              <a:buNone/>
            </a:pPr>
            <a:r>
              <a:rPr lang="en-US" sz="1400">
                <a:latin typeface="Consolas" panose="020B0609020204030204" pitchFamily="49" charset="0"/>
              </a:rPr>
              <a:t>@if (count($records) === 1)</a:t>
            </a:r>
          </a:p>
          <a:p>
            <a:pPr marL="0" indent="0">
              <a:lnSpc>
                <a:spcPct val="110000"/>
              </a:lnSpc>
              <a:spcBef>
                <a:spcPts val="0"/>
              </a:spcBef>
              <a:buNone/>
            </a:pPr>
            <a:r>
              <a:rPr lang="en-US" sz="1400">
                <a:latin typeface="Consolas" panose="020B0609020204030204" pitchFamily="49" charset="0"/>
              </a:rPr>
              <a:t>    I have one record!</a:t>
            </a:r>
          </a:p>
          <a:p>
            <a:pPr marL="0" indent="0">
              <a:lnSpc>
                <a:spcPct val="110000"/>
              </a:lnSpc>
              <a:spcBef>
                <a:spcPts val="0"/>
              </a:spcBef>
              <a:buNone/>
            </a:pPr>
            <a:r>
              <a:rPr lang="en-US" sz="1400">
                <a:latin typeface="Consolas" panose="020B0609020204030204" pitchFamily="49" charset="0"/>
              </a:rPr>
              <a:t>@elseif (count($records) &gt; 1)</a:t>
            </a:r>
          </a:p>
          <a:p>
            <a:pPr marL="0" indent="0">
              <a:lnSpc>
                <a:spcPct val="110000"/>
              </a:lnSpc>
              <a:spcBef>
                <a:spcPts val="0"/>
              </a:spcBef>
              <a:buNone/>
            </a:pPr>
            <a:r>
              <a:rPr lang="en-US" sz="1400">
                <a:latin typeface="Consolas" panose="020B0609020204030204" pitchFamily="49" charset="0"/>
              </a:rPr>
              <a:t>    I have multiple records!</a:t>
            </a:r>
          </a:p>
          <a:p>
            <a:pPr marL="0" indent="0">
              <a:lnSpc>
                <a:spcPct val="110000"/>
              </a:lnSpc>
              <a:spcBef>
                <a:spcPts val="0"/>
              </a:spcBef>
              <a:buNone/>
            </a:pPr>
            <a:r>
              <a:rPr lang="en-US" sz="1400">
                <a:latin typeface="Consolas" panose="020B0609020204030204" pitchFamily="49" charset="0"/>
              </a:rPr>
              <a:t>@else</a:t>
            </a:r>
          </a:p>
          <a:p>
            <a:pPr marL="0" indent="0">
              <a:lnSpc>
                <a:spcPct val="110000"/>
              </a:lnSpc>
              <a:spcBef>
                <a:spcPts val="0"/>
              </a:spcBef>
              <a:buNone/>
            </a:pPr>
            <a:r>
              <a:rPr lang="en-US" sz="1400">
                <a:latin typeface="Consolas" panose="020B0609020204030204" pitchFamily="49" charset="0"/>
              </a:rPr>
              <a:t>    I don't have any records!</a:t>
            </a:r>
          </a:p>
          <a:p>
            <a:pPr marL="0" indent="0">
              <a:lnSpc>
                <a:spcPct val="110000"/>
              </a:lnSpc>
              <a:spcBef>
                <a:spcPts val="0"/>
              </a:spcBef>
              <a:buNone/>
            </a:pPr>
            <a:r>
              <a:rPr lang="en-US" sz="1400">
                <a:latin typeface="Consolas" panose="020B0609020204030204" pitchFamily="49" charset="0"/>
              </a:rPr>
              <a:t>@</a:t>
            </a:r>
            <a:r>
              <a:rPr lang="en-US" sz="1400" smtClean="0">
                <a:latin typeface="Consolas" panose="020B0609020204030204" pitchFamily="49" charset="0"/>
              </a:rPr>
              <a:t>endif</a:t>
            </a:r>
          </a:p>
          <a:p>
            <a:pPr marL="0" indent="0">
              <a:lnSpc>
                <a:spcPct val="110000"/>
              </a:lnSpc>
              <a:spcBef>
                <a:spcPts val="0"/>
              </a:spcBef>
              <a:buNone/>
            </a:pPr>
            <a:endParaRPr lang="en-US" sz="1400"/>
          </a:p>
        </p:txBody>
      </p:sp>
      <p:sp>
        <p:nvSpPr>
          <p:cNvPr id="7" name="Rectangle 6"/>
          <p:cNvSpPr/>
          <p:nvPr/>
        </p:nvSpPr>
        <p:spPr>
          <a:xfrm>
            <a:off x="6938512" y="1845734"/>
            <a:ext cx="5164347" cy="2055947"/>
          </a:xfrm>
          <a:prstGeom prst="rect">
            <a:avLst/>
          </a:prstGeom>
        </p:spPr>
        <p:txBody>
          <a:bodyPr wrap="square">
            <a:spAutoFit/>
          </a:bodyPr>
          <a:lstStyle/>
          <a:p>
            <a:pPr>
              <a:lnSpc>
                <a:spcPct val="110000"/>
              </a:lnSpc>
            </a:pPr>
            <a:r>
              <a:rPr lang="en-US"/>
              <a:t>Maxsus autentifikatsiya direktivalari ham mavjud:</a:t>
            </a:r>
          </a:p>
          <a:p>
            <a:pPr>
              <a:lnSpc>
                <a:spcPct val="110000"/>
              </a:lnSpc>
            </a:pPr>
            <a:r>
              <a:rPr lang="en-US" sz="1400">
                <a:latin typeface="Consolas" panose="020B0609020204030204" pitchFamily="49" charset="0"/>
              </a:rPr>
              <a:t>@auth</a:t>
            </a:r>
          </a:p>
          <a:p>
            <a:pPr>
              <a:lnSpc>
                <a:spcPct val="110000"/>
              </a:lnSpc>
            </a:pPr>
            <a:r>
              <a:rPr lang="en-US" sz="1400">
                <a:latin typeface="Consolas" panose="020B0609020204030204" pitchFamily="49" charset="0"/>
              </a:rPr>
              <a:t>    // Autentifikatsiyadan o'tganlar uchun...</a:t>
            </a:r>
          </a:p>
          <a:p>
            <a:pPr>
              <a:lnSpc>
                <a:spcPct val="110000"/>
              </a:lnSpc>
            </a:pPr>
            <a:r>
              <a:rPr lang="en-US" sz="1400">
                <a:latin typeface="Consolas" panose="020B0609020204030204" pitchFamily="49" charset="0"/>
              </a:rPr>
              <a:t>@endauth</a:t>
            </a:r>
          </a:p>
          <a:p>
            <a:pPr>
              <a:lnSpc>
                <a:spcPct val="110000"/>
              </a:lnSpc>
            </a:pPr>
            <a:endParaRPr lang="en-US" sz="1400">
              <a:latin typeface="Consolas" panose="020B0609020204030204" pitchFamily="49" charset="0"/>
            </a:endParaRPr>
          </a:p>
          <a:p>
            <a:pPr>
              <a:lnSpc>
                <a:spcPct val="110000"/>
              </a:lnSpc>
            </a:pPr>
            <a:r>
              <a:rPr lang="en-US" sz="1400">
                <a:latin typeface="Consolas" panose="020B0609020204030204" pitchFamily="49" charset="0"/>
              </a:rPr>
              <a:t>@guest</a:t>
            </a:r>
          </a:p>
          <a:p>
            <a:pPr>
              <a:lnSpc>
                <a:spcPct val="110000"/>
              </a:lnSpc>
            </a:pPr>
            <a:r>
              <a:rPr lang="en-US" sz="1400">
                <a:latin typeface="Consolas" panose="020B0609020204030204" pitchFamily="49" charset="0"/>
              </a:rPr>
              <a:t>    // Autentifikatsiyadan o'tmaganlar uchun...</a:t>
            </a:r>
          </a:p>
          <a:p>
            <a:pPr>
              <a:lnSpc>
                <a:spcPct val="110000"/>
              </a:lnSpc>
            </a:pPr>
            <a:r>
              <a:rPr lang="en-US" sz="1400">
                <a:latin typeface="Consolas" panose="020B0609020204030204" pitchFamily="49" charset="0"/>
              </a:rPr>
              <a:t>@endguest</a:t>
            </a:r>
          </a:p>
        </p:txBody>
      </p:sp>
      <p:sp>
        <p:nvSpPr>
          <p:cNvPr id="10" name="Rectangle 9"/>
          <p:cNvSpPr/>
          <p:nvPr/>
        </p:nvSpPr>
        <p:spPr>
          <a:xfrm>
            <a:off x="4186687" y="3673755"/>
            <a:ext cx="6096000" cy="2677656"/>
          </a:xfrm>
          <a:prstGeom prst="rect">
            <a:avLst/>
          </a:prstGeom>
        </p:spPr>
        <p:txBody>
          <a:bodyPr>
            <a:spAutoFit/>
          </a:bodyPr>
          <a:lstStyle/>
          <a:p>
            <a:r>
              <a:rPr lang="en-US" sz="1400">
                <a:latin typeface="Consolas" panose="020B0609020204030204" pitchFamily="49" charset="0"/>
              </a:rPr>
              <a:t>@switch($i)</a:t>
            </a:r>
          </a:p>
          <a:p>
            <a:r>
              <a:rPr lang="en-US" sz="1400">
                <a:latin typeface="Consolas" panose="020B0609020204030204" pitchFamily="49" charset="0"/>
              </a:rPr>
              <a:t>    @case(1)</a:t>
            </a:r>
          </a:p>
          <a:p>
            <a:r>
              <a:rPr lang="en-US" sz="1400">
                <a:latin typeface="Consolas" panose="020B0609020204030204" pitchFamily="49" charset="0"/>
              </a:rPr>
              <a:t>        First case...</a:t>
            </a:r>
          </a:p>
          <a:p>
            <a:r>
              <a:rPr lang="en-US" sz="1400">
                <a:latin typeface="Consolas" panose="020B0609020204030204" pitchFamily="49" charset="0"/>
              </a:rPr>
              <a:t>        @break</a:t>
            </a:r>
          </a:p>
          <a:p>
            <a:r>
              <a:rPr lang="en-US" sz="1400">
                <a:latin typeface="Consolas" panose="020B0609020204030204" pitchFamily="49" charset="0"/>
              </a:rPr>
              <a:t> </a:t>
            </a:r>
          </a:p>
          <a:p>
            <a:r>
              <a:rPr lang="en-US" sz="1400">
                <a:latin typeface="Consolas" panose="020B0609020204030204" pitchFamily="49" charset="0"/>
              </a:rPr>
              <a:t>    @case(2)</a:t>
            </a:r>
          </a:p>
          <a:p>
            <a:r>
              <a:rPr lang="en-US" sz="1400">
                <a:latin typeface="Consolas" panose="020B0609020204030204" pitchFamily="49" charset="0"/>
              </a:rPr>
              <a:t>        Second case...</a:t>
            </a:r>
          </a:p>
          <a:p>
            <a:r>
              <a:rPr lang="en-US" sz="1400">
                <a:latin typeface="Consolas" panose="020B0609020204030204" pitchFamily="49" charset="0"/>
              </a:rPr>
              <a:t>        @break</a:t>
            </a:r>
          </a:p>
          <a:p>
            <a:r>
              <a:rPr lang="en-US" sz="1400">
                <a:latin typeface="Consolas" panose="020B0609020204030204" pitchFamily="49" charset="0"/>
              </a:rPr>
              <a:t> </a:t>
            </a:r>
          </a:p>
          <a:p>
            <a:r>
              <a:rPr lang="en-US" sz="1400">
                <a:latin typeface="Consolas" panose="020B0609020204030204" pitchFamily="49" charset="0"/>
              </a:rPr>
              <a:t>    @default</a:t>
            </a:r>
          </a:p>
          <a:p>
            <a:r>
              <a:rPr lang="en-US" sz="1400">
                <a:latin typeface="Consolas" panose="020B0609020204030204" pitchFamily="49" charset="0"/>
              </a:rPr>
              <a:t>        Default case...</a:t>
            </a:r>
          </a:p>
          <a:p>
            <a:r>
              <a:rPr lang="en-US" sz="1400">
                <a:latin typeface="Consolas" panose="020B0609020204030204" pitchFamily="49" charset="0"/>
              </a:rPr>
              <a:t>@endswitch</a:t>
            </a:r>
          </a:p>
        </p:txBody>
      </p:sp>
    </p:spTree>
    <p:extLst>
      <p:ext uri="{BB962C8B-B14F-4D97-AF65-F5344CB8AC3E}">
        <p14:creationId xmlns:p14="http://schemas.microsoft.com/office/powerpoint/2010/main" val="970905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14</a:t>
            </a:fld>
            <a:endParaRPr lang="en-US"/>
          </a:p>
        </p:txBody>
      </p:sp>
      <p:sp>
        <p:nvSpPr>
          <p:cNvPr id="13" name="Title 1"/>
          <p:cNvSpPr>
            <a:spLocks noGrp="1"/>
          </p:cNvSpPr>
          <p:nvPr>
            <p:ph type="title"/>
          </p:nvPr>
        </p:nvSpPr>
        <p:spPr>
          <a:xfrm>
            <a:off x="1097280" y="286603"/>
            <a:ext cx="10058400" cy="1450757"/>
          </a:xfrm>
        </p:spPr>
        <p:txBody>
          <a:bodyPr/>
          <a:lstStyle/>
          <a:p>
            <a:r>
              <a:rPr lang="en-US" b="1" smtClean="0"/>
              <a:t>Blade direktivalari – takrorlash</a:t>
            </a:r>
            <a:endParaRPr lang="en-US" b="1"/>
          </a:p>
        </p:txBody>
      </p:sp>
      <p:sp>
        <p:nvSpPr>
          <p:cNvPr id="14" name="Content Placeholder 2"/>
          <p:cNvSpPr>
            <a:spLocks noGrp="1"/>
          </p:cNvSpPr>
          <p:nvPr>
            <p:ph idx="1"/>
          </p:nvPr>
        </p:nvSpPr>
        <p:spPr>
          <a:xfrm>
            <a:off x="1097280" y="1845734"/>
            <a:ext cx="10058400" cy="4727594"/>
          </a:xfrm>
        </p:spPr>
        <p:txBody>
          <a:bodyPr>
            <a:normAutofit fontScale="92500" lnSpcReduction="10000"/>
          </a:bodyPr>
          <a:lstStyle/>
          <a:p>
            <a:pPr marL="0" indent="0">
              <a:lnSpc>
                <a:spcPct val="110000"/>
              </a:lnSpc>
              <a:spcAft>
                <a:spcPts val="600"/>
              </a:spcAft>
              <a:buNone/>
            </a:pPr>
            <a:r>
              <a:rPr lang="en-US" sz="1700" smtClean="0"/>
              <a:t>Blade faylda takrorlash direktivalari muhim o'rin tutadi. Quyidagi ko'rinishlari mavjud:</a:t>
            </a:r>
          </a:p>
          <a:p>
            <a:pPr marL="0" indent="0">
              <a:lnSpc>
                <a:spcPct val="110000"/>
              </a:lnSpc>
              <a:spcBef>
                <a:spcPts val="0"/>
              </a:spcBef>
              <a:buNone/>
            </a:pPr>
            <a:r>
              <a:rPr lang="en-US" sz="1500">
                <a:latin typeface="Consolas" panose="020B0609020204030204" pitchFamily="49" charset="0"/>
              </a:rPr>
              <a:t>@for ($i = 0; $i &lt; 10; $i++)</a:t>
            </a:r>
          </a:p>
          <a:p>
            <a:pPr marL="0" indent="0">
              <a:lnSpc>
                <a:spcPct val="110000"/>
              </a:lnSpc>
              <a:spcBef>
                <a:spcPts val="0"/>
              </a:spcBef>
              <a:buNone/>
            </a:pPr>
            <a:r>
              <a:rPr lang="en-US" sz="1500">
                <a:latin typeface="Consolas" panose="020B0609020204030204" pitchFamily="49" charset="0"/>
              </a:rPr>
              <a:t>    The current value is {{ $i }}</a:t>
            </a:r>
          </a:p>
          <a:p>
            <a:pPr marL="0" indent="0">
              <a:lnSpc>
                <a:spcPct val="110000"/>
              </a:lnSpc>
              <a:spcBef>
                <a:spcPts val="0"/>
              </a:spcBef>
              <a:buNone/>
            </a:pPr>
            <a:r>
              <a:rPr lang="en-US" sz="1500">
                <a:latin typeface="Consolas" panose="020B0609020204030204" pitchFamily="49" charset="0"/>
              </a:rPr>
              <a:t>@endfor</a:t>
            </a:r>
          </a:p>
          <a:p>
            <a:pPr marL="0" indent="0">
              <a:lnSpc>
                <a:spcPct val="110000"/>
              </a:lnSpc>
              <a:spcBef>
                <a:spcPts val="0"/>
              </a:spcBef>
              <a:buNone/>
            </a:pPr>
            <a:endParaRPr lang="en-US" sz="1500">
              <a:latin typeface="Consolas" panose="020B0609020204030204" pitchFamily="49" charset="0"/>
            </a:endParaRPr>
          </a:p>
          <a:p>
            <a:pPr marL="0" indent="0">
              <a:lnSpc>
                <a:spcPct val="110000"/>
              </a:lnSpc>
              <a:spcBef>
                <a:spcPts val="0"/>
              </a:spcBef>
              <a:buNone/>
            </a:pPr>
            <a:r>
              <a:rPr lang="en-US" sz="1500">
                <a:latin typeface="Consolas" panose="020B0609020204030204" pitchFamily="49" charset="0"/>
              </a:rPr>
              <a:t>@foreach ($users as $user)</a:t>
            </a:r>
          </a:p>
          <a:p>
            <a:pPr marL="0" indent="0">
              <a:lnSpc>
                <a:spcPct val="110000"/>
              </a:lnSpc>
              <a:spcBef>
                <a:spcPts val="0"/>
              </a:spcBef>
              <a:buNone/>
            </a:pPr>
            <a:r>
              <a:rPr lang="en-US" sz="1500">
                <a:latin typeface="Consolas" panose="020B0609020204030204" pitchFamily="49" charset="0"/>
              </a:rPr>
              <a:t>    &lt;p&gt;This is user {{ $user-&gt;id }}&lt;/p&gt;</a:t>
            </a:r>
          </a:p>
          <a:p>
            <a:pPr marL="0" indent="0">
              <a:lnSpc>
                <a:spcPct val="110000"/>
              </a:lnSpc>
              <a:spcBef>
                <a:spcPts val="0"/>
              </a:spcBef>
              <a:buNone/>
            </a:pPr>
            <a:r>
              <a:rPr lang="en-US" sz="1500">
                <a:latin typeface="Consolas" panose="020B0609020204030204" pitchFamily="49" charset="0"/>
              </a:rPr>
              <a:t>@endforeach</a:t>
            </a:r>
          </a:p>
          <a:p>
            <a:pPr marL="0" indent="0">
              <a:lnSpc>
                <a:spcPct val="110000"/>
              </a:lnSpc>
              <a:spcBef>
                <a:spcPts val="0"/>
              </a:spcBef>
              <a:buNone/>
            </a:pPr>
            <a:endParaRPr lang="en-US" sz="1500">
              <a:latin typeface="Consolas" panose="020B0609020204030204" pitchFamily="49" charset="0"/>
            </a:endParaRPr>
          </a:p>
          <a:p>
            <a:pPr marL="0" indent="0">
              <a:lnSpc>
                <a:spcPct val="110000"/>
              </a:lnSpc>
              <a:spcBef>
                <a:spcPts val="0"/>
              </a:spcBef>
              <a:buNone/>
            </a:pPr>
            <a:r>
              <a:rPr lang="en-US" sz="1500">
                <a:latin typeface="Consolas" panose="020B0609020204030204" pitchFamily="49" charset="0"/>
              </a:rPr>
              <a:t>@forelse ($users as $user)</a:t>
            </a:r>
          </a:p>
          <a:p>
            <a:pPr marL="0" indent="0">
              <a:lnSpc>
                <a:spcPct val="110000"/>
              </a:lnSpc>
              <a:spcBef>
                <a:spcPts val="0"/>
              </a:spcBef>
              <a:buNone/>
            </a:pPr>
            <a:r>
              <a:rPr lang="en-US" sz="1500">
                <a:latin typeface="Consolas" panose="020B0609020204030204" pitchFamily="49" charset="0"/>
              </a:rPr>
              <a:t>    &lt;li&gt;{{ $user-&gt;name }}&lt;/li&gt;</a:t>
            </a:r>
          </a:p>
          <a:p>
            <a:pPr marL="0" indent="0">
              <a:lnSpc>
                <a:spcPct val="110000"/>
              </a:lnSpc>
              <a:spcBef>
                <a:spcPts val="0"/>
              </a:spcBef>
              <a:buNone/>
            </a:pPr>
            <a:r>
              <a:rPr lang="en-US" sz="1500">
                <a:latin typeface="Consolas" panose="020B0609020204030204" pitchFamily="49" charset="0"/>
              </a:rPr>
              <a:t>@empty</a:t>
            </a:r>
          </a:p>
          <a:p>
            <a:pPr marL="0" indent="0">
              <a:lnSpc>
                <a:spcPct val="110000"/>
              </a:lnSpc>
              <a:spcBef>
                <a:spcPts val="0"/>
              </a:spcBef>
              <a:buNone/>
            </a:pPr>
            <a:r>
              <a:rPr lang="en-US" sz="1500">
                <a:latin typeface="Consolas" panose="020B0609020204030204" pitchFamily="49" charset="0"/>
              </a:rPr>
              <a:t>    &lt;p&gt;No users&lt;/p&gt;</a:t>
            </a:r>
          </a:p>
          <a:p>
            <a:pPr marL="0" indent="0">
              <a:lnSpc>
                <a:spcPct val="110000"/>
              </a:lnSpc>
              <a:spcBef>
                <a:spcPts val="0"/>
              </a:spcBef>
              <a:buNone/>
            </a:pPr>
            <a:r>
              <a:rPr lang="en-US" sz="1500">
                <a:latin typeface="Consolas" panose="020B0609020204030204" pitchFamily="49" charset="0"/>
              </a:rPr>
              <a:t>@endforelse</a:t>
            </a:r>
          </a:p>
          <a:p>
            <a:pPr marL="0" indent="0">
              <a:lnSpc>
                <a:spcPct val="110000"/>
              </a:lnSpc>
              <a:spcBef>
                <a:spcPts val="0"/>
              </a:spcBef>
              <a:buNone/>
            </a:pPr>
            <a:endParaRPr lang="en-US" sz="1500">
              <a:latin typeface="Consolas" panose="020B0609020204030204" pitchFamily="49" charset="0"/>
            </a:endParaRPr>
          </a:p>
          <a:p>
            <a:pPr marL="0" indent="0">
              <a:lnSpc>
                <a:spcPct val="110000"/>
              </a:lnSpc>
              <a:spcBef>
                <a:spcPts val="0"/>
              </a:spcBef>
              <a:buNone/>
            </a:pPr>
            <a:r>
              <a:rPr lang="en-US" sz="1500">
                <a:latin typeface="Consolas" panose="020B0609020204030204" pitchFamily="49" charset="0"/>
              </a:rPr>
              <a:t>@while (true)</a:t>
            </a:r>
          </a:p>
          <a:p>
            <a:pPr marL="0" indent="0">
              <a:lnSpc>
                <a:spcPct val="110000"/>
              </a:lnSpc>
              <a:spcBef>
                <a:spcPts val="0"/>
              </a:spcBef>
              <a:buNone/>
            </a:pPr>
            <a:r>
              <a:rPr lang="en-US" sz="1500">
                <a:latin typeface="Consolas" panose="020B0609020204030204" pitchFamily="49" charset="0"/>
              </a:rPr>
              <a:t>    &lt;p&gt;I'm looping forever.&lt;/p&gt;</a:t>
            </a:r>
          </a:p>
          <a:p>
            <a:pPr marL="0" indent="0">
              <a:lnSpc>
                <a:spcPct val="110000"/>
              </a:lnSpc>
              <a:spcBef>
                <a:spcPts val="0"/>
              </a:spcBef>
              <a:buNone/>
            </a:pPr>
            <a:r>
              <a:rPr lang="en-US" sz="1500">
                <a:latin typeface="Consolas" panose="020B0609020204030204" pitchFamily="49" charset="0"/>
              </a:rPr>
              <a:t>@endwhile</a:t>
            </a:r>
          </a:p>
        </p:txBody>
      </p:sp>
      <p:sp>
        <p:nvSpPr>
          <p:cNvPr id="15" name="Rectangle 14"/>
          <p:cNvSpPr/>
          <p:nvPr/>
        </p:nvSpPr>
        <p:spPr>
          <a:xfrm>
            <a:off x="6497406" y="2168404"/>
            <a:ext cx="4837694" cy="4185761"/>
          </a:xfrm>
          <a:prstGeom prst="rect">
            <a:avLst/>
          </a:prstGeom>
        </p:spPr>
        <p:txBody>
          <a:bodyPr wrap="square">
            <a:spAutoFit/>
          </a:bodyPr>
          <a:lstStyle/>
          <a:p>
            <a:r>
              <a:rPr lang="en-US" sz="1400">
                <a:latin typeface="Consolas" panose="020B0609020204030204" pitchFamily="49" charset="0"/>
              </a:rPr>
              <a:t>@foreach ($users as $user)</a:t>
            </a:r>
          </a:p>
          <a:p>
            <a:r>
              <a:rPr lang="en-US" sz="1400">
                <a:latin typeface="Consolas" panose="020B0609020204030204" pitchFamily="49" charset="0"/>
              </a:rPr>
              <a:t>    @if ($user-&gt;type == 1)</a:t>
            </a:r>
          </a:p>
          <a:p>
            <a:r>
              <a:rPr lang="en-US" sz="1400">
                <a:latin typeface="Consolas" panose="020B0609020204030204" pitchFamily="49" charset="0"/>
              </a:rPr>
              <a:t>        @continue</a:t>
            </a:r>
          </a:p>
          <a:p>
            <a:r>
              <a:rPr lang="en-US" sz="1400">
                <a:latin typeface="Consolas" panose="020B0609020204030204" pitchFamily="49" charset="0"/>
              </a:rPr>
              <a:t>    @endif</a:t>
            </a:r>
          </a:p>
          <a:p>
            <a:endParaRPr lang="en-US" sz="1400">
              <a:latin typeface="Consolas" panose="020B0609020204030204" pitchFamily="49" charset="0"/>
            </a:endParaRPr>
          </a:p>
          <a:p>
            <a:r>
              <a:rPr lang="en-US" sz="1400">
                <a:latin typeface="Consolas" panose="020B0609020204030204" pitchFamily="49" charset="0"/>
              </a:rPr>
              <a:t>    &lt;li&gt;{{ $user-&gt;name }}&lt;/li&gt;</a:t>
            </a:r>
          </a:p>
          <a:p>
            <a:endParaRPr lang="en-US" sz="1400">
              <a:latin typeface="Consolas" panose="020B0609020204030204" pitchFamily="49" charset="0"/>
            </a:endParaRPr>
          </a:p>
          <a:p>
            <a:r>
              <a:rPr lang="en-US" sz="1400">
                <a:latin typeface="Consolas" panose="020B0609020204030204" pitchFamily="49" charset="0"/>
              </a:rPr>
              <a:t>    @if ($user-&gt;number == 5)</a:t>
            </a:r>
          </a:p>
          <a:p>
            <a:r>
              <a:rPr lang="en-US" sz="1400">
                <a:latin typeface="Consolas" panose="020B0609020204030204" pitchFamily="49" charset="0"/>
              </a:rPr>
              <a:t>        @break</a:t>
            </a:r>
          </a:p>
          <a:p>
            <a:r>
              <a:rPr lang="en-US" sz="1400">
                <a:latin typeface="Consolas" panose="020B0609020204030204" pitchFamily="49" charset="0"/>
              </a:rPr>
              <a:t>    @endif</a:t>
            </a:r>
          </a:p>
          <a:p>
            <a:r>
              <a:rPr lang="en-US" sz="1400">
                <a:latin typeface="Consolas" panose="020B0609020204030204" pitchFamily="49" charset="0"/>
              </a:rPr>
              <a:t>@endforeach</a:t>
            </a:r>
          </a:p>
          <a:p>
            <a:endParaRPr lang="en-US" sz="1400">
              <a:latin typeface="Consolas" panose="020B0609020204030204" pitchFamily="49" charset="0"/>
            </a:endParaRPr>
          </a:p>
          <a:p>
            <a:r>
              <a:rPr lang="en-US" sz="1400" smtClean="0">
                <a:latin typeface="Consolas" panose="020B0609020204030204" pitchFamily="49" charset="0"/>
              </a:rPr>
              <a:t>@</a:t>
            </a:r>
            <a:r>
              <a:rPr lang="en-US" sz="1400">
                <a:latin typeface="Consolas" panose="020B0609020204030204" pitchFamily="49" charset="0"/>
              </a:rPr>
              <a:t>foreach ($users as $user)</a:t>
            </a:r>
          </a:p>
          <a:p>
            <a:r>
              <a:rPr lang="en-US" sz="1400">
                <a:latin typeface="Consolas" panose="020B0609020204030204" pitchFamily="49" charset="0"/>
              </a:rPr>
              <a:t>    @continue($user-&gt;type == 1)</a:t>
            </a:r>
          </a:p>
          <a:p>
            <a:endParaRPr lang="en-US" sz="1400">
              <a:latin typeface="Consolas" panose="020B0609020204030204" pitchFamily="49" charset="0"/>
            </a:endParaRPr>
          </a:p>
          <a:p>
            <a:r>
              <a:rPr lang="en-US" sz="1400">
                <a:latin typeface="Consolas" panose="020B0609020204030204" pitchFamily="49" charset="0"/>
              </a:rPr>
              <a:t>    &lt;li&gt;{{ $user-&gt;name }}&lt;/li&gt;</a:t>
            </a:r>
          </a:p>
          <a:p>
            <a:endParaRPr lang="en-US" sz="1400">
              <a:latin typeface="Consolas" panose="020B0609020204030204" pitchFamily="49" charset="0"/>
            </a:endParaRPr>
          </a:p>
          <a:p>
            <a:r>
              <a:rPr lang="en-US" sz="1400">
                <a:latin typeface="Consolas" panose="020B0609020204030204" pitchFamily="49" charset="0"/>
              </a:rPr>
              <a:t>    @break($user-&gt;number == 5)</a:t>
            </a:r>
          </a:p>
          <a:p>
            <a:r>
              <a:rPr lang="en-US" sz="1400">
                <a:latin typeface="Consolas" panose="020B0609020204030204" pitchFamily="49" charset="0"/>
              </a:rPr>
              <a:t>@endforeach</a:t>
            </a:r>
          </a:p>
        </p:txBody>
      </p:sp>
      <p:cxnSp>
        <p:nvCxnSpPr>
          <p:cNvPr id="16" name="Straight Connector 15"/>
          <p:cNvCxnSpPr/>
          <p:nvPr/>
        </p:nvCxnSpPr>
        <p:spPr>
          <a:xfrm>
            <a:off x="1097280" y="3045125"/>
            <a:ext cx="34919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97280" y="4008408"/>
            <a:ext cx="34919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97280" y="5420265"/>
            <a:ext cx="349197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89431" y="4692771"/>
            <a:ext cx="349197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974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Blade direktivalari </a:t>
            </a:r>
            <a:r>
              <a:rPr lang="en-US"/>
              <a:t>– takrorlash</a:t>
            </a: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15</a:t>
            </a:fld>
            <a:endParaRPr lang="en-US"/>
          </a:p>
        </p:txBody>
      </p:sp>
      <p:sp>
        <p:nvSpPr>
          <p:cNvPr id="6" name="Content Placeholder 2"/>
          <p:cNvSpPr>
            <a:spLocks noGrp="1"/>
          </p:cNvSpPr>
          <p:nvPr>
            <p:ph idx="1"/>
          </p:nvPr>
        </p:nvSpPr>
        <p:spPr>
          <a:xfrm>
            <a:off x="1097280" y="1845734"/>
            <a:ext cx="10058400" cy="4727594"/>
          </a:xfrm>
        </p:spPr>
        <p:txBody>
          <a:bodyPr>
            <a:normAutofit/>
          </a:bodyPr>
          <a:lstStyle/>
          <a:p>
            <a:pPr marL="0" indent="0">
              <a:lnSpc>
                <a:spcPct val="110000"/>
              </a:lnSpc>
              <a:buNone/>
            </a:pPr>
            <a:r>
              <a:rPr lang="en-US" sz="1600" smtClean="0"/>
              <a:t>Takrorlash direktivalarida </a:t>
            </a:r>
            <a:r>
              <a:rPr lang="en-US" sz="1600" i="1" smtClean="0"/>
              <a:t>$loop </a:t>
            </a:r>
            <a:r>
              <a:rPr lang="en-US" sz="1600" smtClean="0"/>
              <a:t>o'zgaruvchisi mavjud va u bir qancha foydali xossalarga ega, ular quyidagilar:</a:t>
            </a:r>
            <a:endParaRPr lang="en-US" sz="1400"/>
          </a:p>
        </p:txBody>
      </p:sp>
      <p:graphicFrame>
        <p:nvGraphicFramePr>
          <p:cNvPr id="7" name="Table 6"/>
          <p:cNvGraphicFramePr>
            <a:graphicFrameLocks noGrp="1"/>
          </p:cNvGraphicFramePr>
          <p:nvPr>
            <p:extLst>
              <p:ext uri="{D42A27DB-BD31-4B8C-83A1-F6EECF244321}">
                <p14:modId xmlns:p14="http://schemas.microsoft.com/office/powerpoint/2010/main" val="2579832074"/>
              </p:ext>
            </p:extLst>
          </p:nvPr>
        </p:nvGraphicFramePr>
        <p:xfrm>
          <a:off x="1097280" y="2260120"/>
          <a:ext cx="9414888" cy="3623730"/>
        </p:xfrm>
        <a:graphic>
          <a:graphicData uri="http://schemas.openxmlformats.org/drawingml/2006/table">
            <a:tbl>
              <a:tblPr/>
              <a:tblGrid>
                <a:gridCol w="3284939">
                  <a:extLst>
                    <a:ext uri="{9D8B030D-6E8A-4147-A177-3AD203B41FA5}">
                      <a16:colId xmlns:a16="http://schemas.microsoft.com/office/drawing/2014/main" val="3938979405"/>
                    </a:ext>
                  </a:extLst>
                </a:gridCol>
                <a:gridCol w="6129949">
                  <a:extLst>
                    <a:ext uri="{9D8B030D-6E8A-4147-A177-3AD203B41FA5}">
                      <a16:colId xmlns:a16="http://schemas.microsoft.com/office/drawing/2014/main" val="532551336"/>
                    </a:ext>
                  </a:extLst>
                </a:gridCol>
              </a:tblGrid>
              <a:tr h="285518">
                <a:tc>
                  <a:txBody>
                    <a:bodyPr/>
                    <a:lstStyle/>
                    <a:p>
                      <a:r>
                        <a:rPr lang="en-US" sz="1600" b="1" smtClean="0"/>
                        <a:t>Xossa</a:t>
                      </a:r>
                      <a:endParaRPr lang="en-US" sz="1600" b="1"/>
                    </a:p>
                  </a:txBody>
                  <a:tcPr marL="85590" marR="85590" marT="42795" marB="42795" anchor="ctr">
                    <a:lnL>
                      <a:noFill/>
                    </a:lnL>
                    <a:lnR>
                      <a:noFill/>
                    </a:lnR>
                    <a:lnT>
                      <a:noFill/>
                    </a:lnT>
                    <a:lnB>
                      <a:noFill/>
                    </a:lnB>
                  </a:tcPr>
                </a:tc>
                <a:tc>
                  <a:txBody>
                    <a:bodyPr/>
                    <a:lstStyle/>
                    <a:p>
                      <a:r>
                        <a:rPr lang="en-US" sz="1600" b="1" smtClean="0"/>
                        <a:t>Ta'rifi</a:t>
                      </a:r>
                      <a:endParaRPr lang="en-US" sz="1600" b="1"/>
                    </a:p>
                  </a:txBody>
                  <a:tcPr marL="85590" marR="85590" marT="42795" marB="42795" anchor="ctr">
                    <a:lnL>
                      <a:noFill/>
                    </a:lnL>
                    <a:lnR>
                      <a:noFill/>
                    </a:lnR>
                    <a:lnT>
                      <a:noFill/>
                    </a:lnT>
                    <a:lnB>
                      <a:noFill/>
                    </a:lnB>
                  </a:tcPr>
                </a:tc>
                <a:extLst>
                  <a:ext uri="{0D108BD9-81ED-4DB2-BD59-A6C34878D82A}">
                    <a16:rowId xmlns:a16="http://schemas.microsoft.com/office/drawing/2014/main" val="3467393951"/>
                  </a:ext>
                </a:extLst>
              </a:tr>
              <a:tr h="0">
                <a:tc>
                  <a:txBody>
                    <a:bodyPr/>
                    <a:lstStyle/>
                    <a:p>
                      <a:r>
                        <a:rPr lang="en-US" sz="1600"/>
                        <a:t>$loop-&gt;index</a:t>
                      </a:r>
                    </a:p>
                  </a:txBody>
                  <a:tcPr marL="85590" marR="85590" marT="42795" marB="42795" anchor="ctr">
                    <a:lnL>
                      <a:noFill/>
                    </a:lnL>
                    <a:lnR>
                      <a:noFill/>
                    </a:lnR>
                    <a:lnT>
                      <a:noFill/>
                    </a:lnT>
                    <a:lnB>
                      <a:noFill/>
                    </a:lnB>
                  </a:tcPr>
                </a:tc>
                <a:tc>
                  <a:txBody>
                    <a:bodyPr/>
                    <a:lstStyle/>
                    <a:p>
                      <a:r>
                        <a:rPr lang="en-US" sz="1600" smtClean="0"/>
                        <a:t>Takrorlashdagi</a:t>
                      </a:r>
                      <a:r>
                        <a:rPr lang="en-US" sz="1600" baseline="0" smtClean="0"/>
                        <a:t> </a:t>
                      </a:r>
                      <a:r>
                        <a:rPr lang="en-US" sz="1600" smtClean="0"/>
                        <a:t>joriy iteratsiya indeksi (0</a:t>
                      </a:r>
                      <a:r>
                        <a:rPr lang="en-US" sz="1600" baseline="0" smtClean="0"/>
                        <a:t> dan boshlanadi</a:t>
                      </a:r>
                      <a:r>
                        <a:rPr lang="en-US" sz="1600" smtClean="0"/>
                        <a:t>).</a:t>
                      </a:r>
                      <a:endParaRPr lang="en-US" sz="1600"/>
                    </a:p>
                  </a:txBody>
                  <a:tcPr marL="85590" marR="85590" marT="42795" marB="42795" anchor="ctr">
                    <a:lnL>
                      <a:noFill/>
                    </a:lnL>
                    <a:lnR>
                      <a:noFill/>
                    </a:lnR>
                    <a:lnT>
                      <a:noFill/>
                    </a:lnT>
                    <a:lnB>
                      <a:noFill/>
                    </a:lnB>
                  </a:tcPr>
                </a:tc>
                <a:extLst>
                  <a:ext uri="{0D108BD9-81ED-4DB2-BD59-A6C34878D82A}">
                    <a16:rowId xmlns:a16="http://schemas.microsoft.com/office/drawing/2014/main" val="496028053"/>
                  </a:ext>
                </a:extLst>
              </a:tr>
              <a:tr h="0">
                <a:tc>
                  <a:txBody>
                    <a:bodyPr/>
                    <a:lstStyle/>
                    <a:p>
                      <a:r>
                        <a:rPr lang="en-US" sz="1600"/>
                        <a:t>$loop-&gt;iteration</a:t>
                      </a:r>
                    </a:p>
                  </a:txBody>
                  <a:tcPr marL="85590" marR="85590" marT="42795" marB="42795" anchor="ctr">
                    <a:lnL>
                      <a:noFill/>
                    </a:lnL>
                    <a:lnR>
                      <a:noFill/>
                    </a:lnR>
                    <a:lnT>
                      <a:noFill/>
                    </a:lnT>
                    <a:lnB>
                      <a:noFill/>
                    </a:lnB>
                  </a:tcPr>
                </a:tc>
                <a:tc>
                  <a:txBody>
                    <a:bodyPr/>
                    <a:lstStyle/>
                    <a:p>
                      <a:r>
                        <a:rPr lang="en-US" sz="1600" smtClean="0"/>
                        <a:t>Takrorlashdagi</a:t>
                      </a:r>
                      <a:r>
                        <a:rPr lang="en-US" sz="1600" baseline="0" smtClean="0"/>
                        <a:t> </a:t>
                      </a:r>
                      <a:r>
                        <a:rPr lang="en-US" sz="1600" smtClean="0"/>
                        <a:t>joriy iteratsiya (1 dan boshlanadi).</a:t>
                      </a:r>
                      <a:endParaRPr lang="en-US" sz="1600"/>
                    </a:p>
                  </a:txBody>
                  <a:tcPr marL="85590" marR="85590" marT="42795" marB="42795" anchor="ctr">
                    <a:lnL>
                      <a:noFill/>
                    </a:lnL>
                    <a:lnR>
                      <a:noFill/>
                    </a:lnR>
                    <a:lnT>
                      <a:noFill/>
                    </a:lnT>
                    <a:lnB>
                      <a:noFill/>
                    </a:lnB>
                  </a:tcPr>
                </a:tc>
                <a:extLst>
                  <a:ext uri="{0D108BD9-81ED-4DB2-BD59-A6C34878D82A}">
                    <a16:rowId xmlns:a16="http://schemas.microsoft.com/office/drawing/2014/main" val="3093641264"/>
                  </a:ext>
                </a:extLst>
              </a:tr>
              <a:tr h="285518">
                <a:tc>
                  <a:txBody>
                    <a:bodyPr/>
                    <a:lstStyle/>
                    <a:p>
                      <a:r>
                        <a:rPr lang="en-US" sz="1600"/>
                        <a:t>$loop-&gt;remaining</a:t>
                      </a:r>
                    </a:p>
                  </a:txBody>
                  <a:tcPr marL="85590" marR="85590" marT="42795" marB="42795" anchor="ctr">
                    <a:lnL>
                      <a:noFill/>
                    </a:lnL>
                    <a:lnR>
                      <a:noFill/>
                    </a:lnR>
                    <a:lnT>
                      <a:noFill/>
                    </a:lnT>
                    <a:lnB>
                      <a:noFill/>
                    </a:lnB>
                  </a:tcPr>
                </a:tc>
                <a:tc>
                  <a:txBody>
                    <a:bodyPr/>
                    <a:lstStyle/>
                    <a:p>
                      <a:r>
                        <a:rPr lang="en-US" sz="1600" smtClean="0"/>
                        <a:t>Takrorlashdagi qolgan iteratsiyalar.</a:t>
                      </a:r>
                      <a:endParaRPr lang="en-US" sz="1600"/>
                    </a:p>
                  </a:txBody>
                  <a:tcPr marL="85590" marR="85590" marT="42795" marB="42795" anchor="ctr">
                    <a:lnL>
                      <a:noFill/>
                    </a:lnL>
                    <a:lnR>
                      <a:noFill/>
                    </a:lnR>
                    <a:lnT>
                      <a:noFill/>
                    </a:lnT>
                    <a:lnB>
                      <a:noFill/>
                    </a:lnB>
                  </a:tcPr>
                </a:tc>
                <a:extLst>
                  <a:ext uri="{0D108BD9-81ED-4DB2-BD59-A6C34878D82A}">
                    <a16:rowId xmlns:a16="http://schemas.microsoft.com/office/drawing/2014/main" val="1260324015"/>
                  </a:ext>
                </a:extLst>
              </a:tr>
              <a:tr h="0">
                <a:tc>
                  <a:txBody>
                    <a:bodyPr/>
                    <a:lstStyle/>
                    <a:p>
                      <a:r>
                        <a:rPr lang="en-US" sz="1600"/>
                        <a:t>$loop-&gt;count</a:t>
                      </a:r>
                    </a:p>
                  </a:txBody>
                  <a:tcPr marL="85590" marR="85590" marT="42795" marB="42795" anchor="ctr">
                    <a:lnL>
                      <a:noFill/>
                    </a:lnL>
                    <a:lnR>
                      <a:noFill/>
                    </a:lnR>
                    <a:lnT>
                      <a:noFill/>
                    </a:lnT>
                    <a:lnB>
                      <a:noFill/>
                    </a:lnB>
                  </a:tcPr>
                </a:tc>
                <a:tc>
                  <a:txBody>
                    <a:bodyPr/>
                    <a:lstStyle/>
                    <a:p>
                      <a:r>
                        <a:rPr lang="en-US" sz="1600" smtClean="0"/>
                        <a:t>Iteratsiya bo'layotgan massivning</a:t>
                      </a:r>
                      <a:r>
                        <a:rPr lang="en-US" sz="1600" baseline="0" smtClean="0"/>
                        <a:t> umumiy elementlar miqdori</a:t>
                      </a:r>
                      <a:r>
                        <a:rPr lang="en-US" sz="1600" smtClean="0"/>
                        <a:t>.</a:t>
                      </a:r>
                      <a:endParaRPr lang="en-US" sz="1600"/>
                    </a:p>
                  </a:txBody>
                  <a:tcPr marL="85590" marR="85590" marT="42795" marB="42795" anchor="ctr">
                    <a:lnL>
                      <a:noFill/>
                    </a:lnL>
                    <a:lnR>
                      <a:noFill/>
                    </a:lnR>
                    <a:lnT>
                      <a:noFill/>
                    </a:lnT>
                    <a:lnB>
                      <a:noFill/>
                    </a:lnB>
                  </a:tcPr>
                </a:tc>
                <a:extLst>
                  <a:ext uri="{0D108BD9-81ED-4DB2-BD59-A6C34878D82A}">
                    <a16:rowId xmlns:a16="http://schemas.microsoft.com/office/drawing/2014/main" val="2682115978"/>
                  </a:ext>
                </a:extLst>
              </a:tr>
              <a:tr h="285518">
                <a:tc>
                  <a:txBody>
                    <a:bodyPr/>
                    <a:lstStyle/>
                    <a:p>
                      <a:r>
                        <a:rPr lang="en-US" sz="1600"/>
                        <a:t>$loop-&gt;first</a:t>
                      </a:r>
                    </a:p>
                  </a:txBody>
                  <a:tcPr marL="85590" marR="85590" marT="42795" marB="42795" anchor="ctr">
                    <a:lnL>
                      <a:noFill/>
                    </a:lnL>
                    <a:lnR>
                      <a:noFill/>
                    </a:lnR>
                    <a:lnT>
                      <a:noFill/>
                    </a:lnT>
                    <a:lnB>
                      <a:noFill/>
                    </a:lnB>
                  </a:tcPr>
                </a:tc>
                <a:tc>
                  <a:txBody>
                    <a:bodyPr/>
                    <a:lstStyle/>
                    <a:p>
                      <a:r>
                        <a:rPr lang="en-US" sz="1600" smtClean="0"/>
                        <a:t>Takrorlashdagi</a:t>
                      </a:r>
                      <a:r>
                        <a:rPr lang="en-US" sz="1600" baseline="0" smtClean="0"/>
                        <a:t> birinchi iteratsiyaligini aniqlash</a:t>
                      </a:r>
                      <a:r>
                        <a:rPr lang="en-US" sz="1600" smtClean="0"/>
                        <a:t>.</a:t>
                      </a:r>
                      <a:endParaRPr lang="en-US" sz="1600"/>
                    </a:p>
                  </a:txBody>
                  <a:tcPr marL="85590" marR="85590" marT="42795" marB="42795" anchor="ctr">
                    <a:lnL>
                      <a:noFill/>
                    </a:lnL>
                    <a:lnR>
                      <a:noFill/>
                    </a:lnR>
                    <a:lnT>
                      <a:noFill/>
                    </a:lnT>
                    <a:lnB>
                      <a:noFill/>
                    </a:lnB>
                  </a:tcPr>
                </a:tc>
                <a:extLst>
                  <a:ext uri="{0D108BD9-81ED-4DB2-BD59-A6C34878D82A}">
                    <a16:rowId xmlns:a16="http://schemas.microsoft.com/office/drawing/2014/main" val="3150505546"/>
                  </a:ext>
                </a:extLst>
              </a:tr>
              <a:tr h="285518">
                <a:tc>
                  <a:txBody>
                    <a:bodyPr/>
                    <a:lstStyle/>
                    <a:p>
                      <a:r>
                        <a:rPr lang="en-US" sz="1600"/>
                        <a:t>$loop-&gt;last</a:t>
                      </a:r>
                    </a:p>
                  </a:txBody>
                  <a:tcPr marL="85590" marR="85590" marT="42795" marB="42795"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Takrorlashdagi</a:t>
                      </a:r>
                      <a:r>
                        <a:rPr lang="en-US" sz="1600" baseline="0" smtClean="0"/>
                        <a:t> oxirgi iteratsiyaligini aniqlash</a:t>
                      </a:r>
                      <a:r>
                        <a:rPr lang="en-US" sz="1600" smtClean="0"/>
                        <a:t>.</a:t>
                      </a:r>
                      <a:endParaRPr lang="en-US" sz="1600"/>
                    </a:p>
                  </a:txBody>
                  <a:tcPr marL="85590" marR="85590" marT="42795" marB="42795" anchor="ctr">
                    <a:lnL>
                      <a:noFill/>
                    </a:lnL>
                    <a:lnR>
                      <a:noFill/>
                    </a:lnR>
                    <a:lnT>
                      <a:noFill/>
                    </a:lnT>
                    <a:lnB>
                      <a:noFill/>
                    </a:lnB>
                  </a:tcPr>
                </a:tc>
                <a:extLst>
                  <a:ext uri="{0D108BD9-81ED-4DB2-BD59-A6C34878D82A}">
                    <a16:rowId xmlns:a16="http://schemas.microsoft.com/office/drawing/2014/main" val="4130657972"/>
                  </a:ext>
                </a:extLst>
              </a:tr>
              <a:tr h="285518">
                <a:tc>
                  <a:txBody>
                    <a:bodyPr/>
                    <a:lstStyle/>
                    <a:p>
                      <a:r>
                        <a:rPr lang="en-US" sz="1600"/>
                        <a:t>$loop-&gt;even</a:t>
                      </a:r>
                    </a:p>
                  </a:txBody>
                  <a:tcPr marL="85590" marR="85590" marT="42795" marB="42795"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Takrorlashdagi</a:t>
                      </a:r>
                      <a:r>
                        <a:rPr lang="en-US" sz="1600" baseline="0" smtClean="0"/>
                        <a:t> juft iteratsiyaligini aniqlash</a:t>
                      </a:r>
                      <a:r>
                        <a:rPr lang="en-US" sz="1600" smtClean="0"/>
                        <a:t>.</a:t>
                      </a:r>
                    </a:p>
                  </a:txBody>
                  <a:tcPr marL="85590" marR="85590" marT="42795" marB="42795" anchor="ctr">
                    <a:lnL>
                      <a:noFill/>
                    </a:lnL>
                    <a:lnR>
                      <a:noFill/>
                    </a:lnR>
                    <a:lnT>
                      <a:noFill/>
                    </a:lnT>
                    <a:lnB>
                      <a:noFill/>
                    </a:lnB>
                  </a:tcPr>
                </a:tc>
                <a:extLst>
                  <a:ext uri="{0D108BD9-81ED-4DB2-BD59-A6C34878D82A}">
                    <a16:rowId xmlns:a16="http://schemas.microsoft.com/office/drawing/2014/main" val="2124340065"/>
                  </a:ext>
                </a:extLst>
              </a:tr>
              <a:tr h="285518">
                <a:tc>
                  <a:txBody>
                    <a:bodyPr/>
                    <a:lstStyle/>
                    <a:p>
                      <a:r>
                        <a:rPr lang="en-US" sz="1600"/>
                        <a:t>$loop-&gt;odd</a:t>
                      </a:r>
                    </a:p>
                  </a:txBody>
                  <a:tcPr marL="85590" marR="85590" marT="42795" marB="42795"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Takrorlashdagi</a:t>
                      </a:r>
                      <a:r>
                        <a:rPr lang="en-US" sz="1600" baseline="0" smtClean="0"/>
                        <a:t> toq iteratsiyaligini aniqlash</a:t>
                      </a:r>
                      <a:r>
                        <a:rPr lang="en-US" sz="1600" smtClean="0"/>
                        <a:t>.</a:t>
                      </a:r>
                    </a:p>
                  </a:txBody>
                  <a:tcPr marL="85590" marR="85590" marT="42795" marB="42795" anchor="ctr">
                    <a:lnL>
                      <a:noFill/>
                    </a:lnL>
                    <a:lnR>
                      <a:noFill/>
                    </a:lnR>
                    <a:lnT>
                      <a:noFill/>
                    </a:lnT>
                    <a:lnB>
                      <a:noFill/>
                    </a:lnB>
                  </a:tcPr>
                </a:tc>
                <a:extLst>
                  <a:ext uri="{0D108BD9-81ED-4DB2-BD59-A6C34878D82A}">
                    <a16:rowId xmlns:a16="http://schemas.microsoft.com/office/drawing/2014/main" val="1887830931"/>
                  </a:ext>
                </a:extLst>
              </a:tr>
              <a:tr h="285518">
                <a:tc>
                  <a:txBody>
                    <a:bodyPr/>
                    <a:lstStyle/>
                    <a:p>
                      <a:r>
                        <a:rPr lang="en-US" sz="1600"/>
                        <a:t>$loop-&gt;depth</a:t>
                      </a:r>
                    </a:p>
                  </a:txBody>
                  <a:tcPr marL="85590" marR="85590" marT="42795" marB="42795" anchor="ctr">
                    <a:lnL>
                      <a:noFill/>
                    </a:lnL>
                    <a:lnR>
                      <a:noFill/>
                    </a:lnR>
                    <a:lnT>
                      <a:noFill/>
                    </a:lnT>
                    <a:lnB>
                      <a:noFill/>
                    </a:lnB>
                  </a:tcPr>
                </a:tc>
                <a:tc>
                  <a:txBody>
                    <a:bodyPr/>
                    <a:lstStyle/>
                    <a:p>
                      <a:r>
                        <a:rPr lang="en-US" sz="1600" smtClean="0"/>
                        <a:t>Joriy takrorlashning darajasi.</a:t>
                      </a:r>
                      <a:endParaRPr lang="en-US" sz="1600"/>
                    </a:p>
                  </a:txBody>
                  <a:tcPr marL="85590" marR="85590" marT="42795" marB="42795" anchor="ctr">
                    <a:lnL>
                      <a:noFill/>
                    </a:lnL>
                    <a:lnR>
                      <a:noFill/>
                    </a:lnR>
                    <a:lnT>
                      <a:noFill/>
                    </a:lnT>
                    <a:lnB>
                      <a:noFill/>
                    </a:lnB>
                  </a:tcPr>
                </a:tc>
                <a:extLst>
                  <a:ext uri="{0D108BD9-81ED-4DB2-BD59-A6C34878D82A}">
                    <a16:rowId xmlns:a16="http://schemas.microsoft.com/office/drawing/2014/main" val="1422650869"/>
                  </a:ext>
                </a:extLst>
              </a:tr>
              <a:tr h="285518">
                <a:tc>
                  <a:txBody>
                    <a:bodyPr/>
                    <a:lstStyle/>
                    <a:p>
                      <a:r>
                        <a:rPr lang="en-US" sz="1600"/>
                        <a:t>$loop-&gt;parent</a:t>
                      </a:r>
                    </a:p>
                  </a:txBody>
                  <a:tcPr marL="85590" marR="85590" marT="42795" marB="42795" anchor="ctr">
                    <a:lnL>
                      <a:noFill/>
                    </a:lnL>
                    <a:lnR>
                      <a:noFill/>
                    </a:lnR>
                    <a:lnT>
                      <a:noFill/>
                    </a:lnT>
                    <a:lnB>
                      <a:noFill/>
                    </a:lnB>
                  </a:tcPr>
                </a:tc>
                <a:tc>
                  <a:txBody>
                    <a:bodyPr/>
                    <a:lstStyle/>
                    <a:p>
                      <a:r>
                        <a:rPr lang="en-US" sz="1600" smtClean="0"/>
                        <a:t>Ichki takrorlashda bo'lganda</a:t>
                      </a:r>
                      <a:r>
                        <a:rPr lang="en-US" sz="1600" baseline="0" smtClean="0"/>
                        <a:t> tashqi takrorlash o'zgaruvchisi</a:t>
                      </a:r>
                      <a:r>
                        <a:rPr lang="en-US" sz="1600" smtClean="0"/>
                        <a:t>.</a:t>
                      </a:r>
                      <a:endParaRPr lang="en-US" sz="1600"/>
                    </a:p>
                  </a:txBody>
                  <a:tcPr marL="85590" marR="85590" marT="42795" marB="42795" anchor="ctr">
                    <a:lnL>
                      <a:noFill/>
                    </a:lnL>
                    <a:lnR>
                      <a:noFill/>
                    </a:lnR>
                    <a:lnT>
                      <a:noFill/>
                    </a:lnT>
                    <a:lnB>
                      <a:noFill/>
                    </a:lnB>
                  </a:tcPr>
                </a:tc>
                <a:extLst>
                  <a:ext uri="{0D108BD9-81ED-4DB2-BD59-A6C34878D82A}">
                    <a16:rowId xmlns:a16="http://schemas.microsoft.com/office/drawing/2014/main" val="3304635251"/>
                  </a:ext>
                </a:extLst>
              </a:tr>
            </a:tbl>
          </a:graphicData>
        </a:graphic>
      </p:graphicFrame>
    </p:spTree>
    <p:extLst>
      <p:ext uri="{BB962C8B-B14F-4D97-AF65-F5344CB8AC3E}">
        <p14:creationId xmlns:p14="http://schemas.microsoft.com/office/powerpoint/2010/main" val="336802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Blade direktivalari</a:t>
            </a:r>
            <a:endParaRPr lang="en-US"/>
          </a:p>
        </p:txBody>
      </p:sp>
      <p:sp>
        <p:nvSpPr>
          <p:cNvPr id="3" name="Content Placeholder 2"/>
          <p:cNvSpPr>
            <a:spLocks noGrp="1"/>
          </p:cNvSpPr>
          <p:nvPr>
            <p:ph idx="1"/>
          </p:nvPr>
        </p:nvSpPr>
        <p:spPr/>
        <p:txBody>
          <a:bodyPr/>
          <a:lstStyle/>
          <a:p>
            <a:r>
              <a:rPr lang="en-US" smtClean="0"/>
              <a:t>PHP kodlarni to'g'ridan to'g'ri ishlatish uchun: </a:t>
            </a:r>
          </a:p>
          <a:p>
            <a:r>
              <a:rPr lang="en-US" sz="1500">
                <a:solidFill>
                  <a:srgbClr val="000000"/>
                </a:solidFill>
                <a:latin typeface="Consolas" panose="020B0609020204030204" pitchFamily="49" charset="0"/>
              </a:rPr>
              <a:t>@php</a:t>
            </a:r>
          </a:p>
          <a:p>
            <a:r>
              <a:rPr lang="en-US" sz="1500">
                <a:solidFill>
                  <a:srgbClr val="000000"/>
                </a:solidFill>
                <a:latin typeface="Consolas" panose="020B0609020204030204" pitchFamily="49" charset="0"/>
              </a:rPr>
              <a:t>    $counter = 1;</a:t>
            </a:r>
          </a:p>
          <a:p>
            <a:r>
              <a:rPr lang="en-US" sz="1500">
                <a:solidFill>
                  <a:srgbClr val="000000"/>
                </a:solidFill>
                <a:latin typeface="Consolas" panose="020B0609020204030204" pitchFamily="49" charset="0"/>
              </a:rPr>
              <a:t>@endphp</a:t>
            </a:r>
          </a:p>
          <a:p>
            <a:endParaRPr lang="en-US"/>
          </a:p>
          <a:p>
            <a:r>
              <a:rPr lang="en-US"/>
              <a:t>Izohlar uchun quyidagicha ishlatiladi:</a:t>
            </a:r>
          </a:p>
          <a:p>
            <a:r>
              <a:rPr lang="ru-RU" sz="1500">
                <a:solidFill>
                  <a:srgbClr val="000000"/>
                </a:solidFill>
                <a:latin typeface="Consolas" panose="020B0609020204030204" pitchFamily="49" charset="0"/>
              </a:rPr>
              <a:t>{{-- </a:t>
            </a:r>
            <a:r>
              <a:rPr lang="en-US" sz="1500">
                <a:solidFill>
                  <a:srgbClr val="000000"/>
                </a:solidFill>
                <a:latin typeface="Consolas" panose="020B0609020204030204" pitchFamily="49" charset="0"/>
              </a:rPr>
              <a:t>Bu yerda izoh mavjud --}}</a:t>
            </a:r>
          </a:p>
          <a:p>
            <a:r>
              <a:rPr lang="en-US" smtClean="0"/>
              <a:t> </a:t>
            </a:r>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16</a:t>
            </a:fld>
            <a:endParaRPr lang="en-US"/>
          </a:p>
        </p:txBody>
      </p:sp>
    </p:spTree>
    <p:extLst>
      <p:ext uri="{BB962C8B-B14F-4D97-AF65-F5344CB8AC3E}">
        <p14:creationId xmlns:p14="http://schemas.microsoft.com/office/powerpoint/2010/main" val="369772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Blade direktivalari – css sinflar</a:t>
            </a:r>
            <a:endParaRPr lang="en-US"/>
          </a:p>
        </p:txBody>
      </p:sp>
      <p:sp>
        <p:nvSpPr>
          <p:cNvPr id="3" name="Content Placeholder 2"/>
          <p:cNvSpPr>
            <a:spLocks noGrp="1"/>
          </p:cNvSpPr>
          <p:nvPr>
            <p:ph idx="1"/>
          </p:nvPr>
        </p:nvSpPr>
        <p:spPr/>
        <p:txBody>
          <a:bodyPr>
            <a:normAutofit fontScale="85000" lnSpcReduction="20000"/>
          </a:bodyPr>
          <a:lstStyle/>
          <a:p>
            <a:r>
              <a:rPr lang="en-US" sz="2400" smtClean="0"/>
              <a:t>@class direktivasi yordamida shartlar asosida css-sinflar qurilishi mumkin.</a:t>
            </a:r>
          </a:p>
          <a:p>
            <a:r>
              <a:rPr lang="en-US">
                <a:solidFill>
                  <a:srgbClr val="000000"/>
                </a:solidFill>
                <a:latin typeface="Consolas" panose="020B0609020204030204" pitchFamily="49" charset="0"/>
              </a:rPr>
              <a:t>    @php</a:t>
            </a:r>
          </a:p>
          <a:p>
            <a:r>
              <a:rPr lang="en-US">
                <a:solidFill>
                  <a:srgbClr val="000000"/>
                </a:solidFill>
                <a:latin typeface="Consolas" panose="020B0609020204030204" pitchFamily="49" charset="0"/>
              </a:rPr>
              <a:t>    $isActive = false;</a:t>
            </a:r>
          </a:p>
          <a:p>
            <a:r>
              <a:rPr lang="en-US">
                <a:solidFill>
                  <a:srgbClr val="000000"/>
                </a:solidFill>
                <a:latin typeface="Consolas" panose="020B0609020204030204" pitchFamily="49" charset="0"/>
              </a:rPr>
              <a:t>    $hasError = true;</a:t>
            </a:r>
          </a:p>
          <a:p>
            <a:r>
              <a:rPr lang="en-US">
                <a:solidFill>
                  <a:srgbClr val="000000"/>
                </a:solidFill>
                <a:latin typeface="Consolas" panose="020B0609020204030204" pitchFamily="49" charset="0"/>
              </a:rPr>
              <a:t>    @endphp</a:t>
            </a:r>
          </a:p>
          <a:p>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&lt;span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@class([</a:t>
            </a:r>
            <a:r>
              <a:rPr lang="en-US">
                <a:solidFill>
                  <a:srgbClr val="000000"/>
                </a:solidFill>
                <a:latin typeface="Consolas" panose="020B0609020204030204" pitchFamily="49" charset="0"/>
              </a:rPr>
              <a:t> </a:t>
            </a:r>
            <a:r>
              <a:rPr lang="en-US">
                <a:solidFill>
                  <a:srgbClr val="CD3131"/>
                </a:solidFill>
                <a:latin typeface="Consolas" panose="020B0609020204030204" pitchFamily="49" charset="0"/>
              </a:rPr>
              <a:t>'p-4'</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CD3131"/>
                </a:solidFill>
                <a:latin typeface="Consolas" panose="020B0609020204030204" pitchFamily="49" charset="0"/>
              </a:rPr>
              <a:t>'font-bold'=</a:t>
            </a:r>
            <a:r>
              <a:rPr lang="en-US">
                <a:solidFill>
                  <a:srgbClr val="800000"/>
                </a:solidFill>
                <a:latin typeface="Consolas" panose="020B0609020204030204" pitchFamily="49" charset="0"/>
              </a:rPr>
              <a:t>&gt;</a:t>
            </a:r>
            <a:r>
              <a:rPr lang="en-US">
                <a:solidFill>
                  <a:srgbClr val="000000"/>
                </a:solidFill>
                <a:latin typeface="Consolas" panose="020B0609020204030204" pitchFamily="49" charset="0"/>
              </a:rPr>
              <a:t> $isActive,</a:t>
            </a:r>
          </a:p>
          <a:p>
            <a:r>
              <a:rPr lang="en-US">
                <a:solidFill>
                  <a:srgbClr val="000000"/>
                </a:solidFill>
                <a:latin typeface="Consolas" panose="020B0609020204030204" pitchFamily="49" charset="0"/>
              </a:rPr>
              <a:t>        'text-gray-500' =&gt; ! $isActive,</a:t>
            </a:r>
          </a:p>
          <a:p>
            <a:r>
              <a:rPr lang="en-US">
                <a:solidFill>
                  <a:srgbClr val="000000"/>
                </a:solidFill>
                <a:latin typeface="Consolas" panose="020B0609020204030204" pitchFamily="49" charset="0"/>
              </a:rPr>
              <a:t>        'bg-red' =&gt; $hasError,</a:t>
            </a:r>
          </a:p>
          <a:p>
            <a:r>
              <a:rPr lang="en-US">
                <a:solidFill>
                  <a:srgbClr val="000000"/>
                </a:solidFill>
                <a:latin typeface="Consolas" panose="020B0609020204030204" pitchFamily="49" charset="0"/>
              </a:rPr>
              <a:t>        ])&gt;</a:t>
            </a:r>
            <a:r>
              <a:rPr lang="en-US">
                <a:solidFill>
                  <a:srgbClr val="800000"/>
                </a:solidFill>
                <a:latin typeface="Consolas" panose="020B0609020204030204" pitchFamily="49" charset="0"/>
              </a:rPr>
              <a:t>&lt;/span&gt;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&lt;span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class</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"p-4 text-gray-500 bg-red"</a:t>
            </a:r>
            <a:r>
              <a:rPr lang="en-US">
                <a:solidFill>
                  <a:srgbClr val="800000"/>
                </a:solidFill>
                <a:latin typeface="Consolas" panose="020B0609020204030204" pitchFamily="49" charset="0"/>
              </a:rPr>
              <a:t>&gt;&lt;/span</a:t>
            </a:r>
            <a:r>
              <a:rPr lang="en-US" smtClean="0">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17</a:t>
            </a:fld>
            <a:endParaRPr lang="en-US"/>
          </a:p>
        </p:txBody>
      </p:sp>
    </p:spTree>
    <p:extLst>
      <p:ext uri="{BB962C8B-B14F-4D97-AF65-F5344CB8AC3E}">
        <p14:creationId xmlns:p14="http://schemas.microsoft.com/office/powerpoint/2010/main" val="363984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Avlod shablonlarni ulash</a:t>
            </a:r>
            <a:endParaRPr lang="en-US"/>
          </a:p>
        </p:txBody>
      </p:sp>
      <p:sp>
        <p:nvSpPr>
          <p:cNvPr id="3" name="Content Placeholder 2"/>
          <p:cNvSpPr>
            <a:spLocks noGrp="1"/>
          </p:cNvSpPr>
          <p:nvPr>
            <p:ph idx="1"/>
          </p:nvPr>
        </p:nvSpPr>
        <p:spPr/>
        <p:txBody>
          <a:bodyPr>
            <a:normAutofit fontScale="92500" lnSpcReduction="20000"/>
          </a:bodyPr>
          <a:lstStyle/>
          <a:p>
            <a:r>
              <a:rPr lang="en-US" smtClean="0"/>
              <a:t>@include direktivasi shablonga boshqa shablonlarni ulash uchun ishlatiladi.</a:t>
            </a:r>
          </a:p>
          <a:p>
            <a:r>
              <a:rPr lang="en-US" sz="1600">
                <a:latin typeface="Consolas" panose="020B0609020204030204" pitchFamily="49" charset="0"/>
              </a:rPr>
              <a:t>&lt;div&gt;</a:t>
            </a:r>
          </a:p>
          <a:p>
            <a:pPr>
              <a:spcBef>
                <a:spcPts val="200"/>
              </a:spcBef>
            </a:pPr>
            <a:r>
              <a:rPr lang="en-US" sz="1600">
                <a:latin typeface="Consolas" panose="020B0609020204030204" pitchFamily="49" charset="0"/>
              </a:rPr>
              <a:t>    @include('shared.errors</a:t>
            </a:r>
            <a:r>
              <a:rPr lang="en-US" sz="1600" smtClean="0">
                <a:latin typeface="Consolas" panose="020B0609020204030204" pitchFamily="49" charset="0"/>
              </a:rPr>
              <a:t>')</a:t>
            </a:r>
            <a:endParaRPr lang="en-US" sz="1600">
              <a:latin typeface="Consolas" panose="020B0609020204030204" pitchFamily="49" charset="0"/>
            </a:endParaRPr>
          </a:p>
          <a:p>
            <a:pPr>
              <a:spcBef>
                <a:spcPts val="200"/>
              </a:spcBef>
            </a:pPr>
            <a:r>
              <a:rPr lang="en-US" sz="1600">
                <a:latin typeface="Consolas" panose="020B0609020204030204" pitchFamily="49" charset="0"/>
              </a:rPr>
              <a:t>    &lt;form&gt;</a:t>
            </a:r>
          </a:p>
          <a:p>
            <a:pPr>
              <a:spcBef>
                <a:spcPts val="200"/>
              </a:spcBef>
            </a:pPr>
            <a:r>
              <a:rPr lang="en-US" sz="1600">
                <a:latin typeface="Consolas" panose="020B0609020204030204" pitchFamily="49" charset="0"/>
              </a:rPr>
              <a:t>        &lt;!-- Form Contents --&gt;</a:t>
            </a:r>
          </a:p>
          <a:p>
            <a:pPr>
              <a:spcBef>
                <a:spcPts val="200"/>
              </a:spcBef>
            </a:pPr>
            <a:r>
              <a:rPr lang="en-US" sz="1600">
                <a:latin typeface="Consolas" panose="020B0609020204030204" pitchFamily="49" charset="0"/>
              </a:rPr>
              <a:t>    &lt;/form&gt;</a:t>
            </a:r>
          </a:p>
          <a:p>
            <a:pPr>
              <a:spcBef>
                <a:spcPts val="200"/>
              </a:spcBef>
            </a:pPr>
            <a:r>
              <a:rPr lang="en-US" sz="1600">
                <a:latin typeface="Consolas" panose="020B0609020204030204" pitchFamily="49" charset="0"/>
              </a:rPr>
              <a:t>&lt;/div</a:t>
            </a:r>
            <a:r>
              <a:rPr lang="en-US" sz="1600" smtClean="0">
                <a:latin typeface="Consolas" panose="020B0609020204030204" pitchFamily="49" charset="0"/>
              </a:rPr>
              <a:t>&gt;</a:t>
            </a:r>
          </a:p>
          <a:p>
            <a:pPr>
              <a:spcBef>
                <a:spcPts val="200"/>
              </a:spcBef>
            </a:pPr>
            <a:endParaRPr lang="en-US" smtClean="0"/>
          </a:p>
          <a:p>
            <a:r>
              <a:rPr lang="en-US"/>
              <a:t>@include('view.name', ['status' =&gt; 'complete</a:t>
            </a:r>
            <a:r>
              <a:rPr lang="en-US" smtClean="0"/>
              <a:t>']) – parameter bilan</a:t>
            </a:r>
          </a:p>
          <a:p>
            <a:r>
              <a:rPr lang="en-US"/>
              <a:t>@includeIf('view.name', ['status' =&gt; 'complete</a:t>
            </a:r>
            <a:r>
              <a:rPr lang="en-US" smtClean="0"/>
              <a:t>']) – agar shablon mavjud bo'lmasa ham ishlaydi</a:t>
            </a:r>
          </a:p>
          <a:p>
            <a:r>
              <a:rPr lang="en-US"/>
              <a:t>@includeWhen($boolean, 'view.name', ['status' =&gt; 'complete</a:t>
            </a:r>
            <a:r>
              <a:rPr lang="en-US" smtClean="0"/>
              <a:t>'])</a:t>
            </a:r>
            <a:endParaRPr lang="en-US"/>
          </a:p>
          <a:p>
            <a:r>
              <a:rPr lang="en-US"/>
              <a:t>@includeUnless($boolean, 'view.name', ['status' =&gt; 'complete']) </a:t>
            </a:r>
            <a:endParaRPr lang="en-US" smtClean="0"/>
          </a:p>
          <a:p>
            <a:r>
              <a:rPr lang="en-US" smtClean="0"/>
              <a:t>@</a:t>
            </a:r>
            <a:r>
              <a:rPr lang="en-US"/>
              <a:t>includeFirst(['custom.admin', 'admin'], ['status' =&gt; 'complete'])</a:t>
            </a: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18</a:t>
            </a:fld>
            <a:endParaRPr lang="en-US"/>
          </a:p>
        </p:txBody>
      </p:sp>
    </p:spTree>
    <p:extLst>
      <p:ext uri="{BB962C8B-B14F-4D97-AF65-F5344CB8AC3E}">
        <p14:creationId xmlns:p14="http://schemas.microsoft.com/office/powerpoint/2010/main" val="3688278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Komponentlar</a:t>
            </a:r>
            <a:endParaRPr lang="en-US"/>
          </a:p>
        </p:txBody>
      </p:sp>
      <p:sp>
        <p:nvSpPr>
          <p:cNvPr id="3" name="Content Placeholder 2"/>
          <p:cNvSpPr>
            <a:spLocks noGrp="1"/>
          </p:cNvSpPr>
          <p:nvPr>
            <p:ph idx="1"/>
          </p:nvPr>
        </p:nvSpPr>
        <p:spPr>
          <a:xfrm>
            <a:off x="1097280" y="1845733"/>
            <a:ext cx="10058400" cy="4614051"/>
          </a:xfrm>
        </p:spPr>
        <p:txBody>
          <a:bodyPr>
            <a:normAutofit fontScale="92500" lnSpcReduction="10000"/>
          </a:bodyPr>
          <a:lstStyle/>
          <a:p>
            <a:pPr>
              <a:spcBef>
                <a:spcPts val="600"/>
              </a:spcBef>
            </a:pPr>
            <a:r>
              <a:rPr lang="en-US" smtClean="0"/>
              <a:t>Komponentlar – shablonning qismlarini yaratishning usullaridan biri.</a:t>
            </a:r>
          </a:p>
          <a:p>
            <a:pPr>
              <a:spcBef>
                <a:spcPts val="600"/>
              </a:spcBef>
            </a:pPr>
            <a:r>
              <a:rPr lang="en-US" smtClean="0"/>
              <a:t>Artisan buyruq orqali yaratish:</a:t>
            </a:r>
          </a:p>
          <a:p>
            <a:pPr>
              <a:spcBef>
                <a:spcPts val="600"/>
              </a:spcBef>
            </a:pPr>
            <a:r>
              <a:rPr lang="en-US" smtClean="0"/>
              <a:t>    php </a:t>
            </a:r>
            <a:r>
              <a:rPr lang="en-US"/>
              <a:t>artisan make:component </a:t>
            </a:r>
            <a:r>
              <a:rPr lang="en-US" smtClean="0"/>
              <a:t>Alert</a:t>
            </a:r>
          </a:p>
          <a:p>
            <a:pPr>
              <a:spcBef>
                <a:spcPts val="600"/>
              </a:spcBef>
            </a:pPr>
            <a:r>
              <a:rPr lang="en-US" smtClean="0"/>
              <a:t>    php </a:t>
            </a:r>
            <a:r>
              <a:rPr lang="en-US"/>
              <a:t>artisan make:component </a:t>
            </a:r>
            <a:r>
              <a:rPr lang="en-US" smtClean="0"/>
              <a:t>Forms/Input</a:t>
            </a:r>
            <a:endParaRPr lang="en-US" smtClean="0"/>
          </a:p>
          <a:p>
            <a:pPr>
              <a:spcBef>
                <a:spcPts val="600"/>
              </a:spcBef>
            </a:pPr>
            <a:r>
              <a:rPr lang="en-US"/>
              <a:t>Bunda app/View/Components papkasida componentni va </a:t>
            </a:r>
            <a:r>
              <a:rPr lang="en-US" smtClean="0"/>
              <a:t>resources/views/components papkasidan uning shablonini yaratadi.</a:t>
            </a:r>
          </a:p>
          <a:p>
            <a:pPr>
              <a:spcBef>
                <a:spcPts val="600"/>
              </a:spcBef>
            </a:pPr>
            <a:r>
              <a:rPr lang="en-US" smtClean="0"/>
              <a:t>Anonim component yaratish uchun --view atributini (bayrog'ini) o'rnatish zarur:</a:t>
            </a:r>
          </a:p>
          <a:p>
            <a:pPr>
              <a:spcBef>
                <a:spcPts val="600"/>
              </a:spcBef>
            </a:pPr>
            <a:r>
              <a:rPr lang="en-US" smtClean="0"/>
              <a:t>    php </a:t>
            </a:r>
            <a:r>
              <a:rPr lang="en-US"/>
              <a:t>artisan make:component forms.input </a:t>
            </a:r>
            <a:r>
              <a:rPr lang="en-US" smtClean="0"/>
              <a:t>--</a:t>
            </a:r>
            <a:r>
              <a:rPr lang="en-US" smtClean="0"/>
              <a:t>view</a:t>
            </a:r>
            <a:endParaRPr lang="en-US" smtClean="0"/>
          </a:p>
          <a:p>
            <a:pPr>
              <a:spcBef>
                <a:spcPts val="600"/>
              </a:spcBef>
            </a:pPr>
            <a:r>
              <a:rPr lang="en-US"/>
              <a:t>Bunda faqatgina resources/views/components/forms/input.blade.php fayli </a:t>
            </a:r>
            <a:r>
              <a:rPr lang="en-US" smtClean="0"/>
              <a:t>yaratiladi.</a:t>
            </a:r>
          </a:p>
          <a:p>
            <a:pPr>
              <a:spcBef>
                <a:spcPts val="600"/>
              </a:spcBef>
            </a:pPr>
            <a:r>
              <a:rPr lang="en-US" smtClean="0"/>
              <a:t>Komponentlarni </a:t>
            </a:r>
            <a:r>
              <a:rPr lang="en-US"/>
              <a:t>&lt;</a:t>
            </a:r>
            <a:r>
              <a:rPr lang="en-US" smtClean="0"/>
              <a:t>x-component-nomi /&gt; ko'rinishida ishlatish mumkin (kebab-case ishlatiladi), papkalarni ichiga . belgisi bilan kiriladi.</a:t>
            </a:r>
          </a:p>
          <a:p>
            <a:pPr>
              <a:spcBef>
                <a:spcPts val="600"/>
              </a:spcBef>
            </a:pPr>
            <a:r>
              <a:rPr lang="en-US" smtClean="0"/>
              <a:t>Odatda komponentlar servis provayderda boot() metodida ro'yxatdan o'tkazish kerak:</a:t>
            </a:r>
          </a:p>
          <a:p>
            <a:pPr>
              <a:spcBef>
                <a:spcPts val="600"/>
              </a:spcBef>
            </a:pPr>
            <a:r>
              <a:rPr lang="en-US" smtClean="0"/>
              <a:t>    </a:t>
            </a:r>
            <a:r>
              <a:rPr lang="en-US"/>
              <a:t>Blade::component('package-alert', AlertComponent::class</a:t>
            </a:r>
            <a:r>
              <a:rPr lang="en-US" smtClean="0"/>
              <a:t>);</a:t>
            </a:r>
          </a:p>
          <a:p>
            <a:pPr>
              <a:spcBef>
                <a:spcPts val="600"/>
              </a:spcBef>
            </a:pPr>
            <a:r>
              <a:rPr lang="en-US" smtClean="0"/>
              <a:t>Va uni ishlatish mumkin: </a:t>
            </a:r>
            <a:r>
              <a:rPr lang="en-US"/>
              <a:t>&lt;</a:t>
            </a:r>
            <a:r>
              <a:rPr lang="en-US" smtClean="0"/>
              <a:t>x-package-alert </a:t>
            </a:r>
            <a:r>
              <a:rPr lang="en-US" smtClean="0"/>
              <a:t>/&gt;</a:t>
            </a:r>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19</a:t>
            </a:fld>
            <a:endParaRPr lang="en-US"/>
          </a:p>
        </p:txBody>
      </p:sp>
    </p:spTree>
    <p:extLst>
      <p:ext uri="{BB962C8B-B14F-4D97-AF65-F5344CB8AC3E}">
        <p14:creationId xmlns:p14="http://schemas.microsoft.com/office/powerpoint/2010/main" val="4174325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a:t>
            </a:r>
            <a:endParaRPr lang="en-US"/>
          </a:p>
        </p:txBody>
      </p:sp>
      <p:sp>
        <p:nvSpPr>
          <p:cNvPr id="3" name="Content Placeholder 2"/>
          <p:cNvSpPr>
            <a:spLocks noGrp="1"/>
          </p:cNvSpPr>
          <p:nvPr>
            <p:ph idx="1"/>
          </p:nvPr>
        </p:nvSpPr>
        <p:spPr>
          <a:xfrm>
            <a:off x="1097280" y="1845734"/>
            <a:ext cx="10058400" cy="4511934"/>
          </a:xfrm>
        </p:spPr>
        <p:txBody>
          <a:bodyPr>
            <a:normAutofit fontScale="92500" lnSpcReduction="20000"/>
          </a:bodyPr>
          <a:lstStyle/>
          <a:p>
            <a:pPr>
              <a:lnSpc>
                <a:spcPct val="110000"/>
              </a:lnSpc>
              <a:spcBef>
                <a:spcPts val="600"/>
              </a:spcBef>
            </a:pPr>
            <a:r>
              <a:rPr lang="en-US"/>
              <a:t>View – Serverdan foydalanuvchiga qaytariladigan javob. Odatda HTML ko'rinishda bo'ladi. Laravelda View uchun Blade shablonizatordan foydalaniladi. Kontrollerda view faylni qaytarish uchun view() metodidan foydalaniladi, metodning birinchi parametric view nomi, ikkinchi parametri unga jo'natiladigan qiymatlar va nomlari. </a:t>
            </a:r>
          </a:p>
          <a:p>
            <a:pPr>
              <a:lnSpc>
                <a:spcPct val="110000"/>
              </a:lnSpc>
              <a:spcBef>
                <a:spcPts val="0"/>
              </a:spcBef>
            </a:pPr>
            <a:r>
              <a:rPr lang="en-US" sz="1600">
                <a:solidFill>
                  <a:srgbClr val="000000"/>
                </a:solidFill>
                <a:latin typeface="Consolas" panose="020B0609020204030204" pitchFamily="49" charset="0"/>
              </a:rPr>
              <a:t>  Route::get(</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function</a:t>
            </a:r>
            <a:r>
              <a:rPr lang="en-US" sz="1600">
                <a:solidFill>
                  <a:srgbClr val="000000"/>
                </a:solidFill>
                <a:latin typeface="Consolas" panose="020B0609020204030204" pitchFamily="49" charset="0"/>
              </a:rPr>
              <a:t> () {</a:t>
            </a:r>
          </a:p>
          <a:p>
            <a:pPr>
              <a:lnSpc>
                <a:spcPct val="110000"/>
              </a:lnSpc>
              <a:spcBef>
                <a:spcPts val="0"/>
              </a:spcBef>
            </a:pPr>
            <a:r>
              <a:rPr lang="en-US" sz="1600">
                <a:solidFill>
                  <a:srgbClr val="0000FF"/>
                </a:solidFill>
                <a:latin typeface="Consolas" panose="020B0609020204030204" pitchFamily="49" charset="0"/>
              </a:rPr>
              <a:t>    return</a:t>
            </a:r>
            <a:r>
              <a:rPr lang="en-US" sz="1600">
                <a:solidFill>
                  <a:srgbClr val="000000"/>
                </a:solidFill>
                <a:latin typeface="Consolas" panose="020B0609020204030204" pitchFamily="49" charset="0"/>
              </a:rPr>
              <a:t> view(</a:t>
            </a:r>
            <a:r>
              <a:rPr lang="en-US" sz="1600">
                <a:solidFill>
                  <a:srgbClr val="A31515"/>
                </a:solidFill>
                <a:latin typeface="Consolas" panose="020B0609020204030204" pitchFamily="49" charset="0"/>
              </a:rPr>
              <a:t>'greeting'</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'name'</a:t>
            </a:r>
            <a:r>
              <a:rPr lang="en-US" sz="1600">
                <a:solidFill>
                  <a:srgbClr val="000000"/>
                </a:solidFill>
                <a:latin typeface="Consolas" panose="020B0609020204030204" pitchFamily="49" charset="0"/>
              </a:rPr>
              <a:t> =&gt; </a:t>
            </a:r>
            <a:r>
              <a:rPr lang="en-US" sz="1600">
                <a:solidFill>
                  <a:srgbClr val="A31515"/>
                </a:solidFill>
                <a:latin typeface="Consolas" panose="020B0609020204030204" pitchFamily="49" charset="0"/>
              </a:rPr>
              <a:t>'James'</a:t>
            </a:r>
            <a:r>
              <a:rPr lang="en-US" sz="1600">
                <a:solidFill>
                  <a:srgbClr val="000000"/>
                </a:solidFill>
                <a:latin typeface="Consolas" panose="020B0609020204030204" pitchFamily="49" charset="0"/>
              </a:rPr>
              <a:t>]);</a:t>
            </a:r>
          </a:p>
          <a:p>
            <a:pPr>
              <a:lnSpc>
                <a:spcPct val="110000"/>
              </a:lnSpc>
              <a:spcBef>
                <a:spcPts val="0"/>
              </a:spcBef>
            </a:pPr>
            <a:r>
              <a:rPr lang="en-US" sz="1600">
                <a:solidFill>
                  <a:srgbClr val="000000"/>
                </a:solidFill>
                <a:latin typeface="Consolas" panose="020B0609020204030204" pitchFamily="49" charset="0"/>
              </a:rPr>
              <a:t>  });</a:t>
            </a:r>
          </a:p>
          <a:p>
            <a:pPr>
              <a:lnSpc>
                <a:spcPct val="110000"/>
              </a:lnSpc>
              <a:spcBef>
                <a:spcPts val="600"/>
              </a:spcBef>
            </a:pPr>
            <a:r>
              <a:rPr lang="en-US"/>
              <a:t>Ushbu qaytadigan javob uchun </a:t>
            </a:r>
            <a:r>
              <a:rPr lang="en-US" sz="1800" b="1">
                <a:latin typeface="Consolas" panose="020B0609020204030204" pitchFamily="49" charset="0"/>
              </a:rPr>
              <a:t>resources/views/greeting.blade.php</a:t>
            </a:r>
            <a:r>
              <a:rPr lang="en-US" sz="1800"/>
              <a:t> </a:t>
            </a:r>
            <a:r>
              <a:rPr lang="en-US"/>
              <a:t>fayli yaratilishi kerak. Faylning taxminiy tarkibi quyidagicha bo'lishi mumkin:</a:t>
            </a:r>
          </a:p>
          <a:p>
            <a:pPr>
              <a:lnSpc>
                <a:spcPct val="110000"/>
              </a:lnSpc>
              <a:spcBef>
                <a:spcPts val="0"/>
              </a:spcBef>
            </a:pPr>
            <a:r>
              <a:rPr lang="en-US" sz="1600">
                <a:solidFill>
                  <a:srgbClr val="800000"/>
                </a:solidFill>
                <a:latin typeface="Consolas" panose="020B0609020204030204" pitchFamily="49" charset="0"/>
              </a:rPr>
              <a:t>  &lt;html&gt;</a:t>
            </a:r>
            <a:endParaRPr lang="en-US" sz="1600">
              <a:solidFill>
                <a:srgbClr val="000000"/>
              </a:solidFill>
              <a:latin typeface="Consolas" panose="020B0609020204030204" pitchFamily="49" charset="0"/>
            </a:endParaRPr>
          </a:p>
          <a:p>
            <a:pPr>
              <a:lnSpc>
                <a:spcPct val="110000"/>
              </a:lnSpc>
              <a:spcBef>
                <a:spcPts val="0"/>
              </a:spcBef>
            </a:pPr>
            <a:r>
              <a:rPr lang="en-US" sz="1600">
                <a:solidFill>
                  <a:srgbClr val="800000"/>
                </a:solidFill>
                <a:latin typeface="Consolas" panose="020B0609020204030204" pitchFamily="49" charset="0"/>
              </a:rPr>
              <a:t>    &lt;body&gt;</a:t>
            </a:r>
            <a:endParaRPr lang="en-US" sz="1600">
              <a:solidFill>
                <a:srgbClr val="000000"/>
              </a:solidFill>
              <a:latin typeface="Consolas" panose="020B0609020204030204" pitchFamily="49" charset="0"/>
            </a:endParaRPr>
          </a:p>
          <a:p>
            <a:pPr>
              <a:lnSpc>
                <a:spcPct val="110000"/>
              </a:lnSpc>
              <a:spcBef>
                <a:spcPts val="0"/>
              </a:spcBef>
            </a:pPr>
            <a:r>
              <a:rPr lang="en-US" sz="1600">
                <a:solidFill>
                  <a:srgbClr val="800000"/>
                </a:solidFill>
                <a:latin typeface="Consolas" panose="020B0609020204030204" pitchFamily="49" charset="0"/>
              </a:rPr>
              <a:t>      &lt;h1&gt;</a:t>
            </a:r>
            <a:r>
              <a:rPr lang="en-US" sz="1600">
                <a:solidFill>
                  <a:srgbClr val="000000"/>
                </a:solidFill>
                <a:latin typeface="Consolas" panose="020B0609020204030204" pitchFamily="49" charset="0"/>
              </a:rPr>
              <a:t>Salom, {{ $name }}</a:t>
            </a:r>
            <a:r>
              <a:rPr lang="en-US" sz="1600">
                <a:solidFill>
                  <a:srgbClr val="800000"/>
                </a:solidFill>
                <a:latin typeface="Consolas" panose="020B0609020204030204" pitchFamily="49" charset="0"/>
              </a:rPr>
              <a:t>&lt;/h1&gt;</a:t>
            </a:r>
            <a:endParaRPr lang="en-US" sz="1600">
              <a:solidFill>
                <a:srgbClr val="000000"/>
              </a:solidFill>
              <a:latin typeface="Consolas" panose="020B0609020204030204" pitchFamily="49" charset="0"/>
            </a:endParaRPr>
          </a:p>
          <a:p>
            <a:pPr>
              <a:lnSpc>
                <a:spcPct val="110000"/>
              </a:lnSpc>
              <a:spcBef>
                <a:spcPts val="0"/>
              </a:spcBef>
            </a:pPr>
            <a:r>
              <a:rPr lang="en-US" sz="1600">
                <a:solidFill>
                  <a:srgbClr val="800000"/>
                </a:solidFill>
                <a:latin typeface="Consolas" panose="020B0609020204030204" pitchFamily="49" charset="0"/>
              </a:rPr>
              <a:t>    &lt;/body&gt;</a:t>
            </a:r>
            <a:endParaRPr lang="en-US" sz="1600">
              <a:solidFill>
                <a:srgbClr val="000000"/>
              </a:solidFill>
              <a:latin typeface="Consolas" panose="020B0609020204030204" pitchFamily="49" charset="0"/>
            </a:endParaRPr>
          </a:p>
          <a:p>
            <a:pPr>
              <a:lnSpc>
                <a:spcPct val="110000"/>
              </a:lnSpc>
              <a:spcBef>
                <a:spcPts val="0"/>
              </a:spcBef>
            </a:pPr>
            <a:r>
              <a:rPr lang="en-US" sz="1600">
                <a:solidFill>
                  <a:srgbClr val="800000"/>
                </a:solidFill>
                <a:latin typeface="Consolas" panose="020B0609020204030204" pitchFamily="49" charset="0"/>
              </a:rPr>
              <a:t>  &lt;/html&gt;</a:t>
            </a:r>
          </a:p>
          <a:p>
            <a:pPr>
              <a:lnSpc>
                <a:spcPct val="110000"/>
              </a:lnSpc>
              <a:spcBef>
                <a:spcPts val="600"/>
              </a:spcBef>
            </a:pPr>
            <a:r>
              <a:rPr lang="en-US"/>
              <a:t>{{ $name }} – serverdan view metodi qaytargan massivning kaliti blade faylda o'zgaruvchi sifatida ishlatiladi.</a:t>
            </a:r>
            <a:endParaRPr lang="en-US">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2</a:t>
            </a:fld>
            <a:endParaRPr lang="en-US"/>
          </a:p>
        </p:txBody>
      </p:sp>
      <p:sp>
        <p:nvSpPr>
          <p:cNvPr id="6" name="Rectangle 5"/>
          <p:cNvSpPr/>
          <p:nvPr/>
        </p:nvSpPr>
        <p:spPr>
          <a:xfrm>
            <a:off x="6493952" y="2670942"/>
            <a:ext cx="5698048" cy="784830"/>
          </a:xfrm>
          <a:prstGeom prst="rect">
            <a:avLst/>
          </a:prstGeom>
        </p:spPr>
        <p:txBody>
          <a:bodyPr wrap="square">
            <a:spAutoFit/>
          </a:bodyPr>
          <a:lstStyle/>
          <a:p>
            <a:r>
              <a:rPr lang="en-US" sz="1500">
                <a:solidFill>
                  <a:srgbClr val="0000FF"/>
                </a:solidFill>
                <a:latin typeface="Consolas" panose="020B0609020204030204" pitchFamily="49" charset="0"/>
              </a:rPr>
              <a:t>use</a:t>
            </a:r>
            <a:r>
              <a:rPr lang="en-US" sz="1500">
                <a:solidFill>
                  <a:srgbClr val="000000"/>
                </a:solidFill>
                <a:latin typeface="Consolas" panose="020B0609020204030204" pitchFamily="49" charset="0"/>
              </a:rPr>
              <a:t> Illuminate</a:t>
            </a:r>
            <a:r>
              <a:rPr lang="en-US" sz="1500">
                <a:solidFill>
                  <a:srgbClr val="222222"/>
                </a:solidFill>
                <a:latin typeface="Consolas" panose="020B0609020204030204" pitchFamily="49" charset="0"/>
              </a:rPr>
              <a:t>\</a:t>
            </a:r>
            <a:r>
              <a:rPr lang="en-US" sz="1500">
                <a:solidFill>
                  <a:srgbClr val="000000"/>
                </a:solidFill>
                <a:latin typeface="Consolas" panose="020B0609020204030204" pitchFamily="49" charset="0"/>
              </a:rPr>
              <a:t>Support</a:t>
            </a:r>
            <a:r>
              <a:rPr lang="en-US" sz="1500">
                <a:solidFill>
                  <a:srgbClr val="222222"/>
                </a:solidFill>
                <a:latin typeface="Consolas" panose="020B0609020204030204" pitchFamily="49" charset="0"/>
              </a:rPr>
              <a:t>\</a:t>
            </a:r>
            <a:r>
              <a:rPr lang="en-US" sz="1500">
                <a:solidFill>
                  <a:srgbClr val="000000"/>
                </a:solidFill>
                <a:latin typeface="Consolas" panose="020B0609020204030204" pitchFamily="49" charset="0"/>
              </a:rPr>
              <a:t>Facades</a:t>
            </a:r>
            <a:r>
              <a:rPr lang="en-US" sz="1500">
                <a:solidFill>
                  <a:srgbClr val="222222"/>
                </a:solidFill>
                <a:latin typeface="Consolas" panose="020B0609020204030204" pitchFamily="49" charset="0"/>
              </a:rPr>
              <a:t>\</a:t>
            </a:r>
            <a:r>
              <a:rPr lang="en-US" sz="1500">
                <a:solidFill>
                  <a:srgbClr val="267F99"/>
                </a:solidFill>
                <a:latin typeface="Consolas" panose="020B0609020204030204" pitchFamily="49" charset="0"/>
              </a:rPr>
              <a:t>View</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r>
              <a:rPr lang="en-US" sz="1500" smtClean="0">
                <a:solidFill>
                  <a:srgbClr val="000000"/>
                </a:solidFill>
                <a:latin typeface="Consolas" panose="020B0609020204030204" pitchFamily="49" charset="0"/>
              </a:rPr>
              <a:t>…</a:t>
            </a:r>
            <a:r>
              <a:rPr lang="en-US" sz="1500">
                <a:solidFill>
                  <a:srgbClr val="000000"/>
                </a:solidFill>
                <a:latin typeface="Consolas" panose="020B0609020204030204" pitchFamily="49" charset="0"/>
              </a:rPr>
              <a:t/>
            </a:r>
            <a:br>
              <a:rPr lang="en-US" sz="1500">
                <a:solidFill>
                  <a:srgbClr val="000000"/>
                </a:solidFill>
                <a:latin typeface="Consolas" panose="020B0609020204030204" pitchFamily="49" charset="0"/>
              </a:rPr>
            </a:br>
            <a:r>
              <a:rPr lang="en-US" sz="1500">
                <a:solidFill>
                  <a:srgbClr val="AF00DB"/>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267F99"/>
                </a:solidFill>
                <a:latin typeface="Consolas" panose="020B0609020204030204" pitchFamily="49" charset="0"/>
              </a:rPr>
              <a:t>View</a:t>
            </a:r>
            <a:r>
              <a:rPr lang="en-US" sz="1500">
                <a:solidFill>
                  <a:srgbClr val="000000"/>
                </a:solidFill>
                <a:latin typeface="Consolas" panose="020B0609020204030204" pitchFamily="49" charset="0"/>
              </a:rPr>
              <a:t>::</a:t>
            </a:r>
            <a:r>
              <a:rPr lang="en-US" sz="1500">
                <a:solidFill>
                  <a:srgbClr val="795E26"/>
                </a:solidFill>
                <a:latin typeface="Consolas" panose="020B0609020204030204" pitchFamily="49" charset="0"/>
              </a:rPr>
              <a:t>make</a:t>
            </a:r>
            <a:r>
              <a:rPr lang="en-US" sz="1500">
                <a:solidFill>
                  <a:srgbClr val="222222"/>
                </a:solidFill>
                <a:latin typeface="Consolas" panose="020B0609020204030204" pitchFamily="49" charset="0"/>
              </a:rPr>
              <a:t>(</a:t>
            </a:r>
            <a:r>
              <a:rPr lang="en-US" sz="1500">
                <a:solidFill>
                  <a:srgbClr val="A31515"/>
                </a:solidFill>
                <a:latin typeface="Consolas" panose="020B0609020204030204" pitchFamily="49" charset="0"/>
              </a:rPr>
              <a:t>'greeting'</a:t>
            </a:r>
            <a:r>
              <a:rPr lang="en-US" sz="1500">
                <a:solidFill>
                  <a:srgbClr val="222222"/>
                </a:solidFill>
                <a:latin typeface="Consolas" panose="020B0609020204030204" pitchFamily="49" charset="0"/>
              </a:rPr>
              <a:t>,</a:t>
            </a:r>
            <a:r>
              <a:rPr lang="en-US" sz="1500">
                <a:solidFill>
                  <a:srgbClr val="000000"/>
                </a:solidFill>
                <a:latin typeface="Consolas" panose="020B0609020204030204" pitchFamily="49" charset="0"/>
              </a:rPr>
              <a:t> </a:t>
            </a:r>
            <a:r>
              <a:rPr lang="en-US" sz="1500">
                <a:solidFill>
                  <a:srgbClr val="222222"/>
                </a:solidFill>
                <a:latin typeface="Consolas" panose="020B0609020204030204" pitchFamily="49" charset="0"/>
              </a:rPr>
              <a:t>[</a:t>
            </a:r>
            <a:r>
              <a:rPr lang="en-US" sz="1500">
                <a:solidFill>
                  <a:srgbClr val="A31515"/>
                </a:solidFill>
                <a:latin typeface="Consolas" panose="020B0609020204030204" pitchFamily="49" charset="0"/>
              </a:rPr>
              <a:t>'name'</a:t>
            </a:r>
            <a:r>
              <a:rPr lang="en-US" sz="1500">
                <a:solidFill>
                  <a:srgbClr val="000000"/>
                </a:solidFill>
                <a:latin typeface="Consolas" panose="020B0609020204030204" pitchFamily="49" charset="0"/>
              </a:rPr>
              <a:t> =&gt; </a:t>
            </a:r>
            <a:r>
              <a:rPr lang="en-US" sz="1500">
                <a:solidFill>
                  <a:srgbClr val="A31515"/>
                </a:solidFill>
                <a:latin typeface="Consolas" panose="020B0609020204030204" pitchFamily="49" charset="0"/>
              </a:rPr>
              <a:t>'James</a:t>
            </a:r>
            <a:r>
              <a:rPr lang="en-US" sz="1500" smtClean="0">
                <a:solidFill>
                  <a:srgbClr val="A31515"/>
                </a:solidFill>
                <a:latin typeface="Consolas" panose="020B0609020204030204" pitchFamily="49" charset="0"/>
              </a:rPr>
              <a:t>'</a:t>
            </a:r>
            <a:r>
              <a:rPr lang="en-US" sz="1500" smtClean="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p:txBody>
      </p:sp>
    </p:spTree>
    <p:extLst>
      <p:ext uri="{BB962C8B-B14F-4D97-AF65-F5344CB8AC3E}">
        <p14:creationId xmlns:p14="http://schemas.microsoft.com/office/powerpoint/2010/main" val="3525688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Komponentlar</a:t>
            </a:r>
            <a:endParaRPr lang="en-US"/>
          </a:p>
        </p:txBody>
      </p:sp>
      <p:sp>
        <p:nvSpPr>
          <p:cNvPr id="3" name="Content Placeholder 2"/>
          <p:cNvSpPr>
            <a:spLocks noGrp="1"/>
          </p:cNvSpPr>
          <p:nvPr>
            <p:ph idx="1"/>
          </p:nvPr>
        </p:nvSpPr>
        <p:spPr>
          <a:xfrm>
            <a:off x="1097280" y="1845733"/>
            <a:ext cx="10058400" cy="4614051"/>
          </a:xfrm>
        </p:spPr>
        <p:txBody>
          <a:bodyPr>
            <a:normAutofit fontScale="47500" lnSpcReduction="20000"/>
          </a:bodyPr>
          <a:lstStyle/>
          <a:p>
            <a:r>
              <a:rPr lang="en-US" sz="3400" smtClean="0"/>
              <a:t>Komponentga ma'lumot jo'natish uchun Blade componentda HTML atributlar orqali amalga oshiriladi. Agar PHP ifoda jo'natish kerak bo'lsa atribut oldidan : belgisi qo'yiladi. Ular komponentning render metodida qayta ishlanadi va view faylda chop qilinadi.</a:t>
            </a:r>
          </a:p>
          <a:p>
            <a:r>
              <a:rPr lang="da-DK">
                <a:solidFill>
                  <a:srgbClr val="000000"/>
                </a:solidFill>
                <a:latin typeface="Consolas" panose="020B0609020204030204" pitchFamily="49" charset="0"/>
              </a:rPr>
              <a:t>    </a:t>
            </a:r>
            <a:r>
              <a:rPr lang="da-DK">
                <a:solidFill>
                  <a:srgbClr val="800000"/>
                </a:solidFill>
                <a:latin typeface="Consolas" panose="020B0609020204030204" pitchFamily="49" charset="0"/>
              </a:rPr>
              <a:t>&lt;x-alert</a:t>
            </a:r>
            <a:r>
              <a:rPr lang="da-DK">
                <a:solidFill>
                  <a:srgbClr val="000000"/>
                </a:solidFill>
                <a:latin typeface="Consolas" panose="020B0609020204030204" pitchFamily="49" charset="0"/>
              </a:rPr>
              <a:t> </a:t>
            </a:r>
            <a:r>
              <a:rPr lang="da-DK">
                <a:solidFill>
                  <a:srgbClr val="FF0000"/>
                </a:solidFill>
                <a:latin typeface="Consolas" panose="020B0609020204030204" pitchFamily="49" charset="0"/>
              </a:rPr>
              <a:t>type</a:t>
            </a:r>
            <a:r>
              <a:rPr lang="da-DK">
                <a:solidFill>
                  <a:srgbClr val="222222"/>
                </a:solidFill>
                <a:latin typeface="Consolas" panose="020B0609020204030204" pitchFamily="49" charset="0"/>
              </a:rPr>
              <a:t>=</a:t>
            </a:r>
            <a:r>
              <a:rPr lang="da-DK">
                <a:solidFill>
                  <a:srgbClr val="A31515"/>
                </a:solidFill>
                <a:latin typeface="Consolas" panose="020B0609020204030204" pitchFamily="49" charset="0"/>
              </a:rPr>
              <a:t>"</a:t>
            </a:r>
            <a:r>
              <a:rPr lang="da-DK">
                <a:solidFill>
                  <a:srgbClr val="0000FF"/>
                </a:solidFill>
                <a:latin typeface="Consolas" panose="020B0609020204030204" pitchFamily="49" charset="0"/>
              </a:rPr>
              <a:t>error</a:t>
            </a:r>
            <a:r>
              <a:rPr lang="da-DK">
                <a:solidFill>
                  <a:srgbClr val="A31515"/>
                </a:solidFill>
                <a:latin typeface="Consolas" panose="020B0609020204030204" pitchFamily="49" charset="0"/>
              </a:rPr>
              <a:t>"</a:t>
            </a:r>
            <a:r>
              <a:rPr lang="da-DK">
                <a:solidFill>
                  <a:srgbClr val="000000"/>
                </a:solidFill>
                <a:latin typeface="Consolas" panose="020B0609020204030204" pitchFamily="49" charset="0"/>
              </a:rPr>
              <a:t> </a:t>
            </a:r>
            <a:r>
              <a:rPr lang="da-DK">
                <a:solidFill>
                  <a:srgbClr val="FF0000"/>
                </a:solidFill>
                <a:latin typeface="Consolas" panose="020B0609020204030204" pitchFamily="49" charset="0"/>
              </a:rPr>
              <a:t>:message</a:t>
            </a:r>
            <a:r>
              <a:rPr lang="da-DK">
                <a:solidFill>
                  <a:srgbClr val="222222"/>
                </a:solidFill>
                <a:latin typeface="Consolas" panose="020B0609020204030204" pitchFamily="49" charset="0"/>
              </a:rPr>
              <a:t>=</a:t>
            </a:r>
            <a:r>
              <a:rPr lang="da-DK">
                <a:solidFill>
                  <a:srgbClr val="A31515"/>
                </a:solidFill>
                <a:latin typeface="Consolas" panose="020B0609020204030204" pitchFamily="49" charset="0"/>
              </a:rPr>
              <a:t>"</a:t>
            </a:r>
            <a:r>
              <a:rPr lang="da-DK">
                <a:solidFill>
                  <a:srgbClr val="0000FF"/>
                </a:solidFill>
                <a:latin typeface="Consolas" panose="020B0609020204030204" pitchFamily="49" charset="0"/>
              </a:rPr>
              <a:t>$message</a:t>
            </a:r>
            <a:r>
              <a:rPr lang="da-DK">
                <a:solidFill>
                  <a:srgbClr val="A31515"/>
                </a:solidFill>
                <a:latin typeface="Consolas" panose="020B0609020204030204" pitchFamily="49" charset="0"/>
              </a:rPr>
              <a:t>"</a:t>
            </a:r>
            <a:r>
              <a:rPr lang="da-DK">
                <a:solidFill>
                  <a:srgbClr val="000000"/>
                </a:solidFill>
                <a:latin typeface="Consolas" panose="020B0609020204030204" pitchFamily="49" charset="0"/>
              </a:rPr>
              <a:t> </a:t>
            </a:r>
            <a:r>
              <a:rPr lang="da-DK">
                <a:solidFill>
                  <a:srgbClr val="800000"/>
                </a:solidFill>
                <a:latin typeface="Consolas" panose="020B0609020204030204" pitchFamily="49" charset="0"/>
              </a:rPr>
              <a:t>/&gt;</a:t>
            </a:r>
            <a:endParaRPr lang="da-DK">
              <a:solidFill>
                <a:srgbClr val="000000"/>
              </a:solidFill>
              <a:latin typeface="Consolas" panose="020B0609020204030204" pitchFamily="49" charset="0"/>
            </a:endParaRPr>
          </a:p>
          <a:p>
            <a:r>
              <a:rPr lang="en-US" sz="3400" smtClean="0"/>
              <a:t>Komponent:</a:t>
            </a:r>
          </a:p>
          <a:p>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App</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Components</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Closure</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Illuminate</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Contracts</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View</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Illuminate</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Component</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Alert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extends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Component</a:t>
            </a:r>
            <a:endParaRPr lang="en-US">
              <a:solidFill>
                <a:srgbClr val="000000"/>
              </a:solidFill>
              <a:latin typeface="Consolas" panose="020B0609020204030204" pitchFamily="49" charset="0"/>
            </a:endParaRPr>
          </a:p>
          <a:p>
            <a:pPr>
              <a:lnSpc>
                <a:spcPct val="110000"/>
              </a:lnSpc>
              <a:spcBef>
                <a:spcPts val="0"/>
              </a:spcBef>
            </a:pP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__construct</a:t>
            </a:r>
            <a:r>
              <a:rPr lang="en-US">
                <a:solidFill>
                  <a:srgbClr val="222222"/>
                </a:solidFill>
                <a:latin typeface="Consolas" panose="020B0609020204030204" pitchFamily="49" charset="0"/>
              </a:rPr>
              <a:t>(</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string</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1080"/>
                </a:solidFill>
                <a:latin typeface="Consolas" panose="020B0609020204030204" pitchFamily="49" charset="0"/>
              </a:rPr>
              <a:t>type</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string</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1080"/>
                </a:solidFill>
                <a:latin typeface="Consolas" panose="020B0609020204030204" pitchFamily="49" charset="0"/>
              </a:rPr>
              <a:t>message</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222222"/>
                </a:solidFill>
                <a:latin typeface="Consolas" panose="020B0609020204030204" pitchFamily="49" charset="0"/>
              </a:rPr>
              <a:t>        </a:t>
            </a:r>
            <a:r>
              <a:rPr lang="en-US">
                <a:solidFill>
                  <a:srgbClr val="008000"/>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render</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Closure</a:t>
            </a:r>
            <a:r>
              <a:rPr lang="en-US">
                <a:solidFill>
                  <a:srgbClr val="222222"/>
                </a:solidFill>
                <a:latin typeface="Consolas" panose="020B0609020204030204" pitchFamily="49" charset="0"/>
              </a:rPr>
              <a:t>|</a:t>
            </a:r>
            <a:r>
              <a:rPr lang="en-US">
                <a:solidFill>
                  <a:srgbClr val="0000FF"/>
                </a:solidFill>
                <a:latin typeface="Consolas" panose="020B0609020204030204" pitchFamily="49" charset="0"/>
              </a:rPr>
              <a:t>string</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'components.alert'</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10000"/>
              </a:lnSpc>
              <a:spcBef>
                <a:spcPts val="0"/>
              </a:spcBef>
            </a:pPr>
            <a:r>
              <a:rPr lang="en-US" smtClean="0">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20</a:t>
            </a:fld>
            <a:endParaRPr lang="en-US"/>
          </a:p>
        </p:txBody>
      </p:sp>
      <p:sp>
        <p:nvSpPr>
          <p:cNvPr id="9" name="Rectangle 8"/>
          <p:cNvSpPr/>
          <p:nvPr/>
        </p:nvSpPr>
        <p:spPr>
          <a:xfrm>
            <a:off x="6783238" y="3286512"/>
            <a:ext cx="4836543" cy="1077218"/>
          </a:xfrm>
          <a:prstGeom prst="rect">
            <a:avLst/>
          </a:prstGeom>
        </p:spPr>
        <p:txBody>
          <a:bodyPr wrap="square">
            <a:spAutoFit/>
          </a:bodyPr>
          <a:lstStyle/>
          <a:p>
            <a:r>
              <a:rPr lang="en-US" sz="1600" smtClean="0">
                <a:latin typeface="Consolas" panose="020B0609020204030204" pitchFamily="49" charset="0"/>
              </a:rPr>
              <a:t>Komponentning blade fayli:</a:t>
            </a:r>
          </a:p>
          <a:p>
            <a:endParaRPr lang="en-US" sz="1200" smtClean="0">
              <a:solidFill>
                <a:srgbClr val="800000"/>
              </a:solidFill>
              <a:latin typeface="Consolas" panose="020B0609020204030204" pitchFamily="49" charset="0"/>
            </a:endParaRPr>
          </a:p>
          <a:p>
            <a:r>
              <a:rPr lang="en-US" sz="1200" smtClean="0">
                <a:solidFill>
                  <a:srgbClr val="800000"/>
                </a:solidFill>
                <a:latin typeface="Consolas" panose="020B0609020204030204" pitchFamily="49" charset="0"/>
              </a:rPr>
              <a:t>&lt;</a:t>
            </a:r>
            <a:r>
              <a:rPr lang="en-US" sz="1200">
                <a:solidFill>
                  <a:srgbClr val="800000"/>
                </a:solidFill>
                <a:latin typeface="Consolas" panose="020B0609020204030204" pitchFamily="49" charset="0"/>
              </a:rPr>
              <a:t>div</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class</a:t>
            </a:r>
            <a:r>
              <a:rPr lang="en-US" sz="1200">
                <a:solidFill>
                  <a:srgbClr val="222222"/>
                </a:solidFill>
                <a:latin typeface="Consolas" panose="020B0609020204030204" pitchFamily="49" charset="0"/>
              </a:rPr>
              <a:t>=</a:t>
            </a:r>
            <a:r>
              <a:rPr lang="en-US" sz="1200">
                <a:solidFill>
                  <a:srgbClr val="A31515"/>
                </a:solidFill>
                <a:latin typeface="Consolas" panose="020B0609020204030204" pitchFamily="49" charset="0"/>
              </a:rPr>
              <a:t>"</a:t>
            </a:r>
            <a:r>
              <a:rPr lang="en-US" sz="1200">
                <a:solidFill>
                  <a:srgbClr val="0000FF"/>
                </a:solidFill>
                <a:latin typeface="Consolas" panose="020B0609020204030204" pitchFamily="49" charset="0"/>
              </a:rPr>
              <a:t>alert alert-danger {{ $type }}</a:t>
            </a:r>
            <a:r>
              <a:rPr lang="en-US" sz="1200">
                <a:solidFill>
                  <a:srgbClr val="A31515"/>
                </a:solidFill>
                <a:latin typeface="Consolas" panose="020B0609020204030204" pitchFamily="49" charset="0"/>
              </a:rPr>
              <a:t>"</a:t>
            </a:r>
            <a:r>
              <a:rPr lang="en-US" sz="1200">
                <a:solidFill>
                  <a:srgbClr val="800000"/>
                </a:solidFill>
                <a:latin typeface="Consolas" panose="020B0609020204030204" pitchFamily="49" charset="0"/>
              </a:rPr>
              <a:t>&gt;</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 $message }}</a:t>
            </a:r>
          </a:p>
          <a:p>
            <a:r>
              <a:rPr lang="en-US" sz="1200">
                <a:solidFill>
                  <a:srgbClr val="800000"/>
                </a:solidFill>
                <a:latin typeface="Consolas" panose="020B0609020204030204" pitchFamily="49" charset="0"/>
              </a:rPr>
              <a:t>&lt;/div&gt;</a:t>
            </a:r>
            <a:endParaRPr lang="en-US" sz="12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78320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Slot</a:t>
            </a:r>
            <a:endParaRPr lang="en-US"/>
          </a:p>
        </p:txBody>
      </p:sp>
      <p:sp>
        <p:nvSpPr>
          <p:cNvPr id="3" name="Content Placeholder 2"/>
          <p:cNvSpPr>
            <a:spLocks noGrp="1"/>
          </p:cNvSpPr>
          <p:nvPr>
            <p:ph idx="1"/>
          </p:nvPr>
        </p:nvSpPr>
        <p:spPr/>
        <p:txBody>
          <a:bodyPr>
            <a:normAutofit fontScale="70000" lnSpcReduction="20000"/>
          </a:bodyPr>
          <a:lstStyle/>
          <a:p>
            <a:r>
              <a:rPr lang="en-US" sz="2300" smtClean="0"/>
              <a:t>Komponentga qo'shimcha ma'lumotlarni jo'natish zarur bo'lganda maxsus $slot o'zgaruvchidan foydalanish mumkin.</a:t>
            </a:r>
          </a:p>
          <a:p>
            <a:pPr>
              <a:lnSpc>
                <a:spcPct val="120000"/>
              </a:lnSpc>
              <a:spcBef>
                <a:spcPts val="0"/>
              </a:spcBef>
            </a:pPr>
            <a:r>
              <a:rPr lang="en-US">
                <a:solidFill>
                  <a:srgbClr val="008000"/>
                </a:solidFill>
                <a:latin typeface="Consolas" panose="020B0609020204030204" pitchFamily="49" charset="0"/>
              </a:rPr>
              <a:t>&lt;!-- /resources/views/components/alert.blade.php </a:t>
            </a:r>
            <a:r>
              <a:rPr lang="en-US" smtClean="0">
                <a:solidFill>
                  <a:srgbClr val="008000"/>
                </a:solidFill>
                <a:latin typeface="Consolas" panose="020B0609020204030204" pitchFamily="49" charset="0"/>
              </a:rPr>
              <a:t>--&gt;</a:t>
            </a:r>
            <a:endParaRPr lang="en-US" smtClean="0">
              <a:solidFill>
                <a:srgbClr val="000000"/>
              </a:solidFill>
              <a:latin typeface="Consolas" panose="020B0609020204030204" pitchFamily="49" charset="0"/>
            </a:endParaRPr>
          </a:p>
          <a:p>
            <a:pPr>
              <a:lnSpc>
                <a:spcPct val="120000"/>
              </a:lnSpc>
              <a:spcBef>
                <a:spcPts val="0"/>
              </a:spcBef>
            </a:pPr>
            <a:r>
              <a:rPr lang="en-US" smtClean="0">
                <a:solidFill>
                  <a:srgbClr val="800000"/>
                </a:solidFill>
                <a:latin typeface="Consolas" panose="020B0609020204030204" pitchFamily="49" charset="0"/>
              </a:rPr>
              <a:t>&lt;</a:t>
            </a:r>
            <a:r>
              <a:rPr lang="en-US">
                <a:solidFill>
                  <a:srgbClr val="800000"/>
                </a:solidFill>
                <a:latin typeface="Consolas" panose="020B0609020204030204" pitchFamily="49" charset="0"/>
              </a:rPr>
              <a:t>span</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class</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a:t>
            </a:r>
            <a:r>
              <a:rPr lang="en-US">
                <a:solidFill>
                  <a:srgbClr val="0000FF"/>
                </a:solidFill>
                <a:latin typeface="Consolas" panose="020B0609020204030204" pitchFamily="49" charset="0"/>
              </a:rPr>
              <a:t>alert-title</a:t>
            </a:r>
            <a:r>
              <a:rPr lang="en-US">
                <a:solidFill>
                  <a:srgbClr val="A31515"/>
                </a:solidFill>
                <a:latin typeface="Consolas" panose="020B0609020204030204" pitchFamily="49" charset="0"/>
              </a:rPr>
              <a:t>"</a:t>
            </a:r>
            <a:r>
              <a:rPr lang="en-US">
                <a:solidFill>
                  <a:srgbClr val="800000"/>
                </a:solidFill>
                <a:latin typeface="Consolas" panose="020B0609020204030204" pitchFamily="49" charset="0"/>
              </a:rPr>
              <a:t>&gt;</a:t>
            </a:r>
            <a:r>
              <a:rPr lang="en-US">
                <a:solidFill>
                  <a:srgbClr val="000000"/>
                </a:solidFill>
                <a:latin typeface="Consolas" panose="020B0609020204030204" pitchFamily="49" charset="0"/>
              </a:rPr>
              <a:t>{{ $title }}</a:t>
            </a:r>
            <a:r>
              <a:rPr lang="en-US">
                <a:solidFill>
                  <a:srgbClr val="800000"/>
                </a:solidFill>
                <a:latin typeface="Consolas" panose="020B0609020204030204" pitchFamily="49" charset="0"/>
              </a:rPr>
              <a:t>&lt;/span</a:t>
            </a:r>
            <a:r>
              <a:rPr lang="en-US" smtClean="0">
                <a:solidFill>
                  <a:srgbClr val="800000"/>
                </a:solidFill>
                <a:latin typeface="Consolas" panose="020B0609020204030204" pitchFamily="49" charset="0"/>
              </a:rPr>
              <a:t>&gt;</a:t>
            </a:r>
            <a:endParaRPr lang="en-US" smtClean="0">
              <a:solidFill>
                <a:srgbClr val="000000"/>
              </a:solidFill>
              <a:latin typeface="Consolas" panose="020B0609020204030204" pitchFamily="49" charset="0"/>
            </a:endParaRPr>
          </a:p>
          <a:p>
            <a:pPr>
              <a:lnSpc>
                <a:spcPct val="120000"/>
              </a:lnSpc>
              <a:spcBef>
                <a:spcPts val="0"/>
              </a:spcBef>
            </a:pPr>
            <a:r>
              <a:rPr lang="en-US" smtClean="0">
                <a:solidFill>
                  <a:srgbClr val="800000"/>
                </a:solidFill>
                <a:latin typeface="Consolas" panose="020B0609020204030204" pitchFamily="49" charset="0"/>
              </a:rPr>
              <a:t>&lt;</a:t>
            </a:r>
            <a:r>
              <a:rPr lang="en-US">
                <a:solidFill>
                  <a:srgbClr val="800000"/>
                </a:solidFill>
                <a:latin typeface="Consolas" panose="020B0609020204030204" pitchFamily="49" charset="0"/>
              </a:rPr>
              <a:t>div</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class</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a:t>
            </a:r>
            <a:r>
              <a:rPr lang="en-US">
                <a:solidFill>
                  <a:srgbClr val="0000FF"/>
                </a:solidFill>
                <a:latin typeface="Consolas" panose="020B0609020204030204" pitchFamily="49" charset="0"/>
              </a:rPr>
              <a:t>alert alert-danger </a:t>
            </a:r>
            <a:r>
              <a:rPr lang="en-US" smtClean="0">
                <a:solidFill>
                  <a:srgbClr val="0000FF"/>
                </a:solidFill>
                <a:latin typeface="Consolas" panose="020B0609020204030204" pitchFamily="49" charset="0"/>
              </a:rPr>
              <a:t>{{ $type }}</a:t>
            </a:r>
            <a:r>
              <a:rPr lang="en-US" smtClean="0">
                <a:solidFill>
                  <a:srgbClr val="A31515"/>
                </a:solidFill>
                <a:latin typeface="Consolas" panose="020B0609020204030204" pitchFamily="49" charset="0"/>
              </a:rPr>
              <a:t>"</a:t>
            </a:r>
            <a:r>
              <a:rPr lang="en-US" smtClean="0">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 $slot }}</a:t>
            </a:r>
          </a:p>
          <a:p>
            <a:pPr>
              <a:lnSpc>
                <a:spcPct val="120000"/>
              </a:lnSpc>
              <a:spcBef>
                <a:spcPts val="0"/>
              </a:spcBef>
            </a:pPr>
            <a:r>
              <a:rPr lang="en-US">
                <a:solidFill>
                  <a:srgbClr val="000000"/>
                </a:solidFill>
                <a:latin typeface="Consolas" panose="020B0609020204030204" pitchFamily="49" charset="0"/>
              </a:rPr>
              <a:t>    {{ $message }}</a:t>
            </a:r>
          </a:p>
          <a:p>
            <a:pPr>
              <a:lnSpc>
                <a:spcPct val="120000"/>
              </a:lnSpc>
              <a:spcBef>
                <a:spcPts val="0"/>
              </a:spcBef>
            </a:pPr>
            <a:r>
              <a:rPr lang="en-US">
                <a:solidFill>
                  <a:srgbClr val="800000"/>
                </a:solidFill>
                <a:latin typeface="Consolas" panose="020B0609020204030204" pitchFamily="49" charset="0"/>
              </a:rPr>
              <a:t>&lt;/div&gt;</a:t>
            </a:r>
            <a:endParaRPr lang="en-US">
              <a:solidFill>
                <a:srgbClr val="000000"/>
              </a:solidFill>
              <a:latin typeface="Consolas" panose="020B0609020204030204" pitchFamily="49" charset="0"/>
            </a:endParaRPr>
          </a:p>
          <a:p>
            <a:r>
              <a:rPr lang="en-US" sz="2300" smtClean="0"/>
              <a:t>Komponentni chaqirish</a:t>
            </a:r>
          </a:p>
          <a:p>
            <a:r>
              <a:rPr lang="en-US">
                <a:solidFill>
                  <a:srgbClr val="800000"/>
                </a:solidFill>
                <a:latin typeface="Consolas" panose="020B0609020204030204" pitchFamily="49" charset="0"/>
              </a:rPr>
              <a:t>&lt;x-alert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type</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a:t>
            </a:r>
            <a:r>
              <a:rPr lang="en-US">
                <a:solidFill>
                  <a:srgbClr val="0000FF"/>
                </a:solidFill>
                <a:latin typeface="Consolas" panose="020B0609020204030204" pitchFamily="49" charset="0"/>
              </a:rPr>
              <a:t>info</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message</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a:t>
            </a:r>
            <a:r>
              <a:rPr lang="en-US">
                <a:solidFill>
                  <a:srgbClr val="0000FF"/>
                </a:solidFill>
                <a:latin typeface="Consolas" panose="020B0609020204030204" pitchFamily="49" charset="0"/>
              </a:rPr>
              <a:t>message uchun</a:t>
            </a:r>
            <a:r>
              <a:rPr lang="en-US">
                <a:solidFill>
                  <a:srgbClr val="A31515"/>
                </a:solidFill>
                <a:latin typeface="Consolas" panose="020B0609020204030204" pitchFamily="49" charset="0"/>
              </a:rPr>
              <a:t>"</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&lt;x-slot:title&gt;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Slot orqali sarlavha</a:t>
            </a:r>
          </a:p>
          <a:p>
            <a:pPr>
              <a:lnSpc>
                <a:spcPct val="120000"/>
              </a:lnSpc>
              <a:spcBef>
                <a:spcPts val="0"/>
              </a:spcBef>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&lt;/x-slot&gt;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&lt;strong&gt;</a:t>
            </a:r>
            <a:r>
              <a:rPr lang="en-US">
                <a:solidFill>
                  <a:srgbClr val="000000"/>
                </a:solidFill>
                <a:latin typeface="Consolas" panose="020B0609020204030204" pitchFamily="49" charset="0"/>
              </a:rPr>
              <a:t>Slot</a:t>
            </a:r>
            <a:r>
              <a:rPr lang="en-US">
                <a:solidFill>
                  <a:srgbClr val="800000"/>
                </a:solidFill>
                <a:latin typeface="Consolas" panose="020B0609020204030204" pitchFamily="49" charset="0"/>
              </a:rPr>
              <a:t>&lt;/strong&gt;</a:t>
            </a:r>
            <a:r>
              <a:rPr lang="en-US">
                <a:solidFill>
                  <a:srgbClr val="000000"/>
                </a:solidFill>
                <a:latin typeface="Consolas" panose="020B0609020204030204" pitchFamily="49" charset="0"/>
              </a:rPr>
              <a:t> orqali matn</a:t>
            </a:r>
          </a:p>
          <a:p>
            <a:pPr>
              <a:lnSpc>
                <a:spcPct val="120000"/>
              </a:lnSpc>
              <a:spcBef>
                <a:spcPts val="0"/>
              </a:spcBef>
            </a:pPr>
            <a:r>
              <a:rPr lang="en-US">
                <a:solidFill>
                  <a:srgbClr val="800000"/>
                </a:solidFill>
                <a:latin typeface="Consolas" panose="020B0609020204030204" pitchFamily="49" charset="0"/>
              </a:rPr>
              <a:t>&lt;/x-alert</a:t>
            </a:r>
            <a:r>
              <a:rPr lang="en-US" smtClean="0">
                <a:solidFill>
                  <a:srgbClr val="800000"/>
                </a:solidFill>
                <a:latin typeface="Consolas" panose="020B0609020204030204" pitchFamily="49" charset="0"/>
              </a:rPr>
              <a:t>&gt;</a:t>
            </a:r>
            <a:endParaRPr lang="en-US" smtClean="0"/>
          </a:p>
          <a:p>
            <a:pPr>
              <a:lnSpc>
                <a:spcPct val="120000"/>
              </a:lnSpc>
              <a:spcBef>
                <a:spcPts val="0"/>
              </a:spcBef>
            </a:pPr>
            <a:endParaRPr lang="en-US" smtClean="0"/>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21</a:t>
            </a:fld>
            <a:endParaRPr lang="en-US"/>
          </a:p>
        </p:txBody>
      </p:sp>
      <p:pic>
        <p:nvPicPr>
          <p:cNvPr id="6" name="Picture 5"/>
          <p:cNvPicPr>
            <a:picLocks noChangeAspect="1"/>
          </p:cNvPicPr>
          <p:nvPr/>
        </p:nvPicPr>
        <p:blipFill>
          <a:blip r:embed="rId2"/>
          <a:stretch>
            <a:fillRect/>
          </a:stretch>
        </p:blipFill>
        <p:spPr>
          <a:xfrm>
            <a:off x="6471788" y="3450655"/>
            <a:ext cx="4286250" cy="2009775"/>
          </a:xfrm>
          <a:prstGeom prst="rect">
            <a:avLst/>
          </a:prstGeom>
        </p:spPr>
      </p:pic>
      <p:sp>
        <p:nvSpPr>
          <p:cNvPr id="7" name="Rectangle 6"/>
          <p:cNvSpPr/>
          <p:nvPr/>
        </p:nvSpPr>
        <p:spPr>
          <a:xfrm>
            <a:off x="1097280" y="5977468"/>
            <a:ext cx="4882170" cy="369332"/>
          </a:xfrm>
          <a:prstGeom prst="rect">
            <a:avLst/>
          </a:prstGeom>
        </p:spPr>
        <p:txBody>
          <a:bodyPr wrap="none">
            <a:spAutoFit/>
          </a:bodyPr>
          <a:lstStyle/>
          <a:p>
            <a:r>
              <a:rPr lang="en-US">
                <a:solidFill>
                  <a:srgbClr val="FF0000"/>
                </a:solidFill>
              </a:rPr>
              <a:t>https://laravel.com/docs/10.x/blade#components</a:t>
            </a:r>
          </a:p>
        </p:txBody>
      </p:sp>
    </p:spTree>
    <p:extLst>
      <p:ext uri="{BB962C8B-B14F-4D97-AF65-F5344CB8AC3E}">
        <p14:creationId xmlns:p14="http://schemas.microsoft.com/office/powerpoint/2010/main" val="402362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Maketlar qurish</a:t>
            </a:r>
            <a:endParaRPr lang="en-US"/>
          </a:p>
        </p:txBody>
      </p:sp>
      <p:sp>
        <p:nvSpPr>
          <p:cNvPr id="3" name="Content Placeholder 2"/>
          <p:cNvSpPr>
            <a:spLocks noGrp="1"/>
          </p:cNvSpPr>
          <p:nvPr>
            <p:ph idx="1"/>
          </p:nvPr>
        </p:nvSpPr>
        <p:spPr>
          <a:xfrm>
            <a:off x="310551" y="1845734"/>
            <a:ext cx="11631858" cy="4425670"/>
          </a:xfrm>
        </p:spPr>
        <p:txBody>
          <a:bodyPr numCol="2">
            <a:normAutofit/>
          </a:bodyPr>
          <a:lstStyle/>
          <a:p>
            <a:pPr marL="266700"/>
            <a:r>
              <a:rPr lang="en-US" smtClean="0"/>
              <a:t>1. Komponentlar orqali qurish usuli.</a:t>
            </a:r>
          </a:p>
          <a:p>
            <a:pPr marL="266700"/>
            <a:r>
              <a:rPr lang="en-US" smtClean="0"/>
              <a:t>1.1. Maketni aniqlab olish:</a:t>
            </a:r>
          </a:p>
          <a:p>
            <a:pPr marL="266700"/>
            <a:r>
              <a:rPr lang="en-US" sz="1500">
                <a:solidFill>
                  <a:srgbClr val="008000"/>
                </a:solidFill>
                <a:latin typeface="Consolas" panose="020B0609020204030204" pitchFamily="49" charset="0"/>
              </a:rPr>
              <a:t>&lt;!-- resources/views/components/layout.blade.php --&gt;</a:t>
            </a:r>
            <a:endParaRPr lang="en-US" sz="1500">
              <a:solidFill>
                <a:srgbClr val="000000"/>
              </a:solidFill>
              <a:latin typeface="Consolas" panose="020B0609020204030204" pitchFamily="49" charset="0"/>
            </a:endParaRPr>
          </a:p>
          <a:p>
            <a:pPr marL="266700">
              <a:lnSpc>
                <a:spcPct val="120000"/>
              </a:lnSpc>
              <a:spcBef>
                <a:spcPts val="0"/>
              </a:spcBef>
            </a:pPr>
            <a:r>
              <a:rPr lang="en-US" sz="1500">
                <a:solidFill>
                  <a:srgbClr val="000000"/>
                </a:solidFill>
                <a:latin typeface="Consolas" panose="020B0609020204030204" pitchFamily="49" charset="0"/>
              </a:rPr>
              <a:t/>
            </a:r>
            <a:br>
              <a:rPr lang="en-US" sz="1500">
                <a:solidFill>
                  <a:srgbClr val="000000"/>
                </a:solidFill>
                <a:latin typeface="Consolas" panose="020B0609020204030204" pitchFamily="49" charset="0"/>
              </a:rPr>
            </a:br>
            <a:r>
              <a:rPr lang="en-US" sz="1500">
                <a:solidFill>
                  <a:srgbClr val="800000"/>
                </a:solidFill>
                <a:latin typeface="Consolas" panose="020B0609020204030204" pitchFamily="49" charset="0"/>
              </a:rPr>
              <a:t>&lt;html</a:t>
            </a:r>
            <a:r>
              <a:rPr lang="en-US" sz="1500" smtClean="0">
                <a:solidFill>
                  <a:srgbClr val="800000"/>
                </a:solidFill>
                <a:latin typeface="Consolas" panose="020B0609020204030204" pitchFamily="49" charset="0"/>
              </a:rPr>
              <a:t>&gt;</a:t>
            </a:r>
            <a:r>
              <a:rPr lang="en-US" sz="1500">
                <a:solidFill>
                  <a:srgbClr val="000000"/>
                </a:solidFill>
                <a:latin typeface="Consolas" panose="020B0609020204030204" pitchFamily="49" charset="0"/>
              </a:rPr>
              <a:t/>
            </a:r>
            <a:br>
              <a:rPr lang="en-US" sz="1500">
                <a:solidFill>
                  <a:srgbClr val="000000"/>
                </a:solidFill>
                <a:latin typeface="Consolas" panose="020B0609020204030204" pitchFamily="49" charset="0"/>
              </a:rPr>
            </a:br>
            <a:r>
              <a:rPr lang="en-US" sz="1500">
                <a:solidFill>
                  <a:srgbClr val="800000"/>
                </a:solidFill>
                <a:latin typeface="Consolas" panose="020B0609020204030204" pitchFamily="49" charset="0"/>
              </a:rPr>
              <a:t>&lt;head&gt;</a:t>
            </a:r>
            <a:endParaRPr lang="en-US" sz="1500">
              <a:solidFill>
                <a:srgbClr val="000000"/>
              </a:solidFill>
              <a:latin typeface="Consolas" panose="020B0609020204030204" pitchFamily="49" charset="0"/>
            </a:endParaRPr>
          </a:p>
          <a:p>
            <a:pPr marL="266700">
              <a:lnSpc>
                <a:spcPct val="120000"/>
              </a:lnSpc>
              <a:spcBef>
                <a:spcPts val="0"/>
              </a:spcBef>
            </a:pPr>
            <a:r>
              <a:rPr lang="en-US" sz="1500">
                <a:solidFill>
                  <a:srgbClr val="000000"/>
                </a:solidFill>
                <a:latin typeface="Consolas" panose="020B0609020204030204" pitchFamily="49" charset="0"/>
              </a:rPr>
              <a:t>    </a:t>
            </a:r>
            <a:r>
              <a:rPr lang="en-US" sz="1500" smtClean="0">
                <a:solidFill>
                  <a:srgbClr val="800000"/>
                </a:solidFill>
                <a:latin typeface="Consolas" panose="020B0609020204030204" pitchFamily="49" charset="0"/>
              </a:rPr>
              <a:t>&lt;title</a:t>
            </a:r>
            <a:r>
              <a:rPr lang="en-US" sz="1500">
                <a:solidFill>
                  <a:srgbClr val="800000"/>
                </a:solidFill>
                <a:latin typeface="Consolas" panose="020B0609020204030204" pitchFamily="49" charset="0"/>
              </a:rPr>
              <a:t>&gt;</a:t>
            </a:r>
            <a:r>
              <a:rPr lang="en-US" sz="1500">
                <a:solidFill>
                  <a:srgbClr val="000000"/>
                </a:solidFill>
                <a:latin typeface="Consolas" panose="020B0609020204030204" pitchFamily="49" charset="0"/>
              </a:rPr>
              <a:t>{{ $title ?? </a:t>
            </a:r>
            <a:r>
              <a:rPr lang="en-US" sz="1500" smtClean="0">
                <a:solidFill>
                  <a:srgbClr val="000000"/>
                </a:solidFill>
                <a:latin typeface="Consolas" panose="020B0609020204030204" pitchFamily="49" charset="0"/>
              </a:rPr>
              <a:t>'Student App' </a:t>
            </a:r>
            <a:r>
              <a:rPr lang="en-US" sz="1500">
                <a:solidFill>
                  <a:srgbClr val="000000"/>
                </a:solidFill>
                <a:latin typeface="Consolas" panose="020B0609020204030204" pitchFamily="49" charset="0"/>
              </a:rPr>
              <a:t>}}</a:t>
            </a:r>
            <a:r>
              <a:rPr lang="en-US" sz="1500">
                <a:solidFill>
                  <a:srgbClr val="800000"/>
                </a:solidFill>
                <a:latin typeface="Consolas" panose="020B0609020204030204" pitchFamily="49" charset="0"/>
              </a:rPr>
              <a:t>&lt;/title&gt;</a:t>
            </a:r>
            <a:endParaRPr lang="en-US" sz="1500">
              <a:solidFill>
                <a:srgbClr val="000000"/>
              </a:solidFill>
              <a:latin typeface="Consolas" panose="020B0609020204030204" pitchFamily="49" charset="0"/>
            </a:endParaRPr>
          </a:p>
          <a:p>
            <a:pPr marL="266700">
              <a:lnSpc>
                <a:spcPct val="120000"/>
              </a:lnSpc>
              <a:spcBef>
                <a:spcPts val="0"/>
              </a:spcBef>
            </a:pPr>
            <a:r>
              <a:rPr lang="en-US" sz="1500">
                <a:solidFill>
                  <a:srgbClr val="800000"/>
                </a:solidFill>
                <a:latin typeface="Consolas" panose="020B0609020204030204" pitchFamily="49" charset="0"/>
              </a:rPr>
              <a:t>&lt;/head</a:t>
            </a:r>
            <a:r>
              <a:rPr lang="en-US" sz="1500" smtClean="0">
                <a:solidFill>
                  <a:srgbClr val="800000"/>
                </a:solidFill>
                <a:latin typeface="Consolas" panose="020B0609020204030204" pitchFamily="49" charset="0"/>
              </a:rPr>
              <a:t>&gt;</a:t>
            </a:r>
            <a:r>
              <a:rPr lang="en-US" sz="1500">
                <a:solidFill>
                  <a:srgbClr val="000000"/>
                </a:solidFill>
                <a:latin typeface="Consolas" panose="020B0609020204030204" pitchFamily="49" charset="0"/>
              </a:rPr>
              <a:t/>
            </a:r>
            <a:br>
              <a:rPr lang="en-US" sz="1500">
                <a:solidFill>
                  <a:srgbClr val="000000"/>
                </a:solidFill>
                <a:latin typeface="Consolas" panose="020B0609020204030204" pitchFamily="49" charset="0"/>
              </a:rPr>
            </a:br>
            <a:r>
              <a:rPr lang="en-US" sz="1500">
                <a:solidFill>
                  <a:srgbClr val="800000"/>
                </a:solidFill>
                <a:latin typeface="Consolas" panose="020B0609020204030204" pitchFamily="49" charset="0"/>
              </a:rPr>
              <a:t>&lt;body&gt;</a:t>
            </a:r>
            <a:endParaRPr lang="en-US" sz="1500">
              <a:solidFill>
                <a:srgbClr val="000000"/>
              </a:solidFill>
              <a:latin typeface="Consolas" panose="020B0609020204030204" pitchFamily="49" charset="0"/>
            </a:endParaRPr>
          </a:p>
          <a:p>
            <a:pPr marL="266700">
              <a:lnSpc>
                <a:spcPct val="120000"/>
              </a:lnSpc>
              <a:spcBef>
                <a:spcPts val="0"/>
              </a:spcBef>
            </a:pPr>
            <a:r>
              <a:rPr lang="en-US" sz="1500">
                <a:solidFill>
                  <a:srgbClr val="000000"/>
                </a:solidFill>
                <a:latin typeface="Consolas" panose="020B0609020204030204" pitchFamily="49" charset="0"/>
              </a:rPr>
              <a:t>    </a:t>
            </a:r>
            <a:r>
              <a:rPr lang="en-US" sz="1500">
                <a:solidFill>
                  <a:srgbClr val="800000"/>
                </a:solidFill>
                <a:latin typeface="Consolas" panose="020B0609020204030204" pitchFamily="49" charset="0"/>
              </a:rPr>
              <a:t>&lt;</a:t>
            </a:r>
            <a:r>
              <a:rPr lang="en-US" sz="1500" smtClean="0">
                <a:solidFill>
                  <a:srgbClr val="800000"/>
                </a:solidFill>
                <a:latin typeface="Consolas" panose="020B0609020204030204" pitchFamily="49" charset="0"/>
              </a:rPr>
              <a:t>h1&gt;</a:t>
            </a:r>
            <a:r>
              <a:rPr lang="en-US" sz="1500" smtClean="0">
                <a:solidFill>
                  <a:srgbClr val="000000"/>
                </a:solidFill>
                <a:latin typeface="Consolas" panose="020B0609020204030204" pitchFamily="49" charset="0"/>
              </a:rPr>
              <a:t>Student Project</a:t>
            </a:r>
            <a:r>
              <a:rPr lang="en-US" sz="1500" smtClean="0">
                <a:solidFill>
                  <a:srgbClr val="800000"/>
                </a:solidFill>
                <a:latin typeface="Consolas" panose="020B0609020204030204" pitchFamily="49" charset="0"/>
              </a:rPr>
              <a:t>&lt;/</a:t>
            </a:r>
            <a:r>
              <a:rPr lang="en-US" sz="1500">
                <a:solidFill>
                  <a:srgbClr val="800000"/>
                </a:solidFill>
                <a:latin typeface="Consolas" panose="020B0609020204030204" pitchFamily="49" charset="0"/>
              </a:rPr>
              <a:t>h1&gt;</a:t>
            </a:r>
            <a:endParaRPr lang="en-US" sz="1500">
              <a:solidFill>
                <a:srgbClr val="000000"/>
              </a:solidFill>
              <a:latin typeface="Consolas" panose="020B0609020204030204" pitchFamily="49" charset="0"/>
            </a:endParaRPr>
          </a:p>
          <a:p>
            <a:pPr marL="266700">
              <a:lnSpc>
                <a:spcPct val="120000"/>
              </a:lnSpc>
              <a:spcBef>
                <a:spcPts val="0"/>
              </a:spcBef>
            </a:pPr>
            <a:r>
              <a:rPr lang="en-US" sz="1500">
                <a:solidFill>
                  <a:srgbClr val="000000"/>
                </a:solidFill>
                <a:latin typeface="Consolas" panose="020B0609020204030204" pitchFamily="49" charset="0"/>
              </a:rPr>
              <a:t>    </a:t>
            </a:r>
            <a:r>
              <a:rPr lang="en-US" sz="1500">
                <a:solidFill>
                  <a:srgbClr val="800000"/>
                </a:solidFill>
                <a:latin typeface="Consolas" panose="020B0609020204030204" pitchFamily="49" charset="0"/>
              </a:rPr>
              <a:t>&lt;hr</a:t>
            </a:r>
            <a:r>
              <a:rPr lang="en-US" sz="1500">
                <a:solidFill>
                  <a:srgbClr val="000000"/>
                </a:solidFill>
                <a:latin typeface="Consolas" panose="020B0609020204030204" pitchFamily="49" charset="0"/>
              </a:rPr>
              <a:t> </a:t>
            </a:r>
            <a:r>
              <a:rPr lang="en-US" sz="1500">
                <a:solidFill>
                  <a:srgbClr val="800000"/>
                </a:solidFill>
                <a:latin typeface="Consolas" panose="020B0609020204030204" pitchFamily="49" charset="0"/>
              </a:rPr>
              <a:t>/&gt;</a:t>
            </a:r>
            <a:endParaRPr lang="en-US" sz="1500">
              <a:solidFill>
                <a:srgbClr val="000000"/>
              </a:solidFill>
              <a:latin typeface="Consolas" panose="020B0609020204030204" pitchFamily="49" charset="0"/>
            </a:endParaRPr>
          </a:p>
          <a:p>
            <a:pPr marL="266700">
              <a:lnSpc>
                <a:spcPct val="120000"/>
              </a:lnSpc>
              <a:spcBef>
                <a:spcPts val="0"/>
              </a:spcBef>
            </a:pPr>
            <a:r>
              <a:rPr lang="en-US" sz="1500">
                <a:solidFill>
                  <a:srgbClr val="000000"/>
                </a:solidFill>
                <a:latin typeface="Consolas" panose="020B0609020204030204" pitchFamily="49" charset="0"/>
              </a:rPr>
              <a:t>    {{ $slot }}</a:t>
            </a:r>
          </a:p>
          <a:p>
            <a:pPr marL="266700">
              <a:lnSpc>
                <a:spcPct val="120000"/>
              </a:lnSpc>
              <a:spcBef>
                <a:spcPts val="0"/>
              </a:spcBef>
            </a:pPr>
            <a:r>
              <a:rPr lang="en-US" sz="1500">
                <a:solidFill>
                  <a:srgbClr val="800000"/>
                </a:solidFill>
                <a:latin typeface="Consolas" panose="020B0609020204030204" pitchFamily="49" charset="0"/>
              </a:rPr>
              <a:t>&lt;/body</a:t>
            </a:r>
            <a:r>
              <a:rPr lang="en-US" sz="1500" smtClean="0">
                <a:solidFill>
                  <a:srgbClr val="800000"/>
                </a:solidFill>
                <a:latin typeface="Consolas" panose="020B0609020204030204" pitchFamily="49" charset="0"/>
              </a:rPr>
              <a:t>&gt;</a:t>
            </a:r>
            <a:r>
              <a:rPr lang="en-US" sz="1500">
                <a:solidFill>
                  <a:srgbClr val="000000"/>
                </a:solidFill>
                <a:latin typeface="Consolas" panose="020B0609020204030204" pitchFamily="49" charset="0"/>
              </a:rPr>
              <a:t/>
            </a:r>
            <a:br>
              <a:rPr lang="en-US" sz="1500">
                <a:solidFill>
                  <a:srgbClr val="000000"/>
                </a:solidFill>
                <a:latin typeface="Consolas" panose="020B0609020204030204" pitchFamily="49" charset="0"/>
              </a:rPr>
            </a:br>
            <a:r>
              <a:rPr lang="en-US" sz="1500">
                <a:solidFill>
                  <a:srgbClr val="800000"/>
                </a:solidFill>
                <a:latin typeface="Consolas" panose="020B0609020204030204" pitchFamily="49" charset="0"/>
              </a:rPr>
              <a:t>&lt;/html</a:t>
            </a:r>
            <a:r>
              <a:rPr lang="en-US" sz="1500" smtClean="0">
                <a:solidFill>
                  <a:srgbClr val="800000"/>
                </a:solidFill>
                <a:latin typeface="Consolas" panose="020B0609020204030204" pitchFamily="49" charset="0"/>
              </a:rPr>
              <a:t>&gt;</a:t>
            </a:r>
          </a:p>
          <a:p>
            <a:pPr marL="266700">
              <a:lnSpc>
                <a:spcPct val="120000"/>
              </a:lnSpc>
              <a:spcBef>
                <a:spcPts val="0"/>
              </a:spcBef>
            </a:pPr>
            <a:r>
              <a:rPr lang="en-US" smtClean="0"/>
              <a:t>1.2. Sahifaning blade fayli:</a:t>
            </a:r>
            <a:endParaRPr lang="en-US">
              <a:solidFill>
                <a:srgbClr val="800000"/>
              </a:solidFill>
              <a:latin typeface="Consolas" panose="020B0609020204030204" pitchFamily="49" charset="0"/>
            </a:endParaRPr>
          </a:p>
          <a:p>
            <a:pPr marL="266700"/>
            <a:r>
              <a:rPr lang="en-US" sz="1500" smtClean="0">
                <a:solidFill>
                  <a:srgbClr val="008000"/>
                </a:solidFill>
                <a:latin typeface="Consolas" panose="020B0609020204030204" pitchFamily="49" charset="0"/>
              </a:rPr>
              <a:t>&lt;!-- resources/views/students.blade.php --&gt;</a:t>
            </a:r>
            <a:endParaRPr lang="en-US" sz="1500" smtClean="0">
              <a:solidFill>
                <a:srgbClr val="000000"/>
              </a:solidFill>
              <a:latin typeface="Consolas" panose="020B0609020204030204" pitchFamily="49" charset="0"/>
            </a:endParaRPr>
          </a:p>
          <a:p>
            <a:pPr marL="266700">
              <a:lnSpc>
                <a:spcPct val="120000"/>
              </a:lnSpc>
              <a:spcBef>
                <a:spcPts val="0"/>
              </a:spcBef>
            </a:pPr>
            <a:r>
              <a:rPr lang="en-US" sz="1500" smtClean="0">
                <a:solidFill>
                  <a:srgbClr val="800000"/>
                </a:solidFill>
                <a:latin typeface="Consolas" panose="020B0609020204030204" pitchFamily="49" charset="0"/>
              </a:rPr>
              <a:t>&lt;x-layout&gt;</a:t>
            </a:r>
          </a:p>
          <a:p>
            <a:pPr>
              <a:spcBef>
                <a:spcPts val="0"/>
              </a:spcBef>
            </a:pPr>
            <a:r>
              <a:rPr lang="en-US" sz="1500" smtClean="0">
                <a:solidFill>
                  <a:srgbClr val="000000"/>
                </a:solidFill>
                <a:latin typeface="Consolas" panose="020B0609020204030204" pitchFamily="49" charset="0"/>
              </a:rPr>
              <a:t>      </a:t>
            </a:r>
            <a:r>
              <a:rPr lang="en-US" sz="1500" smtClean="0">
                <a:solidFill>
                  <a:srgbClr val="800000"/>
                </a:solidFill>
                <a:latin typeface="Consolas" panose="020B0609020204030204" pitchFamily="49" charset="0"/>
              </a:rPr>
              <a:t>&lt;x-slot:title&gt;</a:t>
            </a:r>
            <a:endParaRPr lang="en-US" sz="1500" smtClean="0">
              <a:solidFill>
                <a:srgbClr val="000000"/>
              </a:solidFill>
              <a:latin typeface="Consolas" panose="020B0609020204030204" pitchFamily="49" charset="0"/>
            </a:endParaRPr>
          </a:p>
          <a:p>
            <a:pPr>
              <a:spcBef>
                <a:spcPts val="0"/>
              </a:spcBef>
            </a:pPr>
            <a:r>
              <a:rPr lang="en-US" sz="1500" smtClean="0">
                <a:solidFill>
                  <a:srgbClr val="000000"/>
                </a:solidFill>
                <a:latin typeface="Consolas" panose="020B0609020204030204" pitchFamily="49" charset="0"/>
              </a:rPr>
              <a:t>        Ko'rsatmasa default oladi</a:t>
            </a:r>
          </a:p>
          <a:p>
            <a:pPr>
              <a:spcBef>
                <a:spcPts val="0"/>
              </a:spcBef>
            </a:pPr>
            <a:r>
              <a:rPr lang="en-US" sz="1500" smtClean="0">
                <a:solidFill>
                  <a:srgbClr val="000000"/>
                </a:solidFill>
                <a:latin typeface="Consolas" panose="020B0609020204030204" pitchFamily="49" charset="0"/>
              </a:rPr>
              <a:t>        </a:t>
            </a:r>
            <a:r>
              <a:rPr lang="en-US" sz="1500" smtClean="0">
                <a:solidFill>
                  <a:srgbClr val="800000"/>
                </a:solidFill>
                <a:latin typeface="Consolas" panose="020B0609020204030204" pitchFamily="49" charset="0"/>
              </a:rPr>
              <a:t>&lt;/x-slot&gt;</a:t>
            </a:r>
            <a:endParaRPr lang="en-US" sz="1500" smtClean="0">
              <a:solidFill>
                <a:srgbClr val="000000"/>
              </a:solidFill>
              <a:latin typeface="Consolas" panose="020B0609020204030204" pitchFamily="49" charset="0"/>
            </a:endParaRPr>
          </a:p>
          <a:p>
            <a:pPr marL="266700">
              <a:lnSpc>
                <a:spcPct val="120000"/>
              </a:lnSpc>
              <a:spcBef>
                <a:spcPts val="0"/>
              </a:spcBef>
            </a:pPr>
            <a:r>
              <a:rPr lang="en-US" sz="1500" smtClean="0">
                <a:solidFill>
                  <a:srgbClr val="000000"/>
                </a:solidFill>
                <a:latin typeface="Consolas" panose="020B0609020204030204" pitchFamily="49" charset="0"/>
              </a:rPr>
              <a:t>    @foreach ($students as $student)</a:t>
            </a:r>
          </a:p>
          <a:p>
            <a:pPr marL="266700">
              <a:lnSpc>
                <a:spcPct val="120000"/>
              </a:lnSpc>
              <a:spcBef>
                <a:spcPts val="0"/>
              </a:spcBef>
            </a:pPr>
            <a:r>
              <a:rPr lang="en-US" sz="1500" smtClean="0">
                <a:solidFill>
                  <a:srgbClr val="000000"/>
                </a:solidFill>
                <a:latin typeface="Consolas" panose="020B0609020204030204" pitchFamily="49" charset="0"/>
              </a:rPr>
              <a:t>    &lt;li&gt;{{ $student['name'] }}&lt;/li&gt;</a:t>
            </a:r>
          </a:p>
          <a:p>
            <a:pPr marL="266700">
              <a:lnSpc>
                <a:spcPct val="120000"/>
              </a:lnSpc>
              <a:spcBef>
                <a:spcPts val="0"/>
              </a:spcBef>
            </a:pPr>
            <a:r>
              <a:rPr lang="en-US" sz="1500" smtClean="0">
                <a:solidFill>
                  <a:srgbClr val="000000"/>
                </a:solidFill>
                <a:latin typeface="Consolas" panose="020B0609020204030204" pitchFamily="49" charset="0"/>
              </a:rPr>
              <a:t>    @endforeach</a:t>
            </a:r>
          </a:p>
          <a:p>
            <a:pPr marL="266700">
              <a:lnSpc>
                <a:spcPct val="120000"/>
              </a:lnSpc>
              <a:spcBef>
                <a:spcPts val="0"/>
              </a:spcBef>
            </a:pPr>
            <a:r>
              <a:rPr lang="en-US" sz="1500" smtClean="0">
                <a:solidFill>
                  <a:srgbClr val="800000"/>
                </a:solidFill>
                <a:latin typeface="Consolas" panose="020B0609020204030204" pitchFamily="49" charset="0"/>
              </a:rPr>
              <a:t>&lt;/x-layout&gt;</a:t>
            </a:r>
            <a:endParaRPr lang="en-US" sz="150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22</a:t>
            </a:fld>
            <a:endParaRPr lang="en-US"/>
          </a:p>
        </p:txBody>
      </p:sp>
    </p:spTree>
    <p:extLst>
      <p:ext uri="{BB962C8B-B14F-4D97-AF65-F5344CB8AC3E}">
        <p14:creationId xmlns:p14="http://schemas.microsoft.com/office/powerpoint/2010/main" val="1835953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Maketlar qurish</a:t>
            </a:r>
            <a:endParaRPr lang="en-US"/>
          </a:p>
        </p:txBody>
      </p:sp>
      <p:sp>
        <p:nvSpPr>
          <p:cNvPr id="3" name="Content Placeholder 2"/>
          <p:cNvSpPr>
            <a:spLocks noGrp="1"/>
          </p:cNvSpPr>
          <p:nvPr>
            <p:ph idx="1"/>
          </p:nvPr>
        </p:nvSpPr>
        <p:spPr>
          <a:xfrm>
            <a:off x="310551" y="1845733"/>
            <a:ext cx="11631858" cy="4494681"/>
          </a:xfrm>
        </p:spPr>
        <p:txBody>
          <a:bodyPr numCol="2">
            <a:normAutofit/>
          </a:bodyPr>
          <a:lstStyle/>
          <a:p>
            <a:pPr marL="266700"/>
            <a:r>
              <a:rPr lang="en-US" smtClean="0"/>
              <a:t>1. Komponentlar orqali qurish usuli.</a:t>
            </a:r>
          </a:p>
          <a:p>
            <a:pPr marL="266700" lvl="0">
              <a:lnSpc>
                <a:spcPct val="120000"/>
              </a:lnSpc>
              <a:spcBef>
                <a:spcPts val="0"/>
              </a:spcBef>
              <a:buClr>
                <a:srgbClr val="1CADE4"/>
              </a:buClr>
            </a:pPr>
            <a:r>
              <a:rPr lang="en-US" smtClean="0">
                <a:solidFill>
                  <a:prstClr val="black">
                    <a:lumMod val="75000"/>
                    <a:lumOff val="25000"/>
                  </a:prstClr>
                </a:solidFill>
              </a:rPr>
              <a:t>1.3</a:t>
            </a:r>
            <a:r>
              <a:rPr lang="en-US">
                <a:solidFill>
                  <a:prstClr val="black">
                    <a:lumMod val="75000"/>
                    <a:lumOff val="25000"/>
                  </a:prstClr>
                </a:solidFill>
              </a:rPr>
              <a:t>. Route fayli:</a:t>
            </a:r>
          </a:p>
          <a:p>
            <a:pPr lvl="0">
              <a:buClr>
                <a:srgbClr val="1CADE4"/>
              </a:buClr>
            </a:pPr>
            <a:r>
              <a:rPr lang="en-US" sz="1500">
                <a:solidFill>
                  <a:srgbClr val="0000FF"/>
                </a:solidFill>
                <a:latin typeface="Consolas" panose="020B0609020204030204" pitchFamily="49" charset="0"/>
              </a:rPr>
              <a:t>use</a:t>
            </a:r>
            <a:r>
              <a:rPr lang="en-US" sz="1500">
                <a:solidFill>
                  <a:srgbClr val="000000"/>
                </a:solidFill>
                <a:latin typeface="Consolas" panose="020B0609020204030204" pitchFamily="49" charset="0"/>
              </a:rPr>
              <a:t> App</a:t>
            </a:r>
            <a:r>
              <a:rPr lang="en-US" sz="1500">
                <a:solidFill>
                  <a:srgbClr val="222222"/>
                </a:solidFill>
                <a:latin typeface="Consolas" panose="020B0609020204030204" pitchFamily="49" charset="0"/>
              </a:rPr>
              <a:t>\</a:t>
            </a:r>
            <a:r>
              <a:rPr lang="en-US" sz="1500">
                <a:solidFill>
                  <a:srgbClr val="000000"/>
                </a:solidFill>
                <a:latin typeface="Consolas" panose="020B0609020204030204" pitchFamily="49" charset="0"/>
              </a:rPr>
              <a:t>Http</a:t>
            </a:r>
            <a:r>
              <a:rPr lang="en-US" sz="1500">
                <a:solidFill>
                  <a:srgbClr val="222222"/>
                </a:solidFill>
                <a:latin typeface="Consolas" panose="020B0609020204030204" pitchFamily="49" charset="0"/>
              </a:rPr>
              <a:t>\</a:t>
            </a:r>
            <a:r>
              <a:rPr lang="en-US" sz="1500">
                <a:solidFill>
                  <a:srgbClr val="000000"/>
                </a:solidFill>
                <a:latin typeface="Consolas" panose="020B0609020204030204" pitchFamily="49" charset="0"/>
              </a:rPr>
              <a:t>Controllers</a:t>
            </a:r>
            <a:r>
              <a:rPr lang="en-US" sz="1500">
                <a:solidFill>
                  <a:srgbClr val="222222"/>
                </a:solidFill>
                <a:latin typeface="Consolas" panose="020B0609020204030204" pitchFamily="49" charset="0"/>
              </a:rPr>
              <a:t>\</a:t>
            </a:r>
            <a:r>
              <a:rPr lang="en-US" sz="1500">
                <a:solidFill>
                  <a:srgbClr val="267F99"/>
                </a:solidFill>
                <a:latin typeface="Consolas" panose="020B0609020204030204" pitchFamily="49" charset="0"/>
              </a:rPr>
              <a:t>StudentController</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lvl="0">
              <a:buClr>
                <a:srgbClr val="1CADE4"/>
              </a:buClr>
            </a:pPr>
            <a:r>
              <a:rPr lang="en-US" sz="1500">
                <a:solidFill>
                  <a:srgbClr val="000000"/>
                </a:solidFill>
                <a:latin typeface="Consolas" panose="020B0609020204030204" pitchFamily="49" charset="0"/>
              </a:rPr>
              <a:t/>
            </a:r>
            <a:br>
              <a:rPr lang="en-US" sz="1500">
                <a:solidFill>
                  <a:srgbClr val="000000"/>
                </a:solidFill>
                <a:latin typeface="Consolas" panose="020B0609020204030204" pitchFamily="49" charset="0"/>
              </a:rPr>
            </a:br>
            <a:r>
              <a:rPr lang="en-US" sz="1500">
                <a:solidFill>
                  <a:srgbClr val="267F99"/>
                </a:solidFill>
                <a:latin typeface="Consolas" panose="020B0609020204030204" pitchFamily="49" charset="0"/>
              </a:rPr>
              <a:t>Route</a:t>
            </a:r>
            <a:r>
              <a:rPr lang="en-US" sz="1500">
                <a:solidFill>
                  <a:srgbClr val="000000"/>
                </a:solidFill>
                <a:latin typeface="Consolas" panose="020B0609020204030204" pitchFamily="49" charset="0"/>
              </a:rPr>
              <a:t>::</a:t>
            </a:r>
            <a:r>
              <a:rPr lang="en-US" sz="1500">
                <a:solidFill>
                  <a:srgbClr val="795E26"/>
                </a:solidFill>
                <a:latin typeface="Consolas" panose="020B0609020204030204" pitchFamily="49" charset="0"/>
              </a:rPr>
              <a:t>get</a:t>
            </a:r>
            <a:r>
              <a:rPr lang="en-US" sz="1500">
                <a:solidFill>
                  <a:srgbClr val="222222"/>
                </a:solidFill>
                <a:latin typeface="Consolas" panose="020B0609020204030204" pitchFamily="49" charset="0"/>
              </a:rPr>
              <a:t>(</a:t>
            </a:r>
            <a:r>
              <a:rPr lang="en-US" sz="1500">
                <a:solidFill>
                  <a:srgbClr val="A31515"/>
                </a:solidFill>
                <a:latin typeface="Consolas" panose="020B0609020204030204" pitchFamily="49" charset="0"/>
              </a:rPr>
              <a:t>'students'</a:t>
            </a:r>
            <a:r>
              <a:rPr lang="en-US" sz="1500">
                <a:solidFill>
                  <a:srgbClr val="222222"/>
                </a:solidFill>
                <a:latin typeface="Consolas" panose="020B0609020204030204" pitchFamily="49" charset="0"/>
              </a:rPr>
              <a:t>,</a:t>
            </a:r>
            <a:r>
              <a:rPr lang="en-US" sz="1500">
                <a:solidFill>
                  <a:srgbClr val="000000"/>
                </a:solidFill>
                <a:latin typeface="Consolas" panose="020B0609020204030204" pitchFamily="49" charset="0"/>
              </a:rPr>
              <a:t> </a:t>
            </a:r>
            <a:r>
              <a:rPr lang="en-US" sz="1500">
                <a:solidFill>
                  <a:srgbClr val="222222"/>
                </a:solidFill>
                <a:latin typeface="Consolas" panose="020B0609020204030204" pitchFamily="49" charset="0"/>
              </a:rPr>
              <a:t>[</a:t>
            </a:r>
            <a:r>
              <a:rPr lang="en-US" sz="1500">
                <a:solidFill>
                  <a:srgbClr val="267F99"/>
                </a:solidFill>
                <a:latin typeface="Consolas" panose="020B0609020204030204" pitchFamily="49" charset="0"/>
              </a:rPr>
              <a:t>StudentController</a:t>
            </a:r>
            <a:r>
              <a:rPr lang="en-US" sz="1500">
                <a:solidFill>
                  <a:srgbClr val="000000"/>
                </a:solidFill>
                <a:latin typeface="Consolas" panose="020B0609020204030204" pitchFamily="49" charset="0"/>
              </a:rPr>
              <a:t>::</a:t>
            </a:r>
            <a:r>
              <a:rPr lang="en-US" sz="1500">
                <a:solidFill>
                  <a:srgbClr val="0000FF"/>
                </a:solidFill>
                <a:latin typeface="Consolas" panose="020B0609020204030204" pitchFamily="49" charset="0"/>
              </a:rPr>
              <a:t>class</a:t>
            </a:r>
            <a:r>
              <a:rPr lang="en-US" sz="1500">
                <a:solidFill>
                  <a:srgbClr val="222222"/>
                </a:solidFill>
                <a:latin typeface="Consolas" panose="020B0609020204030204" pitchFamily="49" charset="0"/>
              </a:rPr>
              <a:t>,</a:t>
            </a:r>
            <a:r>
              <a:rPr lang="en-US" sz="1500">
                <a:solidFill>
                  <a:srgbClr val="000000"/>
                </a:solidFill>
                <a:latin typeface="Consolas" panose="020B0609020204030204" pitchFamily="49" charset="0"/>
              </a:rPr>
              <a:t> </a:t>
            </a:r>
            <a:r>
              <a:rPr lang="en-US" sz="1500">
                <a:solidFill>
                  <a:srgbClr val="A31515"/>
                </a:solidFill>
                <a:latin typeface="Consolas" panose="020B0609020204030204" pitchFamily="49" charset="0"/>
              </a:rPr>
              <a:t>'index'</a:t>
            </a:r>
            <a:r>
              <a:rPr lang="en-US" sz="1500">
                <a:solidFill>
                  <a:srgbClr val="222222"/>
                </a:solidFill>
                <a:latin typeface="Consolas" panose="020B0609020204030204" pitchFamily="49" charset="0"/>
              </a:rPr>
              <a:t>]);</a:t>
            </a:r>
            <a:endParaRPr lang="en-US" sz="1500">
              <a:solidFill>
                <a:srgbClr val="800000"/>
              </a:solidFill>
              <a:latin typeface="Consolas" panose="020B0609020204030204" pitchFamily="49" charset="0"/>
            </a:endParaRPr>
          </a:p>
          <a:p>
            <a:pPr marL="266700" lvl="0">
              <a:lnSpc>
                <a:spcPct val="120000"/>
              </a:lnSpc>
              <a:spcBef>
                <a:spcPts val="0"/>
              </a:spcBef>
              <a:buClr>
                <a:srgbClr val="1CADE4"/>
              </a:buClr>
            </a:pPr>
            <a:r>
              <a:rPr lang="en-US">
                <a:solidFill>
                  <a:prstClr val="black">
                    <a:lumMod val="75000"/>
                    <a:lumOff val="25000"/>
                  </a:prstClr>
                </a:solidFill>
              </a:rPr>
              <a:t>1.3. Route fayli: </a:t>
            </a:r>
            <a:endParaRPr lang="en-US" smtClean="0">
              <a:solidFill>
                <a:prstClr val="black">
                  <a:lumMod val="75000"/>
                  <a:lumOff val="25000"/>
                </a:prstClr>
              </a:solidFill>
            </a:endParaRPr>
          </a:p>
          <a:p>
            <a:pPr marL="266700" lvl="0">
              <a:lnSpc>
                <a:spcPct val="120000"/>
              </a:lnSpc>
              <a:spcBef>
                <a:spcPts val="0"/>
              </a:spcBef>
              <a:buClr>
                <a:srgbClr val="1CADE4"/>
              </a:buClr>
            </a:pPr>
            <a:r>
              <a:rPr lang="en-US" sz="1500" smtClean="0">
                <a:solidFill>
                  <a:srgbClr val="0000FF"/>
                </a:solidFill>
                <a:latin typeface="Consolas" panose="020B0609020204030204" pitchFamily="49" charset="0"/>
              </a:rPr>
              <a:t>class</a:t>
            </a:r>
            <a:r>
              <a:rPr lang="en-US" sz="1500" smtClean="0">
                <a:solidFill>
                  <a:srgbClr val="000000"/>
                </a:solidFill>
                <a:latin typeface="Consolas" panose="020B0609020204030204" pitchFamily="49" charset="0"/>
              </a:rPr>
              <a:t> </a:t>
            </a:r>
            <a:r>
              <a:rPr lang="en-US" sz="1500" smtClean="0">
                <a:solidFill>
                  <a:srgbClr val="267F99"/>
                </a:solidFill>
                <a:latin typeface="Consolas" panose="020B0609020204030204" pitchFamily="49" charset="0"/>
              </a:rPr>
              <a:t>StudentController</a:t>
            </a:r>
            <a:r>
              <a:rPr lang="en-US" sz="1500" smtClean="0">
                <a:solidFill>
                  <a:srgbClr val="000000"/>
                </a:solidFill>
                <a:latin typeface="Consolas" panose="020B0609020204030204" pitchFamily="49" charset="0"/>
              </a:rPr>
              <a:t> </a:t>
            </a:r>
            <a:r>
              <a:rPr lang="en-US" sz="1500" smtClean="0">
                <a:solidFill>
                  <a:srgbClr val="0000FF"/>
                </a:solidFill>
                <a:latin typeface="Consolas" panose="020B0609020204030204" pitchFamily="49" charset="0"/>
              </a:rPr>
              <a:t>extends</a:t>
            </a:r>
            <a:r>
              <a:rPr lang="en-US" sz="1500" smtClean="0">
                <a:solidFill>
                  <a:srgbClr val="000000"/>
                </a:solidFill>
                <a:latin typeface="Consolas" panose="020B0609020204030204" pitchFamily="49" charset="0"/>
              </a:rPr>
              <a:t> </a:t>
            </a:r>
            <a:r>
              <a:rPr lang="en-US" sz="1500" smtClean="0">
                <a:solidFill>
                  <a:srgbClr val="267F99"/>
                </a:solidFill>
                <a:latin typeface="Consolas" panose="020B0609020204030204" pitchFamily="49" charset="0"/>
              </a:rPr>
              <a:t>Controller</a:t>
            </a:r>
            <a:endParaRPr lang="en-US" sz="1500" smtClean="0">
              <a:solidFill>
                <a:srgbClr val="000000"/>
              </a:solidFill>
              <a:latin typeface="Consolas" panose="020B0609020204030204" pitchFamily="49" charset="0"/>
            </a:endParaRPr>
          </a:p>
          <a:p>
            <a:pPr>
              <a:lnSpc>
                <a:spcPct val="100000"/>
              </a:lnSpc>
              <a:spcBef>
                <a:spcPts val="0"/>
              </a:spcBef>
            </a:pPr>
            <a:r>
              <a:rPr lang="en-US" sz="1500" smtClean="0">
                <a:solidFill>
                  <a:srgbClr val="222222"/>
                </a:solidFill>
                <a:latin typeface="Consolas" panose="020B0609020204030204" pitchFamily="49" charset="0"/>
              </a:rPr>
              <a:t>  {</a:t>
            </a: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protected</a:t>
            </a:r>
            <a:r>
              <a:rPr lang="en-US" sz="1500">
                <a:solidFill>
                  <a:srgbClr val="000000"/>
                </a:solidFill>
                <a:latin typeface="Consolas" panose="020B0609020204030204" pitchFamily="49" charset="0"/>
              </a:rPr>
              <a:t> </a:t>
            </a:r>
            <a:r>
              <a:rPr lang="en-US" sz="1500">
                <a:solidFill>
                  <a:srgbClr val="222222"/>
                </a:solidFill>
                <a:latin typeface="Consolas" panose="020B0609020204030204" pitchFamily="49" charset="0"/>
              </a:rPr>
              <a:t>$</a:t>
            </a:r>
            <a:r>
              <a:rPr lang="en-US" sz="1500">
                <a:solidFill>
                  <a:srgbClr val="001080"/>
                </a:solidFill>
                <a:latin typeface="Consolas" panose="020B0609020204030204" pitchFamily="49" charset="0"/>
              </a:rPr>
              <a:t>students</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public</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function</a:t>
            </a:r>
            <a:r>
              <a:rPr lang="en-US" sz="1500">
                <a:solidFill>
                  <a:srgbClr val="000000"/>
                </a:solidFill>
                <a:latin typeface="Consolas" panose="020B0609020204030204" pitchFamily="49" charset="0"/>
              </a:rPr>
              <a:t> </a:t>
            </a:r>
            <a:r>
              <a:rPr lang="en-US" sz="1500">
                <a:solidFill>
                  <a:srgbClr val="795E26"/>
                </a:solidFill>
                <a:latin typeface="Consolas" panose="020B0609020204030204" pitchFamily="49" charset="0"/>
              </a:rPr>
              <a:t>__construct</a:t>
            </a:r>
            <a:r>
              <a:rPr lang="en-US" sz="1500">
                <a:solidFill>
                  <a:srgbClr val="222222"/>
                </a:solidFill>
                <a:latin typeface="Consolas" panose="020B0609020204030204" pitchFamily="49" charset="0"/>
              </a:rPr>
              <a:t>(</a:t>
            </a:r>
            <a:r>
              <a:rPr lang="en-US" sz="1500">
                <a:solidFill>
                  <a:srgbClr val="267F99"/>
                </a:solidFill>
                <a:latin typeface="Consolas" panose="020B0609020204030204" pitchFamily="49" charset="0"/>
              </a:rPr>
              <a:t>StudentRepositoryInterface</a:t>
            </a:r>
            <a:r>
              <a:rPr lang="en-US" sz="1500">
                <a:solidFill>
                  <a:srgbClr val="000000"/>
                </a:solidFill>
                <a:latin typeface="Consolas" panose="020B0609020204030204" pitchFamily="49" charset="0"/>
              </a:rPr>
              <a:t> </a:t>
            </a:r>
            <a:r>
              <a:rPr lang="en-US" sz="1500">
                <a:solidFill>
                  <a:srgbClr val="222222"/>
                </a:solidFill>
                <a:latin typeface="Consolas" panose="020B0609020204030204" pitchFamily="49" charset="0"/>
              </a:rPr>
              <a:t>$</a:t>
            </a:r>
            <a:r>
              <a:rPr lang="en-US" sz="1500">
                <a:solidFill>
                  <a:srgbClr val="001080"/>
                </a:solidFill>
                <a:latin typeface="Consolas" panose="020B0609020204030204" pitchFamily="49" charset="0"/>
              </a:rPr>
              <a:t>students</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a:solidFill>
                  <a:srgbClr val="222222"/>
                </a:solidFill>
                <a:latin typeface="Consolas" panose="020B0609020204030204" pitchFamily="49" charset="0"/>
              </a:rPr>
              <a:t>$</a:t>
            </a:r>
            <a:r>
              <a:rPr lang="en-US" sz="1500">
                <a:solidFill>
                  <a:srgbClr val="0000FF"/>
                </a:solidFill>
                <a:latin typeface="Consolas" panose="020B0609020204030204" pitchFamily="49" charset="0"/>
              </a:rPr>
              <a:t>this</a:t>
            </a:r>
            <a:r>
              <a:rPr lang="en-US" sz="1500">
                <a:solidFill>
                  <a:srgbClr val="000000"/>
                </a:solidFill>
                <a:latin typeface="Consolas" panose="020B0609020204030204" pitchFamily="49" charset="0"/>
              </a:rPr>
              <a:t>-&gt;</a:t>
            </a:r>
            <a:r>
              <a:rPr lang="en-US" sz="1500">
                <a:solidFill>
                  <a:srgbClr val="222222"/>
                </a:solidFill>
                <a:latin typeface="Consolas" panose="020B0609020204030204" pitchFamily="49" charset="0"/>
              </a:rPr>
              <a:t>students</a:t>
            </a:r>
            <a:r>
              <a:rPr lang="en-US" sz="1500">
                <a:solidFill>
                  <a:srgbClr val="000000"/>
                </a:solidFill>
                <a:latin typeface="Consolas" panose="020B0609020204030204" pitchFamily="49" charset="0"/>
              </a:rPr>
              <a:t> = </a:t>
            </a:r>
            <a:r>
              <a:rPr lang="en-US" sz="1500">
                <a:solidFill>
                  <a:srgbClr val="222222"/>
                </a:solidFill>
                <a:latin typeface="Consolas" panose="020B0609020204030204" pitchFamily="49" charset="0"/>
              </a:rPr>
              <a:t>$</a:t>
            </a:r>
            <a:r>
              <a:rPr lang="en-US" sz="1500">
                <a:solidFill>
                  <a:srgbClr val="001080"/>
                </a:solidFill>
                <a:latin typeface="Consolas" panose="020B0609020204030204" pitchFamily="49" charset="0"/>
              </a:rPr>
              <a:t>students</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smtClean="0">
                <a:solidFill>
                  <a:srgbClr val="222222"/>
                </a:solidFill>
                <a:latin typeface="Consolas" panose="020B0609020204030204" pitchFamily="49" charset="0"/>
              </a:rPr>
              <a:t>}</a:t>
            </a:r>
          </a:p>
          <a:p>
            <a:pPr>
              <a:lnSpc>
                <a:spcPct val="100000"/>
              </a:lnSpc>
              <a:spcBef>
                <a:spcPts val="0"/>
              </a:spcBef>
            </a:pP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public</a:t>
            </a:r>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function</a:t>
            </a:r>
            <a:r>
              <a:rPr lang="en-US" sz="1500">
                <a:solidFill>
                  <a:srgbClr val="000000"/>
                </a:solidFill>
                <a:latin typeface="Consolas" panose="020B0609020204030204" pitchFamily="49" charset="0"/>
              </a:rPr>
              <a:t> </a:t>
            </a:r>
            <a:r>
              <a:rPr lang="en-US" sz="1500">
                <a:solidFill>
                  <a:srgbClr val="795E26"/>
                </a:solidFill>
                <a:latin typeface="Consolas" panose="020B0609020204030204" pitchFamily="49" charset="0"/>
              </a:rPr>
              <a:t>index</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a:solidFill>
                  <a:srgbClr val="222222"/>
                </a:solidFill>
                <a:latin typeface="Consolas" panose="020B0609020204030204" pitchFamily="49" charset="0"/>
              </a:rPr>
              <a:t>$</a:t>
            </a:r>
            <a:r>
              <a:rPr lang="en-US" sz="1500">
                <a:solidFill>
                  <a:srgbClr val="001080"/>
                </a:solidFill>
                <a:latin typeface="Consolas" panose="020B0609020204030204" pitchFamily="49" charset="0"/>
              </a:rPr>
              <a:t>students</a:t>
            </a:r>
            <a:r>
              <a:rPr lang="en-US" sz="1500">
                <a:solidFill>
                  <a:srgbClr val="000000"/>
                </a:solidFill>
                <a:latin typeface="Consolas" panose="020B0609020204030204" pitchFamily="49" charset="0"/>
              </a:rPr>
              <a:t> = </a:t>
            </a:r>
            <a:r>
              <a:rPr lang="en-US" sz="1500">
                <a:solidFill>
                  <a:srgbClr val="222222"/>
                </a:solidFill>
                <a:latin typeface="Consolas" panose="020B0609020204030204" pitchFamily="49" charset="0"/>
              </a:rPr>
              <a:t>$</a:t>
            </a:r>
            <a:r>
              <a:rPr lang="en-US" sz="1500">
                <a:solidFill>
                  <a:srgbClr val="0000FF"/>
                </a:solidFill>
                <a:latin typeface="Consolas" panose="020B0609020204030204" pitchFamily="49" charset="0"/>
              </a:rPr>
              <a:t>this</a:t>
            </a:r>
            <a:r>
              <a:rPr lang="en-US" sz="1500">
                <a:solidFill>
                  <a:srgbClr val="000000"/>
                </a:solidFill>
                <a:latin typeface="Consolas" panose="020B0609020204030204" pitchFamily="49" charset="0"/>
              </a:rPr>
              <a:t>-&gt;</a:t>
            </a:r>
            <a:r>
              <a:rPr lang="en-US" sz="1500">
                <a:solidFill>
                  <a:srgbClr val="222222"/>
                </a:solidFill>
                <a:latin typeface="Consolas" panose="020B0609020204030204" pitchFamily="49" charset="0"/>
              </a:rPr>
              <a:t>students</a:t>
            </a:r>
            <a:r>
              <a:rPr lang="en-US" sz="1500">
                <a:solidFill>
                  <a:srgbClr val="000000"/>
                </a:solidFill>
                <a:latin typeface="Consolas" panose="020B0609020204030204" pitchFamily="49" charset="0"/>
              </a:rPr>
              <a:t>-&gt;</a:t>
            </a:r>
            <a:r>
              <a:rPr lang="en-US" sz="1500">
                <a:solidFill>
                  <a:srgbClr val="795E26"/>
                </a:solidFill>
                <a:latin typeface="Consolas" panose="020B0609020204030204" pitchFamily="49" charset="0"/>
              </a:rPr>
              <a:t>allStudents</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a:solidFill>
                  <a:srgbClr val="AF00DB"/>
                </a:solidFill>
                <a:latin typeface="Consolas" panose="020B0609020204030204" pitchFamily="49" charset="0"/>
              </a:rPr>
              <a:t>return</a:t>
            </a:r>
            <a:r>
              <a:rPr lang="en-US" sz="1500">
                <a:solidFill>
                  <a:srgbClr val="000000"/>
                </a:solidFill>
                <a:latin typeface="Consolas" panose="020B0609020204030204" pitchFamily="49" charset="0"/>
              </a:rPr>
              <a:t> </a:t>
            </a:r>
            <a:r>
              <a:rPr lang="en-US" sz="1500">
                <a:solidFill>
                  <a:srgbClr val="795E26"/>
                </a:solidFill>
                <a:latin typeface="Consolas" panose="020B0609020204030204" pitchFamily="49" charset="0"/>
              </a:rPr>
              <a:t>view</a:t>
            </a:r>
            <a:r>
              <a:rPr lang="en-US" sz="1500">
                <a:solidFill>
                  <a:srgbClr val="222222"/>
                </a:solidFill>
                <a:latin typeface="Consolas" panose="020B0609020204030204" pitchFamily="49" charset="0"/>
              </a:rPr>
              <a:t>(</a:t>
            </a:r>
            <a:r>
              <a:rPr lang="en-US" sz="1500">
                <a:solidFill>
                  <a:srgbClr val="A31515"/>
                </a:solidFill>
                <a:latin typeface="Consolas" panose="020B0609020204030204" pitchFamily="49" charset="0"/>
              </a:rPr>
              <a:t>'students'</a:t>
            </a:r>
            <a:r>
              <a:rPr lang="en-US" sz="1500">
                <a:solidFill>
                  <a:srgbClr val="222222"/>
                </a:solidFill>
                <a:latin typeface="Consolas" panose="020B0609020204030204" pitchFamily="49" charset="0"/>
              </a:rPr>
              <a:t>,</a:t>
            </a:r>
            <a:r>
              <a:rPr lang="en-US" sz="1500">
                <a:solidFill>
                  <a:srgbClr val="000000"/>
                </a:solidFill>
                <a:latin typeface="Consolas" panose="020B0609020204030204" pitchFamily="49" charset="0"/>
              </a:rPr>
              <a:t> </a:t>
            </a:r>
            <a:r>
              <a:rPr lang="en-US" sz="1500">
                <a:solidFill>
                  <a:srgbClr val="795E26"/>
                </a:solidFill>
                <a:latin typeface="Consolas" panose="020B0609020204030204" pitchFamily="49" charset="0"/>
              </a:rPr>
              <a:t>compact</a:t>
            </a:r>
            <a:r>
              <a:rPr lang="en-US" sz="1500">
                <a:solidFill>
                  <a:srgbClr val="222222"/>
                </a:solidFill>
                <a:latin typeface="Consolas" panose="020B0609020204030204" pitchFamily="49" charset="0"/>
              </a:rPr>
              <a:t>(</a:t>
            </a:r>
            <a:r>
              <a:rPr lang="en-US" sz="1500">
                <a:solidFill>
                  <a:srgbClr val="A31515"/>
                </a:solidFill>
                <a:latin typeface="Consolas" panose="020B0609020204030204" pitchFamily="49" charset="0"/>
              </a:rPr>
              <a:t>'students'</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a:lnSpc>
                <a:spcPct val="100000"/>
              </a:lnSpc>
              <a:spcBef>
                <a:spcPts val="0"/>
              </a:spcBef>
            </a:pPr>
            <a:r>
              <a:rPr lang="en-US" sz="1500">
                <a:solidFill>
                  <a:srgbClr val="000000"/>
                </a:solidFill>
                <a:latin typeface="Consolas" panose="020B0609020204030204" pitchFamily="49" charset="0"/>
              </a:rPr>
              <a:t>    </a:t>
            </a:r>
            <a:r>
              <a:rPr lang="en-US" sz="1500">
                <a:solidFill>
                  <a:srgbClr val="222222"/>
                </a:solidFill>
                <a:latin typeface="Consolas" panose="020B0609020204030204" pitchFamily="49" charset="0"/>
              </a:rPr>
              <a:t>}</a:t>
            </a:r>
            <a:endParaRPr lang="en-US" sz="1500">
              <a:solidFill>
                <a:srgbClr val="000000"/>
              </a:solidFill>
              <a:latin typeface="Consolas" panose="020B0609020204030204" pitchFamily="49" charset="0"/>
            </a:endParaRPr>
          </a:p>
          <a:p>
            <a:pPr marL="266700" lvl="0">
              <a:lnSpc>
                <a:spcPct val="120000"/>
              </a:lnSpc>
              <a:spcBef>
                <a:spcPts val="0"/>
              </a:spcBef>
              <a:buClr>
                <a:srgbClr val="1CADE4"/>
              </a:buClr>
            </a:pPr>
            <a:endParaRPr lang="en-US" sz="1500" smtClean="0">
              <a:solidFill>
                <a:srgbClr val="000000"/>
              </a:solidFill>
              <a:latin typeface="Consolas" panose="020B0609020204030204" pitchFamily="49" charset="0"/>
            </a:endParaRPr>
          </a:p>
          <a:p>
            <a:pPr marL="266700"/>
            <a:endParaRPr lang="en-US" smtClean="0"/>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23</a:t>
            </a:fld>
            <a:endParaRPr lang="en-US"/>
          </a:p>
        </p:txBody>
      </p:sp>
      <p:pic>
        <p:nvPicPr>
          <p:cNvPr id="6" name="Picture 5"/>
          <p:cNvPicPr>
            <a:picLocks noChangeAspect="1"/>
          </p:cNvPicPr>
          <p:nvPr/>
        </p:nvPicPr>
        <p:blipFill>
          <a:blip r:embed="rId2"/>
          <a:stretch>
            <a:fillRect/>
          </a:stretch>
        </p:blipFill>
        <p:spPr>
          <a:xfrm>
            <a:off x="7496354" y="3899448"/>
            <a:ext cx="3504050" cy="2294318"/>
          </a:xfrm>
          <a:prstGeom prst="rect">
            <a:avLst/>
          </a:prstGeom>
        </p:spPr>
      </p:pic>
    </p:spTree>
    <p:extLst>
      <p:ext uri="{BB962C8B-B14F-4D97-AF65-F5344CB8AC3E}">
        <p14:creationId xmlns:p14="http://schemas.microsoft.com/office/powerpoint/2010/main" val="3717222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Maketlar qurish</a:t>
            </a:r>
            <a:endParaRPr lang="en-US"/>
          </a:p>
        </p:txBody>
      </p:sp>
      <p:sp>
        <p:nvSpPr>
          <p:cNvPr id="3" name="Content Placeholder 2"/>
          <p:cNvSpPr>
            <a:spLocks noGrp="1"/>
          </p:cNvSpPr>
          <p:nvPr>
            <p:ph idx="1"/>
          </p:nvPr>
        </p:nvSpPr>
        <p:spPr>
          <a:xfrm>
            <a:off x="1097280" y="1845734"/>
            <a:ext cx="10058400" cy="4477428"/>
          </a:xfrm>
        </p:spPr>
        <p:txBody>
          <a:bodyPr>
            <a:normAutofit fontScale="77500" lnSpcReduction="20000"/>
          </a:bodyPr>
          <a:lstStyle/>
          <a:p>
            <a:r>
              <a:rPr lang="en-US" sz="2600" smtClean="0"/>
              <a:t>2. Shablonlardagi vorislik orqali.</a:t>
            </a:r>
          </a:p>
          <a:p>
            <a:r>
              <a:rPr lang="en-US" sz="2600" smtClean="0"/>
              <a:t>2.1. Maket faylini qurish:</a:t>
            </a:r>
          </a:p>
          <a:p>
            <a:r>
              <a:rPr lang="en-US">
                <a:solidFill>
                  <a:srgbClr val="008000"/>
                </a:solidFill>
                <a:latin typeface="Consolas" panose="020B0609020204030204" pitchFamily="49" charset="0"/>
              </a:rPr>
              <a:t>&lt;!-- resources/views/layouts/app.blade.php --&gt;</a:t>
            </a:r>
            <a:endParaRPr lang="en-US">
              <a:solidFill>
                <a:srgbClr val="000000"/>
              </a:solidFill>
              <a:latin typeface="Consolas" panose="020B0609020204030204" pitchFamily="49" charset="0"/>
            </a:endParaRPr>
          </a:p>
          <a:p>
            <a:pPr>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800000"/>
                </a:solidFill>
                <a:latin typeface="Consolas" panose="020B0609020204030204" pitchFamily="49" charset="0"/>
              </a:rPr>
              <a:t>&lt;html&gt;</a:t>
            </a:r>
            <a:endParaRPr lang="en-US">
              <a:solidFill>
                <a:srgbClr val="000000"/>
              </a:solidFill>
              <a:latin typeface="Consolas" panose="020B0609020204030204" pitchFamily="49" charset="0"/>
            </a:endParaRPr>
          </a:p>
          <a:p>
            <a:pPr>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800000"/>
                </a:solidFill>
                <a:latin typeface="Consolas" panose="020B0609020204030204" pitchFamily="49" charset="0"/>
              </a:rPr>
              <a:t>&lt;head&gt;</a:t>
            </a:r>
            <a:endParaRPr lang="en-US">
              <a:solidFill>
                <a:srgbClr val="000000"/>
              </a:solidFill>
              <a:latin typeface="Consolas" panose="020B0609020204030204" pitchFamily="49" charset="0"/>
            </a:endParaRPr>
          </a:p>
          <a:p>
            <a:pPr>
              <a:spcBef>
                <a:spcPts val="0"/>
              </a:spcBef>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&lt;title&gt;</a:t>
            </a:r>
            <a:r>
              <a:rPr lang="en-US">
                <a:solidFill>
                  <a:srgbClr val="000000"/>
                </a:solidFill>
                <a:latin typeface="Consolas" panose="020B0609020204030204" pitchFamily="49" charset="0"/>
              </a:rPr>
              <a:t>App Name - @yield('title</a:t>
            </a:r>
            <a:r>
              <a:rPr lang="en-US" smtClean="0">
                <a:solidFill>
                  <a:srgbClr val="000000"/>
                </a:solidFill>
                <a:latin typeface="Consolas" panose="020B0609020204030204" pitchFamily="49" charset="0"/>
              </a:rPr>
              <a:t>', 'Default')</a:t>
            </a:r>
            <a:r>
              <a:rPr lang="en-US" smtClean="0">
                <a:solidFill>
                  <a:srgbClr val="800000"/>
                </a:solidFill>
                <a:latin typeface="Consolas" panose="020B0609020204030204" pitchFamily="49" charset="0"/>
              </a:rPr>
              <a:t>&lt;/</a:t>
            </a:r>
            <a:r>
              <a:rPr lang="en-US">
                <a:solidFill>
                  <a:srgbClr val="800000"/>
                </a:solidFill>
                <a:latin typeface="Consolas" panose="020B0609020204030204" pitchFamily="49" charset="0"/>
              </a:rPr>
              <a:t>title&gt;</a:t>
            </a:r>
            <a:endParaRPr lang="en-US">
              <a:solidFill>
                <a:srgbClr val="000000"/>
              </a:solidFill>
              <a:latin typeface="Consolas" panose="020B0609020204030204" pitchFamily="49" charset="0"/>
            </a:endParaRPr>
          </a:p>
          <a:p>
            <a:pPr>
              <a:spcBef>
                <a:spcPts val="0"/>
              </a:spcBef>
            </a:pPr>
            <a:r>
              <a:rPr lang="en-US">
                <a:solidFill>
                  <a:srgbClr val="800000"/>
                </a:solidFill>
                <a:latin typeface="Consolas" panose="020B0609020204030204" pitchFamily="49" charset="0"/>
              </a:rPr>
              <a:t>&lt;/head&gt;</a:t>
            </a:r>
            <a:endParaRPr lang="en-US">
              <a:solidFill>
                <a:srgbClr val="000000"/>
              </a:solidFill>
              <a:latin typeface="Consolas" panose="020B0609020204030204" pitchFamily="49" charset="0"/>
            </a:endParaRPr>
          </a:p>
          <a:p>
            <a:pPr>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800000"/>
                </a:solidFill>
                <a:latin typeface="Consolas" panose="020B0609020204030204" pitchFamily="49" charset="0"/>
              </a:rPr>
              <a:t>&lt;body&gt;</a:t>
            </a:r>
            <a:endParaRPr lang="en-US">
              <a:solidFill>
                <a:srgbClr val="000000"/>
              </a:solidFill>
              <a:latin typeface="Consolas" panose="020B0609020204030204" pitchFamily="49" charset="0"/>
            </a:endParaRPr>
          </a:p>
          <a:p>
            <a:pPr>
              <a:spcBef>
                <a:spcPts val="0"/>
              </a:spcBef>
            </a:pPr>
            <a:r>
              <a:rPr lang="en-US">
                <a:solidFill>
                  <a:srgbClr val="000000"/>
                </a:solidFill>
                <a:latin typeface="Consolas" panose="020B0609020204030204" pitchFamily="49" charset="0"/>
              </a:rPr>
              <a:t>    @section('sidebar')</a:t>
            </a:r>
          </a:p>
          <a:p>
            <a:pPr>
              <a:spcBef>
                <a:spcPts val="0"/>
              </a:spcBef>
            </a:pPr>
            <a:r>
              <a:rPr lang="en-US">
                <a:solidFill>
                  <a:srgbClr val="000000"/>
                </a:solidFill>
                <a:latin typeface="Consolas" panose="020B0609020204030204" pitchFamily="49" charset="0"/>
              </a:rPr>
              <a:t>    This is the master sidebar.</a:t>
            </a:r>
          </a:p>
          <a:p>
            <a:pPr>
              <a:spcBef>
                <a:spcPts val="0"/>
              </a:spcBef>
            </a:pPr>
            <a:r>
              <a:rPr lang="en-US">
                <a:solidFill>
                  <a:srgbClr val="000000"/>
                </a:solidFill>
                <a:latin typeface="Consolas" panose="020B0609020204030204" pitchFamily="49" charset="0"/>
              </a:rPr>
              <a:t>    @show</a:t>
            </a:r>
          </a:p>
          <a:p>
            <a:pPr>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&lt;div</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class</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a:t>
            </a:r>
            <a:r>
              <a:rPr lang="en-US">
                <a:solidFill>
                  <a:srgbClr val="0000FF"/>
                </a:solidFill>
                <a:latin typeface="Consolas" panose="020B0609020204030204" pitchFamily="49" charset="0"/>
              </a:rPr>
              <a:t>container</a:t>
            </a:r>
            <a:r>
              <a:rPr lang="en-US">
                <a:solidFill>
                  <a:srgbClr val="A31515"/>
                </a:solidFill>
                <a:latin typeface="Consolas" panose="020B0609020204030204" pitchFamily="49" charset="0"/>
              </a:rPr>
              <a:t>"</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pPr>
              <a:spcBef>
                <a:spcPts val="0"/>
              </a:spcBef>
            </a:pPr>
            <a:r>
              <a:rPr lang="en-US">
                <a:solidFill>
                  <a:srgbClr val="000000"/>
                </a:solidFill>
                <a:latin typeface="Consolas" panose="020B0609020204030204" pitchFamily="49" charset="0"/>
              </a:rPr>
              <a:t>        @yield('content')</a:t>
            </a:r>
          </a:p>
          <a:p>
            <a:pPr>
              <a:spcBef>
                <a:spcPts val="0"/>
              </a:spcBef>
            </a:pP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&lt;/div&gt;</a:t>
            </a:r>
            <a:endParaRPr lang="en-US">
              <a:solidFill>
                <a:srgbClr val="000000"/>
              </a:solidFill>
              <a:latin typeface="Consolas" panose="020B0609020204030204" pitchFamily="49" charset="0"/>
            </a:endParaRPr>
          </a:p>
          <a:p>
            <a:pPr>
              <a:spcBef>
                <a:spcPts val="0"/>
              </a:spcBef>
            </a:pPr>
            <a:r>
              <a:rPr lang="en-US">
                <a:solidFill>
                  <a:srgbClr val="800000"/>
                </a:solidFill>
                <a:latin typeface="Consolas" panose="020B0609020204030204" pitchFamily="49" charset="0"/>
              </a:rPr>
              <a:t>&lt;/body&gt;</a:t>
            </a:r>
            <a:endParaRPr lang="en-US">
              <a:solidFill>
                <a:srgbClr val="000000"/>
              </a:solidFill>
              <a:latin typeface="Consolas" panose="020B0609020204030204" pitchFamily="49" charset="0"/>
            </a:endParaRPr>
          </a:p>
          <a:p>
            <a:pPr>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800000"/>
                </a:solidFill>
                <a:latin typeface="Consolas" panose="020B0609020204030204" pitchFamily="49" charset="0"/>
              </a:rPr>
              <a:t>&lt;/html</a:t>
            </a:r>
            <a:r>
              <a:rPr lang="en-US" smtClean="0">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24</a:t>
            </a:fld>
            <a:endParaRPr lang="en-US"/>
          </a:p>
        </p:txBody>
      </p:sp>
    </p:spTree>
    <p:extLst>
      <p:ext uri="{BB962C8B-B14F-4D97-AF65-F5344CB8AC3E}">
        <p14:creationId xmlns:p14="http://schemas.microsoft.com/office/powerpoint/2010/main" val="2669325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Maketlar qurish</a:t>
            </a:r>
            <a:endParaRPr lang="en-US"/>
          </a:p>
        </p:txBody>
      </p:sp>
      <p:sp>
        <p:nvSpPr>
          <p:cNvPr id="3" name="Content Placeholder 2"/>
          <p:cNvSpPr>
            <a:spLocks noGrp="1"/>
          </p:cNvSpPr>
          <p:nvPr>
            <p:ph idx="1"/>
          </p:nvPr>
        </p:nvSpPr>
        <p:spPr>
          <a:xfrm>
            <a:off x="1097280" y="1845734"/>
            <a:ext cx="10058400" cy="4477428"/>
          </a:xfrm>
        </p:spPr>
        <p:txBody>
          <a:bodyPr>
            <a:normAutofit fontScale="70000" lnSpcReduction="20000"/>
          </a:bodyPr>
          <a:lstStyle/>
          <a:p>
            <a:r>
              <a:rPr lang="en-US" sz="2900" smtClean="0"/>
              <a:t>2. Shablonlardagi vorislik orqali.</a:t>
            </a:r>
          </a:p>
          <a:p>
            <a:r>
              <a:rPr lang="en-US" sz="2900" smtClean="0"/>
              <a:t>2.2. Maketni kengaytirish:</a:t>
            </a:r>
          </a:p>
          <a:p>
            <a:r>
              <a:rPr lang="en-US">
                <a:solidFill>
                  <a:srgbClr val="008000"/>
                </a:solidFill>
                <a:latin typeface="Consolas" panose="020B0609020204030204" pitchFamily="49" charset="0"/>
              </a:rPr>
              <a:t>&lt;!-- resources/views/child.blade.php --&gt;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@extends('layouts.app')</a:t>
            </a: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@section('title', 'Page Title')</a:t>
            </a: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@section('sidebar')</a:t>
            </a:r>
          </a:p>
          <a:p>
            <a:pPr>
              <a:lnSpc>
                <a:spcPct val="120000"/>
              </a:lnSpc>
              <a:spcBef>
                <a:spcPts val="0"/>
              </a:spcBef>
            </a:pPr>
            <a:r>
              <a:rPr lang="en-US">
                <a:solidFill>
                  <a:srgbClr val="000000"/>
                </a:solidFill>
                <a:latin typeface="Consolas" panose="020B0609020204030204" pitchFamily="49" charset="0"/>
              </a:rPr>
              <a:t>@parent</a:t>
            </a: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800000"/>
                </a:solidFill>
                <a:latin typeface="Consolas" panose="020B0609020204030204" pitchFamily="49" charset="0"/>
              </a:rPr>
              <a:t>&lt;p&gt;</a:t>
            </a:r>
            <a:r>
              <a:rPr lang="en-US">
                <a:solidFill>
                  <a:srgbClr val="000000"/>
                </a:solidFill>
                <a:latin typeface="Consolas" panose="020B0609020204030204" pitchFamily="49" charset="0"/>
              </a:rPr>
              <a:t>This is appended to the master sidebar.</a:t>
            </a:r>
            <a:r>
              <a:rPr lang="en-US">
                <a:solidFill>
                  <a:srgbClr val="800000"/>
                </a:solidFill>
                <a:latin typeface="Consolas" panose="020B0609020204030204" pitchFamily="49" charset="0"/>
              </a:rPr>
              <a:t>&lt;/p&gt;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@endsection</a:t>
            </a: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@section('content')</a:t>
            </a:r>
          </a:p>
          <a:p>
            <a:pPr>
              <a:lnSpc>
                <a:spcPct val="120000"/>
              </a:lnSpc>
              <a:spcBef>
                <a:spcPts val="0"/>
              </a:spcBef>
            </a:pPr>
            <a:r>
              <a:rPr lang="en-US">
                <a:solidFill>
                  <a:srgbClr val="800000"/>
                </a:solidFill>
                <a:latin typeface="Consolas" panose="020B0609020204030204" pitchFamily="49" charset="0"/>
              </a:rPr>
              <a:t>&lt;p&gt;</a:t>
            </a:r>
            <a:r>
              <a:rPr lang="en-US">
                <a:solidFill>
                  <a:srgbClr val="000000"/>
                </a:solidFill>
                <a:latin typeface="Consolas" panose="020B0609020204030204" pitchFamily="49" charset="0"/>
              </a:rPr>
              <a:t>This is my body content.</a:t>
            </a:r>
            <a:r>
              <a:rPr lang="en-US">
                <a:solidFill>
                  <a:srgbClr val="800000"/>
                </a:solidFill>
                <a:latin typeface="Consolas" panose="020B0609020204030204" pitchFamily="49" charset="0"/>
              </a:rPr>
              <a:t>&lt;/p&gt;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@endsection</a:t>
            </a:r>
            <a:endParaRPr lang="en-US" b="0">
              <a:solidFill>
                <a:srgbClr val="000000"/>
              </a:solidFill>
              <a:effectLst/>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25</a:t>
            </a:fld>
            <a:endParaRPr lang="en-US"/>
          </a:p>
        </p:txBody>
      </p:sp>
    </p:spTree>
    <p:extLst>
      <p:ext uri="{BB962C8B-B14F-4D97-AF65-F5344CB8AC3E}">
        <p14:creationId xmlns:p14="http://schemas.microsoft.com/office/powerpoint/2010/main" val="2333889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Maketlarda statik fayllardan foydalanish</a:t>
            </a:r>
            <a:endParaRPr lang="en-US"/>
          </a:p>
        </p:txBody>
      </p:sp>
      <p:sp>
        <p:nvSpPr>
          <p:cNvPr id="3" name="Content Placeholder 2"/>
          <p:cNvSpPr>
            <a:spLocks noGrp="1"/>
          </p:cNvSpPr>
          <p:nvPr>
            <p:ph idx="1"/>
          </p:nvPr>
        </p:nvSpPr>
        <p:spPr/>
        <p:txBody>
          <a:bodyPr>
            <a:normAutofit/>
          </a:bodyPr>
          <a:lstStyle/>
          <a:p>
            <a:r>
              <a:rPr lang="en-US" sz="2400" smtClean="0"/>
              <a:t>Maketda .css va/yoki .js fayllarni ulash uchun asset() helper funksiyasidan foydalanish mumkin. Bunda fayllar /public papkada joylashgan bo'lishi kerak:</a:t>
            </a:r>
          </a:p>
          <a:p>
            <a:r>
              <a:rPr lang="en-US" sz="1800" smtClean="0">
                <a:solidFill>
                  <a:srgbClr val="800000"/>
                </a:solidFill>
                <a:latin typeface="Consolas" panose="020B0609020204030204" pitchFamily="49" charset="0"/>
              </a:rPr>
              <a:t>&lt;link</a:t>
            </a:r>
            <a:r>
              <a:rPr lang="en-US" sz="1800" smtClean="0">
                <a:solidFill>
                  <a:srgbClr val="000000"/>
                </a:solidFill>
                <a:latin typeface="Consolas" panose="020B0609020204030204" pitchFamily="49" charset="0"/>
              </a:rPr>
              <a:t> </a:t>
            </a:r>
            <a:r>
              <a:rPr lang="en-US" sz="1800" smtClean="0">
                <a:solidFill>
                  <a:srgbClr val="FF0000"/>
                </a:solidFill>
                <a:latin typeface="Consolas" panose="020B0609020204030204" pitchFamily="49" charset="0"/>
              </a:rPr>
              <a:t>href</a:t>
            </a:r>
            <a:r>
              <a:rPr lang="en-US" sz="1800" smtClean="0">
                <a:solidFill>
                  <a:srgbClr val="222222"/>
                </a:solidFill>
                <a:latin typeface="Consolas" panose="020B0609020204030204" pitchFamily="49" charset="0"/>
              </a:rPr>
              <a:t>=</a:t>
            </a:r>
            <a:r>
              <a:rPr lang="en-US" sz="1800" smtClean="0">
                <a:solidFill>
                  <a:srgbClr val="A31515"/>
                </a:solidFill>
                <a:latin typeface="Consolas" panose="020B0609020204030204" pitchFamily="49" charset="0"/>
              </a:rPr>
              <a:t>"</a:t>
            </a:r>
            <a:r>
              <a:rPr lang="en-US" sz="1800" smtClean="0">
                <a:solidFill>
                  <a:srgbClr val="0000FF"/>
                </a:solidFill>
                <a:latin typeface="Consolas" panose="020B0609020204030204" pitchFamily="49" charset="0"/>
              </a:rPr>
              <a:t>{{ asset('css/styles.css') }}</a:t>
            </a:r>
            <a:r>
              <a:rPr lang="en-US" sz="1800" smtClean="0">
                <a:solidFill>
                  <a:srgbClr val="A31515"/>
                </a:solidFill>
                <a:latin typeface="Consolas" panose="020B0609020204030204" pitchFamily="49" charset="0"/>
              </a:rPr>
              <a:t>"</a:t>
            </a:r>
            <a:r>
              <a:rPr lang="en-US" sz="1800" smtClean="0">
                <a:solidFill>
                  <a:srgbClr val="000000"/>
                </a:solidFill>
                <a:latin typeface="Consolas" panose="020B0609020204030204" pitchFamily="49" charset="0"/>
              </a:rPr>
              <a:t> </a:t>
            </a:r>
            <a:r>
              <a:rPr lang="en-US" sz="1800" smtClean="0">
                <a:solidFill>
                  <a:srgbClr val="FF0000"/>
                </a:solidFill>
                <a:latin typeface="Consolas" panose="020B0609020204030204" pitchFamily="49" charset="0"/>
              </a:rPr>
              <a:t>rel</a:t>
            </a:r>
            <a:r>
              <a:rPr lang="en-US" sz="1800" smtClean="0">
                <a:solidFill>
                  <a:srgbClr val="222222"/>
                </a:solidFill>
                <a:latin typeface="Consolas" panose="020B0609020204030204" pitchFamily="49" charset="0"/>
              </a:rPr>
              <a:t>=</a:t>
            </a:r>
            <a:r>
              <a:rPr lang="en-US" sz="1800" smtClean="0">
                <a:solidFill>
                  <a:srgbClr val="A31515"/>
                </a:solidFill>
                <a:latin typeface="Consolas" panose="020B0609020204030204" pitchFamily="49" charset="0"/>
              </a:rPr>
              <a:t>"</a:t>
            </a:r>
            <a:r>
              <a:rPr lang="en-US" sz="1800" smtClean="0">
                <a:solidFill>
                  <a:srgbClr val="0000FF"/>
                </a:solidFill>
                <a:latin typeface="Consolas" panose="020B0609020204030204" pitchFamily="49" charset="0"/>
              </a:rPr>
              <a:t>stylesheet</a:t>
            </a:r>
            <a:r>
              <a:rPr lang="en-US" sz="1800" smtClean="0">
                <a:solidFill>
                  <a:srgbClr val="A31515"/>
                </a:solidFill>
                <a:latin typeface="Consolas" panose="020B0609020204030204" pitchFamily="49" charset="0"/>
              </a:rPr>
              <a:t>"</a:t>
            </a:r>
            <a:r>
              <a:rPr lang="en-US" sz="1800" smtClean="0">
                <a:solidFill>
                  <a:srgbClr val="800000"/>
                </a:solidFill>
                <a:latin typeface="Consolas" panose="020B0609020204030204" pitchFamily="49" charset="0"/>
              </a:rPr>
              <a:t>&gt;</a:t>
            </a:r>
            <a:endParaRPr lang="en-US" sz="1800" smtClean="0">
              <a:solidFill>
                <a:srgbClr val="000000"/>
              </a:solidFill>
              <a:latin typeface="Consolas" panose="020B0609020204030204" pitchFamily="49" charset="0"/>
            </a:endParaRPr>
          </a:p>
          <a:p>
            <a:r>
              <a:rPr lang="en-US" sz="1800" smtClean="0">
                <a:solidFill>
                  <a:srgbClr val="800000"/>
                </a:solidFill>
                <a:latin typeface="Consolas" panose="020B0609020204030204" pitchFamily="49" charset="0"/>
              </a:rPr>
              <a:t>&lt;</a:t>
            </a:r>
            <a:r>
              <a:rPr lang="en-US" sz="1800">
                <a:solidFill>
                  <a:srgbClr val="800000"/>
                </a:solidFill>
                <a:latin typeface="Consolas" panose="020B0609020204030204" pitchFamily="49" charset="0"/>
              </a:rPr>
              <a:t>script</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type</a:t>
            </a:r>
            <a:r>
              <a:rPr lang="en-US" sz="1800">
                <a:solidFill>
                  <a:srgbClr val="222222"/>
                </a:solidFill>
                <a:latin typeface="Consolas" panose="020B0609020204030204" pitchFamily="49" charset="0"/>
              </a:rPr>
              <a:t>=</a:t>
            </a:r>
            <a:r>
              <a:rPr lang="en-US" sz="1800">
                <a:solidFill>
                  <a:srgbClr val="A31515"/>
                </a:solidFill>
                <a:latin typeface="Consolas" panose="020B0609020204030204" pitchFamily="49" charset="0"/>
              </a:rPr>
              <a:t>"</a:t>
            </a:r>
            <a:r>
              <a:rPr lang="en-US" sz="1800">
                <a:solidFill>
                  <a:srgbClr val="0000FF"/>
                </a:solidFill>
                <a:latin typeface="Consolas" panose="020B0609020204030204" pitchFamily="49" charset="0"/>
              </a:rPr>
              <a:t>text/javascript</a:t>
            </a:r>
            <a:r>
              <a:rPr lang="en-US" sz="1800">
                <a:solidFill>
                  <a:srgbClr val="A31515"/>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src</a:t>
            </a:r>
            <a:r>
              <a:rPr lang="en-US" sz="1800">
                <a:solidFill>
                  <a:srgbClr val="222222"/>
                </a:solidFill>
                <a:latin typeface="Consolas" panose="020B0609020204030204" pitchFamily="49" charset="0"/>
              </a:rPr>
              <a:t>=</a:t>
            </a:r>
            <a:r>
              <a:rPr lang="en-US" sz="1800">
                <a:solidFill>
                  <a:srgbClr val="A31515"/>
                </a:solidFill>
                <a:latin typeface="Consolas" panose="020B0609020204030204" pitchFamily="49" charset="0"/>
              </a:rPr>
              <a:t>"</a:t>
            </a:r>
            <a:r>
              <a:rPr lang="en-US" sz="1800">
                <a:solidFill>
                  <a:srgbClr val="0000FF"/>
                </a:solidFill>
                <a:latin typeface="Consolas" panose="020B0609020204030204" pitchFamily="49" charset="0"/>
              </a:rPr>
              <a:t>{{ asset('js/scripts.js') }}</a:t>
            </a:r>
            <a:r>
              <a:rPr lang="en-US" sz="1800">
                <a:solidFill>
                  <a:srgbClr val="A31515"/>
                </a:solidFill>
                <a:latin typeface="Consolas" panose="020B0609020204030204" pitchFamily="49" charset="0"/>
              </a:rPr>
              <a:t>"</a:t>
            </a:r>
            <a:r>
              <a:rPr lang="en-US" sz="1800">
                <a:solidFill>
                  <a:srgbClr val="800000"/>
                </a:solidFill>
                <a:latin typeface="Consolas" panose="020B0609020204030204" pitchFamily="49" charset="0"/>
              </a:rPr>
              <a:t>&gt;&lt;/script&gt;</a:t>
            </a:r>
            <a:endParaRPr lang="en-US" sz="1800">
              <a:solidFill>
                <a:srgbClr val="000000"/>
              </a:solidFill>
              <a:latin typeface="Consolas" panose="020B0609020204030204" pitchFamily="49" charset="0"/>
            </a:endParaRPr>
          </a:p>
          <a:p>
            <a:endParaRPr lang="en-US">
              <a:solidFill>
                <a:srgbClr val="000000"/>
              </a:solidFill>
              <a:latin typeface="Consolas" panose="020B0609020204030204" pitchFamily="49" charset="0"/>
            </a:endParaRPr>
          </a:p>
          <a:p>
            <a:r>
              <a:rPr lang="en-US" sz="2400"/>
              <a:t>Yoki mix() metodidan foydalanish mumkin (bunda NodeJS o'rnatilgan bo'lishi kerak, https://</a:t>
            </a:r>
            <a:r>
              <a:rPr lang="en-US" sz="2400" smtClean="0"/>
              <a:t>laravel.com/docs/10.x/mix)</a:t>
            </a:r>
          </a:p>
          <a:p>
            <a:r>
              <a:rPr lang="en-US" sz="1800">
                <a:solidFill>
                  <a:srgbClr val="800000"/>
                </a:solidFill>
                <a:latin typeface="Consolas" panose="020B0609020204030204" pitchFamily="49" charset="0"/>
              </a:rPr>
              <a:t>&lt;link</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href</a:t>
            </a:r>
            <a:r>
              <a:rPr lang="en-US" sz="1800">
                <a:solidFill>
                  <a:srgbClr val="222222"/>
                </a:solidFill>
                <a:latin typeface="Consolas" panose="020B0609020204030204" pitchFamily="49" charset="0"/>
              </a:rPr>
              <a:t>=</a:t>
            </a:r>
            <a:r>
              <a:rPr lang="en-US" sz="1800">
                <a:solidFill>
                  <a:srgbClr val="A31515"/>
                </a:solidFill>
                <a:latin typeface="Consolas" panose="020B0609020204030204" pitchFamily="49" charset="0"/>
              </a:rPr>
              <a:t>"</a:t>
            </a:r>
            <a:r>
              <a:rPr lang="en-US" sz="1800">
                <a:solidFill>
                  <a:srgbClr val="0000FF"/>
                </a:solidFill>
                <a:latin typeface="Consolas" panose="020B0609020204030204" pitchFamily="49" charset="0"/>
              </a:rPr>
              <a:t>{{ mix('css/styles.css') }}</a:t>
            </a:r>
            <a:r>
              <a:rPr lang="en-US" sz="1800">
                <a:solidFill>
                  <a:srgbClr val="A31515"/>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rel</a:t>
            </a:r>
            <a:r>
              <a:rPr lang="en-US" sz="1800">
                <a:solidFill>
                  <a:srgbClr val="222222"/>
                </a:solidFill>
                <a:latin typeface="Consolas" panose="020B0609020204030204" pitchFamily="49" charset="0"/>
              </a:rPr>
              <a:t>=</a:t>
            </a:r>
            <a:r>
              <a:rPr lang="en-US" sz="1800">
                <a:solidFill>
                  <a:srgbClr val="A31515"/>
                </a:solidFill>
                <a:latin typeface="Consolas" panose="020B0609020204030204" pitchFamily="49" charset="0"/>
              </a:rPr>
              <a:t>"</a:t>
            </a:r>
            <a:r>
              <a:rPr lang="en-US" sz="1800">
                <a:solidFill>
                  <a:srgbClr val="0000FF"/>
                </a:solidFill>
                <a:latin typeface="Consolas" panose="020B0609020204030204" pitchFamily="49" charset="0"/>
              </a:rPr>
              <a:t>stylesheet</a:t>
            </a:r>
            <a:r>
              <a:rPr lang="en-US" sz="1800">
                <a:solidFill>
                  <a:srgbClr val="A31515"/>
                </a:solidFill>
                <a:latin typeface="Consolas" panose="020B0609020204030204" pitchFamily="49" charset="0"/>
              </a:rPr>
              <a:t>"</a:t>
            </a:r>
            <a:r>
              <a:rPr lang="en-US" sz="1800">
                <a:solidFill>
                  <a:srgbClr val="800000"/>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800000"/>
                </a:solidFill>
                <a:latin typeface="Consolas" panose="020B0609020204030204" pitchFamily="49" charset="0"/>
              </a:rPr>
              <a:t>&lt;script</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type</a:t>
            </a:r>
            <a:r>
              <a:rPr lang="en-US" sz="1800">
                <a:solidFill>
                  <a:srgbClr val="222222"/>
                </a:solidFill>
                <a:latin typeface="Consolas" panose="020B0609020204030204" pitchFamily="49" charset="0"/>
              </a:rPr>
              <a:t>=</a:t>
            </a:r>
            <a:r>
              <a:rPr lang="en-US" sz="1800">
                <a:solidFill>
                  <a:srgbClr val="A31515"/>
                </a:solidFill>
                <a:latin typeface="Consolas" panose="020B0609020204030204" pitchFamily="49" charset="0"/>
              </a:rPr>
              <a:t>"</a:t>
            </a:r>
            <a:r>
              <a:rPr lang="en-US" sz="1800">
                <a:solidFill>
                  <a:srgbClr val="0000FF"/>
                </a:solidFill>
                <a:latin typeface="Consolas" panose="020B0609020204030204" pitchFamily="49" charset="0"/>
              </a:rPr>
              <a:t>text/javascript</a:t>
            </a:r>
            <a:r>
              <a:rPr lang="en-US" sz="1800">
                <a:solidFill>
                  <a:srgbClr val="A31515"/>
                </a:solidFill>
                <a:latin typeface="Consolas" panose="020B0609020204030204" pitchFamily="49" charset="0"/>
              </a:rPr>
              <a:t>"</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src</a:t>
            </a:r>
            <a:r>
              <a:rPr lang="en-US" sz="1800">
                <a:solidFill>
                  <a:srgbClr val="222222"/>
                </a:solidFill>
                <a:latin typeface="Consolas" panose="020B0609020204030204" pitchFamily="49" charset="0"/>
              </a:rPr>
              <a:t>=</a:t>
            </a:r>
            <a:r>
              <a:rPr lang="en-US" sz="1800">
                <a:solidFill>
                  <a:srgbClr val="A31515"/>
                </a:solidFill>
                <a:latin typeface="Consolas" panose="020B0609020204030204" pitchFamily="49" charset="0"/>
              </a:rPr>
              <a:t>"</a:t>
            </a:r>
            <a:r>
              <a:rPr lang="en-US" sz="1800">
                <a:solidFill>
                  <a:srgbClr val="0000FF"/>
                </a:solidFill>
                <a:latin typeface="Consolas" panose="020B0609020204030204" pitchFamily="49" charset="0"/>
              </a:rPr>
              <a:t>{{ mix('js/scripts.js') }}</a:t>
            </a:r>
            <a:r>
              <a:rPr lang="en-US" sz="1800">
                <a:solidFill>
                  <a:srgbClr val="A31515"/>
                </a:solidFill>
                <a:latin typeface="Consolas" panose="020B0609020204030204" pitchFamily="49" charset="0"/>
              </a:rPr>
              <a:t>"</a:t>
            </a:r>
            <a:r>
              <a:rPr lang="en-US" sz="1800">
                <a:solidFill>
                  <a:srgbClr val="800000"/>
                </a:solidFill>
                <a:latin typeface="Consolas" panose="020B0609020204030204" pitchFamily="49" charset="0"/>
              </a:rPr>
              <a:t>&gt;&lt;/script</a:t>
            </a:r>
            <a:r>
              <a:rPr lang="en-US" sz="1800" smtClean="0">
                <a:solidFill>
                  <a:srgbClr val="800000"/>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26</a:t>
            </a:fld>
            <a:endParaRPr lang="en-US"/>
          </a:p>
        </p:txBody>
      </p:sp>
    </p:spTree>
    <p:extLst>
      <p:ext uri="{BB962C8B-B14F-4D97-AF65-F5344CB8AC3E}">
        <p14:creationId xmlns:p14="http://schemas.microsoft.com/office/powerpoint/2010/main" val="1128684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Savollar?</a:t>
            </a:r>
            <a:endParaRPr lang="en-US"/>
          </a:p>
        </p:txBody>
      </p:sp>
      <p:sp>
        <p:nvSpPr>
          <p:cNvPr id="6" name="Subtitle 5"/>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Qodirbek Maxarov </a:t>
            </a:r>
            <a:endParaRPr lang="en-US"/>
          </a:p>
        </p:txBody>
      </p:sp>
      <p:sp>
        <p:nvSpPr>
          <p:cNvPr id="4" name="Slide Number Placeholder 3"/>
          <p:cNvSpPr>
            <a:spLocks noGrp="1"/>
          </p:cNvSpPr>
          <p:nvPr>
            <p:ph type="sldNum" sz="quarter" idx="12"/>
          </p:nvPr>
        </p:nvSpPr>
        <p:spPr/>
        <p:txBody>
          <a:bodyPr/>
          <a:lstStyle/>
          <a:p>
            <a:fld id="{C39839C2-0EC4-4F5F-8546-CDB60EBD4647}" type="slidenum">
              <a:rPr lang="en-US" smtClean="0"/>
              <a:t>27</a:t>
            </a:fld>
            <a:endParaRPr lang="en-US"/>
          </a:p>
        </p:txBody>
      </p:sp>
    </p:spTree>
    <p:extLst>
      <p:ext uri="{BB962C8B-B14F-4D97-AF65-F5344CB8AC3E}">
        <p14:creationId xmlns:p14="http://schemas.microsoft.com/office/powerpoint/2010/main" val="2277548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Blade</a:t>
            </a:r>
            <a:endParaRPr lang="en-US"/>
          </a:p>
        </p:txBody>
      </p:sp>
      <p:sp>
        <p:nvSpPr>
          <p:cNvPr id="3" name="Content Placeholder 2"/>
          <p:cNvSpPr>
            <a:spLocks noGrp="1"/>
          </p:cNvSpPr>
          <p:nvPr>
            <p:ph idx="1"/>
          </p:nvPr>
        </p:nvSpPr>
        <p:spPr/>
        <p:txBody>
          <a:bodyPr/>
          <a:lstStyle/>
          <a:p>
            <a:r>
              <a:rPr lang="ru-RU"/>
              <a:t>Blade – </a:t>
            </a:r>
            <a:r>
              <a:rPr lang="en-US" smtClean="0"/>
              <a:t>Laravel tarkibiga kiruvchi shablonlar boshqaruvchisi</a:t>
            </a:r>
            <a:r>
              <a:rPr lang="ru-RU" smtClean="0"/>
              <a:t>. </a:t>
            </a:r>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431" y="2328051"/>
            <a:ext cx="6694098" cy="3941935"/>
          </a:xfrm>
          <a:prstGeom prst="rect">
            <a:avLst/>
          </a:prstGeom>
        </p:spPr>
      </p:pic>
    </p:spTree>
    <p:extLst>
      <p:ext uri="{BB962C8B-B14F-4D97-AF65-F5344CB8AC3E}">
        <p14:creationId xmlns:p14="http://schemas.microsoft.com/office/powerpoint/2010/main" val="3063715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Kontrollerga qiymat jo'natish usullari</a:t>
            </a:r>
            <a:endParaRPr lang="en-US"/>
          </a:p>
        </p:txBody>
      </p:sp>
      <p:sp>
        <p:nvSpPr>
          <p:cNvPr id="3" name="Content Placeholder 2"/>
          <p:cNvSpPr>
            <a:spLocks noGrp="1"/>
          </p:cNvSpPr>
          <p:nvPr>
            <p:ph idx="1"/>
          </p:nvPr>
        </p:nvSpPr>
        <p:spPr>
          <a:xfrm>
            <a:off x="1097280" y="1845733"/>
            <a:ext cx="10058400" cy="4498919"/>
          </a:xfrm>
        </p:spPr>
        <p:txBody>
          <a:bodyPr/>
          <a:lstStyle/>
          <a:p>
            <a:r>
              <a:rPr lang="en-US" sz="1600" smtClean="0">
                <a:latin typeface="Consolas" panose="020B0609020204030204" pitchFamily="49" charset="0"/>
              </a:rPr>
              <a:t>1. return </a:t>
            </a:r>
            <a:r>
              <a:rPr lang="en-US" sz="1600">
                <a:latin typeface="Consolas" panose="020B0609020204030204" pitchFamily="49" charset="0"/>
              </a:rPr>
              <a:t>view(</a:t>
            </a:r>
            <a:r>
              <a:rPr lang="en-US" sz="1600" smtClean="0">
                <a:latin typeface="Consolas" panose="020B0609020204030204" pitchFamily="49" charset="0"/>
              </a:rPr>
              <a:t>'web.home', </a:t>
            </a:r>
            <a:r>
              <a:rPr lang="en-US" sz="1600">
                <a:latin typeface="Consolas" panose="020B0609020204030204" pitchFamily="49" charset="0"/>
              </a:rPr>
              <a:t>[</a:t>
            </a:r>
            <a:r>
              <a:rPr lang="en-US" sz="1600" smtClean="0">
                <a:latin typeface="Consolas" panose="020B0609020204030204" pitchFamily="49" charset="0"/>
              </a:rPr>
              <a:t>'name' </a:t>
            </a:r>
            <a:r>
              <a:rPr lang="en-US" sz="1600">
                <a:latin typeface="Consolas" panose="020B0609020204030204" pitchFamily="49" charset="0"/>
              </a:rPr>
              <a:t>=&gt; </a:t>
            </a:r>
            <a:r>
              <a:rPr lang="en-US" sz="1600" smtClean="0">
                <a:latin typeface="Consolas" panose="020B0609020204030204" pitchFamily="49" charset="0"/>
              </a:rPr>
              <a:t>'James', 'city' =&gt; 'London']);</a:t>
            </a:r>
          </a:p>
          <a:p>
            <a:endParaRPr lang="en-US" sz="1600" smtClean="0">
              <a:latin typeface="Consolas" panose="020B0609020204030204" pitchFamily="49" charset="0"/>
            </a:endParaRPr>
          </a:p>
          <a:p>
            <a:r>
              <a:rPr lang="en-US" sz="1600" smtClean="0">
                <a:latin typeface="Consolas" panose="020B0609020204030204" pitchFamily="49" charset="0"/>
              </a:rPr>
              <a:t>2</a:t>
            </a:r>
            <a:r>
              <a:rPr lang="en-US" sz="1600">
                <a:latin typeface="Consolas" panose="020B0609020204030204" pitchFamily="49" charset="0"/>
              </a:rPr>
              <a:t>. </a:t>
            </a:r>
            <a:r>
              <a:rPr lang="en-US" sz="1600" smtClean="0">
                <a:latin typeface="Consolas" panose="020B0609020204030204" pitchFamily="49" charset="0"/>
              </a:rPr>
              <a:t>$city = 'London';</a:t>
            </a:r>
          </a:p>
          <a:p>
            <a:r>
              <a:rPr lang="en-US" sz="1600" smtClean="0">
                <a:latin typeface="Consolas" panose="020B0609020204030204" pitchFamily="49" charset="0"/>
              </a:rPr>
              <a:t>   return </a:t>
            </a:r>
            <a:r>
              <a:rPr lang="en-US" sz="1600">
                <a:latin typeface="Consolas" panose="020B0609020204030204" pitchFamily="49" charset="0"/>
              </a:rPr>
              <a:t>view</a:t>
            </a:r>
            <a:r>
              <a:rPr lang="en-US" sz="1600" smtClean="0">
                <a:latin typeface="Consolas" panose="020B0609020204030204" pitchFamily="49" charset="0"/>
              </a:rPr>
              <a:t>('web.home')-&gt;with('name', 'James')-&gt;with('city</a:t>
            </a:r>
            <a:r>
              <a:rPr lang="en-US" sz="1600">
                <a:latin typeface="Consolas" panose="020B0609020204030204" pitchFamily="49" charset="0"/>
              </a:rPr>
              <a:t>' =&gt; </a:t>
            </a:r>
            <a:r>
              <a:rPr lang="en-US" sz="1600" smtClean="0">
                <a:latin typeface="Consolas" panose="020B0609020204030204" pitchFamily="49" charset="0"/>
              </a:rPr>
              <a:t>$city);</a:t>
            </a:r>
            <a:endParaRPr lang="en-US" sz="1600">
              <a:latin typeface="Consolas" panose="020B0609020204030204" pitchFamily="49" charset="0"/>
            </a:endParaRPr>
          </a:p>
          <a:p>
            <a:endParaRPr lang="en-US" sz="1600" smtClean="0">
              <a:latin typeface="Consolas" panose="020B0609020204030204" pitchFamily="49" charset="0"/>
            </a:endParaRPr>
          </a:p>
          <a:p>
            <a:r>
              <a:rPr lang="en-US" sz="1600" smtClean="0">
                <a:latin typeface="Consolas" panose="020B0609020204030204" pitchFamily="49" charset="0"/>
              </a:rPr>
              <a:t>3. $name = 'James'; </a:t>
            </a:r>
          </a:p>
          <a:p>
            <a:r>
              <a:rPr lang="en-US" sz="1600" smtClean="0">
                <a:latin typeface="Consolas" panose="020B0609020204030204" pitchFamily="49" charset="0"/>
              </a:rPr>
              <a:t>   $city='London';</a:t>
            </a:r>
          </a:p>
          <a:p>
            <a:r>
              <a:rPr lang="en-US" sz="1600" smtClean="0">
                <a:latin typeface="Consolas" panose="020B0609020204030204" pitchFamily="49" charset="0"/>
              </a:rPr>
              <a:t>   return view('web.home', compact('name', 'city'));</a:t>
            </a:r>
          </a:p>
          <a:p>
            <a:endParaRPr lang="en-US" smtClean="0"/>
          </a:p>
          <a:p>
            <a:r>
              <a:rPr lang="en-US" smtClean="0"/>
              <a:t>Uchchala holatda ham </a:t>
            </a:r>
            <a:r>
              <a:rPr lang="en-US" b="1" smtClean="0"/>
              <a:t>resources/views/</a:t>
            </a:r>
            <a:r>
              <a:rPr lang="en-US" b="1" smtClean="0">
                <a:solidFill>
                  <a:srgbClr val="FF0000"/>
                </a:solidFill>
              </a:rPr>
              <a:t>web/home</a:t>
            </a:r>
            <a:r>
              <a:rPr lang="en-US" b="1" smtClean="0"/>
              <a:t>.blade.php</a:t>
            </a:r>
            <a:r>
              <a:rPr lang="en-US" smtClean="0"/>
              <a:t> fayli yaratilishi kerak.</a:t>
            </a:r>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4</a:t>
            </a:fld>
            <a:endParaRPr lang="en-US"/>
          </a:p>
        </p:txBody>
      </p:sp>
    </p:spTree>
    <p:extLst>
      <p:ext uri="{BB962C8B-B14F-4D97-AF65-F5344CB8AC3E}">
        <p14:creationId xmlns:p14="http://schemas.microsoft.com/office/powerpoint/2010/main" val="168238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 Share</a:t>
            </a:r>
            <a:endParaRPr lang="en-US"/>
          </a:p>
        </p:txBody>
      </p:sp>
      <p:sp>
        <p:nvSpPr>
          <p:cNvPr id="3" name="Content Placeholder 2"/>
          <p:cNvSpPr>
            <a:spLocks noGrp="1"/>
          </p:cNvSpPr>
          <p:nvPr>
            <p:ph idx="1"/>
          </p:nvPr>
        </p:nvSpPr>
        <p:spPr/>
        <p:txBody>
          <a:bodyPr/>
          <a:lstStyle/>
          <a:p>
            <a:r>
              <a:rPr lang="en-US"/>
              <a:t>View::share berilganlarni barcha shablonlarda ishlatish imkonini beruvchi metod. Odatda </a:t>
            </a:r>
            <a:r>
              <a:rPr lang="en-US" smtClean="0"/>
              <a:t>App\Providers\AppServiceProvider ning boot metodi orqali chaqiriladi (yoki maxsus servis provayder yaratiladi). </a:t>
            </a:r>
            <a:endParaRPr lang="en-US"/>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5</a:t>
            </a:fld>
            <a:endParaRPr lang="en-US"/>
          </a:p>
        </p:txBody>
      </p:sp>
      <p:sp>
        <p:nvSpPr>
          <p:cNvPr id="8" name="Rectangle 7"/>
          <p:cNvSpPr/>
          <p:nvPr/>
        </p:nvSpPr>
        <p:spPr>
          <a:xfrm>
            <a:off x="672860" y="2823157"/>
            <a:ext cx="5598544" cy="3539430"/>
          </a:xfrm>
          <a:prstGeom prst="rect">
            <a:avLst/>
          </a:prstGeom>
        </p:spPr>
        <p:txBody>
          <a:bodyPr wrap="square">
            <a:spAutoFit/>
          </a:bodyPr>
          <a:lstStyle/>
          <a:p>
            <a:r>
              <a:rPr lang="en-US" sz="1600">
                <a:solidFill>
                  <a:srgbClr val="800000"/>
                </a:solidFill>
                <a:latin typeface="Consolas" panose="020B0609020204030204" pitchFamily="49" charset="0"/>
              </a:rPr>
              <a:t>&lt;?</a:t>
            </a:r>
            <a:r>
              <a:rPr lang="en-US" sz="1600" smtClean="0">
                <a:solidFill>
                  <a:srgbClr val="800000"/>
                </a:solidFill>
                <a:latin typeface="Consolas" panose="020B0609020204030204" pitchFamily="49" charset="0"/>
              </a:rPr>
              <a:t>php</a:t>
            </a:r>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App</a:t>
            </a:r>
            <a:r>
              <a:rPr lang="en-US" sz="1600">
                <a:solidFill>
                  <a:srgbClr val="222222"/>
                </a:solidFill>
                <a:latin typeface="Consolas" panose="020B0609020204030204" pitchFamily="49" charset="0"/>
              </a:rPr>
              <a:t>\</a:t>
            </a:r>
            <a:r>
              <a:rPr lang="en-US" sz="1600">
                <a:solidFill>
                  <a:srgbClr val="267F99"/>
                </a:solidFill>
                <a:latin typeface="Consolas" panose="020B0609020204030204" pitchFamily="49" charset="0"/>
              </a:rPr>
              <a:t>Providers</a:t>
            </a:r>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smtClean="0">
                <a:solidFill>
                  <a:srgbClr val="0000FF"/>
                </a:solidFill>
                <a:latin typeface="Consolas" panose="020B0609020204030204" pitchFamily="49" charset="0"/>
              </a:rPr>
              <a:t>use</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Illuminate</a:t>
            </a:r>
            <a:r>
              <a:rPr lang="en-US" sz="1600">
                <a:solidFill>
                  <a:srgbClr val="222222"/>
                </a:solidFill>
                <a:latin typeface="Consolas" panose="020B0609020204030204" pitchFamily="49" charset="0"/>
              </a:rPr>
              <a:t>\</a:t>
            </a:r>
            <a:r>
              <a:rPr lang="en-US" sz="1600">
                <a:solidFill>
                  <a:srgbClr val="000000"/>
                </a:solidFill>
                <a:latin typeface="Consolas" panose="020B0609020204030204" pitchFamily="49" charset="0"/>
              </a:rPr>
              <a:t>Support</a:t>
            </a:r>
            <a:r>
              <a:rPr lang="en-US" sz="1600">
                <a:solidFill>
                  <a:srgbClr val="222222"/>
                </a:solidFill>
                <a:latin typeface="Consolas" panose="020B0609020204030204" pitchFamily="49" charset="0"/>
              </a:rPr>
              <a:t>\</a:t>
            </a:r>
            <a:r>
              <a:rPr lang="en-US" sz="1600">
                <a:solidFill>
                  <a:srgbClr val="000000"/>
                </a:solidFill>
                <a:latin typeface="Consolas" panose="020B0609020204030204" pitchFamily="49" charset="0"/>
              </a:rPr>
              <a:t>Facades</a:t>
            </a:r>
            <a:r>
              <a:rPr lang="en-US" sz="1600">
                <a:solidFill>
                  <a:srgbClr val="222222"/>
                </a:solidFill>
                <a:latin typeface="Consolas" panose="020B0609020204030204" pitchFamily="49" charset="0"/>
              </a:rPr>
              <a:t>\</a:t>
            </a:r>
            <a:r>
              <a:rPr lang="en-US" sz="1600">
                <a:solidFill>
                  <a:srgbClr val="267F99"/>
                </a:solidFill>
                <a:latin typeface="Consolas" panose="020B0609020204030204" pitchFamily="49" charset="0"/>
              </a:rPr>
              <a:t>View</a:t>
            </a:r>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AppServiceProvider</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extends</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ServiceProvider</a:t>
            </a:r>
            <a:endParaRPr lang="en-US" sz="1600">
              <a:solidFill>
                <a:srgbClr val="000000"/>
              </a:solidFill>
              <a:latin typeface="Consolas" panose="020B0609020204030204" pitchFamily="49" charset="0"/>
            </a:endParaRPr>
          </a:p>
          <a:p>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smtClean="0">
                <a:solidFill>
                  <a:srgbClr val="008000"/>
                </a:solidFill>
                <a:latin typeface="Consolas" panose="020B0609020204030204" pitchFamily="49" charset="0"/>
              </a:rPr>
              <a:t>    // …</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public</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function</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boot</a:t>
            </a:r>
            <a:r>
              <a:rPr lang="en-US" sz="1600">
                <a:solidFill>
                  <a:srgbClr val="222222"/>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void</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View</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share</a:t>
            </a:r>
            <a:r>
              <a:rPr lang="en-US" sz="1600">
                <a:solidFill>
                  <a:srgbClr val="222222"/>
                </a:solidFill>
                <a:latin typeface="Consolas" panose="020B0609020204030204" pitchFamily="49" charset="0"/>
              </a:rPr>
              <a:t>(</a:t>
            </a:r>
            <a:r>
              <a:rPr lang="en-US" sz="1600">
                <a:solidFill>
                  <a:srgbClr val="A31515"/>
                </a:solidFill>
                <a:latin typeface="Consolas" panose="020B0609020204030204" pitchFamily="49" charset="0"/>
              </a:rPr>
              <a:t>'key'</a:t>
            </a:r>
            <a:r>
              <a:rPr lang="en-US" sz="1600">
                <a:solidFill>
                  <a:srgbClr val="222222"/>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'value123'</a:t>
            </a:r>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smtClean="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p:txBody>
      </p:sp>
      <p:sp>
        <p:nvSpPr>
          <p:cNvPr id="9" name="Rectangle 8"/>
          <p:cNvSpPr/>
          <p:nvPr/>
        </p:nvSpPr>
        <p:spPr>
          <a:xfrm>
            <a:off x="7695780" y="2946267"/>
            <a:ext cx="3516703" cy="3293209"/>
          </a:xfrm>
          <a:prstGeom prst="rect">
            <a:avLst/>
          </a:prstGeom>
        </p:spPr>
        <p:txBody>
          <a:bodyPr wrap="square">
            <a:spAutoFit/>
          </a:bodyPr>
          <a:lstStyle/>
          <a:p>
            <a:r>
              <a:rPr lang="en-US" sz="1600">
                <a:solidFill>
                  <a:srgbClr val="800000"/>
                </a:solidFill>
                <a:latin typeface="Consolas" panose="020B0609020204030204" pitchFamily="49" charset="0"/>
              </a:rPr>
              <a:t>&lt;!DOCTYPE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html</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&lt;html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lang</a:t>
            </a:r>
            <a:r>
              <a:rPr lang="en-US" sz="1600">
                <a:solidFill>
                  <a:srgbClr val="222222"/>
                </a:solidFill>
                <a:latin typeface="Consolas" panose="020B0609020204030204" pitchFamily="49" charset="0"/>
              </a:rPr>
              <a:t>=</a:t>
            </a:r>
            <a:r>
              <a:rPr lang="en-US" sz="1600">
                <a:solidFill>
                  <a:srgbClr val="A31515"/>
                </a:solidFill>
                <a:latin typeface="Consolas" panose="020B0609020204030204" pitchFamily="49" charset="0"/>
              </a:rPr>
              <a:t>"</a:t>
            </a:r>
            <a:r>
              <a:rPr lang="en-US" sz="1600">
                <a:solidFill>
                  <a:srgbClr val="0000FF"/>
                </a:solidFill>
                <a:latin typeface="Consolas" panose="020B0609020204030204" pitchFamily="49" charset="0"/>
              </a:rPr>
              <a:t>en</a:t>
            </a:r>
            <a:r>
              <a:rPr lang="en-US" sz="1600">
                <a:solidFill>
                  <a:srgbClr val="A31515"/>
                </a:solidFill>
                <a:latin typeface="Consolas" panose="020B0609020204030204" pitchFamily="49" charset="0"/>
              </a:rPr>
              <a:t>"</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a:solidFill>
                  <a:srgbClr val="800000"/>
                </a:solidFill>
                <a:latin typeface="Consolas" panose="020B0609020204030204" pitchFamily="49" charset="0"/>
              </a:rPr>
              <a:t>&lt;head&gt;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&lt;title&gt;</a:t>
            </a:r>
            <a:r>
              <a:rPr lang="en-US" sz="1600">
                <a:solidFill>
                  <a:srgbClr val="000000"/>
                </a:solidFill>
                <a:latin typeface="Consolas" panose="020B0609020204030204" pitchFamily="49" charset="0"/>
              </a:rPr>
              <a:t>Document</a:t>
            </a:r>
            <a:r>
              <a:rPr lang="en-US" sz="1600">
                <a:solidFill>
                  <a:srgbClr val="800000"/>
                </a:solidFill>
                <a:latin typeface="Consolas" panose="020B0609020204030204" pitchFamily="49" charset="0"/>
              </a:rPr>
              <a:t>&lt;/title&gt;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&lt;/head&gt;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a:solidFill>
                  <a:srgbClr val="800000"/>
                </a:solidFill>
                <a:latin typeface="Consolas" panose="020B0609020204030204" pitchFamily="49" charset="0"/>
              </a:rPr>
              <a:t>&lt;body&gt;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Salom</a:t>
            </a:r>
          </a:p>
          <a:p>
            <a:r>
              <a:rPr lang="en-US" sz="1600">
                <a:solidFill>
                  <a:srgbClr val="000000"/>
                </a:solidFill>
                <a:latin typeface="Consolas" panose="020B0609020204030204" pitchFamily="49" charset="0"/>
              </a:rPr>
              <a:t>    {{ $key }}</a:t>
            </a:r>
          </a:p>
          <a:p>
            <a:r>
              <a:rPr lang="en-US" sz="1600">
                <a:solidFill>
                  <a:srgbClr val="800000"/>
                </a:solidFill>
                <a:latin typeface="Consolas" panose="020B0609020204030204" pitchFamily="49" charset="0"/>
              </a:rPr>
              <a:t>&lt;/body&gt;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r>
            <a:br>
              <a:rPr lang="en-US" sz="1600">
                <a:solidFill>
                  <a:srgbClr val="000000"/>
                </a:solidFill>
                <a:latin typeface="Consolas" panose="020B0609020204030204" pitchFamily="49" charset="0"/>
              </a:rPr>
            </a:br>
            <a:r>
              <a:rPr lang="en-US" sz="1600">
                <a:solidFill>
                  <a:srgbClr val="800000"/>
                </a:solidFill>
                <a:latin typeface="Consolas" panose="020B0609020204030204" pitchFamily="49" charset="0"/>
              </a:rPr>
              <a:t>&lt;/html&gt;</a:t>
            </a:r>
            <a:endParaRPr lang="en-US" sz="16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6830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 Composer</a:t>
            </a:r>
            <a:endParaRPr lang="en-US"/>
          </a:p>
        </p:txBody>
      </p:sp>
      <p:sp>
        <p:nvSpPr>
          <p:cNvPr id="3" name="Content Placeholder 2"/>
          <p:cNvSpPr>
            <a:spLocks noGrp="1"/>
          </p:cNvSpPr>
          <p:nvPr>
            <p:ph idx="1"/>
          </p:nvPr>
        </p:nvSpPr>
        <p:spPr/>
        <p:txBody>
          <a:bodyPr>
            <a:normAutofit fontScale="92500" lnSpcReduction="20000"/>
          </a:bodyPr>
          <a:lstStyle/>
          <a:p>
            <a:r>
              <a:rPr lang="en-US" smtClean="0"/>
              <a:t>View Composer – shablon taqdim etilganda chaqiriladigan callback metod yoki sinf metodi.</a:t>
            </a:r>
          </a:p>
          <a:p>
            <a:r>
              <a:rPr lang="en-US"/>
              <a:t>View </a:t>
            </a:r>
            <a:r>
              <a:rPr lang="en-US" smtClean="0"/>
              <a:t>Composer servis provayderda ro'yxatdan o'tishi kerak:</a:t>
            </a:r>
          </a:p>
          <a:p>
            <a:r>
              <a:rPr lang="en-US"/>
              <a:t>php artisan make:provider </a:t>
            </a:r>
            <a:r>
              <a:rPr lang="en-US" smtClean="0"/>
              <a:t>ViewServiceProvider</a:t>
            </a:r>
          </a:p>
          <a:p>
            <a:r>
              <a:rPr lang="en-US" smtClean="0"/>
              <a:t>Yaratilgan provayderni ham ro'yxatdan o'tkazish kerak. </a:t>
            </a:r>
            <a:br>
              <a:rPr lang="en-US" smtClean="0"/>
            </a:br>
            <a:r>
              <a:rPr lang="en-US" smtClean="0"/>
              <a:t>Buning uchun config/app.php faylda provayderlar ro'yxatiga</a:t>
            </a:r>
            <a:br>
              <a:rPr lang="en-US" smtClean="0"/>
            </a:br>
            <a:r>
              <a:rPr lang="en-US" smtClean="0"/>
              <a:t>qo'shish kerak:</a:t>
            </a:r>
          </a:p>
          <a:p>
            <a:r>
              <a:rPr lang="en-US" sz="1700">
                <a:solidFill>
                  <a:srgbClr val="A31515"/>
                </a:solidFill>
                <a:latin typeface="Consolas" panose="020B0609020204030204" pitchFamily="49" charset="0"/>
              </a:rPr>
              <a:t>'providers'</a:t>
            </a:r>
            <a:r>
              <a:rPr lang="en-US" sz="1700">
                <a:solidFill>
                  <a:srgbClr val="000000"/>
                </a:solidFill>
                <a:latin typeface="Consolas" panose="020B0609020204030204" pitchFamily="49" charset="0"/>
              </a:rPr>
              <a:t> =&gt; </a:t>
            </a:r>
            <a:r>
              <a:rPr lang="en-US" sz="1700" smtClean="0">
                <a:solidFill>
                  <a:srgbClr val="222222"/>
                </a:solidFill>
                <a:latin typeface="Consolas" panose="020B0609020204030204" pitchFamily="49" charset="0"/>
              </a:rPr>
              <a:t>[</a:t>
            </a:r>
          </a:p>
          <a:p>
            <a:pPr>
              <a:lnSpc>
                <a:spcPct val="120000"/>
              </a:lnSpc>
              <a:spcBef>
                <a:spcPts val="0"/>
              </a:spcBef>
            </a:pPr>
            <a:r>
              <a:rPr lang="en-US" sz="1700" smtClean="0">
                <a:solidFill>
                  <a:srgbClr val="222222"/>
                </a:solidFill>
                <a:latin typeface="Consolas" panose="020B0609020204030204" pitchFamily="49" charset="0"/>
              </a:rPr>
              <a:t>        // …</a:t>
            </a:r>
            <a:endParaRPr lang="en-US" sz="1700">
              <a:solidFill>
                <a:srgbClr val="000000"/>
              </a:solidFill>
              <a:latin typeface="Consolas" panose="020B0609020204030204" pitchFamily="49" charset="0"/>
            </a:endParaRPr>
          </a:p>
          <a:p>
            <a:pPr>
              <a:lnSpc>
                <a:spcPct val="120000"/>
              </a:lnSpc>
              <a:spcBef>
                <a:spcPts val="0"/>
              </a:spcBef>
            </a:pPr>
            <a:r>
              <a:rPr lang="en-US" sz="1700">
                <a:solidFill>
                  <a:srgbClr val="000000"/>
                </a:solidFill>
                <a:latin typeface="Consolas" panose="020B0609020204030204" pitchFamily="49" charset="0"/>
              </a:rPr>
              <a:t>        </a:t>
            </a:r>
            <a:r>
              <a:rPr lang="en-US" sz="1700">
                <a:solidFill>
                  <a:srgbClr val="008000"/>
                </a:solidFill>
                <a:latin typeface="Consolas" panose="020B0609020204030204" pitchFamily="49" charset="0"/>
              </a:rPr>
              <a:t>/*</a:t>
            </a:r>
            <a:endParaRPr lang="en-US" sz="1700">
              <a:solidFill>
                <a:srgbClr val="000000"/>
              </a:solidFill>
              <a:latin typeface="Consolas" panose="020B0609020204030204" pitchFamily="49" charset="0"/>
            </a:endParaRPr>
          </a:p>
          <a:p>
            <a:pPr>
              <a:lnSpc>
                <a:spcPct val="120000"/>
              </a:lnSpc>
              <a:spcBef>
                <a:spcPts val="0"/>
              </a:spcBef>
            </a:pPr>
            <a:r>
              <a:rPr lang="en-US" sz="1700">
                <a:solidFill>
                  <a:srgbClr val="008000"/>
                </a:solidFill>
                <a:latin typeface="Consolas" panose="020B0609020204030204" pitchFamily="49" charset="0"/>
              </a:rPr>
              <a:t>         * Application Service Providers...</a:t>
            </a:r>
            <a:endParaRPr lang="en-US" sz="1700">
              <a:solidFill>
                <a:srgbClr val="000000"/>
              </a:solidFill>
              <a:latin typeface="Consolas" panose="020B0609020204030204" pitchFamily="49" charset="0"/>
            </a:endParaRPr>
          </a:p>
          <a:p>
            <a:pPr>
              <a:lnSpc>
                <a:spcPct val="120000"/>
              </a:lnSpc>
              <a:spcBef>
                <a:spcPts val="0"/>
              </a:spcBef>
            </a:pPr>
            <a:r>
              <a:rPr lang="en-US" sz="1700">
                <a:solidFill>
                  <a:srgbClr val="008000"/>
                </a:solidFill>
                <a:latin typeface="Consolas" panose="020B0609020204030204" pitchFamily="49" charset="0"/>
              </a:rPr>
              <a:t>         */</a:t>
            </a:r>
            <a:endParaRPr lang="en-US" sz="1700">
              <a:solidFill>
                <a:srgbClr val="000000"/>
              </a:solidFill>
              <a:latin typeface="Consolas" panose="020B0609020204030204" pitchFamily="49" charset="0"/>
            </a:endParaRPr>
          </a:p>
          <a:p>
            <a:pPr>
              <a:lnSpc>
                <a:spcPct val="120000"/>
              </a:lnSpc>
              <a:spcBef>
                <a:spcPts val="0"/>
              </a:spcBef>
            </a:pPr>
            <a:r>
              <a:rPr lang="en-US" sz="1700">
                <a:solidFill>
                  <a:srgbClr val="000000"/>
                </a:solidFill>
                <a:latin typeface="Consolas" panose="020B0609020204030204" pitchFamily="49" charset="0"/>
              </a:rPr>
              <a:t>        App</a:t>
            </a:r>
            <a:r>
              <a:rPr lang="en-US" sz="1700">
                <a:solidFill>
                  <a:srgbClr val="222222"/>
                </a:solidFill>
                <a:latin typeface="Consolas" panose="020B0609020204030204" pitchFamily="49" charset="0"/>
              </a:rPr>
              <a:t>\</a:t>
            </a:r>
            <a:r>
              <a:rPr lang="en-US" sz="1700">
                <a:solidFill>
                  <a:srgbClr val="000000"/>
                </a:solidFill>
                <a:latin typeface="Consolas" panose="020B0609020204030204" pitchFamily="49" charset="0"/>
              </a:rPr>
              <a:t>Providers</a:t>
            </a:r>
            <a:r>
              <a:rPr lang="en-US" sz="1700">
                <a:solidFill>
                  <a:srgbClr val="222222"/>
                </a:solidFill>
                <a:latin typeface="Consolas" panose="020B0609020204030204" pitchFamily="49" charset="0"/>
              </a:rPr>
              <a:t>\</a:t>
            </a:r>
            <a:r>
              <a:rPr lang="en-US" sz="1700">
                <a:solidFill>
                  <a:srgbClr val="267F99"/>
                </a:solidFill>
                <a:latin typeface="Consolas" panose="020B0609020204030204" pitchFamily="49" charset="0"/>
              </a:rPr>
              <a:t>ViewServiceProvider</a:t>
            </a:r>
            <a:r>
              <a:rPr lang="en-US" sz="1700">
                <a:solidFill>
                  <a:srgbClr val="000000"/>
                </a:solidFill>
                <a:latin typeface="Consolas" panose="020B0609020204030204" pitchFamily="49" charset="0"/>
              </a:rPr>
              <a:t>::</a:t>
            </a:r>
            <a:r>
              <a:rPr lang="en-US" sz="1700">
                <a:solidFill>
                  <a:srgbClr val="0000FF"/>
                </a:solidFill>
                <a:latin typeface="Consolas" panose="020B0609020204030204" pitchFamily="49" charset="0"/>
              </a:rPr>
              <a:t>class</a:t>
            </a:r>
            <a:endParaRPr lang="en-US" sz="1700">
              <a:solidFill>
                <a:srgbClr val="000000"/>
              </a:solidFill>
              <a:latin typeface="Consolas" panose="020B0609020204030204" pitchFamily="49" charset="0"/>
            </a:endParaRPr>
          </a:p>
          <a:p>
            <a:pPr>
              <a:lnSpc>
                <a:spcPct val="120000"/>
              </a:lnSpc>
              <a:spcBef>
                <a:spcPts val="0"/>
              </a:spcBef>
            </a:pPr>
            <a:r>
              <a:rPr lang="en-US" sz="1700">
                <a:solidFill>
                  <a:srgbClr val="000000"/>
                </a:solidFill>
                <a:latin typeface="Consolas" panose="020B0609020204030204" pitchFamily="49" charset="0"/>
              </a:rPr>
              <a:t>    </a:t>
            </a:r>
            <a:r>
              <a:rPr lang="en-US" sz="1700" smtClean="0">
                <a:solidFill>
                  <a:srgbClr val="222222"/>
                </a:solidFill>
                <a:latin typeface="Consolas" panose="020B0609020204030204" pitchFamily="49" charset="0"/>
              </a:rPr>
              <a:t>],</a:t>
            </a:r>
            <a:endParaRPr lang="en-US" sz="170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210" y="2430569"/>
            <a:ext cx="3629025" cy="3438525"/>
          </a:xfrm>
          <a:prstGeom prst="rect">
            <a:avLst/>
          </a:prstGeom>
        </p:spPr>
      </p:pic>
    </p:spTree>
    <p:extLst>
      <p:ext uri="{BB962C8B-B14F-4D97-AF65-F5344CB8AC3E}">
        <p14:creationId xmlns:p14="http://schemas.microsoft.com/office/powerpoint/2010/main" val="121801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 Composer</a:t>
            </a:r>
            <a:endParaRPr lang="en-US"/>
          </a:p>
        </p:txBody>
      </p:sp>
      <p:sp>
        <p:nvSpPr>
          <p:cNvPr id="3" name="Content Placeholder 2"/>
          <p:cNvSpPr>
            <a:spLocks noGrp="1"/>
          </p:cNvSpPr>
          <p:nvPr>
            <p:ph idx="1"/>
          </p:nvPr>
        </p:nvSpPr>
        <p:spPr>
          <a:xfrm>
            <a:off x="1097280" y="1845733"/>
            <a:ext cx="10058400" cy="4900123"/>
          </a:xfrm>
        </p:spPr>
        <p:txBody>
          <a:bodyPr>
            <a:normAutofit fontScale="62500" lnSpcReduction="20000"/>
          </a:bodyPr>
          <a:lstStyle/>
          <a:p>
            <a:r>
              <a:rPr lang="en-US" sz="2200" smtClean="0"/>
              <a:t>ViewServiceProvider fayli kodi:</a:t>
            </a:r>
          </a:p>
          <a:p>
            <a:r>
              <a:rPr lang="en-US">
                <a:solidFill>
                  <a:srgbClr val="800000"/>
                </a:solidFill>
                <a:latin typeface="Consolas" panose="020B0609020204030204" pitchFamily="49" charset="0"/>
              </a:rPr>
              <a:t>&lt;?</a:t>
            </a:r>
            <a:r>
              <a:rPr lang="en-US" smtClean="0">
                <a:solidFill>
                  <a:srgbClr val="800000"/>
                </a:solidFill>
                <a:latin typeface="Consolas" panose="020B0609020204030204" pitchFamily="49" charset="0"/>
              </a:rPr>
              <a:t>php</a:t>
            </a: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App</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Providers</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Illuminate</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Support</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Facades</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Illuminate</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Support</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ServiceProvider</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Illuminate</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View</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App</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Composers</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MenuComposer</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r>
              <a:rPr lang="en-US" smtClean="0">
                <a:solidFill>
                  <a:srgbClr val="000000"/>
                </a:solidFill>
                <a:latin typeface="Consolas" panose="020B0609020204030204" pitchFamily="49" charset="0"/>
              </a:rPr>
              <a:t/>
            </a:r>
            <a:br>
              <a:rPr lang="en-US" smtClean="0">
                <a:solidFill>
                  <a:srgbClr val="000000"/>
                </a:solidFill>
                <a:latin typeface="Consolas" panose="020B0609020204030204" pitchFamily="49" charset="0"/>
              </a:rPr>
            </a:br>
            <a:r>
              <a:rPr lang="en-US" smtClean="0">
                <a:solidFill>
                  <a:srgbClr val="0000FF"/>
                </a:solidFill>
                <a:latin typeface="Consolas" panose="020B0609020204030204" pitchFamily="49" charset="0"/>
              </a:rPr>
              <a:t>class</a:t>
            </a:r>
            <a:r>
              <a:rPr lang="en-US" smtClean="0">
                <a:solidFill>
                  <a:srgbClr val="000000"/>
                </a:solidFill>
                <a:latin typeface="Consolas" panose="020B0609020204030204" pitchFamily="49" charset="0"/>
              </a:rPr>
              <a:t> </a:t>
            </a:r>
            <a:r>
              <a:rPr lang="en-US" smtClean="0">
                <a:solidFill>
                  <a:srgbClr val="267F99"/>
                </a:solidFill>
                <a:latin typeface="Consolas" panose="020B0609020204030204" pitchFamily="49" charset="0"/>
              </a:rPr>
              <a:t>ViewServiceProvider</a:t>
            </a:r>
            <a:r>
              <a:rPr lang="en-US" smtClean="0">
                <a:solidFill>
                  <a:srgbClr val="000000"/>
                </a:solidFill>
                <a:latin typeface="Consolas" panose="020B0609020204030204" pitchFamily="49" charset="0"/>
              </a:rPr>
              <a:t> </a:t>
            </a:r>
            <a:r>
              <a:rPr lang="en-US" smtClean="0">
                <a:solidFill>
                  <a:srgbClr val="0000FF"/>
                </a:solidFill>
                <a:latin typeface="Consolas" panose="020B0609020204030204" pitchFamily="49" charset="0"/>
              </a:rPr>
              <a:t>extends</a:t>
            </a:r>
            <a:r>
              <a:rPr lang="en-US" smtClean="0">
                <a:solidFill>
                  <a:srgbClr val="000000"/>
                </a:solidFill>
                <a:latin typeface="Consolas" panose="020B0609020204030204" pitchFamily="49" charset="0"/>
              </a:rPr>
              <a:t> </a:t>
            </a:r>
            <a:r>
              <a:rPr lang="en-US" smtClean="0">
                <a:solidFill>
                  <a:srgbClr val="267F99"/>
                </a:solidFill>
                <a:latin typeface="Consolas" panose="020B0609020204030204" pitchFamily="49" charset="0"/>
              </a:rPr>
              <a:t>ServiceProvider</a:t>
            </a:r>
            <a:endParaRPr lang="en-US" smtClean="0">
              <a:solidFill>
                <a:srgbClr val="000000"/>
              </a:solidFill>
              <a:latin typeface="Consolas" panose="020B0609020204030204" pitchFamily="49" charset="0"/>
            </a:endParaRPr>
          </a:p>
          <a:p>
            <a:pPr>
              <a:lnSpc>
                <a:spcPct val="120000"/>
              </a:lnSpc>
              <a:spcBef>
                <a:spcPts val="0"/>
              </a:spcBef>
            </a:pPr>
            <a:r>
              <a:rPr lang="en-US" smtClean="0">
                <a:solidFill>
                  <a:srgbClr val="222222"/>
                </a:solidFill>
                <a:latin typeface="Consolas" panose="020B0609020204030204" pitchFamily="49" charset="0"/>
              </a:rPr>
              <a:t>{</a:t>
            </a: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boot</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void</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222222"/>
                </a:solidFill>
                <a:latin typeface="Consolas" panose="020B0609020204030204" pitchFamily="49" charset="0"/>
              </a:rPr>
              <a:t>        </a:t>
            </a:r>
            <a:r>
              <a:rPr lang="en-US">
                <a:solidFill>
                  <a:srgbClr val="008000"/>
                </a:solidFill>
                <a:latin typeface="Consolas" panose="020B0609020204030204" pitchFamily="49" charset="0"/>
              </a:rPr>
              <a:t>// Sinf orqali composer...</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Facades</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View</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composer</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'menu'</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MenuComposer</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class</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222222"/>
                </a:solidFill>
                <a:latin typeface="Consolas" panose="020B0609020204030204" pitchFamily="49" charset="0"/>
              </a:rPr>
              <a:t>        </a:t>
            </a:r>
            <a:r>
              <a:rPr lang="en-US">
                <a:solidFill>
                  <a:srgbClr val="008000"/>
                </a:solidFill>
                <a:latin typeface="Consolas" panose="020B0609020204030204" pitchFamily="49" charset="0"/>
              </a:rPr>
              <a:t>// Closure metodli composer...</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Facades</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View</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composer</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'welcome'</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View</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1080"/>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222222"/>
                </a:solidFill>
                <a:latin typeface="Consolas" panose="020B0609020204030204" pitchFamily="49" charset="0"/>
              </a:rPr>
              <a:t>            </a:t>
            </a:r>
            <a:r>
              <a:rPr lang="en-US">
                <a:solidFill>
                  <a:srgbClr val="008000"/>
                </a:solidFill>
                <a:latin typeface="Consolas" panose="020B0609020204030204" pitchFamily="49" charset="0"/>
              </a:rPr>
              <a:t>// ...</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smtClean="0">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7</a:t>
            </a:fld>
            <a:endParaRPr lang="en-US"/>
          </a:p>
        </p:txBody>
      </p:sp>
    </p:spTree>
    <p:extLst>
      <p:ext uri="{BB962C8B-B14F-4D97-AF65-F5344CB8AC3E}">
        <p14:creationId xmlns:p14="http://schemas.microsoft.com/office/powerpoint/2010/main" val="4026287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 Composer</a:t>
            </a:r>
            <a:endParaRPr lang="en-US"/>
          </a:p>
        </p:txBody>
      </p:sp>
      <p:sp>
        <p:nvSpPr>
          <p:cNvPr id="3" name="Content Placeholder 2"/>
          <p:cNvSpPr>
            <a:spLocks noGrp="1"/>
          </p:cNvSpPr>
          <p:nvPr>
            <p:ph idx="1"/>
          </p:nvPr>
        </p:nvSpPr>
        <p:spPr>
          <a:xfrm>
            <a:off x="1097280" y="1845733"/>
            <a:ext cx="10058400" cy="4900123"/>
          </a:xfrm>
        </p:spPr>
        <p:txBody>
          <a:bodyPr>
            <a:normAutofit fontScale="55000" lnSpcReduction="20000"/>
          </a:bodyPr>
          <a:lstStyle/>
          <a:p>
            <a:r>
              <a:rPr lang="en-US" sz="2500"/>
              <a:t>Ma'lumotni taqdim qiluvchi sinfda compose metodi ishga tushuvchi metod (</a:t>
            </a:r>
            <a:r>
              <a:rPr lang="en-US" sz="2500" smtClean="0"/>
              <a:t>App\View\Composers\MenuComposer.php faylidas):</a:t>
            </a:r>
            <a:endParaRPr lang="en-US" sz="2500"/>
          </a:p>
          <a:p>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App</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Composers</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App</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Repositories</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StudentRepository</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Illuminate</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View</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MenuComposer</a:t>
            </a:r>
            <a:endParaRPr lang="en-US">
              <a:solidFill>
                <a:srgbClr val="000000"/>
              </a:solidFill>
              <a:latin typeface="Consolas" panose="020B0609020204030204" pitchFamily="49" charset="0"/>
            </a:endParaRPr>
          </a:p>
          <a:p>
            <a:pPr>
              <a:lnSpc>
                <a:spcPct val="120000"/>
              </a:lnSpc>
              <a:spcBef>
                <a:spcPts val="0"/>
              </a:spcBef>
            </a:pP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protected</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1080"/>
                </a:solidFill>
                <a:latin typeface="Consolas" panose="020B0609020204030204" pitchFamily="49" charset="0"/>
              </a:rPr>
              <a:t>menus</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__construct</a:t>
            </a:r>
            <a:r>
              <a:rPr lang="en-US">
                <a:solidFill>
                  <a:srgbClr val="222222"/>
                </a:solidFill>
                <a:latin typeface="Consolas" panose="020B0609020204030204" pitchFamily="49" charset="0"/>
              </a:rPr>
              <a:t>(</a:t>
            </a:r>
            <a:r>
              <a:rPr lang="en-US">
                <a:solidFill>
                  <a:srgbClr val="0000FF"/>
                </a:solidFill>
                <a:latin typeface="Consolas" panose="020B0609020204030204" pitchFamily="49" charset="0"/>
              </a:rPr>
              <a:t>protected</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StudentRepository</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1080"/>
                </a:solidFill>
                <a:latin typeface="Consolas" panose="020B0609020204030204" pitchFamily="49" charset="0"/>
              </a:rPr>
              <a:t>students</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222222"/>
                </a:solidFill>
                <a:latin typeface="Consolas" panose="020B0609020204030204" pitchFamily="49" charset="0"/>
              </a:rPr>
              <a:t>menus</a:t>
            </a:r>
            <a:r>
              <a:rPr lang="en-US">
                <a:solidFill>
                  <a:srgbClr val="000000"/>
                </a:solidFill>
                <a:latin typeface="Consolas" panose="020B0609020204030204" pitchFamily="49" charset="0"/>
              </a:rPr>
              <a:t> =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'link'</a:t>
            </a:r>
            <a:r>
              <a:rPr lang="en-US">
                <a:solidFill>
                  <a:srgbClr val="000000"/>
                </a:solidFill>
                <a:latin typeface="Consolas" panose="020B0609020204030204" pitchFamily="49" charset="0"/>
              </a:rPr>
              <a:t> =&gt; </a:t>
            </a:r>
            <a:r>
              <a:rPr lang="en-US">
                <a:solidFill>
                  <a:srgbClr val="A31515"/>
                </a:solidFill>
                <a:latin typeface="Consolas" panose="020B0609020204030204" pitchFamily="49" charset="0"/>
              </a:rPr>
              <a:t>'http://kiut.uz'</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'text'</a:t>
            </a:r>
            <a:r>
              <a:rPr lang="en-US">
                <a:solidFill>
                  <a:srgbClr val="000000"/>
                </a:solidFill>
                <a:latin typeface="Consolas" panose="020B0609020204030204" pitchFamily="49" charset="0"/>
              </a:rPr>
              <a:t> =&gt; </a:t>
            </a:r>
            <a:r>
              <a:rPr lang="en-US">
                <a:solidFill>
                  <a:srgbClr val="A31515"/>
                </a:solidFill>
                <a:latin typeface="Consolas" panose="020B0609020204030204" pitchFamily="49" charset="0"/>
              </a:rPr>
              <a:t>"KIUT"</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'link'</a:t>
            </a:r>
            <a:r>
              <a:rPr lang="en-US">
                <a:solidFill>
                  <a:srgbClr val="000000"/>
                </a:solidFill>
                <a:latin typeface="Consolas" panose="020B0609020204030204" pitchFamily="49" charset="0"/>
              </a:rPr>
              <a:t> =&gt; </a:t>
            </a:r>
            <a:r>
              <a:rPr lang="en-US">
                <a:solidFill>
                  <a:srgbClr val="A31515"/>
                </a:solidFill>
                <a:latin typeface="Consolas" panose="020B0609020204030204" pitchFamily="49" charset="0"/>
              </a:rPr>
              <a:t>'http://edu.uz'</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'text'</a:t>
            </a:r>
            <a:r>
              <a:rPr lang="en-US">
                <a:solidFill>
                  <a:srgbClr val="000000"/>
                </a:solidFill>
                <a:latin typeface="Consolas" panose="020B0609020204030204" pitchFamily="49" charset="0"/>
              </a:rPr>
              <a:t> =&gt; </a:t>
            </a:r>
            <a:r>
              <a:rPr lang="en-US">
                <a:solidFill>
                  <a:srgbClr val="A31515"/>
                </a:solidFill>
                <a:latin typeface="Consolas" panose="020B0609020204030204" pitchFamily="49" charset="0"/>
              </a:rPr>
              <a:t>"EDU.UZ"</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'link'</a:t>
            </a:r>
            <a:r>
              <a:rPr lang="en-US">
                <a:solidFill>
                  <a:srgbClr val="000000"/>
                </a:solidFill>
                <a:latin typeface="Consolas" panose="020B0609020204030204" pitchFamily="49" charset="0"/>
              </a:rPr>
              <a:t> =&gt; </a:t>
            </a:r>
            <a:r>
              <a:rPr lang="en-US">
                <a:solidFill>
                  <a:srgbClr val="A31515"/>
                </a:solidFill>
                <a:latin typeface="Consolas" panose="020B0609020204030204" pitchFamily="49" charset="0"/>
              </a:rPr>
              <a:t>'http://ise.uz'</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'text'</a:t>
            </a:r>
            <a:r>
              <a:rPr lang="en-US">
                <a:solidFill>
                  <a:srgbClr val="000000"/>
                </a:solidFill>
                <a:latin typeface="Consolas" panose="020B0609020204030204" pitchFamily="49" charset="0"/>
              </a:rPr>
              <a:t> =&gt; </a:t>
            </a:r>
            <a:r>
              <a:rPr lang="en-US">
                <a:solidFill>
                  <a:srgbClr val="A31515"/>
                </a:solidFill>
                <a:latin typeface="Consolas" panose="020B0609020204030204" pitchFamily="49" charset="0"/>
              </a:rPr>
              <a:t>"ISE"</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compose</a:t>
            </a:r>
            <a:r>
              <a:rPr lang="en-US">
                <a:solidFill>
                  <a:srgbClr val="222222"/>
                </a:solidFill>
                <a:latin typeface="Consolas" panose="020B0609020204030204" pitchFamily="49" charset="0"/>
              </a:rPr>
              <a:t>(</a:t>
            </a:r>
            <a:r>
              <a:rPr lang="en-US">
                <a:solidFill>
                  <a:srgbClr val="267F99"/>
                </a:solidFill>
                <a:latin typeface="Consolas" panose="020B0609020204030204" pitchFamily="49" charset="0"/>
              </a:rPr>
              <a:t>View</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1080"/>
                </a:solidFill>
                <a:latin typeface="Consolas" panose="020B0609020204030204" pitchFamily="49" charset="0"/>
              </a:rPr>
              <a:t>view</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void</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1080"/>
                </a:solidFill>
                <a:latin typeface="Consolas" panose="020B0609020204030204" pitchFamily="49" charset="0"/>
              </a:rPr>
              <a:t>view</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with</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'count'</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222222"/>
                </a:solidFill>
                <a:latin typeface="Consolas" panose="020B0609020204030204" pitchFamily="49" charset="0"/>
              </a:rPr>
              <a:t>students</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count</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with</a:t>
            </a:r>
            <a:r>
              <a:rPr lang="en-US">
                <a:solidFill>
                  <a:srgbClr val="222222"/>
                </a:solidFill>
                <a:latin typeface="Consolas" panose="020B0609020204030204" pitchFamily="49" charset="0"/>
              </a:rPr>
              <a:t>(</a:t>
            </a:r>
            <a:r>
              <a:rPr lang="en-US">
                <a:solidFill>
                  <a:srgbClr val="A31515"/>
                </a:solidFill>
                <a:latin typeface="Consolas" panose="020B0609020204030204" pitchFamily="49" charset="0"/>
              </a:rPr>
              <a:t>'menus'</a:t>
            </a:r>
            <a:r>
              <a:rPr lang="en-US">
                <a:solidFill>
                  <a:srgbClr val="222222"/>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222222"/>
                </a:solidFill>
                <a:latin typeface="Consolas" panose="020B0609020204030204" pitchFamily="49" charset="0"/>
              </a:rPr>
              <a:t>menus);</a:t>
            </a:r>
            <a:endParaRPr lang="en-US">
              <a:solidFill>
                <a:srgbClr val="000000"/>
              </a:solidFill>
              <a:latin typeface="Consolas" panose="020B0609020204030204" pitchFamily="49" charset="0"/>
            </a:endParaRPr>
          </a:p>
          <a:p>
            <a:pPr>
              <a:lnSpc>
                <a:spcPct val="120000"/>
              </a:lnSpc>
              <a:spcBef>
                <a:spcPts val="0"/>
              </a:spcBef>
            </a:pPr>
            <a:r>
              <a:rPr lang="en-US">
                <a:solidFill>
                  <a:srgbClr val="000000"/>
                </a:solidFill>
                <a:latin typeface="Consolas" panose="020B0609020204030204" pitchFamily="49" charset="0"/>
              </a:rPr>
              <a:t>    </a:t>
            </a:r>
            <a:r>
              <a:rPr lang="en-US">
                <a:solidFill>
                  <a:srgbClr val="222222"/>
                </a:solidFill>
                <a:latin typeface="Consolas" panose="020B0609020204030204" pitchFamily="49" charset="0"/>
              </a:rPr>
              <a:t>}</a:t>
            </a:r>
            <a:endParaRPr lang="en-US">
              <a:solidFill>
                <a:srgbClr val="000000"/>
              </a:solidFill>
              <a:latin typeface="Consolas" panose="020B0609020204030204" pitchFamily="49" charset="0"/>
            </a:endParaRPr>
          </a:p>
          <a:p>
            <a:pPr>
              <a:lnSpc>
                <a:spcPct val="120000"/>
              </a:lnSpc>
              <a:spcBef>
                <a:spcPts val="0"/>
              </a:spcBef>
            </a:pPr>
            <a:r>
              <a:rPr lang="en-US" smtClean="0">
                <a:solidFill>
                  <a:srgbClr val="222222"/>
                </a:solidFill>
                <a:latin typeface="Consolas" panose="020B0609020204030204" pitchFamily="49" charset="0"/>
              </a:rPr>
              <a:t>}</a:t>
            </a: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8</a:t>
            </a:fld>
            <a:endParaRPr lang="en-US"/>
          </a:p>
        </p:txBody>
      </p:sp>
      <p:sp>
        <p:nvSpPr>
          <p:cNvPr id="6" name="Rectangle 5"/>
          <p:cNvSpPr/>
          <p:nvPr/>
        </p:nvSpPr>
        <p:spPr>
          <a:xfrm>
            <a:off x="6829245" y="4295794"/>
            <a:ext cx="5362755" cy="1446550"/>
          </a:xfrm>
          <a:prstGeom prst="rect">
            <a:avLst/>
          </a:prstGeom>
        </p:spPr>
        <p:txBody>
          <a:bodyPr wrap="square">
            <a:spAutoFit/>
          </a:bodyPr>
          <a:lstStyle/>
          <a:p>
            <a:r>
              <a:rPr lang="en-US" sz="1100" smtClean="0">
                <a:solidFill>
                  <a:srgbClr val="000000"/>
                </a:solidFill>
                <a:latin typeface="Consolas" panose="020B0609020204030204" pitchFamily="49" charset="0"/>
              </a:rPr>
              <a:t>views\menu.blade.php faylida:</a:t>
            </a:r>
          </a:p>
          <a:p>
            <a:endParaRPr lang="en-US" sz="1100">
              <a:solidFill>
                <a:srgbClr val="000000"/>
              </a:solidFill>
              <a:latin typeface="Consolas" panose="020B0609020204030204" pitchFamily="49" charset="0"/>
            </a:endParaRPr>
          </a:p>
          <a:p>
            <a:r>
              <a:rPr lang="en-US" sz="1100" smtClean="0">
                <a:solidFill>
                  <a:srgbClr val="000000"/>
                </a:solidFill>
                <a:latin typeface="Consolas" panose="020B0609020204030204" pitchFamily="49" charset="0"/>
              </a:rPr>
              <a:t>@</a:t>
            </a:r>
            <a:r>
              <a:rPr lang="en-US" sz="1100">
                <a:solidFill>
                  <a:srgbClr val="000000"/>
                </a:solidFill>
                <a:latin typeface="Consolas" panose="020B0609020204030204" pitchFamily="49" charset="0"/>
              </a:rPr>
              <a:t>foreach ($menus as $menu)</a:t>
            </a:r>
          </a:p>
          <a:p>
            <a:r>
              <a:rPr lang="en-US" sz="1100">
                <a:solidFill>
                  <a:srgbClr val="800000"/>
                </a:solidFill>
                <a:latin typeface="Consolas" panose="020B0609020204030204" pitchFamily="49" charset="0"/>
              </a:rPr>
              <a:t>&lt;li&gt;&lt;a</a:t>
            </a:r>
            <a:r>
              <a:rPr lang="en-US" sz="1100">
                <a:solidFill>
                  <a:srgbClr val="000000"/>
                </a:solidFill>
                <a:latin typeface="Consolas" panose="020B0609020204030204" pitchFamily="49" charset="0"/>
              </a:rPr>
              <a:t> </a:t>
            </a:r>
            <a:r>
              <a:rPr lang="en-US" sz="1100">
                <a:solidFill>
                  <a:srgbClr val="FF0000"/>
                </a:solidFill>
                <a:latin typeface="Consolas" panose="020B0609020204030204" pitchFamily="49" charset="0"/>
              </a:rPr>
              <a:t>href</a:t>
            </a:r>
            <a:r>
              <a:rPr lang="en-US" sz="1100">
                <a:solidFill>
                  <a:srgbClr val="222222"/>
                </a:solidFill>
                <a:latin typeface="Consolas" panose="020B0609020204030204" pitchFamily="49" charset="0"/>
              </a:rPr>
              <a:t>=</a:t>
            </a:r>
            <a:r>
              <a:rPr lang="en-US" sz="1100">
                <a:solidFill>
                  <a:srgbClr val="A31515"/>
                </a:solidFill>
                <a:latin typeface="Consolas" panose="020B0609020204030204" pitchFamily="49" charset="0"/>
              </a:rPr>
              <a:t>"</a:t>
            </a:r>
            <a:r>
              <a:rPr lang="en-US" sz="1100">
                <a:solidFill>
                  <a:srgbClr val="0000FF"/>
                </a:solidFill>
                <a:latin typeface="Consolas" panose="020B0609020204030204" pitchFamily="49" charset="0"/>
              </a:rPr>
              <a:t>{{ $menu['link'] }}</a:t>
            </a:r>
            <a:r>
              <a:rPr lang="en-US" sz="1100">
                <a:solidFill>
                  <a:srgbClr val="A31515"/>
                </a:solidFill>
                <a:latin typeface="Consolas" panose="020B0609020204030204" pitchFamily="49" charset="0"/>
              </a:rPr>
              <a:t>"</a:t>
            </a:r>
            <a:r>
              <a:rPr lang="en-US" sz="1100">
                <a:solidFill>
                  <a:srgbClr val="800000"/>
                </a:solidFill>
                <a:latin typeface="Consolas" panose="020B0609020204030204" pitchFamily="49" charset="0"/>
              </a:rPr>
              <a:t>&gt;</a:t>
            </a:r>
            <a:r>
              <a:rPr lang="en-US" sz="1100">
                <a:solidFill>
                  <a:srgbClr val="000000"/>
                </a:solidFill>
                <a:latin typeface="Consolas" panose="020B0609020204030204" pitchFamily="49" charset="0"/>
              </a:rPr>
              <a:t>{{ $menu['text'] }}</a:t>
            </a:r>
            <a:r>
              <a:rPr lang="en-US" sz="1100">
                <a:solidFill>
                  <a:srgbClr val="800000"/>
                </a:solidFill>
                <a:latin typeface="Consolas" panose="020B0609020204030204" pitchFamily="49" charset="0"/>
              </a:rPr>
              <a:t>&lt;/a&gt;&lt;/li&gt;</a:t>
            </a:r>
            <a:endParaRPr lang="en-US" sz="1100">
              <a:solidFill>
                <a:srgbClr val="000000"/>
              </a:solidFill>
              <a:latin typeface="Consolas" panose="020B0609020204030204" pitchFamily="49" charset="0"/>
            </a:endParaRPr>
          </a:p>
          <a:p>
            <a:r>
              <a:rPr lang="en-US" sz="1100">
                <a:solidFill>
                  <a:srgbClr val="000000"/>
                </a:solidFill>
                <a:latin typeface="Consolas" panose="020B0609020204030204" pitchFamily="49" charset="0"/>
              </a:rPr>
              <a:t>@</a:t>
            </a:r>
            <a:r>
              <a:rPr lang="en-US" sz="1100" smtClean="0">
                <a:solidFill>
                  <a:srgbClr val="000000"/>
                </a:solidFill>
                <a:latin typeface="Consolas" panose="020B0609020204030204" pitchFamily="49" charset="0"/>
              </a:rPr>
              <a:t>endforeach</a:t>
            </a:r>
          </a:p>
          <a:p>
            <a:endParaRPr lang="en-US" sz="1100" b="0">
              <a:solidFill>
                <a:srgbClr val="000000"/>
              </a:solidFill>
              <a:effectLst/>
              <a:latin typeface="Consolas" panose="020B0609020204030204" pitchFamily="49" charset="0"/>
            </a:endParaRPr>
          </a:p>
          <a:p>
            <a:r>
              <a:rPr lang="en-US" sz="1100" smtClean="0">
                <a:solidFill>
                  <a:srgbClr val="000000"/>
                </a:solidFill>
                <a:latin typeface="Consolas" panose="020B0609020204030204" pitchFamily="49" charset="0"/>
              </a:rPr>
              <a:t>Chaqirish uchun boshqa blade fayllarda:</a:t>
            </a:r>
          </a:p>
          <a:p>
            <a:r>
              <a:rPr lang="en-US" sz="1100" smtClean="0">
                <a:solidFill>
                  <a:srgbClr val="000000"/>
                </a:solidFill>
                <a:latin typeface="Consolas" panose="020B0609020204030204" pitchFamily="49" charset="0"/>
              </a:rPr>
              <a:t>    </a:t>
            </a:r>
            <a:r>
              <a:rPr lang="en-US" sz="1100">
                <a:solidFill>
                  <a:srgbClr val="000000"/>
                </a:solidFill>
                <a:latin typeface="Consolas" panose="020B0609020204030204" pitchFamily="49" charset="0"/>
              </a:rPr>
              <a:t>@include('menu')</a:t>
            </a:r>
            <a:endParaRPr lang="en-US" sz="11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57239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a:t>
            </a:r>
            <a:endParaRPr lang="en-US"/>
          </a:p>
        </p:txBody>
      </p:sp>
      <p:sp>
        <p:nvSpPr>
          <p:cNvPr id="3" name="Content Placeholder 2"/>
          <p:cNvSpPr>
            <a:spLocks noGrp="1"/>
          </p:cNvSpPr>
          <p:nvPr>
            <p:ph idx="1"/>
          </p:nvPr>
        </p:nvSpPr>
        <p:spPr>
          <a:xfrm>
            <a:off x="1097280" y="1845733"/>
            <a:ext cx="10058400" cy="4408418"/>
          </a:xfrm>
        </p:spPr>
        <p:txBody>
          <a:bodyPr/>
          <a:lstStyle/>
          <a:p>
            <a:r>
              <a:rPr lang="en-US" smtClean="0"/>
              <a:t>ViewComposerlarni bir nechta shablon fayllarga biriktirish mumkin:</a:t>
            </a:r>
          </a:p>
          <a:p>
            <a:r>
              <a:rPr lang="en-US" sz="1600">
                <a:solidFill>
                  <a:srgbClr val="0000FF"/>
                </a:solidFill>
                <a:latin typeface="Consolas" panose="020B0609020204030204" pitchFamily="49" charset="0"/>
              </a:rPr>
              <a:t>use</a:t>
            </a:r>
            <a:r>
              <a:rPr lang="en-US" sz="1600">
                <a:solidFill>
                  <a:srgbClr val="000000"/>
                </a:solidFill>
                <a:latin typeface="Consolas" panose="020B0609020204030204" pitchFamily="49" charset="0"/>
              </a:rPr>
              <a:t> App</a:t>
            </a:r>
            <a:r>
              <a:rPr lang="en-US" sz="1600">
                <a:solidFill>
                  <a:srgbClr val="222222"/>
                </a:solidFill>
                <a:latin typeface="Consolas" panose="020B0609020204030204" pitchFamily="49" charset="0"/>
              </a:rPr>
              <a:t>\</a:t>
            </a:r>
            <a:r>
              <a:rPr lang="en-US" sz="1600">
                <a:solidFill>
                  <a:srgbClr val="000000"/>
                </a:solidFill>
                <a:latin typeface="Consolas" panose="020B0609020204030204" pitchFamily="49" charset="0"/>
              </a:rPr>
              <a:t>Views</a:t>
            </a:r>
            <a:r>
              <a:rPr lang="en-US" sz="1600">
                <a:solidFill>
                  <a:srgbClr val="222222"/>
                </a:solidFill>
                <a:latin typeface="Consolas" panose="020B0609020204030204" pitchFamily="49" charset="0"/>
              </a:rPr>
              <a:t>\</a:t>
            </a:r>
            <a:r>
              <a:rPr lang="en-US" sz="1600">
                <a:solidFill>
                  <a:srgbClr val="000000"/>
                </a:solidFill>
                <a:latin typeface="Consolas" panose="020B0609020204030204" pitchFamily="49" charset="0"/>
              </a:rPr>
              <a:t>Composers</a:t>
            </a:r>
            <a:r>
              <a:rPr lang="en-US" sz="1600">
                <a:solidFill>
                  <a:srgbClr val="222222"/>
                </a:solidFill>
                <a:latin typeface="Consolas" panose="020B0609020204030204" pitchFamily="49" charset="0"/>
              </a:rPr>
              <a:t>\</a:t>
            </a:r>
            <a:r>
              <a:rPr lang="en-US" sz="1600">
                <a:solidFill>
                  <a:srgbClr val="267F99"/>
                </a:solidFill>
                <a:latin typeface="Consolas" panose="020B0609020204030204" pitchFamily="49" charset="0"/>
              </a:rPr>
              <a:t>MultiComposer</a:t>
            </a:r>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pPr>
              <a:spcBef>
                <a:spcPts val="0"/>
              </a:spcBef>
            </a:pPr>
            <a:r>
              <a:rPr lang="en-US" sz="1600">
                <a:solidFill>
                  <a:srgbClr val="0000FF"/>
                </a:solidFill>
                <a:latin typeface="Consolas" panose="020B0609020204030204" pitchFamily="49" charset="0"/>
              </a:rPr>
              <a:t>use</a:t>
            </a:r>
            <a:r>
              <a:rPr lang="en-US" sz="1600">
                <a:solidFill>
                  <a:srgbClr val="000000"/>
                </a:solidFill>
                <a:latin typeface="Consolas" panose="020B0609020204030204" pitchFamily="49" charset="0"/>
              </a:rPr>
              <a:t> Illuminate</a:t>
            </a:r>
            <a:r>
              <a:rPr lang="en-US" sz="1600">
                <a:solidFill>
                  <a:srgbClr val="222222"/>
                </a:solidFill>
                <a:latin typeface="Consolas" panose="020B0609020204030204" pitchFamily="49" charset="0"/>
              </a:rPr>
              <a:t>\</a:t>
            </a:r>
            <a:r>
              <a:rPr lang="en-US" sz="1600">
                <a:solidFill>
                  <a:srgbClr val="000000"/>
                </a:solidFill>
                <a:latin typeface="Consolas" panose="020B0609020204030204" pitchFamily="49" charset="0"/>
              </a:rPr>
              <a:t>Support</a:t>
            </a:r>
            <a:r>
              <a:rPr lang="en-US" sz="1600">
                <a:solidFill>
                  <a:srgbClr val="222222"/>
                </a:solidFill>
                <a:latin typeface="Consolas" panose="020B0609020204030204" pitchFamily="49" charset="0"/>
              </a:rPr>
              <a:t>\</a:t>
            </a:r>
            <a:r>
              <a:rPr lang="en-US" sz="1600">
                <a:solidFill>
                  <a:srgbClr val="000000"/>
                </a:solidFill>
                <a:latin typeface="Consolas" panose="020B0609020204030204" pitchFamily="49" charset="0"/>
              </a:rPr>
              <a:t>Facades</a:t>
            </a:r>
            <a:r>
              <a:rPr lang="en-US" sz="1600">
                <a:solidFill>
                  <a:srgbClr val="222222"/>
                </a:solidFill>
                <a:latin typeface="Consolas" panose="020B0609020204030204" pitchFamily="49" charset="0"/>
              </a:rPr>
              <a:t>\</a:t>
            </a:r>
            <a:r>
              <a:rPr lang="en-US" sz="1600">
                <a:solidFill>
                  <a:srgbClr val="267F99"/>
                </a:solidFill>
                <a:latin typeface="Consolas" panose="020B0609020204030204" pitchFamily="49" charset="0"/>
              </a:rPr>
              <a:t>View</a:t>
            </a:r>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pPr>
              <a:spcBef>
                <a:spcPts val="0"/>
              </a:spcBef>
            </a:pPr>
            <a:r>
              <a:rPr lang="en-US" sz="1600" smtClean="0">
                <a:solidFill>
                  <a:srgbClr val="000000"/>
                </a:solidFill>
                <a:latin typeface="Consolas" panose="020B0609020204030204" pitchFamily="49" charset="0"/>
              </a:rPr>
              <a:t>…</a:t>
            </a:r>
            <a:endParaRPr lang="en-US" sz="1600">
              <a:solidFill>
                <a:srgbClr val="000000"/>
              </a:solidFill>
              <a:latin typeface="Consolas" panose="020B0609020204030204" pitchFamily="49" charset="0"/>
            </a:endParaRPr>
          </a:p>
          <a:p>
            <a:pPr>
              <a:spcBef>
                <a:spcPts val="0"/>
              </a:spcBef>
            </a:pPr>
            <a:r>
              <a:rPr lang="en-US" sz="1600">
                <a:solidFill>
                  <a:srgbClr val="267F99"/>
                </a:solidFill>
                <a:latin typeface="Consolas" panose="020B0609020204030204" pitchFamily="49" charset="0"/>
              </a:rPr>
              <a:t>View</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composer</a:t>
            </a:r>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pPr>
              <a:spcBef>
                <a:spcPts val="0"/>
              </a:spcBef>
            </a:pPr>
            <a:r>
              <a:rPr lang="en-US" sz="1600">
                <a:solidFill>
                  <a:srgbClr val="000000"/>
                </a:solidFill>
                <a:latin typeface="Consolas" panose="020B0609020204030204" pitchFamily="49" charset="0"/>
              </a:rPr>
              <a:t>    </a:t>
            </a:r>
            <a:r>
              <a:rPr lang="en-US" sz="1600">
                <a:solidFill>
                  <a:srgbClr val="222222"/>
                </a:solidFill>
                <a:latin typeface="Consolas" panose="020B0609020204030204" pitchFamily="49" charset="0"/>
              </a:rPr>
              <a:t>[</a:t>
            </a:r>
            <a:r>
              <a:rPr lang="en-US" sz="1600">
                <a:solidFill>
                  <a:srgbClr val="A31515"/>
                </a:solidFill>
                <a:latin typeface="Consolas" panose="020B0609020204030204" pitchFamily="49" charset="0"/>
              </a:rPr>
              <a:t>'profile'</a:t>
            </a:r>
            <a:r>
              <a:rPr lang="en-US" sz="1600">
                <a:solidFill>
                  <a:srgbClr val="222222"/>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'dashboard'</a:t>
            </a:r>
            <a:r>
              <a:rPr lang="en-US" sz="1600">
                <a:solidFill>
                  <a:srgbClr val="222222"/>
                </a:solidFill>
                <a:latin typeface="Consolas" panose="020B0609020204030204" pitchFamily="49" charset="0"/>
              </a:rPr>
              <a:t>],</a:t>
            </a:r>
            <a:endParaRPr lang="en-US" sz="1600">
              <a:solidFill>
                <a:srgbClr val="000000"/>
              </a:solidFill>
              <a:latin typeface="Consolas" panose="020B0609020204030204" pitchFamily="49" charset="0"/>
            </a:endParaRPr>
          </a:p>
          <a:p>
            <a:pPr>
              <a:spcBef>
                <a:spcPts val="0"/>
              </a:spcBef>
            </a:pP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MultiComposer</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class</a:t>
            </a:r>
            <a:endParaRPr lang="en-US" sz="1600">
              <a:solidFill>
                <a:srgbClr val="000000"/>
              </a:solidFill>
              <a:latin typeface="Consolas" panose="020B0609020204030204" pitchFamily="49" charset="0"/>
            </a:endParaRPr>
          </a:p>
          <a:p>
            <a:pPr>
              <a:spcBef>
                <a:spcPts val="0"/>
              </a:spcBef>
            </a:pPr>
            <a:r>
              <a:rPr lang="en-US" sz="1600" smtClean="0">
                <a:solidFill>
                  <a:srgbClr val="222222"/>
                </a:solidFill>
                <a:latin typeface="Consolas" panose="020B0609020204030204" pitchFamily="49" charset="0"/>
              </a:rPr>
              <a:t>);</a:t>
            </a:r>
          </a:p>
          <a:p>
            <a:pPr>
              <a:spcBef>
                <a:spcPts val="0"/>
              </a:spcBef>
            </a:pPr>
            <a:endParaRPr lang="en-US" sz="1400" smtClean="0"/>
          </a:p>
          <a:p>
            <a:pPr>
              <a:spcBef>
                <a:spcPts val="0"/>
              </a:spcBef>
            </a:pPr>
            <a:r>
              <a:rPr lang="en-US" smtClean="0"/>
              <a:t>Kelishuv bo'yicha Blade shablon fayllar kompilyatsiya qilinadi (Laravel tekshiradi va o'zgartirish kiritilgan bo'lsa qayta kompilyatsiya qiladi). Bu samaradorlikka ta'sir qiladi. Oldini olish uchun oldindan kompilyatsiya qilib qo'yish mumkin:</a:t>
            </a:r>
          </a:p>
          <a:p>
            <a:pPr>
              <a:spcBef>
                <a:spcPts val="0"/>
              </a:spcBef>
            </a:pPr>
            <a:r>
              <a:rPr lang="en-US" smtClean="0"/>
              <a:t>	</a:t>
            </a:r>
            <a:r>
              <a:rPr lang="en-US" b="1" smtClean="0"/>
              <a:t>php </a:t>
            </a:r>
            <a:r>
              <a:rPr lang="en-US" b="1"/>
              <a:t>artisan </a:t>
            </a:r>
            <a:r>
              <a:rPr lang="en-US" b="1" smtClean="0"/>
              <a:t>view:cache</a:t>
            </a:r>
          </a:p>
          <a:p>
            <a:pPr>
              <a:spcBef>
                <a:spcPts val="0"/>
              </a:spcBef>
            </a:pPr>
            <a:r>
              <a:rPr lang="en-US" smtClean="0"/>
              <a:t>Yoki keshni tozalash mumkin:</a:t>
            </a:r>
          </a:p>
          <a:p>
            <a:pPr>
              <a:spcBef>
                <a:spcPts val="0"/>
              </a:spcBef>
            </a:pPr>
            <a:r>
              <a:rPr lang="en-US" b="1" smtClean="0"/>
              <a:t>	php </a:t>
            </a:r>
            <a:r>
              <a:rPr lang="en-US" b="1"/>
              <a:t>artisan view:clear</a:t>
            </a:r>
          </a:p>
        </p:txBody>
      </p:sp>
      <p:sp>
        <p:nvSpPr>
          <p:cNvPr id="4" name="Footer Placeholder 3"/>
          <p:cNvSpPr>
            <a:spLocks noGrp="1"/>
          </p:cNvSpPr>
          <p:nvPr>
            <p:ph type="ftr" sz="quarter" idx="11"/>
          </p:nvPr>
        </p:nvSpPr>
        <p:spPr/>
        <p:txBody>
          <a:bodyPr/>
          <a:lstStyle/>
          <a:p>
            <a:r>
              <a:rPr lang="en-US" smtClean="0"/>
              <a:t>Qodirbek Maxarov </a:t>
            </a:r>
            <a:endParaRPr lang="en-US"/>
          </a:p>
        </p:txBody>
      </p:sp>
      <p:sp>
        <p:nvSpPr>
          <p:cNvPr id="5" name="Slide Number Placeholder 4"/>
          <p:cNvSpPr>
            <a:spLocks noGrp="1"/>
          </p:cNvSpPr>
          <p:nvPr>
            <p:ph type="sldNum" sz="quarter" idx="12"/>
          </p:nvPr>
        </p:nvSpPr>
        <p:spPr/>
        <p:txBody>
          <a:bodyPr/>
          <a:lstStyle/>
          <a:p>
            <a:fld id="{C39839C2-0EC4-4F5F-8546-CDB60EBD4647}" type="slidenum">
              <a:rPr lang="en-US" smtClean="0"/>
              <a:t>9</a:t>
            </a:fld>
            <a:endParaRPr lang="en-US"/>
          </a:p>
        </p:txBody>
      </p:sp>
    </p:spTree>
    <p:extLst>
      <p:ext uri="{BB962C8B-B14F-4D97-AF65-F5344CB8AC3E}">
        <p14:creationId xmlns:p14="http://schemas.microsoft.com/office/powerpoint/2010/main" val="509036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5127</TotalTime>
  <Words>1551</Words>
  <Application>Microsoft Office PowerPoint</Application>
  <PresentationFormat>Widescreen</PresentationFormat>
  <Paragraphs>467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Calibri Light</vt:lpstr>
      <vt:lpstr>Consolas</vt:lpstr>
      <vt:lpstr>Retrospect</vt:lpstr>
      <vt:lpstr>Shablonlashtirish</vt:lpstr>
      <vt:lpstr>View</vt:lpstr>
      <vt:lpstr>Blade</vt:lpstr>
      <vt:lpstr>Kontrollerga qiymat jo'natish usullari</vt:lpstr>
      <vt:lpstr>View Share</vt:lpstr>
      <vt:lpstr>View Composer</vt:lpstr>
      <vt:lpstr>View Composer</vt:lpstr>
      <vt:lpstr>View Composer</vt:lpstr>
      <vt:lpstr>View</vt:lpstr>
      <vt:lpstr>Blade va o'zgaruvchilar</vt:lpstr>
      <vt:lpstr>Blade</vt:lpstr>
      <vt:lpstr>Blade</vt:lpstr>
      <vt:lpstr>Blade direktivalari – shart</vt:lpstr>
      <vt:lpstr>Blade direktivalari – takrorlash</vt:lpstr>
      <vt:lpstr>Blade direktivalari – takrorlash</vt:lpstr>
      <vt:lpstr>Blade direktivalari</vt:lpstr>
      <vt:lpstr>Blade direktivalari – css sinflar</vt:lpstr>
      <vt:lpstr>Avlod shablonlarni ulash</vt:lpstr>
      <vt:lpstr>Komponentlar</vt:lpstr>
      <vt:lpstr>Komponentlar</vt:lpstr>
      <vt:lpstr>Slot</vt:lpstr>
      <vt:lpstr>Maketlar qurish</vt:lpstr>
      <vt:lpstr>Maketlar qurish</vt:lpstr>
      <vt:lpstr>Maketlar qurish</vt:lpstr>
      <vt:lpstr>Maketlar qurish</vt:lpstr>
      <vt:lpstr>Maketlarda statik fayllardan foydalanish</vt:lpstr>
      <vt:lpstr>Savollar?</vt:lpstr>
    </vt:vector>
  </TitlesOfParts>
  <Company>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Ranglar va fon</dc:title>
  <dc:creator>Qodirbek</dc:creator>
  <cp:lastModifiedBy>Qodirbek</cp:lastModifiedBy>
  <cp:revision>1856</cp:revision>
  <dcterms:created xsi:type="dcterms:W3CDTF">2019-11-17T16:43:43Z</dcterms:created>
  <dcterms:modified xsi:type="dcterms:W3CDTF">2023-04-11T05:13:13Z</dcterms:modified>
</cp:coreProperties>
</file>