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1" r:id="rId4"/>
    <p:sldId id="270" r:id="rId5"/>
    <p:sldId id="257" r:id="rId6"/>
    <p:sldId id="272" r:id="rId7"/>
    <p:sldId id="273" r:id="rId8"/>
    <p:sldId id="274" r:id="rId9"/>
    <p:sldId id="275" r:id="rId10"/>
    <p:sldId id="276" r:id="rId11"/>
    <p:sldId id="260" r:id="rId12"/>
    <p:sldId id="258" r:id="rId13"/>
    <p:sldId id="268" r:id="rId14"/>
    <p:sldId id="269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327-2748-4F72-8CEB-8298A00BB51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B17F-2870-4FB1-8516-EC7D07C68AA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327-2748-4F72-8CEB-8298A00BB51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B17F-2870-4FB1-8516-EC7D07C68AA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327-2748-4F72-8CEB-8298A00BB51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B17F-2870-4FB1-8516-EC7D07C68AA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327-2748-4F72-8CEB-8298A00BB51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B17F-2870-4FB1-8516-EC7D07C68AA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327-2748-4F72-8CEB-8298A00BB51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B17F-2870-4FB1-8516-EC7D07C68AA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327-2748-4F72-8CEB-8298A00BB51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B17F-2870-4FB1-8516-EC7D07C68AA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327-2748-4F72-8CEB-8298A00BB51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B17F-2870-4FB1-8516-EC7D07C68AA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327-2748-4F72-8CEB-8298A00BB51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B17F-2870-4FB1-8516-EC7D07C68AA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327-2748-4F72-8CEB-8298A00BB51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B17F-2870-4FB1-8516-EC7D07C68AA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327-2748-4F72-8CEB-8298A00BB51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B17F-2870-4FB1-8516-EC7D07C68AA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327-2748-4F72-8CEB-8298A00BB51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B17F-2870-4FB1-8516-EC7D07C68AA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FB327-2748-4F72-8CEB-8298A00BB51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4B17F-2870-4FB1-8516-EC7D07C68AA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BIO DATA</a:t>
            </a:r>
            <a:br>
              <a:rPr lang="en-US" dirty="0" smtClean="0"/>
            </a:br>
            <a:r>
              <a:rPr lang="en-US" dirty="0" smtClean="0"/>
              <a:t>LAST YEAR’S PAPER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https://docs.google.com/document/d/1nR0EaKFF796alwT9eS0wem6TGB6PozS8yRth5qNbG-U/edit?usp=sharing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TWO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11496" y="1690688"/>
            <a:ext cx="6242304" cy="4447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690689"/>
            <a:ext cx="5453082" cy="5048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9576" y="2312555"/>
            <a:ext cx="8641079" cy="43899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THREE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l="-1" r="1203" b="25093"/>
          <a:stretch>
            <a:fillRect/>
          </a:stretch>
        </p:blipFill>
        <p:spPr>
          <a:xfrm>
            <a:off x="1856232" y="1882750"/>
            <a:ext cx="7690103" cy="39328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FOUR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19656" y="1690688"/>
            <a:ext cx="8348472" cy="44266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FIVE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8535" y="1690688"/>
            <a:ext cx="4828450" cy="4081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576" y="1508760"/>
            <a:ext cx="6059616" cy="4263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7712" y="1867509"/>
            <a:ext cx="6940296" cy="4267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690688"/>
            <a:ext cx="8878824" cy="43468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7187184" y="3429000"/>
            <a:ext cx="548640" cy="43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2" y="1600200"/>
            <a:ext cx="5532120" cy="5413248"/>
          </a:xfr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920" y="2002536"/>
            <a:ext cx="6821423" cy="4389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Ensemble algorithms are algorithms that combine multiple algorithms to improve performance and accuracy of the model.</a:t>
            </a:r>
            <a:endParaRPr lang="en-US" dirty="0" smtClean="0"/>
          </a:p>
          <a:p>
            <a:r>
              <a:rPr lang="en-US" dirty="0" smtClean="0"/>
              <a:t>They are divided into Bagging and Boosting</a:t>
            </a:r>
            <a:endParaRPr lang="en-US" dirty="0" smtClean="0"/>
          </a:p>
          <a:p>
            <a:r>
              <a:rPr lang="en-US" dirty="0" smtClean="0"/>
              <a:t>Bagging(</a:t>
            </a:r>
            <a:r>
              <a:rPr lang="en-US" dirty="0" err="1" smtClean="0"/>
              <a:t>pykaret</a:t>
            </a:r>
            <a:r>
              <a:rPr lang="en-US" dirty="0" smtClean="0"/>
              <a:t>)-Involves training each model independently  and then compare them after.(it reduces bias)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RandomForest</a:t>
            </a:r>
            <a:endParaRPr lang="en-US" dirty="0" smtClean="0"/>
          </a:p>
          <a:p>
            <a:r>
              <a:rPr lang="en-US" dirty="0" smtClean="0"/>
              <a:t>Boosting involves combined training of models sequentially and obtaining an optimal prediction.(</a:t>
            </a:r>
            <a:r>
              <a:rPr lang="en-US" dirty="0" err="1" smtClean="0"/>
              <a:t>Adaboost</a:t>
            </a:r>
            <a:r>
              <a:rPr lang="en-US" dirty="0" smtClean="0"/>
              <a:t>, </a:t>
            </a:r>
            <a:r>
              <a:rPr lang="en-US" dirty="0" err="1" smtClean="0"/>
              <a:t>GradientBoosting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Tree based algorithms have a tree like structure and assume non-linear relationship </a:t>
            </a:r>
            <a:r>
              <a:rPr lang="en-US" dirty="0" err="1" smtClean="0"/>
              <a:t>eg</a:t>
            </a:r>
            <a:r>
              <a:rPr lang="en-US" dirty="0" smtClean="0"/>
              <a:t> RF, Decision Trees, </a:t>
            </a:r>
            <a:r>
              <a:rPr lang="en-US" dirty="0" err="1" smtClean="0"/>
              <a:t>GradientBoosting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Linear algorithms assume a linear relationship(input and output are continuous).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Critical steps to the development of effective pipeline ML </a:t>
            </a:r>
            <a:endParaRPr lang="en-US" dirty="0" smtClean="0"/>
          </a:p>
          <a:p>
            <a:r>
              <a:rPr lang="en-US" dirty="0" smtClean="0"/>
              <a:t>1. Data collection and cleaning</a:t>
            </a:r>
            <a:endParaRPr lang="en-US" dirty="0" smtClean="0"/>
          </a:p>
          <a:p>
            <a:r>
              <a:rPr lang="en-US" dirty="0" smtClean="0"/>
              <a:t>2.Data Preprocessing(Min/Max </a:t>
            </a:r>
            <a:r>
              <a:rPr lang="en-US" dirty="0" err="1" smtClean="0"/>
              <a:t>scaling,Encoding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3.Model training and validation</a:t>
            </a:r>
            <a:endParaRPr lang="en-US" dirty="0" smtClean="0"/>
          </a:p>
          <a:p>
            <a:r>
              <a:rPr lang="en-US" dirty="0" smtClean="0"/>
              <a:t>4.Deploy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Feature extraction involves transforming raw input data into a set of meaningful and relevant features.</a:t>
            </a:r>
            <a:endParaRPr lang="en-US" dirty="0" smtClean="0"/>
          </a:p>
          <a:p>
            <a:r>
              <a:rPr lang="en-US" dirty="0" smtClean="0"/>
              <a:t>Dimension reduction involves reducing number of input variables while maintaining the most relevant.</a:t>
            </a:r>
            <a:endParaRPr lang="en-US" dirty="0" smtClean="0"/>
          </a:p>
          <a:p>
            <a:r>
              <a:rPr lang="en-US" dirty="0" smtClean="0"/>
              <a:t>Qualities of good data as used in ML</a:t>
            </a:r>
            <a:endParaRPr lang="en-US" dirty="0" smtClean="0"/>
          </a:p>
          <a:p>
            <a:r>
              <a:rPr lang="en-US" dirty="0" smtClean="0"/>
              <a:t>-it should be relevant to the problem</a:t>
            </a:r>
            <a:endParaRPr lang="en-US" dirty="0" smtClean="0"/>
          </a:p>
          <a:p>
            <a:r>
              <a:rPr lang="en-US" dirty="0" smtClean="0"/>
              <a:t>-it should be accurate and free of errors</a:t>
            </a:r>
            <a:endParaRPr lang="en-US" dirty="0" smtClean="0"/>
          </a:p>
          <a:p>
            <a:r>
              <a:rPr lang="en-US" dirty="0" smtClean="0"/>
              <a:t>-it should be complete (no missing values)</a:t>
            </a:r>
            <a:endParaRPr lang="en-US" dirty="0" smtClean="0"/>
          </a:p>
          <a:p>
            <a:r>
              <a:rPr lang="en-US" dirty="0" smtClean="0"/>
              <a:t>It should be consistent</a:t>
            </a:r>
            <a:endParaRPr lang="en-US" dirty="0" smtClean="0"/>
          </a:p>
          <a:p>
            <a:r>
              <a:rPr lang="en-US" dirty="0" smtClean="0"/>
              <a:t>It should be timely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Applications of ML</a:t>
            </a:r>
            <a:endParaRPr lang="en-US" dirty="0" smtClean="0"/>
          </a:p>
          <a:p>
            <a:r>
              <a:rPr lang="en-US" dirty="0" smtClean="0"/>
              <a:t>-Disease diagnosis(detecting cancer using cancer images)</a:t>
            </a:r>
            <a:endParaRPr lang="en-US" dirty="0" smtClean="0"/>
          </a:p>
          <a:p>
            <a:r>
              <a:rPr lang="en-US" dirty="0" smtClean="0"/>
              <a:t>-Drug discovery</a:t>
            </a:r>
            <a:endParaRPr lang="en-US" dirty="0" smtClean="0"/>
          </a:p>
          <a:p>
            <a:r>
              <a:rPr lang="en-US" dirty="0" smtClean="0"/>
              <a:t>-Predicting resistance to drugs</a:t>
            </a:r>
            <a:endParaRPr lang="en-US" dirty="0" smtClean="0"/>
          </a:p>
          <a:p>
            <a:r>
              <a:rPr lang="en-US" dirty="0" smtClean="0"/>
              <a:t>-Prediction of mutations</a:t>
            </a:r>
            <a:endParaRPr lang="en-US" dirty="0" smtClean="0"/>
          </a:p>
          <a:p>
            <a:r>
              <a:rPr lang="en-US" dirty="0" smtClean="0"/>
              <a:t>-Prediction of protein structure</a:t>
            </a:r>
            <a:endParaRPr lang="en-US" dirty="0" smtClean="0"/>
          </a:p>
          <a:p>
            <a:r>
              <a:rPr lang="en-US" dirty="0" smtClean="0"/>
              <a:t>Gene sequencing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Nanopore</a:t>
            </a:r>
            <a:r>
              <a:rPr lang="en-US" dirty="0" smtClean="0"/>
              <a:t> technology</a:t>
            </a:r>
            <a:endParaRPr lang="en-US" dirty="0" smtClean="0"/>
          </a:p>
          <a:p>
            <a:r>
              <a:rPr lang="en-US" dirty="0" smtClean="0"/>
              <a:t>Evolutionary distance detection</a:t>
            </a:r>
            <a:endParaRPr lang="en-US" dirty="0" smtClean="0"/>
          </a:p>
          <a:p>
            <a:r>
              <a:rPr lang="en-US" dirty="0" smtClean="0"/>
              <a:t>Determining sequence relationship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Bias-variance tradeoff in ML describes the relationship between model’s ability to fit training data and its ability to generalize to new unseen data.(difference between actual and predicted values)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High bias shows that the model is too simple (under fitting)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High variance shows the model is complex and over fitting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goal is to strike a balance between bias variance.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2033</Words>
  <Application>WPS Presentation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DejaVu Sans</vt:lpstr>
      <vt:lpstr>Calibri</vt:lpstr>
      <vt:lpstr>微软雅黑</vt:lpstr>
      <vt:lpstr>Droid Sans Fallback</vt:lpstr>
      <vt:lpstr>Arial Unicode MS</vt:lpstr>
      <vt:lpstr>Office Theme</vt:lpstr>
      <vt:lpstr>BIG BIO DATA LAST YEAR’S PAPER</vt:lpstr>
      <vt:lpstr>PowerPoint 演示文稿</vt:lpstr>
      <vt:lpstr>SECTION A</vt:lpstr>
      <vt:lpstr>SECTION A</vt:lpstr>
      <vt:lpstr>QN 4</vt:lpstr>
      <vt:lpstr>QN 5</vt:lpstr>
      <vt:lpstr>6b</vt:lpstr>
      <vt:lpstr>No 7</vt:lpstr>
      <vt:lpstr>PowerPoint 演示文稿</vt:lpstr>
      <vt:lpstr>NUMBER TWO</vt:lpstr>
      <vt:lpstr>PowerPoint 演示文稿</vt:lpstr>
      <vt:lpstr>NUMBER THREE</vt:lpstr>
      <vt:lpstr>NUMBER FOUR</vt:lpstr>
      <vt:lpstr>NUMBER FIVE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BIO DATA LAST YEAR’S PAPER</dc:title>
  <dc:creator>margaret saimo</dc:creator>
  <cp:lastModifiedBy>moses</cp:lastModifiedBy>
  <cp:revision>12</cp:revision>
  <dcterms:created xsi:type="dcterms:W3CDTF">2023-05-19T08:17:47Z</dcterms:created>
  <dcterms:modified xsi:type="dcterms:W3CDTF">2023-05-19T08:17:47Z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