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0" r:id="rId4"/>
    <p:sldId id="258" r:id="rId5"/>
    <p:sldId id="259"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522" y="-12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831CB5-503E-4181-9F13-A964322C9168}" type="datetimeFigureOut">
              <a:rPr lang="en-US" smtClean="0"/>
              <a:t>1/23/2023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FC083B-BA4B-4371-B6B4-C11EC20269AE}" type="slidenum">
              <a:rPr lang="en-US" smtClean="0"/>
              <a:t>‹#›</a:t>
            </a:fld>
            <a:endParaRPr lang="en-US"/>
          </a:p>
        </p:txBody>
      </p:sp>
    </p:spTree>
    <p:extLst>
      <p:ext uri="{BB962C8B-B14F-4D97-AF65-F5344CB8AC3E}">
        <p14:creationId xmlns:p14="http://schemas.microsoft.com/office/powerpoint/2010/main" val="1334451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1" kern="1200" dirty="0" smtClean="0">
                <a:solidFill>
                  <a:schemeClr val="tx1"/>
                </a:solidFill>
                <a:effectLst/>
                <a:latin typeface="+mn-lt"/>
                <a:ea typeface="+mn-ea"/>
                <a:cs typeface="+mn-cs"/>
              </a:rPr>
              <a:t>Note: to run the examples below, you will need to have </a:t>
            </a:r>
            <a:r>
              <a:rPr lang="en-GB" dirty="0" err="1" smtClean="0"/>
              <a:t>nltk</a:t>
            </a:r>
            <a:r>
              <a:rPr lang="en-GB" sz="1200" b="0" i="1" kern="1200" dirty="0" smtClean="0">
                <a:solidFill>
                  <a:schemeClr val="tx1"/>
                </a:solidFill>
                <a:effectLst/>
                <a:latin typeface="+mn-lt"/>
                <a:ea typeface="+mn-ea"/>
                <a:cs typeface="+mn-cs"/>
              </a:rPr>
              <a:t> library installed. If you don’t have it, just run </a:t>
            </a:r>
            <a:r>
              <a:rPr lang="en-GB" dirty="0" smtClean="0"/>
              <a:t>pip install </a:t>
            </a:r>
            <a:r>
              <a:rPr lang="en-GB" dirty="0" err="1" smtClean="0"/>
              <a:t>nltk</a:t>
            </a:r>
            <a:r>
              <a:rPr lang="en-GB" sz="1200" b="0" i="1" kern="1200" dirty="0" smtClean="0">
                <a:solidFill>
                  <a:schemeClr val="tx1"/>
                </a:solidFill>
                <a:effectLst/>
                <a:latin typeface="+mn-lt"/>
                <a:ea typeface="+mn-ea"/>
                <a:cs typeface="+mn-cs"/>
              </a:rPr>
              <a:t> in your shell and</a:t>
            </a:r>
            <a:r>
              <a:rPr lang="en-GB" sz="1200" b="0" i="0" kern="1200" dirty="0" smtClean="0">
                <a:solidFill>
                  <a:schemeClr val="tx1"/>
                </a:solidFill>
                <a:effectLst/>
                <a:latin typeface="+mn-lt"/>
                <a:ea typeface="+mn-ea"/>
                <a:cs typeface="+mn-cs"/>
              </a:rPr>
              <a:t> </a:t>
            </a:r>
            <a:r>
              <a:rPr lang="en-GB" dirty="0" err="1" smtClean="0"/>
              <a:t>nltk.download</a:t>
            </a:r>
            <a:r>
              <a:rPr lang="en-GB" dirty="0" smtClean="0"/>
              <a:t>()</a:t>
            </a:r>
            <a:r>
              <a:rPr lang="en-GB" sz="1200" b="0" i="1" kern="1200" dirty="0" smtClean="0">
                <a:solidFill>
                  <a:schemeClr val="tx1"/>
                </a:solidFill>
                <a:effectLst/>
                <a:latin typeface="+mn-lt"/>
                <a:ea typeface="+mn-ea"/>
                <a:cs typeface="+mn-cs"/>
              </a:rPr>
              <a:t> in your notebook before starting</a:t>
            </a:r>
            <a:endParaRPr lang="en-US" dirty="0"/>
          </a:p>
        </p:txBody>
      </p:sp>
      <p:sp>
        <p:nvSpPr>
          <p:cNvPr id="4" name="Slide Number Placeholder 3"/>
          <p:cNvSpPr>
            <a:spLocks noGrp="1"/>
          </p:cNvSpPr>
          <p:nvPr>
            <p:ph type="sldNum" sz="quarter" idx="10"/>
          </p:nvPr>
        </p:nvSpPr>
        <p:spPr/>
        <p:txBody>
          <a:bodyPr/>
          <a:lstStyle/>
          <a:p>
            <a:fld id="{3DFC083B-BA4B-4371-B6B4-C11EC20269AE}" type="slidenum">
              <a:rPr lang="en-US" smtClean="0"/>
              <a:t>4</a:t>
            </a:fld>
            <a:endParaRPr lang="en-US"/>
          </a:p>
        </p:txBody>
      </p:sp>
    </p:spTree>
    <p:extLst>
      <p:ext uri="{BB962C8B-B14F-4D97-AF65-F5344CB8AC3E}">
        <p14:creationId xmlns:p14="http://schemas.microsoft.com/office/powerpoint/2010/main" val="1396898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1/23/2023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1/23/2023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1/23/2023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1/23/2023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1/23/2023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Introduction to NLP.</a:t>
            </a:r>
            <a:endParaRPr lang="en-US" dirty="0"/>
          </a:p>
        </p:txBody>
      </p:sp>
      <p:sp>
        <p:nvSpPr>
          <p:cNvPr id="10" name="AutoShape 14" descr="Natural Language Processing: A Short Introduction To Get You Start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38400"/>
            <a:ext cx="6629400" cy="352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988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ChatGPT</a:t>
            </a:r>
            <a:endParaRPr lang="en-US" dirty="0"/>
          </a:p>
        </p:txBody>
      </p:sp>
      <p:sp>
        <p:nvSpPr>
          <p:cNvPr id="3" name="Content Placeholder 2"/>
          <p:cNvSpPr>
            <a:spLocks noGrp="1"/>
          </p:cNvSpPr>
          <p:nvPr>
            <p:ph idx="1"/>
          </p:nvPr>
        </p:nvSpPr>
        <p:spPr/>
        <p:txBody>
          <a:bodyPr>
            <a:normAutofit/>
          </a:bodyPr>
          <a:lstStyle/>
          <a:p>
            <a:r>
              <a:rPr lang="en-GB" sz="2000" dirty="0" err="1"/>
              <a:t>ChatGPT</a:t>
            </a:r>
            <a:r>
              <a:rPr lang="en-GB" sz="2000" dirty="0"/>
              <a:t> is a pre-trained language model developed by </a:t>
            </a:r>
            <a:r>
              <a:rPr lang="en-GB" sz="2000" dirty="0" err="1"/>
              <a:t>OpenAI</a:t>
            </a:r>
            <a:r>
              <a:rPr lang="en-GB" sz="2000" dirty="0"/>
              <a:t>. It is based on the GPT (Generative Pre-trained Transformer) architecture and is trained on a large dataset of text data. </a:t>
            </a:r>
            <a:r>
              <a:rPr lang="en-GB" sz="2000" dirty="0" err="1"/>
              <a:t>ChatGPT</a:t>
            </a:r>
            <a:r>
              <a:rPr lang="en-GB" sz="2000" dirty="0"/>
              <a:t> can generate human-like text, and can be fine-tuned on specific tasks such as language translation, question answering, and conversation generation. It is designed to be a flexible and powerful tool for natural language processing tasks.</a:t>
            </a:r>
            <a:endParaRPr lang="en-US" sz="2000" dirty="0"/>
          </a:p>
        </p:txBody>
      </p:sp>
      <p:pic>
        <p:nvPicPr>
          <p:cNvPr id="5122" name="Picture 2" descr="bul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8418" y="3886200"/>
            <a:ext cx="3915832"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30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What is Natural Language Processing?</a:t>
            </a:r>
            <a:endParaRPr lang="en-US" dirty="0"/>
          </a:p>
        </p:txBody>
      </p:sp>
      <p:sp>
        <p:nvSpPr>
          <p:cNvPr id="3" name="Content Placeholder 2"/>
          <p:cNvSpPr>
            <a:spLocks noGrp="1"/>
          </p:cNvSpPr>
          <p:nvPr>
            <p:ph idx="1"/>
          </p:nvPr>
        </p:nvSpPr>
        <p:spPr>
          <a:xfrm>
            <a:off x="1435608" y="1828800"/>
            <a:ext cx="7498080" cy="4419600"/>
          </a:xfrm>
        </p:spPr>
        <p:txBody>
          <a:bodyPr/>
          <a:lstStyle/>
          <a:p>
            <a:r>
              <a:rPr lang="en-GB" sz="2800" dirty="0"/>
              <a:t>NLP stands for Natural Language Processing. It is a branch of artificial intelligence that focuses on the interaction between computers and humans in natural language. NLP techniques are used to </a:t>
            </a:r>
            <a:r>
              <a:rPr lang="en-GB" sz="2800" dirty="0" smtClean="0"/>
              <a:t>analyse, </a:t>
            </a:r>
            <a:r>
              <a:rPr lang="en-GB" sz="2800" dirty="0"/>
              <a:t>understand, and generate human language</a:t>
            </a:r>
            <a:r>
              <a:rPr lang="en-GB" dirty="0"/>
              <a:t>.</a:t>
            </a:r>
            <a:endParaRPr lang="en-US" dirty="0"/>
          </a:p>
        </p:txBody>
      </p:sp>
    </p:spTree>
    <p:extLst>
      <p:ext uri="{BB962C8B-B14F-4D97-AF65-F5344CB8AC3E}">
        <p14:creationId xmlns:p14="http://schemas.microsoft.com/office/powerpoint/2010/main" val="363557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Examples of NLP.</a:t>
            </a:r>
            <a:endParaRPr lang="en-US" dirty="0"/>
          </a:p>
        </p:txBody>
      </p:sp>
      <p:sp>
        <p:nvSpPr>
          <p:cNvPr id="3" name="Content Placeholder 2"/>
          <p:cNvSpPr>
            <a:spLocks noGrp="1"/>
          </p:cNvSpPr>
          <p:nvPr>
            <p:ph idx="1"/>
          </p:nvPr>
        </p:nvSpPr>
        <p:spPr/>
        <p:txBody>
          <a:bodyPr>
            <a:normAutofit/>
          </a:bodyPr>
          <a:lstStyle/>
          <a:p>
            <a:r>
              <a:rPr lang="en-US" sz="2800" b="1" dirty="0"/>
              <a:t>Personal assistants</a:t>
            </a:r>
            <a:r>
              <a:rPr lang="en-US" sz="2800" dirty="0"/>
              <a:t>: </a:t>
            </a:r>
            <a:r>
              <a:rPr lang="en-US" sz="2800" dirty="0" err="1"/>
              <a:t>Siri</a:t>
            </a:r>
            <a:r>
              <a:rPr lang="en-US" sz="2800" dirty="0"/>
              <a:t>, </a:t>
            </a:r>
            <a:r>
              <a:rPr lang="en-US" sz="2800" dirty="0" err="1"/>
              <a:t>Cortana</a:t>
            </a:r>
            <a:r>
              <a:rPr lang="en-US" sz="2800" dirty="0"/>
              <a:t>, and Google Assistant</a:t>
            </a:r>
            <a:r>
              <a:rPr lang="en-US" sz="2800" dirty="0" smtClean="0"/>
              <a:t>.</a:t>
            </a:r>
          </a:p>
          <a:p>
            <a:r>
              <a:rPr lang="en-US" sz="2800" b="1" dirty="0" smtClean="0"/>
              <a:t>Auto-complete</a:t>
            </a:r>
            <a:r>
              <a:rPr lang="en-US" sz="2800" dirty="0"/>
              <a:t>: In search engines (</a:t>
            </a:r>
            <a:r>
              <a:rPr lang="en-US" sz="2800" i="1" dirty="0"/>
              <a:t>e.g.</a:t>
            </a:r>
            <a:r>
              <a:rPr lang="en-US" sz="2800" dirty="0"/>
              <a:t> Google</a:t>
            </a:r>
            <a:r>
              <a:rPr lang="en-US" sz="2800" dirty="0" smtClean="0"/>
              <a:t>).</a:t>
            </a:r>
          </a:p>
          <a:p>
            <a:r>
              <a:rPr lang="en-US" sz="2800" b="1" dirty="0" smtClean="0"/>
              <a:t>Spell </a:t>
            </a:r>
            <a:r>
              <a:rPr lang="en-US" sz="2800" b="1" dirty="0"/>
              <a:t>checking</a:t>
            </a:r>
            <a:r>
              <a:rPr lang="en-US" sz="2800" dirty="0"/>
              <a:t>: Almost everywhere, in your browser, your IDE (</a:t>
            </a:r>
            <a:r>
              <a:rPr lang="en-US" sz="2800" i="1" dirty="0"/>
              <a:t>e.g.</a:t>
            </a:r>
            <a:r>
              <a:rPr lang="en-US" sz="2800" dirty="0"/>
              <a:t> Visual Studio), desktop apps (</a:t>
            </a:r>
            <a:r>
              <a:rPr lang="en-US" sz="2800" i="1" dirty="0"/>
              <a:t>e.g.</a:t>
            </a:r>
            <a:r>
              <a:rPr lang="en-US" sz="2800" dirty="0"/>
              <a:t> Microsoft Word</a:t>
            </a:r>
            <a:r>
              <a:rPr lang="en-US" sz="2800" dirty="0" smtClean="0"/>
              <a:t>).</a:t>
            </a:r>
          </a:p>
          <a:p>
            <a:r>
              <a:rPr lang="en-US" sz="2800" b="1" dirty="0" smtClean="0"/>
              <a:t>Machine </a:t>
            </a:r>
            <a:r>
              <a:rPr lang="en-US" sz="2800" b="1" dirty="0"/>
              <a:t>Translation</a:t>
            </a:r>
            <a:r>
              <a:rPr lang="en-US" sz="2800" dirty="0"/>
              <a:t>: Google </a:t>
            </a:r>
            <a:r>
              <a:rPr lang="en-US" sz="2800" dirty="0" smtClean="0"/>
              <a:t>Translate.</a:t>
            </a:r>
            <a:endParaRPr lang="en-US" sz="2800" dirty="0"/>
          </a:p>
        </p:txBody>
      </p:sp>
    </p:spTree>
    <p:extLst>
      <p:ext uri="{BB962C8B-B14F-4D97-AF65-F5344CB8AC3E}">
        <p14:creationId xmlns:p14="http://schemas.microsoft.com/office/powerpoint/2010/main" val="3056826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does it work?</a:t>
            </a:r>
            <a:endParaRPr lang="en-US" dirty="0"/>
          </a:p>
        </p:txBody>
      </p:sp>
      <p:pic>
        <p:nvPicPr>
          <p:cNvPr id="2050" name="Picture 2" descr="https://miro.medium.com/max/875/1*jfZ4uK1Tko0TFugEk9oXD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799" y="1524000"/>
            <a:ext cx="6886575" cy="40611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95400" y="5715000"/>
            <a:ext cx="6019800" cy="923330"/>
          </a:xfrm>
          <a:prstGeom prst="rect">
            <a:avLst/>
          </a:prstGeom>
        </p:spPr>
        <p:txBody>
          <a:bodyPr wrap="square">
            <a:spAutoFit/>
          </a:bodyPr>
          <a:lstStyle/>
          <a:p>
            <a:r>
              <a:rPr lang="en-GB" dirty="0"/>
              <a:t>Whatever text or sentence is fed to a machine, it will need to be simplified first, and this can be done through </a:t>
            </a:r>
            <a:r>
              <a:rPr lang="en-GB" i="1" dirty="0"/>
              <a:t>tokenization</a:t>
            </a:r>
            <a:r>
              <a:rPr lang="en-GB" dirty="0"/>
              <a:t> and </a:t>
            </a:r>
            <a:r>
              <a:rPr lang="en-GB" i="1" dirty="0"/>
              <a:t>lemmatization</a:t>
            </a:r>
            <a:r>
              <a:rPr lang="en-GB" dirty="0"/>
              <a:t>.</a:t>
            </a:r>
            <a:endParaRPr lang="en-US" dirty="0"/>
          </a:p>
        </p:txBody>
      </p:sp>
    </p:spTree>
    <p:extLst>
      <p:ext uri="{BB962C8B-B14F-4D97-AF65-F5344CB8AC3E}">
        <p14:creationId xmlns:p14="http://schemas.microsoft.com/office/powerpoint/2010/main" val="348260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498080" cy="1143000"/>
          </a:xfrm>
        </p:spPr>
        <p:txBody>
          <a:bodyPr>
            <a:normAutofit fontScale="90000"/>
          </a:bodyPr>
          <a:lstStyle/>
          <a:p>
            <a:pPr algn="ctr"/>
            <a:r>
              <a:rPr lang="en-US" b="1" dirty="0"/>
              <a:t>How Computers Understand Text?</a:t>
            </a:r>
            <a:br>
              <a:rPr lang="en-US" b="1" dirty="0"/>
            </a:br>
            <a:endParaRPr lang="en-US" dirty="0"/>
          </a:p>
        </p:txBody>
      </p:sp>
      <p:sp>
        <p:nvSpPr>
          <p:cNvPr id="4" name="Rectangle 3"/>
          <p:cNvSpPr/>
          <p:nvPr/>
        </p:nvSpPr>
        <p:spPr>
          <a:xfrm>
            <a:off x="1295400" y="5791200"/>
            <a:ext cx="7696200" cy="923330"/>
          </a:xfrm>
          <a:prstGeom prst="rect">
            <a:avLst/>
          </a:prstGeom>
        </p:spPr>
        <p:txBody>
          <a:bodyPr wrap="square">
            <a:spAutoFit/>
          </a:bodyPr>
          <a:lstStyle/>
          <a:p>
            <a:r>
              <a:rPr lang="en-GB" dirty="0"/>
              <a:t>Computers understand numbers, but can’t understand characters, words, or sentences, so an intermediate step is needed before building NLP models, which is </a:t>
            </a:r>
            <a:r>
              <a:rPr lang="en-GB" b="1" dirty="0"/>
              <a:t>text representation.</a:t>
            </a:r>
            <a:endParaRPr lang="en-US" dirty="0"/>
          </a:p>
        </p:txBody>
      </p:sp>
      <p:pic>
        <p:nvPicPr>
          <p:cNvPr id="3074" name="Picture 2" descr="https://miro.medium.com/max/875/1*ArM6Z5jeptCQ082DYn9nD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489167"/>
            <a:ext cx="6172200" cy="4073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894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7498080" cy="1143000"/>
          </a:xfrm>
        </p:spPr>
        <p:txBody>
          <a:bodyPr>
            <a:normAutofit fontScale="90000"/>
          </a:bodyPr>
          <a:lstStyle/>
          <a:p>
            <a:pPr algn="ctr"/>
            <a:r>
              <a:rPr lang="en-GB" b="1" dirty="0"/>
              <a:t>Challenges in Natural Language Processing</a:t>
            </a:r>
            <a:br>
              <a:rPr lang="en-GB" b="1" dirty="0"/>
            </a:br>
            <a:endParaRPr lang="en-US" dirty="0"/>
          </a:p>
        </p:txBody>
      </p:sp>
      <p:sp>
        <p:nvSpPr>
          <p:cNvPr id="3" name="Content Placeholder 2"/>
          <p:cNvSpPr>
            <a:spLocks noGrp="1"/>
          </p:cNvSpPr>
          <p:nvPr>
            <p:ph idx="1"/>
          </p:nvPr>
        </p:nvSpPr>
        <p:spPr/>
        <p:txBody>
          <a:bodyPr>
            <a:normAutofit/>
          </a:bodyPr>
          <a:lstStyle/>
          <a:p>
            <a:r>
              <a:rPr lang="en-GB" sz="2000" b="1" dirty="0"/>
              <a:t>Lexical Ambiguity:</a:t>
            </a:r>
            <a:r>
              <a:rPr lang="en-GB" sz="2000" dirty="0"/>
              <a:t> This is the first level of ambiguity that occurs generally in words alone. For instance, when a code is given a word like ‘board’ it would not know whether to take it as a noun or a </a:t>
            </a:r>
            <a:r>
              <a:rPr lang="en-GB" sz="2000" dirty="0" smtClean="0"/>
              <a:t>verb. This </a:t>
            </a:r>
            <a:r>
              <a:rPr lang="en-GB" sz="2000" dirty="0"/>
              <a:t>causes ambiguity in the processing of this piece of code</a:t>
            </a:r>
            <a:r>
              <a:rPr lang="en-GB" sz="2000" dirty="0" smtClean="0"/>
              <a:t>.</a:t>
            </a:r>
          </a:p>
          <a:p>
            <a:r>
              <a:rPr lang="en-GB" sz="2000" b="1" dirty="0"/>
              <a:t>Syntax Level Ambiguity:</a:t>
            </a:r>
            <a:r>
              <a:rPr lang="en-GB" sz="2000" dirty="0"/>
              <a:t> This is another type of ambiguity that has more to do with the way phrases sound in comparison to how the machine perceives it. For instance, a sentence like, ‘He raised the scuttle with a blue cap’. This could mean one of two things. Either he raised a scuttle with the help of a blue cap, or he raised a scuttle that had a red cap</a:t>
            </a:r>
            <a:r>
              <a:rPr lang="en-GB" sz="2000" dirty="0" smtClean="0"/>
              <a:t>.</a:t>
            </a:r>
          </a:p>
          <a:p>
            <a:r>
              <a:rPr lang="en-GB" sz="2000" b="1" dirty="0"/>
              <a:t>Referential Ambiguity:</a:t>
            </a:r>
            <a:r>
              <a:rPr lang="en-GB" sz="2000" dirty="0"/>
              <a:t> References made using pronouns constitute referential ambiguity. For instance, two girls are running on the track. Suddenly, she says, ‘I am exhausted’. It is not possible for the program to interpret, who out of the two girls is tired.</a:t>
            </a:r>
            <a:endParaRPr lang="en-US" sz="2000" dirty="0"/>
          </a:p>
        </p:txBody>
      </p:sp>
    </p:spTree>
    <p:extLst>
      <p:ext uri="{BB962C8B-B14F-4D97-AF65-F5344CB8AC3E}">
        <p14:creationId xmlns:p14="http://schemas.microsoft.com/office/powerpoint/2010/main" val="739563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Components of NLP</a:t>
            </a:r>
            <a:endParaRPr lang="en-US" dirty="0"/>
          </a:p>
        </p:txBody>
      </p:sp>
      <p:sp>
        <p:nvSpPr>
          <p:cNvPr id="3" name="Content Placeholder 2"/>
          <p:cNvSpPr>
            <a:spLocks noGrp="1"/>
          </p:cNvSpPr>
          <p:nvPr>
            <p:ph idx="1"/>
          </p:nvPr>
        </p:nvSpPr>
        <p:spPr/>
        <p:txBody>
          <a:bodyPr>
            <a:normAutofit/>
          </a:bodyPr>
          <a:lstStyle/>
          <a:p>
            <a:r>
              <a:rPr lang="en-GB" sz="2000" b="1" dirty="0"/>
              <a:t>Natural Language Understanding (NLU)</a:t>
            </a:r>
            <a:r>
              <a:rPr lang="en-GB" sz="2000" dirty="0"/>
              <a:t>: The understanding phase of the processing is responsible for mapping the input that is given in natural language to a beneficial representation. It also </a:t>
            </a:r>
            <a:r>
              <a:rPr lang="en-GB" sz="2000" dirty="0" err="1"/>
              <a:t>analyzes</a:t>
            </a:r>
            <a:r>
              <a:rPr lang="en-GB" sz="2000" dirty="0"/>
              <a:t> different aspects of the input language that is given to the program</a:t>
            </a:r>
            <a:r>
              <a:rPr lang="en-GB" sz="2000" dirty="0" smtClean="0"/>
              <a:t>.</a:t>
            </a:r>
          </a:p>
          <a:p>
            <a:r>
              <a:rPr lang="en-GB" sz="2000" b="1" dirty="0"/>
              <a:t>Natural Language Generation (NLG)</a:t>
            </a:r>
            <a:r>
              <a:rPr lang="en-GB" sz="2000" dirty="0"/>
              <a:t>: The generation phase of the processing is used in creating Natural Languages from the first phase. Generation starts with Text Planning, which is the extraction of relevant content from the base of knowledge. Next is the Sentence Planning phase where required words that will form the sentence are chosen. Ending with Text Realization is the final creation of the sentence structure.</a:t>
            </a:r>
            <a:endParaRPr lang="en-US" sz="2000" dirty="0"/>
          </a:p>
        </p:txBody>
      </p:sp>
    </p:spTree>
    <p:extLst>
      <p:ext uri="{BB962C8B-B14F-4D97-AF65-F5344CB8AC3E}">
        <p14:creationId xmlns:p14="http://schemas.microsoft.com/office/powerpoint/2010/main" val="383528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Components of NLP</a:t>
            </a:r>
            <a:endParaRPr lang="en-US" dirty="0"/>
          </a:p>
        </p:txBody>
      </p:sp>
      <p:pic>
        <p:nvPicPr>
          <p:cNvPr id="4098" name="Picture 2" descr="https://miro.medium.com/max/875/1*ODxjqputxLvv9hXWg7Ucq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52600"/>
            <a:ext cx="7300206" cy="381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304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b="1" dirty="0"/>
              <a:t>Building a Natural Language </a:t>
            </a:r>
            <a:r>
              <a:rPr lang="en-GB" b="1" dirty="0" smtClean="0"/>
              <a:t>Processor.</a:t>
            </a:r>
            <a:endParaRPr lang="en-US" dirty="0"/>
          </a:p>
        </p:txBody>
      </p:sp>
      <p:sp>
        <p:nvSpPr>
          <p:cNvPr id="3" name="Content Placeholder 2"/>
          <p:cNvSpPr>
            <a:spLocks noGrp="1"/>
          </p:cNvSpPr>
          <p:nvPr>
            <p:ph idx="1"/>
          </p:nvPr>
        </p:nvSpPr>
        <p:spPr/>
        <p:txBody>
          <a:bodyPr>
            <a:normAutofit fontScale="92500" lnSpcReduction="10000"/>
          </a:bodyPr>
          <a:lstStyle/>
          <a:p>
            <a:r>
              <a:rPr lang="en-GB" sz="2000" b="1" dirty="0"/>
              <a:t>Lexical Analysis:</a:t>
            </a:r>
            <a:r>
              <a:rPr lang="en-GB" sz="2000" dirty="0"/>
              <a:t> Processing of Natural Languages by the NLP algorithm starts with identifying and </a:t>
            </a:r>
            <a:r>
              <a:rPr lang="en-GB" sz="2000" dirty="0" err="1"/>
              <a:t>analyzing</a:t>
            </a:r>
            <a:r>
              <a:rPr lang="en-GB" sz="2000" dirty="0"/>
              <a:t> the input words’ structure. </a:t>
            </a:r>
            <a:endParaRPr lang="en-GB" sz="2000" dirty="0" smtClean="0"/>
          </a:p>
          <a:p>
            <a:r>
              <a:rPr lang="en-GB" sz="2000" b="1" dirty="0"/>
              <a:t>Syntactic Analysis / Parsing:</a:t>
            </a:r>
            <a:r>
              <a:rPr lang="en-GB" sz="2000" dirty="0"/>
              <a:t> Once the sentences’ structure is formed, syntactic analysis works on checking the grammar of the formed sentences and phrases. </a:t>
            </a:r>
            <a:endParaRPr lang="en-GB" sz="2000" dirty="0" smtClean="0"/>
          </a:p>
          <a:p>
            <a:r>
              <a:rPr lang="en-GB" sz="2000" b="1" dirty="0"/>
              <a:t>Semantic Analysis:</a:t>
            </a:r>
            <a:r>
              <a:rPr lang="en-GB" sz="2000" dirty="0"/>
              <a:t> In the semantic analysis process, the input text is now checked for meaning, i.e., it draws the exact dictionary of all the words present in the sentence and subsequently checks every word and phrase for meaningfulness. </a:t>
            </a:r>
            <a:endParaRPr lang="en-GB" sz="2000" dirty="0" smtClean="0"/>
          </a:p>
          <a:p>
            <a:r>
              <a:rPr lang="en-GB" sz="2000" b="1" dirty="0"/>
              <a:t>Discourse Integration:</a:t>
            </a:r>
            <a:r>
              <a:rPr lang="en-GB" sz="2000" dirty="0"/>
              <a:t> </a:t>
            </a:r>
            <a:r>
              <a:rPr lang="en-GB" sz="2000" dirty="0" smtClean="0"/>
              <a:t>Every </a:t>
            </a:r>
            <a:r>
              <a:rPr lang="en-GB" sz="2000" dirty="0"/>
              <a:t>sentence should have a relationship with its preceding and succeeding sentences. These relationships are checked by Discourse Integration</a:t>
            </a:r>
            <a:r>
              <a:rPr lang="en-GB" sz="2000" dirty="0" smtClean="0"/>
              <a:t>.</a:t>
            </a:r>
          </a:p>
          <a:p>
            <a:r>
              <a:rPr lang="en-GB" sz="2000" b="1" dirty="0"/>
              <a:t>Pragmatic Analysis:</a:t>
            </a:r>
            <a:r>
              <a:rPr lang="en-GB" sz="2000" dirty="0"/>
              <a:t> Once all grammatical and syntactic checks are complete, the sentences are now checked for their relevance in the real world. </a:t>
            </a:r>
            <a:endParaRPr lang="en-US" sz="2000" dirty="0"/>
          </a:p>
        </p:txBody>
      </p:sp>
    </p:spTree>
    <p:extLst>
      <p:ext uri="{BB962C8B-B14F-4D97-AF65-F5344CB8AC3E}">
        <p14:creationId xmlns:p14="http://schemas.microsoft.com/office/powerpoint/2010/main" val="3365910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23</TotalTime>
  <Words>725</Words>
  <Application>Microsoft Office PowerPoint</Application>
  <PresentationFormat>On-screen Show (4:3)</PresentationFormat>
  <Paragraphs>30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Introduction to NLP.</vt:lpstr>
      <vt:lpstr>What is Natural Language Processing?</vt:lpstr>
      <vt:lpstr>Examples of NLP.</vt:lpstr>
      <vt:lpstr>How does it work?</vt:lpstr>
      <vt:lpstr>How Computers Understand Text? </vt:lpstr>
      <vt:lpstr>Challenges in Natural Language Processing </vt:lpstr>
      <vt:lpstr>Components of NLP</vt:lpstr>
      <vt:lpstr>Components of NLP</vt:lpstr>
      <vt:lpstr>Building a Natural Language Processor.</vt:lpstr>
      <vt:lpstr>Introduction to ChatGPT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NLP.</dc:title>
  <dc:creator>Atwine Mugume</dc:creator>
  <cp:lastModifiedBy>Atwine Mugume</cp:lastModifiedBy>
  <cp:revision>4</cp:revision>
  <dcterms:created xsi:type="dcterms:W3CDTF">2006-08-16T00:00:00Z</dcterms:created>
  <dcterms:modified xsi:type="dcterms:W3CDTF">2023-01-23T21:20:30Z</dcterms:modified>
</cp:coreProperties>
</file>