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4" autoAdjust="0"/>
    <p:restoredTop sz="94660"/>
  </p:normalViewPr>
  <p:slideViewPr>
    <p:cSldViewPr snapToGrid="0">
      <p:cViewPr>
        <p:scale>
          <a:sx n="100" d="100"/>
          <a:sy n="100" d="100"/>
        </p:scale>
        <p:origin x="72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8A10-EC39-4BF1-B981-5830E104D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15BC4-2ADE-4529-8772-C7226B475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35801-3808-4557-81A8-93786555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9DC5-4939-4197-B110-24F0D904656A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40021-EAF1-4B92-8B8F-3EF549EC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A0FC9-6247-4256-9936-11F92A16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3C0D-869F-4268-9909-1346FBA5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50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BC05-5866-4796-A72E-BCB0D557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4AEE3-4A00-4F92-9682-258DBFCA2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B7D10-4AE5-44D8-86B2-1089B828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9DC5-4939-4197-B110-24F0D904656A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FA197-B1D7-4854-9AED-D6773DDB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90A87-BA9B-400F-B814-95FE46E0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3C0D-869F-4268-9909-1346FBA5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49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5DB4A-E794-4E0B-A84B-BE08D8492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3F9CF-60CE-464E-AF41-28E78368F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9422-E23C-46D3-ADA1-C39AABF5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9DC5-4939-4197-B110-24F0D904656A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2D6A7-D866-4B57-9D30-39A9E703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45703-3603-4056-85ED-33E2A60A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3C0D-869F-4268-9909-1346FBA5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6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B529-74B9-4E0A-A19B-8FBEDF17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939AE-6DFF-4B0C-A82A-F59FA1713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3E04B-06BC-43E3-B505-1A99987F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9DC5-4939-4197-B110-24F0D904656A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2F092-49A4-4E4A-8B0D-A51BF2C3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D1BDB-697B-4325-AA04-B6879BCC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3C0D-869F-4268-9909-1346FBA5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24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B219-958B-43E4-B113-50B82DC3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80F3D-8A1A-49B3-AD0A-A385CB853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8DAFA-2492-42B1-84F0-77589460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9DC5-4939-4197-B110-24F0D904656A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67152-DEE9-48F9-B7B8-90ADD8F7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E0D09-B4BE-4116-811A-1CE66024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3C0D-869F-4268-9909-1346FBA5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28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EBC7-0FD5-4896-A321-8134C4D7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9A86A-4BE5-4C71-A00E-4FDBFA434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C709D-B77D-48C3-A7C9-7C27E00D5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F9B58-AEBA-49F1-9547-FBAB27C1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9DC5-4939-4197-B110-24F0D904656A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97D10-E53F-4F98-BC66-60B41004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9172E-E663-4FBA-A291-F4AAABE2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3C0D-869F-4268-9909-1346FBA5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10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5BE9-411E-4EE0-B655-36FF5CD5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907B6-F332-4508-B155-38C4B5C32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8E27E-204A-48CC-B570-A90A8568E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A4D59-9F1A-4D8B-80E5-F7C6948E9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4E55D-39DD-45AC-BC57-0B29F1960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FC529-A338-48F1-9ABF-0ED767FE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9DC5-4939-4197-B110-24F0D904656A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A6B1B-4E10-4629-8D47-5B2B6A93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BC486-0F8A-4732-9068-EC0AEF1E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3C0D-869F-4268-9909-1346FBA5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28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09B3-464E-405E-B4C2-F52423E6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C893D-2EDB-4AB5-9E0D-E784A9F1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9DC5-4939-4197-B110-24F0D904656A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B4AD6-20DC-494E-85BA-43447D8E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D6F14-80FF-4603-A0C4-7515F976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3C0D-869F-4268-9909-1346FBA5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79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F4D51-4F58-4DE3-9CB4-A6D621CF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9DC5-4939-4197-B110-24F0D904656A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F6163-D3A9-4908-926C-41C4799C2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77319-0D8E-4CEA-8A1C-9EFD5A74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3C0D-869F-4268-9909-1346FBA5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9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A356-D4CA-465D-A154-33FAD21B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C9153-44C9-49BF-87A7-8BCCDDA25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1980C-94A0-46C5-AA03-64E1E01C1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82AD6-8734-4572-9948-3789B426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9DC5-4939-4197-B110-24F0D904656A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C1978-1853-48EC-8D44-9F4CCD92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DFA9E-8799-4130-BFDA-70CB87D3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3C0D-869F-4268-9909-1346FBA5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53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15FF-4DC9-49DB-96AA-866BACA0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188B7-70E4-45B7-B31F-030156ACB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2AE61-9AB7-448D-8D2F-2BF9A50D9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2FEA7-977A-481C-A3AC-72AE6D3B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9DC5-4939-4197-B110-24F0D904656A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AAC80-C79A-4C3A-BF86-B58D1BBC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78F3A-982B-4220-8223-325A2A02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3C0D-869F-4268-9909-1346FBA5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57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95C86-D6FF-498E-8C2E-98E8701E7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32E47-603B-4533-8EEF-7398E3AB0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0DFAA-4C1D-413D-A5CC-00D8FD571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09DC5-4939-4197-B110-24F0D904656A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D8384-FDF0-4EE3-B056-3F7495288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84935-3E4F-42F3-99B9-44BE009C5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E3C0D-869F-4268-9909-1346FBA5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0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91F21D4-C9CE-4516-ABE9-B353DA1631BB}"/>
              </a:ext>
            </a:extLst>
          </p:cNvPr>
          <p:cNvSpPr/>
          <p:nvPr/>
        </p:nvSpPr>
        <p:spPr>
          <a:xfrm>
            <a:off x="841420" y="1532238"/>
            <a:ext cx="10517746" cy="500627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8695B-D37E-4820-B849-2C49A133D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420" y="319492"/>
            <a:ext cx="9144000" cy="1089178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dirty="0"/>
              <a:t>인증 화면 </a:t>
            </a:r>
            <a:r>
              <a:rPr lang="en-US" altLang="ko-KR" dirty="0"/>
              <a:t>(</a:t>
            </a:r>
            <a:r>
              <a:rPr lang="ko-KR" altLang="en-US" dirty="0"/>
              <a:t>메인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algn="l"/>
            <a:r>
              <a:rPr lang="ko-KR" altLang="en-US" sz="1600" dirty="0"/>
              <a:t>설명 </a:t>
            </a:r>
            <a:r>
              <a:rPr lang="en-US" altLang="ko-KR" sz="1600" dirty="0"/>
              <a:t>: </a:t>
            </a:r>
            <a:r>
              <a:rPr lang="ko-KR" altLang="en-US" sz="1600" dirty="0"/>
              <a:t>보안이 중요한 프로그램이 아니므로 구분만을 위해 </a:t>
            </a:r>
            <a:r>
              <a:rPr lang="en-US" altLang="ko-KR" sz="1600" dirty="0"/>
              <a:t>ID(</a:t>
            </a:r>
            <a:r>
              <a:rPr lang="ko-KR" altLang="en-US" sz="1600" dirty="0"/>
              <a:t>닉네임</a:t>
            </a:r>
            <a:r>
              <a:rPr lang="en-US" altLang="ko-KR" sz="1600" dirty="0"/>
              <a:t>)</a:t>
            </a:r>
            <a:r>
              <a:rPr lang="ko-KR" altLang="en-US" sz="1600" dirty="0"/>
              <a:t>으로 구별하도록 함</a:t>
            </a:r>
            <a:endParaRPr lang="en-US" altLang="ko-KR" sz="1600" dirty="0"/>
          </a:p>
          <a:p>
            <a:pPr algn="l"/>
            <a:r>
              <a:rPr lang="ko-KR" altLang="en-US" sz="1600" dirty="0"/>
              <a:t>테이블 </a:t>
            </a:r>
            <a:r>
              <a:rPr lang="en-US" altLang="ko-KR" sz="1600" dirty="0"/>
              <a:t>: </a:t>
            </a:r>
            <a:r>
              <a:rPr lang="ko-KR" altLang="en-US" sz="1600" dirty="0"/>
              <a:t>없음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DBC1BA-E47F-40AC-8E17-D072D5DA3697}"/>
              </a:ext>
            </a:extLst>
          </p:cNvPr>
          <p:cNvSpPr/>
          <p:nvPr/>
        </p:nvSpPr>
        <p:spPr>
          <a:xfrm>
            <a:off x="1249194" y="2388281"/>
            <a:ext cx="2482547" cy="461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test001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13902A-4A56-41EC-ACEF-7C6E696A724E}"/>
              </a:ext>
            </a:extLst>
          </p:cNvPr>
          <p:cNvSpPr txBox="1"/>
          <p:nvPr/>
        </p:nvSpPr>
        <p:spPr>
          <a:xfrm>
            <a:off x="1249194" y="1729427"/>
            <a:ext cx="3385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At_works</a:t>
            </a:r>
            <a:r>
              <a:rPr lang="en-US" altLang="ko-KR" sz="2400" dirty="0"/>
              <a:t> Server</a:t>
            </a:r>
            <a:endParaRPr lang="ko-KR" altLang="en-US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1A098A-53D4-42DA-BA89-B02EA600D5C2}"/>
              </a:ext>
            </a:extLst>
          </p:cNvPr>
          <p:cNvSpPr/>
          <p:nvPr/>
        </p:nvSpPr>
        <p:spPr>
          <a:xfrm>
            <a:off x="3844111" y="2388281"/>
            <a:ext cx="1506365" cy="46166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접속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38586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3FD305CB-D0D7-4C5E-BB68-A8D2B5384D19}"/>
              </a:ext>
            </a:extLst>
          </p:cNvPr>
          <p:cNvSpPr/>
          <p:nvPr/>
        </p:nvSpPr>
        <p:spPr>
          <a:xfrm>
            <a:off x="841420" y="1532238"/>
            <a:ext cx="6574448" cy="3937384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8695B-D37E-4820-B849-2C49A133D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420" y="319492"/>
            <a:ext cx="9144000" cy="1089178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dirty="0"/>
              <a:t>대량건 테스트</a:t>
            </a:r>
            <a:r>
              <a:rPr lang="en-US" altLang="ko-KR" dirty="0"/>
              <a:t>(</a:t>
            </a:r>
            <a:r>
              <a:rPr lang="ko-KR" altLang="en-US" dirty="0"/>
              <a:t>팝업</a:t>
            </a:r>
            <a:r>
              <a:rPr lang="en-US" altLang="ko-KR" dirty="0"/>
              <a:t>)</a:t>
            </a:r>
          </a:p>
          <a:p>
            <a:pPr algn="l"/>
            <a:r>
              <a:rPr lang="ko-KR" altLang="en-US" sz="1600" dirty="0"/>
              <a:t>설명 </a:t>
            </a:r>
            <a:r>
              <a:rPr lang="en-US" altLang="ko-KR" sz="1600" dirty="0"/>
              <a:t>: </a:t>
            </a:r>
            <a:r>
              <a:rPr lang="ko-KR" altLang="en-US" sz="1600" dirty="0"/>
              <a:t>이력보기에서 대량건 수행 팝업</a:t>
            </a:r>
            <a:endParaRPr lang="en-US" altLang="ko-KR" sz="1600" dirty="0"/>
          </a:p>
          <a:p>
            <a:pPr algn="l"/>
            <a:r>
              <a:rPr lang="ko-KR" altLang="en-US" sz="1600" dirty="0"/>
              <a:t>테이블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tb_history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tb_bulk</a:t>
            </a:r>
            <a:endParaRPr lang="ko-KR" altLang="en-US" sz="16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FB50B7A-D03D-4E28-BFE6-F83FCF859E36}"/>
              </a:ext>
            </a:extLst>
          </p:cNvPr>
          <p:cNvSpPr/>
          <p:nvPr/>
        </p:nvSpPr>
        <p:spPr>
          <a:xfrm>
            <a:off x="2034329" y="1637686"/>
            <a:ext cx="5238925" cy="2425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20210609_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로그데이터 테스트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0253DBD-BB35-43B4-A5AD-C1CC9E0BE7DE}"/>
              </a:ext>
            </a:extLst>
          </p:cNvPr>
          <p:cNvSpPr/>
          <p:nvPr/>
        </p:nvSpPr>
        <p:spPr>
          <a:xfrm>
            <a:off x="2034329" y="2338284"/>
            <a:ext cx="1791050" cy="2425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1000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1D1E16-704F-4E11-B730-FE87374DB0FD}"/>
              </a:ext>
            </a:extLst>
          </p:cNvPr>
          <p:cNvSpPr txBox="1"/>
          <p:nvPr/>
        </p:nvSpPr>
        <p:spPr>
          <a:xfrm>
            <a:off x="959293" y="1627888"/>
            <a:ext cx="1075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테스트 명  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64539C1-FBFD-476D-A389-99A9556C1D1D}"/>
              </a:ext>
            </a:extLst>
          </p:cNvPr>
          <p:cNvSpPr/>
          <p:nvPr/>
        </p:nvSpPr>
        <p:spPr>
          <a:xfrm>
            <a:off x="2034329" y="1987985"/>
            <a:ext cx="1807829" cy="2425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06-03 13:42:04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87CA44-14E0-47FC-BA64-6FFF8EEB278F}"/>
              </a:ext>
            </a:extLst>
          </p:cNvPr>
          <p:cNvSpPr txBox="1"/>
          <p:nvPr/>
        </p:nvSpPr>
        <p:spPr>
          <a:xfrm>
            <a:off x="959293" y="1978187"/>
            <a:ext cx="1075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요청 일자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CB1E84-450D-4B22-92F8-B2605E921C7F}"/>
              </a:ext>
            </a:extLst>
          </p:cNvPr>
          <p:cNvSpPr txBox="1"/>
          <p:nvPr/>
        </p:nvSpPr>
        <p:spPr>
          <a:xfrm>
            <a:off x="959293" y="2338284"/>
            <a:ext cx="1273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트랙 잭션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1268A49-1638-499A-A5F0-4F8C9A93D455}"/>
              </a:ext>
            </a:extLst>
          </p:cNvPr>
          <p:cNvSpPr/>
          <p:nvPr/>
        </p:nvSpPr>
        <p:spPr>
          <a:xfrm>
            <a:off x="5465425" y="2009007"/>
            <a:ext cx="1807829" cy="2425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06-03 13:42:04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477164-5B7A-4AD9-A4BB-1F66BE2D0486}"/>
              </a:ext>
            </a:extLst>
          </p:cNvPr>
          <p:cNvSpPr txBox="1"/>
          <p:nvPr/>
        </p:nvSpPr>
        <p:spPr>
          <a:xfrm>
            <a:off x="4390389" y="1999209"/>
            <a:ext cx="1075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발송 일자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407A7BC-5634-4716-9CEB-B97844DB3B85}"/>
              </a:ext>
            </a:extLst>
          </p:cNvPr>
          <p:cNvSpPr/>
          <p:nvPr/>
        </p:nvSpPr>
        <p:spPr>
          <a:xfrm>
            <a:off x="1037315" y="5002460"/>
            <a:ext cx="1817691" cy="3077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결과 다운로드</a:t>
            </a:r>
            <a:endParaRPr lang="en-US" altLang="ko-KR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C71370-B106-466D-B560-9E94FB1C0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522824"/>
              </p:ext>
            </p:extLst>
          </p:nvPr>
        </p:nvGraphicFramePr>
        <p:xfrm>
          <a:off x="1037315" y="2769629"/>
          <a:ext cx="6126882" cy="20015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42294">
                  <a:extLst>
                    <a:ext uri="{9D8B030D-6E8A-4147-A177-3AD203B41FA5}">
                      <a16:colId xmlns:a16="http://schemas.microsoft.com/office/drawing/2014/main" val="4248450507"/>
                    </a:ext>
                  </a:extLst>
                </a:gridCol>
                <a:gridCol w="2042294">
                  <a:extLst>
                    <a:ext uri="{9D8B030D-6E8A-4147-A177-3AD203B41FA5}">
                      <a16:colId xmlns:a16="http://schemas.microsoft.com/office/drawing/2014/main" val="1885467734"/>
                    </a:ext>
                  </a:extLst>
                </a:gridCol>
                <a:gridCol w="2042294">
                  <a:extLst>
                    <a:ext uri="{9D8B030D-6E8A-4147-A177-3AD203B41FA5}">
                      <a16:colId xmlns:a16="http://schemas.microsoft.com/office/drawing/2014/main" val="3950222922"/>
                    </a:ext>
                  </a:extLst>
                </a:gridCol>
              </a:tblGrid>
              <a:tr h="40030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Server 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Server B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5674"/>
                  </a:ext>
                </a:extLst>
              </a:tr>
              <a:tr h="4003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성공건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290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613240"/>
                  </a:ext>
                </a:extLst>
              </a:tr>
              <a:tr h="4003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실패건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290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923394"/>
                  </a:ext>
                </a:extLst>
              </a:tr>
              <a:tr h="4003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평균 수행시간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44191"/>
                  </a:ext>
                </a:extLst>
              </a:tr>
              <a:tr h="40030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50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92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91F21D4-C9CE-4516-ABE9-B353DA1631BB}"/>
              </a:ext>
            </a:extLst>
          </p:cNvPr>
          <p:cNvSpPr/>
          <p:nvPr/>
        </p:nvSpPr>
        <p:spPr>
          <a:xfrm>
            <a:off x="868519" y="1532238"/>
            <a:ext cx="10517746" cy="500627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8695B-D37E-4820-B849-2C49A133D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420" y="319492"/>
            <a:ext cx="9144000" cy="1089178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dirty="0"/>
              <a:t>시나리오 리스트</a:t>
            </a:r>
            <a:endParaRPr lang="en-US" altLang="ko-KR" dirty="0"/>
          </a:p>
          <a:p>
            <a:pPr algn="l"/>
            <a:r>
              <a:rPr lang="ko-KR" altLang="en-US" sz="1600" dirty="0"/>
              <a:t>설명 </a:t>
            </a:r>
            <a:r>
              <a:rPr lang="en-US" altLang="ko-KR" sz="1600" dirty="0"/>
              <a:t>: </a:t>
            </a:r>
            <a:r>
              <a:rPr lang="ko-KR" altLang="en-US" sz="1600" dirty="0"/>
              <a:t>등록된 시나리오 리스트 조회</a:t>
            </a:r>
            <a:endParaRPr lang="en-US" altLang="ko-KR" sz="1600" dirty="0"/>
          </a:p>
          <a:p>
            <a:pPr algn="l"/>
            <a:r>
              <a:rPr lang="ko-KR" altLang="en-US" sz="1600" dirty="0"/>
              <a:t>테이블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tb_suites</a:t>
            </a:r>
            <a:endParaRPr lang="ko-KR" alt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A70FEE-F67E-4207-8E0A-3E40316EB0B9}"/>
              </a:ext>
            </a:extLst>
          </p:cNvPr>
          <p:cNvSpPr/>
          <p:nvPr/>
        </p:nvSpPr>
        <p:spPr>
          <a:xfrm>
            <a:off x="841420" y="1532238"/>
            <a:ext cx="2050061" cy="50062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EFB3B7-DC6C-4076-B949-073B3380938B}"/>
              </a:ext>
            </a:extLst>
          </p:cNvPr>
          <p:cNvSpPr/>
          <p:nvPr/>
        </p:nvSpPr>
        <p:spPr>
          <a:xfrm>
            <a:off x="3921856" y="1715387"/>
            <a:ext cx="1511962" cy="2425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DCAA0E-AD25-4324-B1A9-64353769C7F0}"/>
              </a:ext>
            </a:extLst>
          </p:cNvPr>
          <p:cNvSpPr txBox="1"/>
          <p:nvPr/>
        </p:nvSpPr>
        <p:spPr>
          <a:xfrm>
            <a:off x="3039762" y="1692876"/>
            <a:ext cx="1075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시나리오명 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C5F8CC-1957-440D-80EB-53F335DB5576}"/>
              </a:ext>
            </a:extLst>
          </p:cNvPr>
          <p:cNvSpPr/>
          <p:nvPr/>
        </p:nvSpPr>
        <p:spPr>
          <a:xfrm>
            <a:off x="9701214" y="1692875"/>
            <a:ext cx="1285103" cy="3077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조회</a:t>
            </a:r>
            <a:endParaRPr lang="en-US" altLang="ko-KR" sz="14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C32F327-124D-475A-A708-5719D8A47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299878"/>
              </p:ext>
            </p:extLst>
          </p:nvPr>
        </p:nvGraphicFramePr>
        <p:xfrm>
          <a:off x="3061322" y="2996952"/>
          <a:ext cx="7924995" cy="31839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2748">
                  <a:extLst>
                    <a:ext uri="{9D8B030D-6E8A-4147-A177-3AD203B41FA5}">
                      <a16:colId xmlns:a16="http://schemas.microsoft.com/office/drawing/2014/main" val="1235999282"/>
                    </a:ext>
                  </a:extLst>
                </a:gridCol>
                <a:gridCol w="1673628">
                  <a:extLst>
                    <a:ext uri="{9D8B030D-6E8A-4147-A177-3AD203B41FA5}">
                      <a16:colId xmlns:a16="http://schemas.microsoft.com/office/drawing/2014/main" val="788227340"/>
                    </a:ext>
                  </a:extLst>
                </a:gridCol>
                <a:gridCol w="1462873">
                  <a:extLst>
                    <a:ext uri="{9D8B030D-6E8A-4147-A177-3AD203B41FA5}">
                      <a16:colId xmlns:a16="http://schemas.microsoft.com/office/drawing/2014/main" val="1262863355"/>
                    </a:ext>
                  </a:extLst>
                </a:gridCol>
                <a:gridCol w="1462873">
                  <a:extLst>
                    <a:ext uri="{9D8B030D-6E8A-4147-A177-3AD203B41FA5}">
                      <a16:colId xmlns:a16="http://schemas.microsoft.com/office/drawing/2014/main" val="1312841972"/>
                    </a:ext>
                  </a:extLst>
                </a:gridCol>
                <a:gridCol w="1462873">
                  <a:extLst>
                    <a:ext uri="{9D8B030D-6E8A-4147-A177-3AD203B41FA5}">
                      <a16:colId xmlns:a16="http://schemas.microsoft.com/office/drawing/2014/main" val="4149530971"/>
                    </a:ext>
                  </a:extLst>
                </a:gridCol>
              </a:tblGrid>
              <a:tr h="3081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시나리오명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등록자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등록일자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케이스건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최종수행일자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661531"/>
                  </a:ext>
                </a:extLst>
              </a:tr>
              <a:tr h="513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가입설계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20210424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20201-05-05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9934"/>
                  </a:ext>
                </a:extLst>
              </a:tr>
              <a:tr h="513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아무거나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20210424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20201-05-05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194898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341591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36126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64509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70531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1829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13946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F35EE9-7107-42CD-A580-7FD99088BE07}"/>
              </a:ext>
            </a:extLst>
          </p:cNvPr>
          <p:cNvSpPr/>
          <p:nvPr/>
        </p:nvSpPr>
        <p:spPr>
          <a:xfrm>
            <a:off x="5833766" y="1725480"/>
            <a:ext cx="1511962" cy="2425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06-03 13:42:04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061C69-C86B-4F9E-B409-2CBC5C556AA5}"/>
              </a:ext>
            </a:extLst>
          </p:cNvPr>
          <p:cNvSpPr txBox="1"/>
          <p:nvPr/>
        </p:nvSpPr>
        <p:spPr>
          <a:xfrm>
            <a:off x="5357871" y="1692875"/>
            <a:ext cx="1075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from</a:t>
            </a:r>
            <a:r>
              <a:rPr lang="ko-KR" altLang="en-US" sz="1400" dirty="0"/>
              <a:t> 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3DC1587-FE39-4EF4-A1CB-E5EC3F833E95}"/>
              </a:ext>
            </a:extLst>
          </p:cNvPr>
          <p:cNvSpPr/>
          <p:nvPr/>
        </p:nvSpPr>
        <p:spPr>
          <a:xfrm>
            <a:off x="7691397" y="1725480"/>
            <a:ext cx="1511962" cy="2425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06-03 13:42:04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428F61-32E6-4152-A7BE-B3FE6B9A2C68}"/>
              </a:ext>
            </a:extLst>
          </p:cNvPr>
          <p:cNvSpPr txBox="1"/>
          <p:nvPr/>
        </p:nvSpPr>
        <p:spPr>
          <a:xfrm>
            <a:off x="7372341" y="1692875"/>
            <a:ext cx="1075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</a:t>
            </a:r>
            <a:r>
              <a:rPr lang="ko-KR" altLang="en-US" sz="1400" dirty="0"/>
              <a:t> 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190EEE-A43D-4897-90AA-D42A6CB0E193}"/>
              </a:ext>
            </a:extLst>
          </p:cNvPr>
          <p:cNvSpPr txBox="1"/>
          <p:nvPr/>
        </p:nvSpPr>
        <p:spPr>
          <a:xfrm>
            <a:off x="3028998" y="1987153"/>
            <a:ext cx="1075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요청자  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81DC1AA-D9AB-4FDB-921C-286127BE5CE1}"/>
              </a:ext>
            </a:extLst>
          </p:cNvPr>
          <p:cNvSpPr/>
          <p:nvPr/>
        </p:nvSpPr>
        <p:spPr>
          <a:xfrm>
            <a:off x="3888259" y="2026507"/>
            <a:ext cx="1545559" cy="2425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123E07D6-4E03-4AEF-8703-2C8B35C5056D}"/>
              </a:ext>
            </a:extLst>
          </p:cNvPr>
          <p:cNvSpPr/>
          <p:nvPr/>
        </p:nvSpPr>
        <p:spPr>
          <a:xfrm>
            <a:off x="4046893" y="4246702"/>
            <a:ext cx="2386015" cy="140867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신규등록 </a:t>
            </a:r>
            <a:r>
              <a:rPr lang="en-US" altLang="ko-KR" dirty="0"/>
              <a:t>or </a:t>
            </a:r>
            <a:r>
              <a:rPr lang="ko-KR" altLang="en-US" dirty="0"/>
              <a:t>리스트 선택시 시나리오 상세 화면 이동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22D0A54-C0B4-498D-B7E0-198476803CBE}"/>
              </a:ext>
            </a:extLst>
          </p:cNvPr>
          <p:cNvSpPr/>
          <p:nvPr/>
        </p:nvSpPr>
        <p:spPr>
          <a:xfrm>
            <a:off x="3061322" y="2595956"/>
            <a:ext cx="1285103" cy="3077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신규 등록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14508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91F21D4-C9CE-4516-ABE9-B353DA1631BB}"/>
              </a:ext>
            </a:extLst>
          </p:cNvPr>
          <p:cNvSpPr/>
          <p:nvPr/>
        </p:nvSpPr>
        <p:spPr>
          <a:xfrm>
            <a:off x="841420" y="1532238"/>
            <a:ext cx="10517746" cy="500627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sz="1800"/>
              <a:t>xhr -&gt; code/selectProjectList.do </a:t>
            </a:r>
            <a:endParaRPr lang="en-US" altLang="ko-KR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8695B-D37E-4820-B849-2C49A133D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420" y="319492"/>
            <a:ext cx="9144000" cy="1089178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/>
              <a:t>시나리오 작성 모듈</a:t>
            </a:r>
            <a:endParaRPr lang="en-US" altLang="ko-KR" sz="1600" dirty="0"/>
          </a:p>
          <a:p>
            <a:pPr algn="l"/>
            <a:r>
              <a:rPr lang="ko-KR" altLang="en-US" sz="1600" dirty="0"/>
              <a:t>설명 </a:t>
            </a:r>
            <a:r>
              <a:rPr lang="en-US" altLang="ko-KR" sz="1600" dirty="0"/>
              <a:t>: </a:t>
            </a:r>
            <a:r>
              <a:rPr lang="ko-KR" altLang="en-US" sz="1600" dirty="0"/>
              <a:t>시나리오 작성하는 화면 </a:t>
            </a:r>
            <a:r>
              <a:rPr lang="en-US" altLang="ko-KR" sz="1600" dirty="0"/>
              <a:t>(REST </a:t>
            </a:r>
            <a:r>
              <a:rPr lang="ko-KR" altLang="en-US" sz="1600" dirty="0"/>
              <a:t>에 기능 도출함</a:t>
            </a:r>
            <a:r>
              <a:rPr lang="en-US" altLang="ko-KR" sz="1600" dirty="0"/>
              <a:t>-</a:t>
            </a:r>
            <a:r>
              <a:rPr lang="ko-KR" altLang="en-US" sz="1600" dirty="0"/>
              <a:t>세부 팝업 그리지 않음</a:t>
            </a:r>
            <a:r>
              <a:rPr lang="en-US" altLang="ko-KR" sz="1600" dirty="0"/>
              <a:t>)</a:t>
            </a:r>
          </a:p>
          <a:p>
            <a:pPr algn="l"/>
            <a:r>
              <a:rPr lang="ko-KR" altLang="en-US" sz="1600" dirty="0"/>
              <a:t>테이블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tb_suites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tb_case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tb_step</a:t>
            </a:r>
            <a:r>
              <a:rPr lang="en-US" altLang="ko-KR" sz="1600" dirty="0"/>
              <a:t>(</a:t>
            </a:r>
            <a:r>
              <a:rPr lang="ko-KR" altLang="en-US" sz="1600" dirty="0"/>
              <a:t>최종 결과 이력도 가지고 있어야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A70FEE-F67E-4207-8E0A-3E40316EB0B9}"/>
              </a:ext>
            </a:extLst>
          </p:cNvPr>
          <p:cNvSpPr/>
          <p:nvPr/>
        </p:nvSpPr>
        <p:spPr>
          <a:xfrm>
            <a:off x="841420" y="1532238"/>
            <a:ext cx="2050061" cy="50062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E34EFE0-90ED-4BAE-8D6F-FB28693ACE51}"/>
              </a:ext>
            </a:extLst>
          </p:cNvPr>
          <p:cNvSpPr/>
          <p:nvPr/>
        </p:nvSpPr>
        <p:spPr>
          <a:xfrm>
            <a:off x="4070535" y="1760639"/>
            <a:ext cx="847855" cy="3077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저장</a:t>
            </a:r>
            <a:endParaRPr lang="en-US" altLang="ko-KR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3605C4-7152-45BA-A860-FE7F56F00E10}"/>
              </a:ext>
            </a:extLst>
          </p:cNvPr>
          <p:cNvSpPr/>
          <p:nvPr/>
        </p:nvSpPr>
        <p:spPr>
          <a:xfrm>
            <a:off x="3143944" y="1760640"/>
            <a:ext cx="847855" cy="3077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수행</a:t>
            </a:r>
            <a:endParaRPr lang="en-US" altLang="ko-KR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01253F-A4D7-4862-8E6D-2836F1682BBB}"/>
              </a:ext>
            </a:extLst>
          </p:cNvPr>
          <p:cNvSpPr txBox="1"/>
          <p:nvPr/>
        </p:nvSpPr>
        <p:spPr>
          <a:xfrm>
            <a:off x="3039762" y="2222846"/>
            <a:ext cx="19852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Case</a:t>
            </a:r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고객 등록</a:t>
            </a:r>
            <a:endParaRPr lang="en-US" altLang="ko-KR" sz="1400" dirty="0"/>
          </a:p>
          <a:p>
            <a:r>
              <a:rPr lang="en-US" altLang="ko-KR" sz="1400" dirty="0">
                <a:solidFill>
                  <a:srgbClr val="00B0F0"/>
                </a:solidFill>
              </a:rPr>
              <a:t>- </a:t>
            </a:r>
            <a:r>
              <a:rPr lang="ko-KR" altLang="en-US" sz="1400" dirty="0">
                <a:solidFill>
                  <a:srgbClr val="00B0F0"/>
                </a:solidFill>
              </a:rPr>
              <a:t>상품 선택</a:t>
            </a:r>
            <a:endParaRPr lang="en-US" altLang="ko-KR" sz="1400" dirty="0">
              <a:solidFill>
                <a:srgbClr val="00B0F0"/>
              </a:solidFill>
            </a:endParaRP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가입설계 정보 입력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청약 프로세스 진행</a:t>
            </a:r>
            <a:endParaRPr lang="en-US" altLang="ko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7204D3-6BFA-4263-89ED-AC7A62065978}"/>
              </a:ext>
            </a:extLst>
          </p:cNvPr>
          <p:cNvSpPr txBox="1"/>
          <p:nvPr/>
        </p:nvSpPr>
        <p:spPr>
          <a:xfrm>
            <a:off x="5173287" y="2222845"/>
            <a:ext cx="55394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Step</a:t>
            </a:r>
          </a:p>
          <a:p>
            <a:r>
              <a:rPr lang="en-US" altLang="ko-KR" sz="1400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rgbClr val="00B0F0"/>
                </a:solidFill>
              </a:rPr>
              <a:t>xhr</a:t>
            </a:r>
            <a:r>
              <a:rPr lang="en-US" altLang="ko-KR" sz="1400" dirty="0">
                <a:solidFill>
                  <a:srgbClr val="00B0F0"/>
                </a:solidFill>
              </a:rPr>
              <a:t> -&gt; code/selectProjectList.do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xhr</a:t>
            </a:r>
            <a:r>
              <a:rPr lang="en-US" altLang="ko-KR" sz="1400" dirty="0"/>
              <a:t> -&gt; border/selectBorderList.do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query -&gt;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sleep -&gt; 3.000 </a:t>
            </a:r>
            <a:r>
              <a:rPr lang="en-US" altLang="ko-KR" sz="1400" dirty="0" err="1"/>
              <a:t>ms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xhr</a:t>
            </a:r>
            <a:r>
              <a:rPr lang="en-US" altLang="ko-KR" sz="1400" dirty="0"/>
              <a:t> -&gt; border/insertDelete.do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8BC553-2B4D-4BC6-A4BF-765BC9C60909}"/>
              </a:ext>
            </a:extLst>
          </p:cNvPr>
          <p:cNvSpPr txBox="1"/>
          <p:nvPr/>
        </p:nvSpPr>
        <p:spPr>
          <a:xfrm>
            <a:off x="2976770" y="4215066"/>
            <a:ext cx="5539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 </a:t>
            </a:r>
            <a:r>
              <a:rPr lang="en-US" altLang="ko-KR" sz="1400" dirty="0" err="1"/>
              <a:t>xhr</a:t>
            </a:r>
            <a:r>
              <a:rPr lang="en-US" altLang="ko-KR" sz="1400" dirty="0"/>
              <a:t> -&gt; code/selectProjectList.do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8B004D3-19B5-4047-9148-4D7908BE60FD}"/>
              </a:ext>
            </a:extLst>
          </p:cNvPr>
          <p:cNvSpPr/>
          <p:nvPr/>
        </p:nvSpPr>
        <p:spPr>
          <a:xfrm>
            <a:off x="4997126" y="1760639"/>
            <a:ext cx="847855" cy="3077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이력확인</a:t>
            </a:r>
            <a:endParaRPr lang="en-US" altLang="ko-KR" sz="1200" dirty="0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9887EE97-BA25-44E3-AD3D-3A120690E67C}"/>
              </a:ext>
            </a:extLst>
          </p:cNvPr>
          <p:cNvSpPr/>
          <p:nvPr/>
        </p:nvSpPr>
        <p:spPr>
          <a:xfrm>
            <a:off x="3110190" y="4913038"/>
            <a:ext cx="3710740" cy="150454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{ 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 “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user_id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“ : “test001’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 “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team_id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” : “”,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 “key”{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    “id”:”test001”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    “pw”:”99999”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 }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  <a:p>
            <a:endParaRPr lang="ko-KR" altLang="en-US" dirty="0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8B1560F0-9E1A-41D7-836C-3920B3E31582}"/>
              </a:ext>
            </a:extLst>
          </p:cNvPr>
          <p:cNvSpPr/>
          <p:nvPr/>
        </p:nvSpPr>
        <p:spPr>
          <a:xfrm>
            <a:off x="7142612" y="4913038"/>
            <a:ext cx="3710740" cy="150454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{ 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 “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user_id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“ : “test001’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 “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team_id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” : “”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  <a:p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261604-A1C5-4666-B64B-1D1D9E24FD0E}"/>
              </a:ext>
            </a:extLst>
          </p:cNvPr>
          <p:cNvSpPr txBox="1"/>
          <p:nvPr/>
        </p:nvSpPr>
        <p:spPr>
          <a:xfrm>
            <a:off x="3046550" y="4543706"/>
            <a:ext cx="2879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Input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FC577E-484F-42B6-B1CA-6C13E0A17611}"/>
              </a:ext>
            </a:extLst>
          </p:cNvPr>
          <p:cNvSpPr txBox="1"/>
          <p:nvPr/>
        </p:nvSpPr>
        <p:spPr>
          <a:xfrm>
            <a:off x="7081582" y="4543477"/>
            <a:ext cx="2879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Output</a:t>
            </a:r>
            <a:endParaRPr lang="en-US" altLang="ko-KR" sz="14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CE571C3-86C5-4D84-BB00-C9D6121362B0}"/>
              </a:ext>
            </a:extLst>
          </p:cNvPr>
          <p:cNvSpPr/>
          <p:nvPr/>
        </p:nvSpPr>
        <p:spPr>
          <a:xfrm>
            <a:off x="5923093" y="1760638"/>
            <a:ext cx="847855" cy="3077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변수등록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91704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68695B-D37E-4820-B849-2C49A133D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420" y="319491"/>
            <a:ext cx="9144000" cy="457967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ko-KR" sz="1600" dirty="0"/>
              <a:t>TODO LIST</a:t>
            </a:r>
          </a:p>
          <a:p>
            <a:pPr algn="l"/>
            <a:endParaRPr lang="en-US" altLang="ko-KR" sz="1200" dirty="0"/>
          </a:p>
          <a:p>
            <a:pPr marL="171450" indent="-171450" algn="l">
              <a:buFontTx/>
              <a:buChar char="-"/>
            </a:pPr>
            <a:r>
              <a:rPr lang="ko-KR" altLang="en-US" sz="1200" dirty="0"/>
              <a:t>발송 서버 등록 화면 </a:t>
            </a:r>
            <a:r>
              <a:rPr lang="en-US" altLang="ko-KR" sz="1200" dirty="0"/>
              <a:t>(</a:t>
            </a:r>
            <a:r>
              <a:rPr lang="ko-KR" altLang="en-US" sz="1200" dirty="0"/>
              <a:t>개발</a:t>
            </a:r>
            <a:r>
              <a:rPr lang="en-US" altLang="ko-KR" sz="1200" dirty="0"/>
              <a:t>, </a:t>
            </a:r>
            <a:r>
              <a:rPr lang="ko-KR" altLang="en-US" sz="1200" dirty="0"/>
              <a:t>검증</a:t>
            </a:r>
            <a:r>
              <a:rPr lang="en-US" altLang="ko-KR" sz="1200" dirty="0"/>
              <a:t>, </a:t>
            </a:r>
            <a:r>
              <a:rPr lang="ko-KR" altLang="en-US" sz="1200" dirty="0"/>
              <a:t>운영</a:t>
            </a:r>
            <a:r>
              <a:rPr lang="en-US" altLang="ko-KR" sz="1200" dirty="0"/>
              <a:t>) EOS,</a:t>
            </a:r>
            <a:r>
              <a:rPr lang="ko-KR" altLang="en-US" sz="1200" dirty="0"/>
              <a:t> 화면 전환 프로젝트는 </a:t>
            </a:r>
            <a:r>
              <a:rPr lang="en-US" altLang="ko-KR" sz="1200" dirty="0"/>
              <a:t>As-is -&gt; </a:t>
            </a:r>
            <a:r>
              <a:rPr lang="en-US" altLang="ko-KR" sz="1200" dirty="0" err="1"/>
              <a:t>tb_server</a:t>
            </a:r>
            <a:endParaRPr lang="en-US" altLang="ko-KR" sz="1200" dirty="0"/>
          </a:p>
          <a:p>
            <a:pPr marL="171450" indent="-171450" algn="l">
              <a:buFontTx/>
              <a:buChar char="-"/>
            </a:pPr>
            <a:r>
              <a:rPr lang="ko-KR" altLang="en-US" sz="1200" dirty="0"/>
              <a:t>시나리오 상세 화면 </a:t>
            </a:r>
            <a:r>
              <a:rPr lang="en-US" altLang="ko-KR" sz="1200" dirty="0"/>
              <a:t>(REST) </a:t>
            </a:r>
            <a:r>
              <a:rPr lang="ko-KR" altLang="en-US" sz="1200" dirty="0"/>
              <a:t>기준 추가 팝업 업무 정리 필요</a:t>
            </a:r>
            <a:endParaRPr lang="en-US" altLang="ko-KR" sz="1200" dirty="0"/>
          </a:p>
          <a:p>
            <a:pPr marL="171450" indent="-171450" algn="l">
              <a:buFontTx/>
              <a:buChar char="-"/>
            </a:pPr>
            <a:r>
              <a:rPr lang="ko-KR" altLang="en-US" sz="1200" dirty="0"/>
              <a:t>참고 변수 개념 화면에 녹여야 함 </a:t>
            </a:r>
            <a:r>
              <a:rPr lang="en-US" altLang="ko-KR" sz="1200" dirty="0"/>
              <a:t>(</a:t>
            </a:r>
            <a:r>
              <a:rPr lang="ko-KR" altLang="en-US" sz="1200" dirty="0"/>
              <a:t>다이나믹 변수 포함 </a:t>
            </a:r>
            <a:r>
              <a:rPr lang="en-US" altLang="ko-KR" sz="1200" dirty="0"/>
              <a:t>)</a:t>
            </a:r>
          </a:p>
          <a:p>
            <a:pPr marL="171450" indent="-171450" algn="l">
              <a:buFontTx/>
              <a:buChar char="-"/>
            </a:pPr>
            <a:r>
              <a:rPr lang="ko-KR" altLang="en-US" sz="1200" dirty="0"/>
              <a:t>스케줄링 관련해서 아키텍쳐 구축</a:t>
            </a:r>
            <a:endParaRPr lang="en-US" altLang="ko-KR" sz="1200" dirty="0"/>
          </a:p>
          <a:p>
            <a:pPr marL="171450" indent="-171450" algn="l">
              <a:buFontTx/>
              <a:buChar char="-"/>
            </a:pPr>
            <a:r>
              <a:rPr lang="ko-KR" altLang="en-US" sz="1200" dirty="0"/>
              <a:t>화면 참고로 </a:t>
            </a:r>
            <a:r>
              <a:rPr lang="en-US" altLang="ko-KR" sz="1200" dirty="0"/>
              <a:t>DB </a:t>
            </a:r>
            <a:r>
              <a:rPr lang="ko-KR" altLang="en-US" sz="1200" dirty="0"/>
              <a:t>러프하게 정리</a:t>
            </a:r>
            <a:endParaRPr lang="en-US" altLang="ko-KR" sz="1200" dirty="0"/>
          </a:p>
          <a:p>
            <a:pPr marL="171450" indent="-171450" algn="l">
              <a:buFontTx/>
              <a:buChar char="-"/>
            </a:pPr>
            <a:r>
              <a:rPr lang="en-US" altLang="ko-KR" sz="1200" dirty="0" err="1"/>
              <a:t>Atworks</a:t>
            </a:r>
            <a:r>
              <a:rPr lang="ko-KR" altLang="en-US" sz="1200" dirty="0"/>
              <a:t> </a:t>
            </a:r>
            <a:r>
              <a:rPr lang="en-US" altLang="ko-KR" sz="1200" dirty="0"/>
              <a:t>client</a:t>
            </a:r>
            <a:r>
              <a:rPr lang="ko-KR" altLang="en-US" sz="1200" dirty="0"/>
              <a:t> 입력된 데이터 등록 방법 </a:t>
            </a:r>
            <a:endParaRPr lang="en-US" altLang="ko-KR" sz="1200" dirty="0"/>
          </a:p>
          <a:p>
            <a:pPr marL="171450" indent="-171450" algn="l">
              <a:buFontTx/>
              <a:buChar char="-"/>
            </a:pPr>
            <a:r>
              <a:rPr lang="en-US" altLang="ko-KR" sz="1200" dirty="0"/>
              <a:t>Xml </a:t>
            </a:r>
            <a:r>
              <a:rPr lang="ko-KR" altLang="en-US" sz="1200" dirty="0"/>
              <a:t>전문 형태의 경우 처리 방법</a:t>
            </a:r>
            <a:endParaRPr lang="en-US" altLang="ko-KR" sz="1200" dirty="0"/>
          </a:p>
          <a:p>
            <a:pPr marL="171450" indent="-171450" algn="l">
              <a:buFontTx/>
              <a:buChar char="-"/>
            </a:pPr>
            <a:endParaRPr lang="en-US" altLang="ko-KR" sz="1200" dirty="0"/>
          </a:p>
          <a:p>
            <a:pPr marL="171450" indent="-171450" algn="l">
              <a:buFontTx/>
              <a:buChar char="-"/>
            </a:pPr>
            <a:r>
              <a:rPr lang="ko-KR" altLang="en-US" sz="1200" dirty="0"/>
              <a:t>현재까지 필요한 </a:t>
            </a:r>
            <a:r>
              <a:rPr lang="en-US" altLang="ko-KR" sz="1200" dirty="0"/>
              <a:t>table </a:t>
            </a:r>
          </a:p>
          <a:p>
            <a:pPr algn="l"/>
            <a:r>
              <a:rPr lang="en-US" altLang="ko-KR" sz="1200" dirty="0" err="1"/>
              <a:t>tb_server</a:t>
            </a:r>
            <a:r>
              <a:rPr lang="en-US" altLang="ko-KR" sz="1200" dirty="0"/>
              <a:t> -&gt; </a:t>
            </a:r>
            <a:r>
              <a:rPr lang="ko-KR" altLang="en-US" sz="1200" dirty="0"/>
              <a:t>서버 정보 </a:t>
            </a:r>
            <a:r>
              <a:rPr lang="en-US" altLang="ko-KR" sz="1200" dirty="0"/>
              <a:t>(</a:t>
            </a:r>
            <a:r>
              <a:rPr lang="ko-KR" altLang="en-US" sz="1200" dirty="0"/>
              <a:t>개발</a:t>
            </a:r>
            <a:r>
              <a:rPr lang="en-US" altLang="ko-KR" sz="1200" dirty="0"/>
              <a:t>,</a:t>
            </a:r>
            <a:r>
              <a:rPr lang="ko-KR" altLang="en-US" sz="1200" dirty="0"/>
              <a:t>검증</a:t>
            </a:r>
            <a:r>
              <a:rPr lang="en-US" altLang="ko-KR" sz="1200" dirty="0"/>
              <a:t>,</a:t>
            </a:r>
            <a:r>
              <a:rPr lang="ko-KR" altLang="en-US" sz="1200" dirty="0"/>
              <a:t>운영</a:t>
            </a:r>
            <a:r>
              <a:rPr lang="en-US" altLang="ko-KR" sz="1200" dirty="0"/>
              <a:t>) json/xml</a:t>
            </a:r>
          </a:p>
          <a:p>
            <a:pPr algn="l"/>
            <a:r>
              <a:rPr lang="en-US" altLang="ko-KR" sz="1200" dirty="0" err="1"/>
              <a:t>tb_layout</a:t>
            </a:r>
            <a:r>
              <a:rPr lang="en-US" altLang="ko-KR" sz="1200" dirty="0"/>
              <a:t> -&gt; </a:t>
            </a:r>
            <a:r>
              <a:rPr lang="ko-KR" altLang="en-US" sz="1200" dirty="0"/>
              <a:t>전문 </a:t>
            </a:r>
            <a:r>
              <a:rPr lang="en-US" altLang="ko-KR" sz="1200" dirty="0"/>
              <a:t>in/out </a:t>
            </a:r>
            <a:r>
              <a:rPr lang="ko-KR" altLang="en-US" sz="1200" dirty="0"/>
              <a:t>구조 </a:t>
            </a:r>
            <a:endParaRPr lang="en-US" altLang="ko-KR" sz="1200" dirty="0"/>
          </a:p>
          <a:p>
            <a:pPr algn="l"/>
            <a:r>
              <a:rPr lang="en-US" altLang="ko-KR" sz="1200" dirty="0" err="1"/>
              <a:t>tb_mark</a:t>
            </a:r>
            <a:r>
              <a:rPr lang="en-US" altLang="ko-KR" sz="1200" dirty="0"/>
              <a:t> -&gt; </a:t>
            </a:r>
            <a:r>
              <a:rPr lang="ko-KR" altLang="en-US" sz="1200" dirty="0"/>
              <a:t>전문</a:t>
            </a:r>
            <a:r>
              <a:rPr lang="en-US" altLang="ko-KR" sz="1200" dirty="0"/>
              <a:t>/</a:t>
            </a:r>
            <a:r>
              <a:rPr lang="ko-KR" altLang="en-US" sz="1200" dirty="0"/>
              <a:t>시나리오 마다 중요 데이터 마킹 작업</a:t>
            </a:r>
            <a:endParaRPr lang="en-US" altLang="ko-KR" sz="1200" dirty="0"/>
          </a:p>
          <a:p>
            <a:pPr algn="l"/>
            <a:r>
              <a:rPr lang="en-US" altLang="ko-KR" sz="1200" dirty="0" err="1"/>
              <a:t>tb_history</a:t>
            </a:r>
            <a:r>
              <a:rPr lang="en-US" altLang="ko-KR" sz="1200" dirty="0"/>
              <a:t> -&gt; </a:t>
            </a:r>
            <a:r>
              <a:rPr lang="ko-KR" altLang="en-US" sz="1200" dirty="0"/>
              <a:t>전문 테스트 결과 </a:t>
            </a:r>
            <a:r>
              <a:rPr lang="en-US" altLang="ko-KR" sz="1200" dirty="0"/>
              <a:t>(log/excel/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/</a:t>
            </a:r>
            <a:r>
              <a:rPr lang="en-US" altLang="ko-KR" sz="1200" dirty="0" err="1"/>
              <a:t>atwork</a:t>
            </a:r>
            <a:r>
              <a:rPr lang="en-US" altLang="ko-KR" sz="1200" dirty="0"/>
              <a:t>) </a:t>
            </a:r>
            <a:r>
              <a:rPr lang="ko-KR" altLang="en-US" sz="1200" dirty="0"/>
              <a:t>전부 등록 </a:t>
            </a:r>
            <a:r>
              <a:rPr lang="en-US" altLang="ko-KR" sz="1200" dirty="0"/>
              <a:t>(OUT</a:t>
            </a:r>
            <a:r>
              <a:rPr lang="ko-KR" altLang="en-US" sz="1200" dirty="0"/>
              <a:t> 데이터 존재</a:t>
            </a:r>
            <a:r>
              <a:rPr lang="en-US" altLang="ko-KR" sz="1200" dirty="0"/>
              <a:t>)</a:t>
            </a:r>
          </a:p>
          <a:p>
            <a:pPr algn="l"/>
            <a:r>
              <a:rPr lang="en-US" altLang="ko-KR" sz="1200" dirty="0" err="1"/>
              <a:t>tb_bulk</a:t>
            </a:r>
            <a:r>
              <a:rPr lang="en-US" altLang="ko-KR" sz="1200" dirty="0"/>
              <a:t>  -&gt; </a:t>
            </a:r>
            <a:r>
              <a:rPr lang="ko-KR" altLang="en-US" sz="1200" dirty="0"/>
              <a:t>대량 테스트 </a:t>
            </a:r>
            <a:r>
              <a:rPr lang="en-US" altLang="ko-KR" sz="1200" dirty="0"/>
              <a:t>1</a:t>
            </a:r>
            <a:r>
              <a:rPr lang="ko-KR" altLang="en-US" sz="1200" dirty="0"/>
              <a:t>회당 </a:t>
            </a:r>
            <a:r>
              <a:rPr lang="en-US" altLang="ko-KR" sz="1200" dirty="0"/>
              <a:t>1 row</a:t>
            </a:r>
          </a:p>
          <a:p>
            <a:pPr algn="l"/>
            <a:r>
              <a:rPr lang="en-US" altLang="ko-KR" sz="1200" dirty="0" err="1"/>
              <a:t>tb_suites</a:t>
            </a:r>
            <a:r>
              <a:rPr lang="en-US" altLang="ko-KR" sz="1200" dirty="0"/>
              <a:t> -&gt; n</a:t>
            </a:r>
            <a:r>
              <a:rPr lang="ko-KR" altLang="en-US" sz="1200" dirty="0"/>
              <a:t>건 </a:t>
            </a:r>
            <a:r>
              <a:rPr lang="en-US" altLang="ko-KR" sz="1200" dirty="0"/>
              <a:t>case</a:t>
            </a:r>
          </a:p>
          <a:p>
            <a:pPr algn="l"/>
            <a:r>
              <a:rPr lang="en-US" altLang="ko-KR" sz="1200" dirty="0" err="1"/>
              <a:t>tb_case</a:t>
            </a:r>
            <a:r>
              <a:rPr lang="en-US" altLang="ko-KR" sz="1200" dirty="0"/>
              <a:t> -&gt; n</a:t>
            </a:r>
            <a:r>
              <a:rPr lang="ko-KR" altLang="en-US" sz="1200" dirty="0"/>
              <a:t>건 </a:t>
            </a:r>
            <a:r>
              <a:rPr lang="en-US" altLang="ko-KR" sz="1200" dirty="0"/>
              <a:t>step</a:t>
            </a:r>
          </a:p>
          <a:p>
            <a:pPr algn="l"/>
            <a:r>
              <a:rPr lang="en-US" altLang="ko-KR" sz="1200" dirty="0" err="1"/>
              <a:t>tb_step</a:t>
            </a:r>
            <a:r>
              <a:rPr lang="en-US" altLang="ko-KR" sz="1200" dirty="0"/>
              <a:t> -&gt; 1</a:t>
            </a:r>
            <a:r>
              <a:rPr lang="ko-KR" altLang="en-US" sz="1200" dirty="0"/>
              <a:t>전문 </a:t>
            </a:r>
            <a:r>
              <a:rPr lang="en-US" altLang="ko-KR" sz="1200" dirty="0"/>
              <a:t>1query  (step</a:t>
            </a:r>
            <a:r>
              <a:rPr lang="ko-KR" altLang="en-US" sz="1200" dirty="0"/>
              <a:t> 에 들어갈 수 있는 내용 정리 전문</a:t>
            </a:r>
            <a:r>
              <a:rPr lang="en-US" altLang="ko-KR" sz="1200" dirty="0"/>
              <a:t>/query/delay/</a:t>
            </a:r>
            <a:r>
              <a:rPr lang="ko-KR" altLang="en-US" sz="1200" dirty="0"/>
              <a:t>단순 연산</a:t>
            </a:r>
            <a:r>
              <a:rPr lang="en-US" altLang="ko-KR" sz="1200" dirty="0"/>
              <a:t>(</a:t>
            </a:r>
            <a:r>
              <a:rPr lang="ko-KR" altLang="en-US" sz="1200" dirty="0"/>
              <a:t>변수로 정리</a:t>
            </a:r>
            <a:r>
              <a:rPr lang="en-US" altLang="ko-KR" sz="1200" dirty="0"/>
              <a:t>)</a:t>
            </a:r>
          </a:p>
          <a:p>
            <a:pPr algn="l"/>
            <a:r>
              <a:rPr lang="en-US" altLang="ko-KR" sz="1200" dirty="0"/>
              <a:t>              </a:t>
            </a:r>
            <a:r>
              <a:rPr lang="ko-KR" altLang="en-US" sz="1200" dirty="0"/>
              <a:t>여기서 </a:t>
            </a:r>
            <a:r>
              <a:rPr lang="ko-KR" altLang="en-US" sz="1200" u="sng" dirty="0"/>
              <a:t>결과 데이터 </a:t>
            </a:r>
            <a:r>
              <a:rPr lang="en-US" altLang="ko-KR" sz="1200" u="sng" dirty="0"/>
              <a:t>(</a:t>
            </a:r>
            <a:r>
              <a:rPr lang="en-US" altLang="ko-KR" sz="1200" u="sng" dirty="0" err="1"/>
              <a:t>tb_history</a:t>
            </a:r>
            <a:r>
              <a:rPr lang="en-US" altLang="ko-KR" sz="1200" u="sng" dirty="0"/>
              <a:t>) </a:t>
            </a:r>
            <a:r>
              <a:rPr lang="ko-KR" altLang="en-US" sz="1200" u="sng" dirty="0"/>
              <a:t>도 </a:t>
            </a:r>
            <a:r>
              <a:rPr lang="en-US" altLang="ko-KR" sz="1200" u="sng" dirty="0"/>
              <a:t>1</a:t>
            </a:r>
            <a:r>
              <a:rPr lang="ko-KR" altLang="en-US" sz="1200" u="sng" dirty="0"/>
              <a:t>건 가지고 있어야 함 </a:t>
            </a:r>
            <a:endParaRPr lang="en-US" altLang="ko-KR" sz="1200" u="sng" dirty="0"/>
          </a:p>
          <a:p>
            <a:pPr algn="l"/>
            <a:r>
              <a:rPr lang="en-US" altLang="ko-KR" sz="1200" u="sng" dirty="0" err="1"/>
              <a:t>tb_var</a:t>
            </a:r>
            <a:r>
              <a:rPr lang="en-US" altLang="ko-KR" sz="1200" u="sng" dirty="0"/>
              <a:t> -&gt; </a:t>
            </a:r>
            <a:r>
              <a:rPr lang="ko-KR" altLang="en-US" sz="1200" u="sng" dirty="0"/>
              <a:t>변수</a:t>
            </a:r>
            <a:r>
              <a:rPr lang="en-US" altLang="ko-KR" sz="1200" u="sng" dirty="0"/>
              <a:t>?? -&gt; </a:t>
            </a:r>
            <a:r>
              <a:rPr lang="ko-KR" altLang="en-US" sz="1200" u="sng" dirty="0"/>
              <a:t>구조화가 필요</a:t>
            </a:r>
            <a:endParaRPr lang="en-US" altLang="ko-KR" sz="1200" u="sng" dirty="0"/>
          </a:p>
          <a:p>
            <a:pPr algn="l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3502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91F21D4-C9CE-4516-ABE9-B353DA1631BB}"/>
              </a:ext>
            </a:extLst>
          </p:cNvPr>
          <p:cNvSpPr/>
          <p:nvPr/>
        </p:nvSpPr>
        <p:spPr>
          <a:xfrm>
            <a:off x="841420" y="1532238"/>
            <a:ext cx="10517746" cy="500627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8695B-D37E-4820-B849-2C49A133D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420" y="319492"/>
            <a:ext cx="9144000" cy="1089178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dirty="0"/>
              <a:t>메뉴 </a:t>
            </a:r>
            <a:r>
              <a:rPr lang="en-US" altLang="ko-KR" dirty="0"/>
              <a:t>(Left </a:t>
            </a:r>
            <a:r>
              <a:rPr lang="ko-KR" altLang="en-US" dirty="0"/>
              <a:t>고정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algn="l"/>
            <a:r>
              <a:rPr lang="ko-KR" altLang="en-US" sz="1600" dirty="0"/>
              <a:t>설명 </a:t>
            </a:r>
            <a:r>
              <a:rPr lang="en-US" altLang="ko-KR" sz="1600" dirty="0"/>
              <a:t>: </a:t>
            </a:r>
            <a:r>
              <a:rPr lang="ko-KR" altLang="en-US" sz="1600" dirty="0"/>
              <a:t>화면 좌측에 항상 유지되면 이를 통해 특정화면으로 이동</a:t>
            </a:r>
            <a:endParaRPr lang="en-US" altLang="ko-KR" sz="1600" dirty="0"/>
          </a:p>
          <a:p>
            <a:pPr algn="l"/>
            <a:r>
              <a:rPr lang="ko-KR" altLang="en-US" sz="1600" dirty="0"/>
              <a:t>테이블 </a:t>
            </a:r>
            <a:r>
              <a:rPr lang="en-US" altLang="ko-KR" sz="1600" dirty="0"/>
              <a:t>: </a:t>
            </a:r>
            <a:r>
              <a:rPr lang="ko-KR" altLang="en-US" sz="1600" dirty="0"/>
              <a:t>없음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A70FEE-F67E-4207-8E0A-3E40316EB0B9}"/>
              </a:ext>
            </a:extLst>
          </p:cNvPr>
          <p:cNvSpPr/>
          <p:nvPr/>
        </p:nvSpPr>
        <p:spPr>
          <a:xfrm>
            <a:off x="841420" y="1532238"/>
            <a:ext cx="2050061" cy="50062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레이아웃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수행이력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전문 수행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대량건 수행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시나리오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서버 조회</a:t>
            </a:r>
            <a:endParaRPr lang="en-US" altLang="ko-KR" dirty="0"/>
          </a:p>
          <a:p>
            <a:endParaRPr lang="en-US" altLang="ko-KR" dirty="0"/>
          </a:p>
          <a:p>
            <a:pPr marL="285750" indent="-285750" algn="ctr">
              <a:buFontTx/>
              <a:buChar char="-"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2B9A-B3C4-4C22-A689-9518A61F122C}"/>
              </a:ext>
            </a:extLst>
          </p:cNvPr>
          <p:cNvSpPr txBox="1"/>
          <p:nvPr/>
        </p:nvSpPr>
        <p:spPr>
          <a:xfrm>
            <a:off x="3039762" y="1692876"/>
            <a:ext cx="6647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이후에 나오는 메인화면이 들어가는 영역 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191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91F21D4-C9CE-4516-ABE9-B353DA1631BB}"/>
              </a:ext>
            </a:extLst>
          </p:cNvPr>
          <p:cNvSpPr/>
          <p:nvPr/>
        </p:nvSpPr>
        <p:spPr>
          <a:xfrm>
            <a:off x="841420" y="1532238"/>
            <a:ext cx="10517746" cy="500627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8695B-D37E-4820-B849-2C49A133D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420" y="319492"/>
            <a:ext cx="9144000" cy="1089178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dirty="0"/>
              <a:t>전문 </a:t>
            </a:r>
            <a:r>
              <a:rPr lang="en-US" altLang="ko-KR" dirty="0"/>
              <a:t>In/out </a:t>
            </a:r>
            <a:r>
              <a:rPr lang="ko-KR" altLang="en-US" dirty="0"/>
              <a:t>레이아웃 리스트 </a:t>
            </a:r>
            <a:endParaRPr lang="en-US" altLang="ko-KR" dirty="0"/>
          </a:p>
          <a:p>
            <a:pPr algn="l"/>
            <a:r>
              <a:rPr lang="ko-KR" altLang="en-US" sz="1600" dirty="0"/>
              <a:t>설명 </a:t>
            </a:r>
            <a:r>
              <a:rPr lang="en-US" altLang="ko-KR" sz="1600" dirty="0"/>
              <a:t>: </a:t>
            </a:r>
            <a:r>
              <a:rPr lang="ko-KR" altLang="en-US" sz="1600" dirty="0"/>
              <a:t>각 전문마다 </a:t>
            </a:r>
            <a:r>
              <a:rPr lang="en-US" altLang="ko-KR" sz="1600" dirty="0"/>
              <a:t>1</a:t>
            </a:r>
            <a:r>
              <a:rPr lang="ko-KR" altLang="en-US" sz="1600" dirty="0"/>
              <a:t>개의 </a:t>
            </a:r>
            <a:r>
              <a:rPr lang="en-US" altLang="ko-KR" sz="1600" dirty="0"/>
              <a:t>in/out </a:t>
            </a:r>
            <a:r>
              <a:rPr lang="ko-KR" altLang="en-US" sz="1600" dirty="0"/>
              <a:t>전문 존재 </a:t>
            </a:r>
            <a:r>
              <a:rPr lang="en-US" altLang="ko-KR" sz="1600" dirty="0"/>
              <a:t>(</a:t>
            </a:r>
            <a:r>
              <a:rPr lang="ko-KR" altLang="en-US" sz="1600" dirty="0"/>
              <a:t>로그데이터를 통해 구조만 정의</a:t>
            </a:r>
            <a:r>
              <a:rPr lang="en-US" altLang="ko-KR" sz="1600" dirty="0"/>
              <a:t>)</a:t>
            </a:r>
          </a:p>
          <a:p>
            <a:pPr algn="l"/>
            <a:r>
              <a:rPr lang="ko-KR" altLang="en-US" sz="1600" dirty="0"/>
              <a:t>테이블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tb_layout</a:t>
            </a:r>
            <a:endParaRPr lang="ko-KR" alt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A70FEE-F67E-4207-8E0A-3E40316EB0B9}"/>
              </a:ext>
            </a:extLst>
          </p:cNvPr>
          <p:cNvSpPr/>
          <p:nvPr/>
        </p:nvSpPr>
        <p:spPr>
          <a:xfrm>
            <a:off x="841420" y="1532238"/>
            <a:ext cx="2050061" cy="50062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EFB3B7-DC6C-4076-B949-073B3380938B}"/>
              </a:ext>
            </a:extLst>
          </p:cNvPr>
          <p:cNvSpPr/>
          <p:nvPr/>
        </p:nvSpPr>
        <p:spPr>
          <a:xfrm>
            <a:off x="3777891" y="1725481"/>
            <a:ext cx="1511962" cy="2425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login.do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DCAA0E-AD25-4324-B1A9-64353769C7F0}"/>
              </a:ext>
            </a:extLst>
          </p:cNvPr>
          <p:cNvSpPr txBox="1"/>
          <p:nvPr/>
        </p:nvSpPr>
        <p:spPr>
          <a:xfrm>
            <a:off x="3039762" y="1692876"/>
            <a:ext cx="1075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전문명 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C5F8CC-1957-440D-80EB-53F335DB5576}"/>
              </a:ext>
            </a:extLst>
          </p:cNvPr>
          <p:cNvSpPr/>
          <p:nvPr/>
        </p:nvSpPr>
        <p:spPr>
          <a:xfrm>
            <a:off x="9701214" y="1692875"/>
            <a:ext cx="1285103" cy="3077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조회</a:t>
            </a:r>
            <a:endParaRPr lang="en-US" altLang="ko-KR" sz="14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C32F327-124D-475A-A708-5719D8A47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75857"/>
              </p:ext>
            </p:extLst>
          </p:nvPr>
        </p:nvGraphicFramePr>
        <p:xfrm>
          <a:off x="3061322" y="2359042"/>
          <a:ext cx="8059758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5369">
                  <a:extLst>
                    <a:ext uri="{9D8B030D-6E8A-4147-A177-3AD203B41FA5}">
                      <a16:colId xmlns:a16="http://schemas.microsoft.com/office/drawing/2014/main" val="1235999282"/>
                    </a:ext>
                  </a:extLst>
                </a:gridCol>
                <a:gridCol w="1747858">
                  <a:extLst>
                    <a:ext uri="{9D8B030D-6E8A-4147-A177-3AD203B41FA5}">
                      <a16:colId xmlns:a16="http://schemas.microsoft.com/office/drawing/2014/main" val="788227340"/>
                    </a:ext>
                  </a:extLst>
                </a:gridCol>
                <a:gridCol w="1527759">
                  <a:extLst>
                    <a:ext uri="{9D8B030D-6E8A-4147-A177-3AD203B41FA5}">
                      <a16:colId xmlns:a16="http://schemas.microsoft.com/office/drawing/2014/main" val="3327507344"/>
                    </a:ext>
                  </a:extLst>
                </a:gridCol>
                <a:gridCol w="1419386">
                  <a:extLst>
                    <a:ext uri="{9D8B030D-6E8A-4147-A177-3AD203B41FA5}">
                      <a16:colId xmlns:a16="http://schemas.microsoft.com/office/drawing/2014/main" val="2479416613"/>
                    </a:ext>
                  </a:extLst>
                </a:gridCol>
                <a:gridCol w="1419386">
                  <a:extLst>
                    <a:ext uri="{9D8B030D-6E8A-4147-A177-3AD203B41FA5}">
                      <a16:colId xmlns:a16="http://schemas.microsoft.com/office/drawing/2014/main" val="405672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전문한글명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등록일시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66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/user/login.do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2020-12-12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/stat/select…do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통계조회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2020-12-12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19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/user/selectUser.do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2020-12-12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5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341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3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7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13946"/>
                  </a:ext>
                </a:extLst>
              </a:tr>
            </a:tbl>
          </a:graphicData>
        </a:graphic>
      </p:graphicFrame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F863F105-17D5-4A80-A92C-948E34E470A3}"/>
              </a:ext>
            </a:extLst>
          </p:cNvPr>
          <p:cNvSpPr/>
          <p:nvPr/>
        </p:nvSpPr>
        <p:spPr>
          <a:xfrm>
            <a:off x="4478690" y="4035373"/>
            <a:ext cx="2386015" cy="140867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리스트 선택시 상세화면으로 이동 </a:t>
            </a:r>
          </a:p>
        </p:txBody>
      </p:sp>
    </p:spTree>
    <p:extLst>
      <p:ext uri="{BB962C8B-B14F-4D97-AF65-F5344CB8AC3E}">
        <p14:creationId xmlns:p14="http://schemas.microsoft.com/office/powerpoint/2010/main" val="81307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91F21D4-C9CE-4516-ABE9-B353DA1631BB}"/>
              </a:ext>
            </a:extLst>
          </p:cNvPr>
          <p:cNvSpPr/>
          <p:nvPr/>
        </p:nvSpPr>
        <p:spPr>
          <a:xfrm>
            <a:off x="841420" y="1532238"/>
            <a:ext cx="10517746" cy="500627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8695B-D37E-4820-B849-2C49A133D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420" y="319492"/>
            <a:ext cx="9144000" cy="1089178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dirty="0"/>
              <a:t>전문 </a:t>
            </a:r>
            <a:r>
              <a:rPr lang="en-US" altLang="ko-KR" dirty="0"/>
              <a:t>In/out </a:t>
            </a:r>
            <a:r>
              <a:rPr lang="ko-KR" altLang="en-US" dirty="0"/>
              <a:t>레이아웃 상세  </a:t>
            </a:r>
            <a:endParaRPr lang="en-US" altLang="ko-KR" dirty="0"/>
          </a:p>
          <a:p>
            <a:pPr algn="l"/>
            <a:r>
              <a:rPr lang="ko-KR" altLang="en-US" sz="1600" dirty="0"/>
              <a:t>설명 </a:t>
            </a:r>
            <a:r>
              <a:rPr lang="en-US" altLang="ko-KR" sz="1600" dirty="0"/>
              <a:t>: </a:t>
            </a:r>
            <a:r>
              <a:rPr lang="ko-KR" altLang="en-US" sz="1600" dirty="0"/>
              <a:t>선택한 전문에 상세 레이아웃 표기</a:t>
            </a:r>
            <a:endParaRPr lang="en-US" altLang="ko-KR" sz="1600" dirty="0"/>
          </a:p>
          <a:p>
            <a:pPr algn="l"/>
            <a:r>
              <a:rPr lang="ko-KR" altLang="en-US" sz="1600" dirty="0"/>
              <a:t>테이블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tb_layout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tb_mark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tb_history</a:t>
            </a:r>
            <a:endParaRPr lang="ko-KR" alt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A70FEE-F67E-4207-8E0A-3E40316EB0B9}"/>
              </a:ext>
            </a:extLst>
          </p:cNvPr>
          <p:cNvSpPr/>
          <p:nvPr/>
        </p:nvSpPr>
        <p:spPr>
          <a:xfrm>
            <a:off x="841420" y="1532238"/>
            <a:ext cx="2050061" cy="50062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DCAA0E-AD25-4324-B1A9-64353769C7F0}"/>
              </a:ext>
            </a:extLst>
          </p:cNvPr>
          <p:cNvSpPr txBox="1"/>
          <p:nvPr/>
        </p:nvSpPr>
        <p:spPr>
          <a:xfrm>
            <a:off x="3039762" y="1692876"/>
            <a:ext cx="4868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/user/selectUser.do (</a:t>
            </a:r>
            <a:r>
              <a:rPr lang="ko-KR" altLang="en-US" sz="1400" dirty="0"/>
              <a:t>고객 조회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C5F8CC-1957-440D-80EB-53F335DB5576}"/>
              </a:ext>
            </a:extLst>
          </p:cNvPr>
          <p:cNvSpPr/>
          <p:nvPr/>
        </p:nvSpPr>
        <p:spPr>
          <a:xfrm>
            <a:off x="8885668" y="1733037"/>
            <a:ext cx="1075038" cy="3077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테스트</a:t>
            </a:r>
            <a:endParaRPr lang="en-US" altLang="ko-KR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2B1EB-B8B5-49E8-9FDD-8106F6899450}"/>
              </a:ext>
            </a:extLst>
          </p:cNvPr>
          <p:cNvSpPr txBox="1"/>
          <p:nvPr/>
        </p:nvSpPr>
        <p:spPr>
          <a:xfrm>
            <a:off x="3039762" y="2222846"/>
            <a:ext cx="22489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Layout</a:t>
            </a:r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Input</a:t>
            </a:r>
          </a:p>
          <a:p>
            <a:r>
              <a:rPr lang="en-US" altLang="ko-KR" sz="1400" dirty="0"/>
              <a:t> - </a:t>
            </a:r>
            <a:r>
              <a:rPr lang="en-US" altLang="ko-KR" sz="1400" dirty="0" err="1"/>
              <a:t>user_id</a:t>
            </a:r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en-US" altLang="ko-KR" sz="1400" dirty="0" err="1"/>
              <a:t>team_id</a:t>
            </a:r>
            <a:endParaRPr lang="en-US" altLang="ko-KR" sz="1400" dirty="0"/>
          </a:p>
          <a:p>
            <a:r>
              <a:rPr lang="en-US" altLang="ko-KR" sz="1400" dirty="0"/>
              <a:t>output</a:t>
            </a:r>
          </a:p>
          <a:p>
            <a:r>
              <a:rPr lang="en-US" altLang="ko-KR" sz="1400" dirty="0"/>
              <a:t> - code(M)</a:t>
            </a:r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- message</a:t>
            </a:r>
          </a:p>
          <a:p>
            <a:r>
              <a:rPr lang="en-US" altLang="ko-KR" sz="1400" dirty="0"/>
              <a:t> - </a:t>
            </a:r>
            <a:r>
              <a:rPr lang="en-US" altLang="ko-KR" sz="1400" dirty="0" err="1"/>
              <a:t>userList</a:t>
            </a:r>
            <a:r>
              <a:rPr lang="en-US" altLang="ko-KR" sz="1400" dirty="0"/>
              <a:t>(L)</a:t>
            </a:r>
          </a:p>
          <a:p>
            <a:r>
              <a:rPr lang="en-US" altLang="ko-KR" sz="1400" dirty="0"/>
              <a:t>  - </a:t>
            </a:r>
            <a:r>
              <a:rPr lang="en-US" altLang="ko-KR" sz="1400" dirty="0" err="1"/>
              <a:t>user_id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en-US" altLang="ko-KR" sz="1400" dirty="0" err="1"/>
              <a:t>user_name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en-US" altLang="ko-KR" sz="1400" dirty="0" err="1"/>
              <a:t>team_id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en-US" altLang="ko-KR" sz="1400" dirty="0"/>
              <a:t>*</a:t>
            </a:r>
            <a:r>
              <a:rPr lang="ko-KR" altLang="en-US" sz="1400" dirty="0"/>
              <a:t> </a:t>
            </a:r>
            <a:r>
              <a:rPr lang="en-US" altLang="ko-KR" sz="1400" dirty="0"/>
              <a:t>M</a:t>
            </a:r>
            <a:r>
              <a:rPr lang="ko-KR" altLang="en-US" sz="1400" dirty="0"/>
              <a:t> </a:t>
            </a:r>
            <a:r>
              <a:rPr lang="en-US" altLang="ko-KR" sz="1400" dirty="0"/>
              <a:t>-&gt;</a:t>
            </a:r>
            <a:r>
              <a:rPr lang="ko-KR" altLang="en-US" sz="1400" dirty="0"/>
              <a:t> 중요데이터 마킹</a:t>
            </a:r>
            <a:endParaRPr lang="en-US" altLang="ko-KR" sz="1400" dirty="0"/>
          </a:p>
          <a:p>
            <a:r>
              <a:rPr lang="ko-KR" altLang="en-US" sz="1400" dirty="0"/>
              <a:t>  </a:t>
            </a:r>
            <a:r>
              <a:rPr lang="en-US" altLang="ko-KR" sz="1400" dirty="0"/>
              <a:t>L   -&gt; list 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05029-81E3-4B6A-8404-73798DB7C2F5}"/>
              </a:ext>
            </a:extLst>
          </p:cNvPr>
          <p:cNvSpPr txBox="1"/>
          <p:nvPr/>
        </p:nvSpPr>
        <p:spPr>
          <a:xfrm>
            <a:off x="5573477" y="2208890"/>
            <a:ext cx="224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history (</a:t>
            </a:r>
            <a:r>
              <a:rPr lang="ko-KR" altLang="en-US" sz="1400" b="1" dirty="0"/>
              <a:t>최근 </a:t>
            </a:r>
            <a:r>
              <a:rPr lang="en-US" altLang="ko-KR" sz="1400" b="1" dirty="0"/>
              <a:t>10</a:t>
            </a:r>
            <a:r>
              <a:rPr lang="ko-KR" altLang="en-US" sz="1400" b="1" dirty="0"/>
              <a:t>건</a:t>
            </a:r>
            <a:r>
              <a:rPr lang="en-US" altLang="ko-KR" sz="1400" b="1" dirty="0"/>
              <a:t>)</a:t>
            </a:r>
            <a:r>
              <a:rPr lang="en-US" altLang="ko-KR" sz="1400" dirty="0"/>
              <a:t>  </a:t>
            </a:r>
            <a:endParaRPr lang="ko-KR" altLang="en-US" sz="1400" dirty="0"/>
          </a:p>
        </p:txBody>
      </p:sp>
      <p:graphicFrame>
        <p:nvGraphicFramePr>
          <p:cNvPr id="16" name="Table 9">
            <a:extLst>
              <a:ext uri="{FF2B5EF4-FFF2-40B4-BE49-F238E27FC236}">
                <a16:creationId xmlns:a16="http://schemas.microsoft.com/office/drawing/2014/main" id="{5215BF23-E79B-4EE8-934F-045824021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60213"/>
              </p:ext>
            </p:extLst>
          </p:nvPr>
        </p:nvGraphicFramePr>
        <p:xfrm>
          <a:off x="5576493" y="2681416"/>
          <a:ext cx="5499917" cy="30107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7394">
                  <a:extLst>
                    <a:ext uri="{9D8B030D-6E8A-4147-A177-3AD203B41FA5}">
                      <a16:colId xmlns:a16="http://schemas.microsoft.com/office/drawing/2014/main" val="1235999282"/>
                    </a:ext>
                  </a:extLst>
                </a:gridCol>
                <a:gridCol w="1368033">
                  <a:extLst>
                    <a:ext uri="{9D8B030D-6E8A-4147-A177-3AD203B41FA5}">
                      <a16:colId xmlns:a16="http://schemas.microsoft.com/office/drawing/2014/main" val="788227340"/>
                    </a:ext>
                  </a:extLst>
                </a:gridCol>
                <a:gridCol w="1309816">
                  <a:extLst>
                    <a:ext uri="{9D8B030D-6E8A-4147-A177-3AD203B41FA5}">
                      <a16:colId xmlns:a16="http://schemas.microsoft.com/office/drawing/2014/main" val="3327507344"/>
                    </a:ext>
                  </a:extLst>
                </a:gridCol>
                <a:gridCol w="886097">
                  <a:extLst>
                    <a:ext uri="{9D8B030D-6E8A-4147-A177-3AD203B41FA5}">
                      <a16:colId xmlns:a16="http://schemas.microsoft.com/office/drawing/2014/main" val="2479416613"/>
                    </a:ext>
                  </a:extLst>
                </a:gridCol>
                <a:gridCol w="968577">
                  <a:extLst>
                    <a:ext uri="{9D8B030D-6E8A-4147-A177-3AD203B41FA5}">
                      <a16:colId xmlns:a16="http://schemas.microsoft.com/office/drawing/2014/main" val="405672871"/>
                    </a:ext>
                  </a:extLst>
                </a:gridCol>
              </a:tblGrid>
              <a:tr h="240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수행서버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시작시간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종료시간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수행시간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응답코드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661531"/>
                  </a:ext>
                </a:extLst>
              </a:tr>
              <a:tr h="304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Server 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06-03 13:42:04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06-03 13:42:04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0:00:02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9934"/>
                  </a:ext>
                </a:extLst>
              </a:tr>
              <a:tr h="304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Server 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06-03 13:42:04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06-03 13:42:04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0:00:02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194898"/>
                  </a:ext>
                </a:extLst>
              </a:tr>
              <a:tr h="304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Server 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06-03 13:42:04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79060"/>
                  </a:ext>
                </a:extLst>
              </a:tr>
              <a:tr h="304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12250"/>
                  </a:ext>
                </a:extLst>
              </a:tr>
              <a:tr h="304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48254"/>
                  </a:ext>
                </a:extLst>
              </a:tr>
              <a:tr h="304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841918"/>
                  </a:ext>
                </a:extLst>
              </a:tr>
              <a:tr h="304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617745"/>
                  </a:ext>
                </a:extLst>
              </a:tr>
              <a:tr h="304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448106"/>
                  </a:ext>
                </a:extLst>
              </a:tr>
              <a:tr h="304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828509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6777F47-7907-4886-8EA3-D4A06943AA5D}"/>
              </a:ext>
            </a:extLst>
          </p:cNvPr>
          <p:cNvSpPr/>
          <p:nvPr/>
        </p:nvSpPr>
        <p:spPr>
          <a:xfrm>
            <a:off x="10097703" y="1730009"/>
            <a:ext cx="1075038" cy="3077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이력보기</a:t>
            </a:r>
            <a:endParaRPr lang="en-US" altLang="ko-KR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3187EA-AB29-4DBB-B90E-393FA638E88F}"/>
              </a:ext>
            </a:extLst>
          </p:cNvPr>
          <p:cNvSpPr txBox="1"/>
          <p:nvPr/>
        </p:nvSpPr>
        <p:spPr>
          <a:xfrm>
            <a:off x="3139196" y="5842408"/>
            <a:ext cx="4868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테스트</a:t>
            </a:r>
            <a:r>
              <a:rPr lang="en-US" altLang="ko-KR" sz="1400" dirty="0"/>
              <a:t>(</a:t>
            </a:r>
            <a:r>
              <a:rPr lang="ko-KR" altLang="en-US" sz="1400" dirty="0"/>
              <a:t>버튼</a:t>
            </a:r>
            <a:r>
              <a:rPr lang="en-US" altLang="ko-KR" sz="1400" dirty="0"/>
              <a:t>) -&gt; </a:t>
            </a:r>
            <a:r>
              <a:rPr lang="ko-KR" altLang="en-US" sz="1400" dirty="0"/>
              <a:t>단건테스트 화면 이동</a:t>
            </a:r>
            <a:endParaRPr lang="en-US" altLang="ko-KR" sz="1400" dirty="0"/>
          </a:p>
          <a:p>
            <a:r>
              <a:rPr lang="ko-KR" altLang="en-US" sz="1400" dirty="0"/>
              <a:t>이력보기</a:t>
            </a:r>
            <a:r>
              <a:rPr lang="en-US" altLang="ko-KR" sz="1400" dirty="0"/>
              <a:t>(</a:t>
            </a:r>
            <a:r>
              <a:rPr lang="ko-KR" altLang="en-US" sz="1400" dirty="0"/>
              <a:t>버튼</a:t>
            </a:r>
            <a:r>
              <a:rPr lang="en-US" altLang="ko-KR" sz="1400" dirty="0"/>
              <a:t>) -&gt; </a:t>
            </a:r>
            <a:r>
              <a:rPr lang="ko-KR" altLang="en-US" sz="1400" dirty="0"/>
              <a:t>이력보기 화면 이동</a:t>
            </a:r>
          </a:p>
          <a:p>
            <a:endParaRPr lang="ko-KR" altLang="en-US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236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91F21D4-C9CE-4516-ABE9-B353DA1631BB}"/>
              </a:ext>
            </a:extLst>
          </p:cNvPr>
          <p:cNvSpPr/>
          <p:nvPr/>
        </p:nvSpPr>
        <p:spPr>
          <a:xfrm>
            <a:off x="832834" y="1565559"/>
            <a:ext cx="10517746" cy="500627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8695B-D37E-4820-B849-2C49A133D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420" y="319492"/>
            <a:ext cx="9144000" cy="1089178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dirty="0"/>
              <a:t>단건 테스트 </a:t>
            </a:r>
            <a:endParaRPr lang="en-US" altLang="ko-KR" dirty="0"/>
          </a:p>
          <a:p>
            <a:pPr algn="l"/>
            <a:r>
              <a:rPr lang="ko-KR" altLang="en-US" sz="1600" dirty="0"/>
              <a:t>설명 </a:t>
            </a:r>
            <a:r>
              <a:rPr lang="en-US" altLang="ko-KR" sz="1600" dirty="0"/>
              <a:t>: </a:t>
            </a:r>
            <a:r>
              <a:rPr lang="ko-KR" altLang="en-US" sz="1600" dirty="0"/>
              <a:t>선택한 전문에 </a:t>
            </a:r>
            <a:r>
              <a:rPr lang="en-US" altLang="ko-KR" sz="1600" dirty="0"/>
              <a:t>1</a:t>
            </a:r>
            <a:r>
              <a:rPr lang="ko-KR" altLang="en-US" sz="1600" dirty="0"/>
              <a:t>건으로 테스트 수행 </a:t>
            </a:r>
            <a:endParaRPr lang="en-US" altLang="ko-KR" sz="1600" dirty="0"/>
          </a:p>
          <a:p>
            <a:pPr algn="l"/>
            <a:r>
              <a:rPr lang="ko-KR" altLang="en-US" sz="1600" dirty="0"/>
              <a:t>테이블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tb_layout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tb_history</a:t>
            </a:r>
            <a:endParaRPr lang="ko-KR" alt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A70FEE-F67E-4207-8E0A-3E40316EB0B9}"/>
              </a:ext>
            </a:extLst>
          </p:cNvPr>
          <p:cNvSpPr/>
          <p:nvPr/>
        </p:nvSpPr>
        <p:spPr>
          <a:xfrm>
            <a:off x="841420" y="1532238"/>
            <a:ext cx="2050061" cy="50062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DCAA0E-AD25-4324-B1A9-64353769C7F0}"/>
              </a:ext>
            </a:extLst>
          </p:cNvPr>
          <p:cNvSpPr txBox="1"/>
          <p:nvPr/>
        </p:nvSpPr>
        <p:spPr>
          <a:xfrm>
            <a:off x="3039762" y="1692876"/>
            <a:ext cx="4868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/user/selectUser.do (</a:t>
            </a:r>
            <a:r>
              <a:rPr lang="ko-KR" altLang="en-US" sz="1400" dirty="0"/>
              <a:t>고객 조회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C5F8CC-1957-440D-80EB-53F335DB5576}"/>
              </a:ext>
            </a:extLst>
          </p:cNvPr>
          <p:cNvSpPr/>
          <p:nvPr/>
        </p:nvSpPr>
        <p:spPr>
          <a:xfrm>
            <a:off x="8885668" y="1733037"/>
            <a:ext cx="1075038" cy="3077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테스트</a:t>
            </a:r>
            <a:endParaRPr lang="en-US" altLang="ko-KR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2B1EB-B8B5-49E8-9FDD-8106F6899450}"/>
              </a:ext>
            </a:extLst>
          </p:cNvPr>
          <p:cNvSpPr txBox="1"/>
          <p:nvPr/>
        </p:nvSpPr>
        <p:spPr>
          <a:xfrm>
            <a:off x="7154573" y="2222846"/>
            <a:ext cx="28791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Layout body</a:t>
            </a:r>
          </a:p>
          <a:p>
            <a:endParaRPr lang="en-US" altLang="ko-KR" sz="1400" b="1" dirty="0"/>
          </a:p>
          <a:p>
            <a:r>
              <a:rPr lang="en-US" altLang="ko-KR" sz="1400" dirty="0"/>
              <a:t> - </a:t>
            </a:r>
            <a:r>
              <a:rPr lang="en-US" altLang="ko-KR" sz="1400" dirty="0" err="1"/>
              <a:t>user_id</a:t>
            </a:r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en-US" altLang="ko-KR" sz="1400" dirty="0" err="1"/>
              <a:t>team_id</a:t>
            </a:r>
            <a:endParaRPr lang="en-US" altLang="ko-KR" sz="1400" dirty="0"/>
          </a:p>
          <a:p>
            <a:r>
              <a:rPr lang="en-US" altLang="ko-KR" sz="1400" dirty="0"/>
              <a:t> - key</a:t>
            </a:r>
          </a:p>
          <a:p>
            <a:r>
              <a:rPr lang="en-US" altLang="ko-KR" sz="1400" dirty="0"/>
              <a:t>    - id</a:t>
            </a:r>
          </a:p>
          <a:p>
            <a:r>
              <a:rPr lang="en-US" altLang="ko-KR" sz="1400" dirty="0"/>
              <a:t>    - pw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6777F47-7907-4886-8EA3-D4A06943AA5D}"/>
              </a:ext>
            </a:extLst>
          </p:cNvPr>
          <p:cNvSpPr/>
          <p:nvPr/>
        </p:nvSpPr>
        <p:spPr>
          <a:xfrm>
            <a:off x="10097703" y="1730009"/>
            <a:ext cx="1075038" cy="3077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이력보기</a:t>
            </a:r>
            <a:endParaRPr lang="en-US" altLang="ko-KR" sz="1200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89BF79FB-4330-405C-9578-A45CBB1C4E18}"/>
              </a:ext>
            </a:extLst>
          </p:cNvPr>
          <p:cNvSpPr/>
          <p:nvPr/>
        </p:nvSpPr>
        <p:spPr>
          <a:xfrm>
            <a:off x="3110190" y="4686535"/>
            <a:ext cx="3710740" cy="1749058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{ 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 “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user_id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“ : “test001’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 “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team_id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” : “”,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 “key”{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    “id”:”test001”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    “pw”:”99999”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 }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  <a:p>
            <a:endParaRPr lang="ko-KR" altLang="en-US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39C7FBA8-6EB4-4FE1-A9E2-C34F88DBECA8}"/>
              </a:ext>
            </a:extLst>
          </p:cNvPr>
          <p:cNvSpPr/>
          <p:nvPr/>
        </p:nvSpPr>
        <p:spPr>
          <a:xfrm>
            <a:off x="7142612" y="4686535"/>
            <a:ext cx="3710740" cy="1749058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{ 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 “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user_id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“ : “test001’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 “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team_id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” : “”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7117D1-B8CB-47C5-8FE1-B0317F6B2917}"/>
              </a:ext>
            </a:extLst>
          </p:cNvPr>
          <p:cNvSpPr txBox="1"/>
          <p:nvPr/>
        </p:nvSpPr>
        <p:spPr>
          <a:xfrm>
            <a:off x="3046550" y="4317203"/>
            <a:ext cx="2879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Input</a:t>
            </a:r>
            <a:endParaRPr lang="en-US" altLang="ko-KR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3B3B20-469E-4CC8-B7EE-0A82A6565C69}"/>
              </a:ext>
            </a:extLst>
          </p:cNvPr>
          <p:cNvSpPr txBox="1"/>
          <p:nvPr/>
        </p:nvSpPr>
        <p:spPr>
          <a:xfrm>
            <a:off x="7081582" y="4316974"/>
            <a:ext cx="2879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Output</a:t>
            </a:r>
            <a:endParaRPr lang="en-US" altLang="ko-KR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606987D-1011-4B50-9AAE-81D596A992DB}"/>
              </a:ext>
            </a:extLst>
          </p:cNvPr>
          <p:cNvSpPr/>
          <p:nvPr/>
        </p:nvSpPr>
        <p:spPr>
          <a:xfrm>
            <a:off x="8286957" y="2724677"/>
            <a:ext cx="2100970" cy="2308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test001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70A086E-62DC-4E40-95AD-73F959BE57F1}"/>
              </a:ext>
            </a:extLst>
          </p:cNvPr>
          <p:cNvSpPr/>
          <p:nvPr/>
        </p:nvSpPr>
        <p:spPr>
          <a:xfrm>
            <a:off x="8291074" y="2963575"/>
            <a:ext cx="2100970" cy="2308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428C75E-8875-4E60-BED4-1F1F189F88A6}"/>
              </a:ext>
            </a:extLst>
          </p:cNvPr>
          <p:cNvSpPr/>
          <p:nvPr/>
        </p:nvSpPr>
        <p:spPr>
          <a:xfrm>
            <a:off x="8270478" y="3400183"/>
            <a:ext cx="2100970" cy="2308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test001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183E07C-53F3-4196-8CFB-1C4BE6F69D29}"/>
              </a:ext>
            </a:extLst>
          </p:cNvPr>
          <p:cNvSpPr/>
          <p:nvPr/>
        </p:nvSpPr>
        <p:spPr>
          <a:xfrm>
            <a:off x="8274594" y="3639082"/>
            <a:ext cx="2100970" cy="2308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99999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0A0861-3B78-4D4E-8A72-558C0DCD1C56}"/>
              </a:ext>
            </a:extLst>
          </p:cNvPr>
          <p:cNvSpPr txBox="1"/>
          <p:nvPr/>
        </p:nvSpPr>
        <p:spPr>
          <a:xfrm>
            <a:off x="3259547" y="2269477"/>
            <a:ext cx="28791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Layout header</a:t>
            </a:r>
          </a:p>
          <a:p>
            <a:endParaRPr lang="en-US" altLang="ko-KR" sz="1400" b="1" dirty="0"/>
          </a:p>
          <a:p>
            <a:r>
              <a:rPr lang="en-US" altLang="ko-KR" sz="1400" dirty="0"/>
              <a:t> - </a:t>
            </a:r>
            <a:r>
              <a:rPr lang="en-US" altLang="ko-KR" sz="1400" dirty="0" err="1"/>
              <a:t>user_id</a:t>
            </a:r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en-US" altLang="ko-KR" sz="1400" dirty="0" err="1"/>
              <a:t>team_id</a:t>
            </a:r>
            <a:endParaRPr lang="en-US" altLang="ko-KR" sz="1400" dirty="0"/>
          </a:p>
          <a:p>
            <a:r>
              <a:rPr lang="en-US" altLang="ko-KR" sz="1400" dirty="0"/>
              <a:t> - key</a:t>
            </a:r>
          </a:p>
          <a:p>
            <a:r>
              <a:rPr lang="en-US" altLang="ko-KR" sz="1400" dirty="0"/>
              <a:t>    - id</a:t>
            </a:r>
          </a:p>
          <a:p>
            <a:r>
              <a:rPr lang="en-US" altLang="ko-KR" sz="1400" dirty="0"/>
              <a:t>    - pw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D4560EB-5677-4E8D-8BFF-4082C6A71F84}"/>
              </a:ext>
            </a:extLst>
          </p:cNvPr>
          <p:cNvSpPr/>
          <p:nvPr/>
        </p:nvSpPr>
        <p:spPr>
          <a:xfrm>
            <a:off x="4391931" y="2771308"/>
            <a:ext cx="2100970" cy="2308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test001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E3684B3-F800-4E79-8645-0B2F525A2C0A}"/>
              </a:ext>
            </a:extLst>
          </p:cNvPr>
          <p:cNvSpPr/>
          <p:nvPr/>
        </p:nvSpPr>
        <p:spPr>
          <a:xfrm>
            <a:off x="4396048" y="3010206"/>
            <a:ext cx="2100970" cy="2308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1763341-31C4-4FFE-BD42-2FF185B6F9F9}"/>
              </a:ext>
            </a:extLst>
          </p:cNvPr>
          <p:cNvSpPr/>
          <p:nvPr/>
        </p:nvSpPr>
        <p:spPr>
          <a:xfrm>
            <a:off x="4375452" y="3446814"/>
            <a:ext cx="2100970" cy="2308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test001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3AF46F1-5DB6-4055-842D-25A1FF9C44A4}"/>
              </a:ext>
            </a:extLst>
          </p:cNvPr>
          <p:cNvSpPr/>
          <p:nvPr/>
        </p:nvSpPr>
        <p:spPr>
          <a:xfrm>
            <a:off x="4379568" y="3685713"/>
            <a:ext cx="2100970" cy="2308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99999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53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91F21D4-C9CE-4516-ABE9-B353DA1631BB}"/>
              </a:ext>
            </a:extLst>
          </p:cNvPr>
          <p:cNvSpPr/>
          <p:nvPr/>
        </p:nvSpPr>
        <p:spPr>
          <a:xfrm>
            <a:off x="841420" y="1532238"/>
            <a:ext cx="10517746" cy="500627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8695B-D37E-4820-B849-2C49A133D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420" y="319492"/>
            <a:ext cx="9144000" cy="1089178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dirty="0"/>
              <a:t>이력보기</a:t>
            </a:r>
            <a:endParaRPr lang="en-US" altLang="ko-KR" dirty="0"/>
          </a:p>
          <a:p>
            <a:pPr algn="l"/>
            <a:r>
              <a:rPr lang="ko-KR" altLang="en-US" sz="1600" dirty="0"/>
              <a:t>설명 </a:t>
            </a:r>
            <a:r>
              <a:rPr lang="en-US" altLang="ko-KR" sz="1600" dirty="0"/>
              <a:t>: </a:t>
            </a:r>
            <a:r>
              <a:rPr lang="ko-KR" altLang="en-US" sz="1600" dirty="0"/>
              <a:t>각 전문마다 </a:t>
            </a:r>
            <a:r>
              <a:rPr lang="en-US" altLang="ko-KR" sz="1600" dirty="0"/>
              <a:t>1</a:t>
            </a:r>
            <a:r>
              <a:rPr lang="ko-KR" altLang="en-US" sz="1600" dirty="0"/>
              <a:t>개의 </a:t>
            </a:r>
            <a:r>
              <a:rPr lang="en-US" altLang="ko-KR" sz="1600" dirty="0"/>
              <a:t>in/out </a:t>
            </a:r>
            <a:r>
              <a:rPr lang="ko-KR" altLang="en-US" sz="1600" dirty="0"/>
              <a:t>전문 존재 </a:t>
            </a:r>
            <a:r>
              <a:rPr lang="en-US" altLang="ko-KR" sz="1600" dirty="0"/>
              <a:t>(</a:t>
            </a:r>
            <a:r>
              <a:rPr lang="ko-KR" altLang="en-US" sz="1600" dirty="0"/>
              <a:t>로그데이터를 통해 구조만 정의</a:t>
            </a:r>
            <a:r>
              <a:rPr lang="en-US" altLang="ko-KR" sz="1600" dirty="0"/>
              <a:t>)</a:t>
            </a:r>
          </a:p>
          <a:p>
            <a:pPr algn="l"/>
            <a:r>
              <a:rPr lang="ko-KR" altLang="en-US" sz="1600" dirty="0"/>
              <a:t>테이블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tb_history</a:t>
            </a:r>
            <a:endParaRPr lang="ko-KR" alt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A70FEE-F67E-4207-8E0A-3E40316EB0B9}"/>
              </a:ext>
            </a:extLst>
          </p:cNvPr>
          <p:cNvSpPr/>
          <p:nvPr/>
        </p:nvSpPr>
        <p:spPr>
          <a:xfrm>
            <a:off x="841420" y="1532238"/>
            <a:ext cx="2050061" cy="50062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EFB3B7-DC6C-4076-B949-073B3380938B}"/>
              </a:ext>
            </a:extLst>
          </p:cNvPr>
          <p:cNvSpPr/>
          <p:nvPr/>
        </p:nvSpPr>
        <p:spPr>
          <a:xfrm>
            <a:off x="3777891" y="1725481"/>
            <a:ext cx="1511962" cy="2425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login.do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DCAA0E-AD25-4324-B1A9-64353769C7F0}"/>
              </a:ext>
            </a:extLst>
          </p:cNvPr>
          <p:cNvSpPr txBox="1"/>
          <p:nvPr/>
        </p:nvSpPr>
        <p:spPr>
          <a:xfrm>
            <a:off x="3039762" y="1692876"/>
            <a:ext cx="1075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전문명 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C5F8CC-1957-440D-80EB-53F335DB5576}"/>
              </a:ext>
            </a:extLst>
          </p:cNvPr>
          <p:cNvSpPr/>
          <p:nvPr/>
        </p:nvSpPr>
        <p:spPr>
          <a:xfrm>
            <a:off x="9701214" y="1692875"/>
            <a:ext cx="1285103" cy="3077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조회</a:t>
            </a:r>
            <a:endParaRPr lang="en-US" altLang="ko-KR" sz="14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C32F327-124D-475A-A708-5719D8A47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87501"/>
              </p:ext>
            </p:extLst>
          </p:nvPr>
        </p:nvGraphicFramePr>
        <p:xfrm>
          <a:off x="3061322" y="2589207"/>
          <a:ext cx="8059760" cy="36974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0146">
                  <a:extLst>
                    <a:ext uri="{9D8B030D-6E8A-4147-A177-3AD203B41FA5}">
                      <a16:colId xmlns:a16="http://schemas.microsoft.com/office/drawing/2014/main" val="1235999282"/>
                    </a:ext>
                  </a:extLst>
                </a:gridCol>
                <a:gridCol w="1114236">
                  <a:extLst>
                    <a:ext uri="{9D8B030D-6E8A-4147-A177-3AD203B41FA5}">
                      <a16:colId xmlns:a16="http://schemas.microsoft.com/office/drawing/2014/main" val="788227340"/>
                    </a:ext>
                  </a:extLst>
                </a:gridCol>
                <a:gridCol w="973925">
                  <a:extLst>
                    <a:ext uri="{9D8B030D-6E8A-4147-A177-3AD203B41FA5}">
                      <a16:colId xmlns:a16="http://schemas.microsoft.com/office/drawing/2014/main" val="1312841972"/>
                    </a:ext>
                  </a:extLst>
                </a:gridCol>
                <a:gridCol w="973925">
                  <a:extLst>
                    <a:ext uri="{9D8B030D-6E8A-4147-A177-3AD203B41FA5}">
                      <a16:colId xmlns:a16="http://schemas.microsoft.com/office/drawing/2014/main" val="4149530971"/>
                    </a:ext>
                  </a:extLst>
                </a:gridCol>
                <a:gridCol w="973925">
                  <a:extLst>
                    <a:ext uri="{9D8B030D-6E8A-4147-A177-3AD203B41FA5}">
                      <a16:colId xmlns:a16="http://schemas.microsoft.com/office/drawing/2014/main" val="3327507344"/>
                    </a:ext>
                  </a:extLst>
                </a:gridCol>
                <a:gridCol w="973925">
                  <a:extLst>
                    <a:ext uri="{9D8B030D-6E8A-4147-A177-3AD203B41FA5}">
                      <a16:colId xmlns:a16="http://schemas.microsoft.com/office/drawing/2014/main" val="785249099"/>
                    </a:ext>
                  </a:extLst>
                </a:gridCol>
                <a:gridCol w="904839">
                  <a:extLst>
                    <a:ext uri="{9D8B030D-6E8A-4147-A177-3AD203B41FA5}">
                      <a16:colId xmlns:a16="http://schemas.microsoft.com/office/drawing/2014/main" val="2479416613"/>
                    </a:ext>
                  </a:extLst>
                </a:gridCol>
                <a:gridCol w="904839">
                  <a:extLst>
                    <a:ext uri="{9D8B030D-6E8A-4147-A177-3AD203B41FA5}">
                      <a16:colId xmlns:a16="http://schemas.microsoft.com/office/drawing/2014/main" val="405672871"/>
                    </a:ext>
                  </a:extLst>
                </a:gridCol>
              </a:tblGrid>
              <a:tr h="3081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전문한글명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수행방법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수행서버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시작시간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종료시간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수행시간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요청자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661531"/>
                  </a:ext>
                </a:extLst>
              </a:tr>
              <a:tr h="513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/user/login.do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AtWorks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Server 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06-03 13:42:04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06-03 13:42:04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0:00:02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admin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9934"/>
                  </a:ext>
                </a:extLst>
              </a:tr>
              <a:tr h="513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/stat/select…do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통계조회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AtWorks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Server A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06-03 13:42:04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06-03 13:42:04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0:00:02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admin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194898"/>
                  </a:ext>
                </a:extLst>
              </a:tr>
              <a:tr h="513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/user/selectUser.do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Log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Log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06-03 13:42:04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06-03 13:42:04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0:00:02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admin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50348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341591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36126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64509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70531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1829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13946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F35EE9-7107-42CD-A580-7FD99088BE07}"/>
              </a:ext>
            </a:extLst>
          </p:cNvPr>
          <p:cNvSpPr/>
          <p:nvPr/>
        </p:nvSpPr>
        <p:spPr>
          <a:xfrm>
            <a:off x="5833766" y="1725480"/>
            <a:ext cx="1511962" cy="2425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06-03 13:42:04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061C69-C86B-4F9E-B409-2CBC5C556AA5}"/>
              </a:ext>
            </a:extLst>
          </p:cNvPr>
          <p:cNvSpPr txBox="1"/>
          <p:nvPr/>
        </p:nvSpPr>
        <p:spPr>
          <a:xfrm>
            <a:off x="5357871" y="1692875"/>
            <a:ext cx="1075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from</a:t>
            </a:r>
            <a:r>
              <a:rPr lang="ko-KR" altLang="en-US" sz="1400" dirty="0"/>
              <a:t> 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3DC1587-FE39-4EF4-A1CB-E5EC3F833E95}"/>
              </a:ext>
            </a:extLst>
          </p:cNvPr>
          <p:cNvSpPr/>
          <p:nvPr/>
        </p:nvSpPr>
        <p:spPr>
          <a:xfrm>
            <a:off x="7691397" y="1725480"/>
            <a:ext cx="1511962" cy="2425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06-03 13:42:04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428F61-32E6-4152-A7BE-B3FE6B9A2C68}"/>
              </a:ext>
            </a:extLst>
          </p:cNvPr>
          <p:cNvSpPr txBox="1"/>
          <p:nvPr/>
        </p:nvSpPr>
        <p:spPr>
          <a:xfrm>
            <a:off x="7372341" y="1692875"/>
            <a:ext cx="1075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</a:t>
            </a:r>
            <a:r>
              <a:rPr lang="ko-KR" altLang="en-US" sz="1400" dirty="0"/>
              <a:t> 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190EEE-A43D-4897-90AA-D42A6CB0E193}"/>
              </a:ext>
            </a:extLst>
          </p:cNvPr>
          <p:cNvSpPr txBox="1"/>
          <p:nvPr/>
        </p:nvSpPr>
        <p:spPr>
          <a:xfrm>
            <a:off x="3028998" y="1987153"/>
            <a:ext cx="1075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수집방법  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81DC1AA-D9AB-4FDB-921C-286127BE5CE1}"/>
              </a:ext>
            </a:extLst>
          </p:cNvPr>
          <p:cNvSpPr/>
          <p:nvPr/>
        </p:nvSpPr>
        <p:spPr>
          <a:xfrm>
            <a:off x="3888259" y="2026507"/>
            <a:ext cx="2376617" cy="2425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All/Log/excel/UI/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AtWorks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D1AAA975-F8D6-425B-8A01-698CCE0FF64C}"/>
              </a:ext>
            </a:extLst>
          </p:cNvPr>
          <p:cNvSpPr/>
          <p:nvPr/>
        </p:nvSpPr>
        <p:spPr>
          <a:xfrm>
            <a:off x="3910332" y="4309024"/>
            <a:ext cx="2386015" cy="140867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리스트 선택시 단건 결과조회 팝업 호출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B4D350F-DAF7-4993-8459-01EE02A24D1E}"/>
              </a:ext>
            </a:extLst>
          </p:cNvPr>
          <p:cNvSpPr/>
          <p:nvPr/>
        </p:nvSpPr>
        <p:spPr>
          <a:xfrm>
            <a:off x="9303391" y="6371120"/>
            <a:ext cx="1817691" cy="3077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대량건 테스트</a:t>
            </a:r>
            <a:endParaRPr lang="en-US" altLang="ko-KR" sz="1400" dirty="0"/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0EEC2539-8604-4008-8D0C-A005DBF76828}"/>
              </a:ext>
            </a:extLst>
          </p:cNvPr>
          <p:cNvSpPr/>
          <p:nvPr/>
        </p:nvSpPr>
        <p:spPr>
          <a:xfrm>
            <a:off x="9822161" y="4621427"/>
            <a:ext cx="2386015" cy="140867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리스트 선택시대량건 테스트 팝업 호출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6313D6A-7C33-4685-A2B8-1283D46C3827}"/>
              </a:ext>
            </a:extLst>
          </p:cNvPr>
          <p:cNvSpPr/>
          <p:nvPr/>
        </p:nvSpPr>
        <p:spPr>
          <a:xfrm>
            <a:off x="7324102" y="6371119"/>
            <a:ext cx="1817691" cy="3077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액셀 업로드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693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68695B-D37E-4820-B849-2C49A133D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420" y="319492"/>
            <a:ext cx="9144000" cy="1089178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dirty="0"/>
              <a:t>이력보기</a:t>
            </a:r>
            <a:r>
              <a:rPr lang="en-US" altLang="ko-KR" dirty="0"/>
              <a:t>(</a:t>
            </a:r>
            <a:r>
              <a:rPr lang="ko-KR" altLang="en-US" dirty="0"/>
              <a:t>팝업</a:t>
            </a:r>
            <a:r>
              <a:rPr lang="en-US" altLang="ko-KR" dirty="0"/>
              <a:t>)</a:t>
            </a:r>
          </a:p>
          <a:p>
            <a:pPr algn="l"/>
            <a:r>
              <a:rPr lang="ko-KR" altLang="en-US" sz="1600" dirty="0"/>
              <a:t>설명 </a:t>
            </a:r>
            <a:r>
              <a:rPr lang="en-US" altLang="ko-KR" sz="1600" dirty="0"/>
              <a:t>: </a:t>
            </a:r>
            <a:r>
              <a:rPr lang="ko-KR" altLang="en-US" sz="1600" dirty="0"/>
              <a:t>이력보기에서 선택한 이력의 </a:t>
            </a:r>
            <a:r>
              <a:rPr lang="en-US" altLang="ko-KR" sz="1600" dirty="0"/>
              <a:t>in/out </a:t>
            </a:r>
            <a:r>
              <a:rPr lang="ko-KR" altLang="en-US" sz="1600" dirty="0"/>
              <a:t>데이터 보여주기</a:t>
            </a:r>
            <a:endParaRPr lang="en-US" altLang="ko-KR" sz="1600" dirty="0"/>
          </a:p>
          <a:p>
            <a:pPr algn="l"/>
            <a:r>
              <a:rPr lang="ko-KR" altLang="en-US" sz="1600" dirty="0"/>
              <a:t>테이블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tb_history</a:t>
            </a:r>
            <a:endParaRPr lang="ko-KR" altLang="en-US" sz="1600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5E11CB48-63B0-4773-BA11-F78C5F3EAC46}"/>
              </a:ext>
            </a:extLst>
          </p:cNvPr>
          <p:cNvSpPr/>
          <p:nvPr/>
        </p:nvSpPr>
        <p:spPr>
          <a:xfrm>
            <a:off x="841420" y="1532238"/>
            <a:ext cx="8101244" cy="500627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745127C8-8479-4F5A-A125-9B9E8133A25A}"/>
              </a:ext>
            </a:extLst>
          </p:cNvPr>
          <p:cNvSpPr/>
          <p:nvPr/>
        </p:nvSpPr>
        <p:spPr>
          <a:xfrm>
            <a:off x="1012942" y="3103925"/>
            <a:ext cx="3710740" cy="3020036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{ 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 “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user_id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“ : “test001’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 “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team_id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” : “”,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 “key”{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    “id”:”test001”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    “pw”:”99999”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 }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  <a:p>
            <a:endParaRPr lang="ko-KR" altLang="en-US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6E4E1A24-A250-4E05-BEA8-563F4182009F}"/>
              </a:ext>
            </a:extLst>
          </p:cNvPr>
          <p:cNvSpPr/>
          <p:nvPr/>
        </p:nvSpPr>
        <p:spPr>
          <a:xfrm>
            <a:off x="5045364" y="3103925"/>
            <a:ext cx="3710740" cy="3020037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{ 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 “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user_id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“ : “test001’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 “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team_id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” : “”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3ED2C9-9B85-4651-9E1F-A4BB8AEDE99A}"/>
              </a:ext>
            </a:extLst>
          </p:cNvPr>
          <p:cNvSpPr txBox="1"/>
          <p:nvPr/>
        </p:nvSpPr>
        <p:spPr>
          <a:xfrm>
            <a:off x="932524" y="2672580"/>
            <a:ext cx="2879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Input</a:t>
            </a:r>
            <a:endParaRPr lang="en-US" altLang="ko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2D4B5D-92C4-4A98-9BD0-B5EA2AA669AD}"/>
              </a:ext>
            </a:extLst>
          </p:cNvPr>
          <p:cNvSpPr txBox="1"/>
          <p:nvPr/>
        </p:nvSpPr>
        <p:spPr>
          <a:xfrm>
            <a:off x="4937594" y="2672579"/>
            <a:ext cx="2879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Output</a:t>
            </a:r>
            <a:endParaRPr lang="en-US" altLang="ko-KR" sz="1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3D2095-46F3-4C73-A807-1099953A6ADD}"/>
              </a:ext>
            </a:extLst>
          </p:cNvPr>
          <p:cNvGraphicFramePr>
            <a:graphicFrameLocks noGrp="1"/>
          </p:cNvGraphicFramePr>
          <p:nvPr/>
        </p:nvGraphicFramePr>
        <p:xfrm>
          <a:off x="932524" y="1649456"/>
          <a:ext cx="7885019" cy="828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3259">
                  <a:extLst>
                    <a:ext uri="{9D8B030D-6E8A-4147-A177-3AD203B41FA5}">
                      <a16:colId xmlns:a16="http://schemas.microsoft.com/office/drawing/2014/main" val="2135847958"/>
                    </a:ext>
                  </a:extLst>
                </a:gridCol>
                <a:gridCol w="1090078">
                  <a:extLst>
                    <a:ext uri="{9D8B030D-6E8A-4147-A177-3AD203B41FA5}">
                      <a16:colId xmlns:a16="http://schemas.microsoft.com/office/drawing/2014/main" val="2625088483"/>
                    </a:ext>
                  </a:extLst>
                </a:gridCol>
                <a:gridCol w="952810">
                  <a:extLst>
                    <a:ext uri="{9D8B030D-6E8A-4147-A177-3AD203B41FA5}">
                      <a16:colId xmlns:a16="http://schemas.microsoft.com/office/drawing/2014/main" val="1275484929"/>
                    </a:ext>
                  </a:extLst>
                </a:gridCol>
                <a:gridCol w="952810">
                  <a:extLst>
                    <a:ext uri="{9D8B030D-6E8A-4147-A177-3AD203B41FA5}">
                      <a16:colId xmlns:a16="http://schemas.microsoft.com/office/drawing/2014/main" val="2828218468"/>
                    </a:ext>
                  </a:extLst>
                </a:gridCol>
                <a:gridCol w="952810">
                  <a:extLst>
                    <a:ext uri="{9D8B030D-6E8A-4147-A177-3AD203B41FA5}">
                      <a16:colId xmlns:a16="http://schemas.microsoft.com/office/drawing/2014/main" val="308382966"/>
                    </a:ext>
                  </a:extLst>
                </a:gridCol>
                <a:gridCol w="952810">
                  <a:extLst>
                    <a:ext uri="{9D8B030D-6E8A-4147-A177-3AD203B41FA5}">
                      <a16:colId xmlns:a16="http://schemas.microsoft.com/office/drawing/2014/main" val="2000891058"/>
                    </a:ext>
                  </a:extLst>
                </a:gridCol>
                <a:gridCol w="885221">
                  <a:extLst>
                    <a:ext uri="{9D8B030D-6E8A-4147-A177-3AD203B41FA5}">
                      <a16:colId xmlns:a16="http://schemas.microsoft.com/office/drawing/2014/main" val="3841321256"/>
                    </a:ext>
                  </a:extLst>
                </a:gridCol>
                <a:gridCol w="885221">
                  <a:extLst>
                    <a:ext uri="{9D8B030D-6E8A-4147-A177-3AD203B41FA5}">
                      <a16:colId xmlns:a16="http://schemas.microsoft.com/office/drawing/2014/main" val="269023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전문한글명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수행방법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수행서버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시작시간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종료시간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수행시간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응답코드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3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/user/login.do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AtWorks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Server 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06-03 13:42:04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06-03 13:42:04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0:00:02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118886"/>
                  </a:ext>
                </a:extLst>
              </a:tr>
            </a:tbl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9908A34-A387-49ED-994B-173A92D8A24A}"/>
              </a:ext>
            </a:extLst>
          </p:cNvPr>
          <p:cNvSpPr/>
          <p:nvPr/>
        </p:nvSpPr>
        <p:spPr>
          <a:xfrm>
            <a:off x="3648644" y="2689378"/>
            <a:ext cx="1075038" cy="3077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재수행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12056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3FD305CB-D0D7-4C5E-BB68-A8D2B5384D19}"/>
              </a:ext>
            </a:extLst>
          </p:cNvPr>
          <p:cNvSpPr/>
          <p:nvPr/>
        </p:nvSpPr>
        <p:spPr>
          <a:xfrm>
            <a:off x="841420" y="1532238"/>
            <a:ext cx="6574448" cy="2049861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8695B-D37E-4820-B849-2C49A133D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420" y="319492"/>
            <a:ext cx="9144000" cy="1089178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dirty="0"/>
              <a:t>대량건 테스트</a:t>
            </a:r>
            <a:r>
              <a:rPr lang="en-US" altLang="ko-KR" dirty="0"/>
              <a:t>(</a:t>
            </a:r>
            <a:r>
              <a:rPr lang="ko-KR" altLang="en-US" dirty="0"/>
              <a:t>팝업</a:t>
            </a:r>
            <a:r>
              <a:rPr lang="en-US" altLang="ko-KR" dirty="0"/>
              <a:t>)</a:t>
            </a:r>
          </a:p>
          <a:p>
            <a:pPr algn="l"/>
            <a:r>
              <a:rPr lang="ko-KR" altLang="en-US" sz="1600" dirty="0"/>
              <a:t>설명 </a:t>
            </a:r>
            <a:r>
              <a:rPr lang="en-US" altLang="ko-KR" sz="1600" dirty="0"/>
              <a:t>: </a:t>
            </a:r>
            <a:r>
              <a:rPr lang="ko-KR" altLang="en-US" sz="1600" dirty="0"/>
              <a:t>이력보기에서 대량건 수행 팝업</a:t>
            </a:r>
            <a:endParaRPr lang="en-US" altLang="ko-KR" sz="1600" dirty="0"/>
          </a:p>
          <a:p>
            <a:pPr algn="l"/>
            <a:r>
              <a:rPr lang="ko-KR" altLang="en-US" sz="1600" dirty="0"/>
              <a:t>테이블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tb_history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tb_bulk</a:t>
            </a:r>
            <a:endParaRPr lang="ko-KR" altLang="en-US" sz="16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FB50B7A-D03D-4E28-BFE6-F83FCF859E36}"/>
              </a:ext>
            </a:extLst>
          </p:cNvPr>
          <p:cNvSpPr/>
          <p:nvPr/>
        </p:nvSpPr>
        <p:spPr>
          <a:xfrm>
            <a:off x="2034329" y="1637686"/>
            <a:ext cx="5238925" cy="2425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20210609_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로그데이터 테스트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0253DBD-BB35-43B4-A5AD-C1CC9E0BE7DE}"/>
              </a:ext>
            </a:extLst>
          </p:cNvPr>
          <p:cNvSpPr/>
          <p:nvPr/>
        </p:nvSpPr>
        <p:spPr>
          <a:xfrm>
            <a:off x="2034329" y="2338284"/>
            <a:ext cx="1791050" cy="2425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1000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1D1E16-704F-4E11-B730-FE87374DB0FD}"/>
              </a:ext>
            </a:extLst>
          </p:cNvPr>
          <p:cNvSpPr txBox="1"/>
          <p:nvPr/>
        </p:nvSpPr>
        <p:spPr>
          <a:xfrm>
            <a:off x="959293" y="1627888"/>
            <a:ext cx="1075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테스트 명  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64539C1-FBFD-476D-A389-99A9556C1D1D}"/>
              </a:ext>
            </a:extLst>
          </p:cNvPr>
          <p:cNvSpPr/>
          <p:nvPr/>
        </p:nvSpPr>
        <p:spPr>
          <a:xfrm>
            <a:off x="2034329" y="1987985"/>
            <a:ext cx="1807829" cy="2425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06-03 13:42:04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87CA44-14E0-47FC-BA64-6FFF8EEB278F}"/>
              </a:ext>
            </a:extLst>
          </p:cNvPr>
          <p:cNvSpPr txBox="1"/>
          <p:nvPr/>
        </p:nvSpPr>
        <p:spPr>
          <a:xfrm>
            <a:off x="959293" y="1978187"/>
            <a:ext cx="1075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요청 일자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CB1E84-450D-4B22-92F8-B2605E921C7F}"/>
              </a:ext>
            </a:extLst>
          </p:cNvPr>
          <p:cNvSpPr txBox="1"/>
          <p:nvPr/>
        </p:nvSpPr>
        <p:spPr>
          <a:xfrm>
            <a:off x="959293" y="2338284"/>
            <a:ext cx="1273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트랙 잭션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1268A49-1638-499A-A5F0-4F8C9A93D455}"/>
              </a:ext>
            </a:extLst>
          </p:cNvPr>
          <p:cNvSpPr/>
          <p:nvPr/>
        </p:nvSpPr>
        <p:spPr>
          <a:xfrm>
            <a:off x="5465425" y="2009007"/>
            <a:ext cx="1807829" cy="2425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06-03 13:42:04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477164-5B7A-4AD9-A4BB-1F66BE2D0486}"/>
              </a:ext>
            </a:extLst>
          </p:cNvPr>
          <p:cNvSpPr txBox="1"/>
          <p:nvPr/>
        </p:nvSpPr>
        <p:spPr>
          <a:xfrm>
            <a:off x="4390389" y="1999209"/>
            <a:ext cx="1075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발송 일자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FF1E94-23BE-45AB-9928-2249A7081B8C}"/>
              </a:ext>
            </a:extLst>
          </p:cNvPr>
          <p:cNvSpPr txBox="1"/>
          <p:nvPr/>
        </p:nvSpPr>
        <p:spPr>
          <a:xfrm>
            <a:off x="959293" y="2698381"/>
            <a:ext cx="1273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요청 서버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E9A807F-678A-4CAF-A86E-0C70BA443C56}"/>
              </a:ext>
            </a:extLst>
          </p:cNvPr>
          <p:cNvSpPr/>
          <p:nvPr/>
        </p:nvSpPr>
        <p:spPr>
          <a:xfrm>
            <a:off x="2034329" y="2730986"/>
            <a:ext cx="1791050" cy="2425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Server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A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7B2473-1BF7-4A99-A952-A510F7D2E07D}"/>
              </a:ext>
            </a:extLst>
          </p:cNvPr>
          <p:cNvSpPr txBox="1"/>
          <p:nvPr/>
        </p:nvSpPr>
        <p:spPr>
          <a:xfrm>
            <a:off x="4390389" y="2665776"/>
            <a:ext cx="1273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요청 서버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A70A4BB-0AAE-4AB8-8D28-C62DBE05EB37}"/>
              </a:ext>
            </a:extLst>
          </p:cNvPr>
          <p:cNvSpPr/>
          <p:nvPr/>
        </p:nvSpPr>
        <p:spPr>
          <a:xfrm>
            <a:off x="5465425" y="2698381"/>
            <a:ext cx="1791050" cy="2425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Server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B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407A7BC-5634-4716-9CEB-B97844DB3B85}"/>
              </a:ext>
            </a:extLst>
          </p:cNvPr>
          <p:cNvSpPr/>
          <p:nvPr/>
        </p:nvSpPr>
        <p:spPr>
          <a:xfrm>
            <a:off x="978592" y="3156294"/>
            <a:ext cx="1817691" cy="3077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대량건 테스트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0702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91F21D4-C9CE-4516-ABE9-B353DA1631BB}"/>
              </a:ext>
            </a:extLst>
          </p:cNvPr>
          <p:cNvSpPr/>
          <p:nvPr/>
        </p:nvSpPr>
        <p:spPr>
          <a:xfrm>
            <a:off x="868519" y="1532238"/>
            <a:ext cx="10517746" cy="500627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8695B-D37E-4820-B849-2C49A133D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420" y="319492"/>
            <a:ext cx="9144000" cy="108917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dirty="0"/>
              <a:t>Bulk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 이력</a:t>
            </a:r>
            <a:endParaRPr lang="en-US" altLang="ko-KR" dirty="0"/>
          </a:p>
          <a:p>
            <a:pPr algn="l"/>
            <a:r>
              <a:rPr lang="ko-KR" altLang="en-US" sz="1600" dirty="0"/>
              <a:t>설명 </a:t>
            </a:r>
            <a:r>
              <a:rPr lang="en-US" altLang="ko-KR" sz="1600" dirty="0"/>
              <a:t>: </a:t>
            </a:r>
            <a:r>
              <a:rPr lang="ko-KR" altLang="en-US" sz="1600" dirty="0"/>
              <a:t>대량 테스트 리스트 조회 </a:t>
            </a:r>
            <a:endParaRPr lang="en-US" altLang="ko-KR" sz="1600" dirty="0"/>
          </a:p>
          <a:p>
            <a:pPr algn="l"/>
            <a:r>
              <a:rPr lang="ko-KR" altLang="en-US" sz="1600" dirty="0"/>
              <a:t>테이블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tb_history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tb_bulk</a:t>
            </a:r>
            <a:endParaRPr lang="ko-KR" alt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A70FEE-F67E-4207-8E0A-3E40316EB0B9}"/>
              </a:ext>
            </a:extLst>
          </p:cNvPr>
          <p:cNvSpPr/>
          <p:nvPr/>
        </p:nvSpPr>
        <p:spPr>
          <a:xfrm>
            <a:off x="841420" y="1532238"/>
            <a:ext cx="2050061" cy="50062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EFB3B7-DC6C-4076-B949-073B3380938B}"/>
              </a:ext>
            </a:extLst>
          </p:cNvPr>
          <p:cNvSpPr/>
          <p:nvPr/>
        </p:nvSpPr>
        <p:spPr>
          <a:xfrm>
            <a:off x="3921856" y="1715387"/>
            <a:ext cx="1511962" cy="2425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DCAA0E-AD25-4324-B1A9-64353769C7F0}"/>
              </a:ext>
            </a:extLst>
          </p:cNvPr>
          <p:cNvSpPr txBox="1"/>
          <p:nvPr/>
        </p:nvSpPr>
        <p:spPr>
          <a:xfrm>
            <a:off x="3039762" y="1692876"/>
            <a:ext cx="1075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테스트명 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C5F8CC-1957-440D-80EB-53F335DB5576}"/>
              </a:ext>
            </a:extLst>
          </p:cNvPr>
          <p:cNvSpPr/>
          <p:nvPr/>
        </p:nvSpPr>
        <p:spPr>
          <a:xfrm>
            <a:off x="9701214" y="1692875"/>
            <a:ext cx="1285103" cy="3077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조회</a:t>
            </a:r>
            <a:endParaRPr lang="en-US" altLang="ko-KR" sz="14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C32F327-124D-475A-A708-5719D8A47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366176"/>
              </p:ext>
            </p:extLst>
          </p:nvPr>
        </p:nvGraphicFramePr>
        <p:xfrm>
          <a:off x="3061322" y="2589207"/>
          <a:ext cx="8059757" cy="31839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9606">
                  <a:extLst>
                    <a:ext uri="{9D8B030D-6E8A-4147-A177-3AD203B41FA5}">
                      <a16:colId xmlns:a16="http://schemas.microsoft.com/office/drawing/2014/main" val="1235999282"/>
                    </a:ext>
                  </a:extLst>
                </a:gridCol>
                <a:gridCol w="1104767">
                  <a:extLst>
                    <a:ext uri="{9D8B030D-6E8A-4147-A177-3AD203B41FA5}">
                      <a16:colId xmlns:a16="http://schemas.microsoft.com/office/drawing/2014/main" val="788227340"/>
                    </a:ext>
                  </a:extLst>
                </a:gridCol>
                <a:gridCol w="965647">
                  <a:extLst>
                    <a:ext uri="{9D8B030D-6E8A-4147-A177-3AD203B41FA5}">
                      <a16:colId xmlns:a16="http://schemas.microsoft.com/office/drawing/2014/main" val="1262863355"/>
                    </a:ext>
                  </a:extLst>
                </a:gridCol>
                <a:gridCol w="965647">
                  <a:extLst>
                    <a:ext uri="{9D8B030D-6E8A-4147-A177-3AD203B41FA5}">
                      <a16:colId xmlns:a16="http://schemas.microsoft.com/office/drawing/2014/main" val="1312841972"/>
                    </a:ext>
                  </a:extLst>
                </a:gridCol>
                <a:gridCol w="965647">
                  <a:extLst>
                    <a:ext uri="{9D8B030D-6E8A-4147-A177-3AD203B41FA5}">
                      <a16:colId xmlns:a16="http://schemas.microsoft.com/office/drawing/2014/main" val="4149530971"/>
                    </a:ext>
                  </a:extLst>
                </a:gridCol>
                <a:gridCol w="965647">
                  <a:extLst>
                    <a:ext uri="{9D8B030D-6E8A-4147-A177-3AD203B41FA5}">
                      <a16:colId xmlns:a16="http://schemas.microsoft.com/office/drawing/2014/main" val="3327507344"/>
                    </a:ext>
                  </a:extLst>
                </a:gridCol>
                <a:gridCol w="965647">
                  <a:extLst>
                    <a:ext uri="{9D8B030D-6E8A-4147-A177-3AD203B41FA5}">
                      <a16:colId xmlns:a16="http://schemas.microsoft.com/office/drawing/2014/main" val="785249099"/>
                    </a:ext>
                  </a:extLst>
                </a:gridCol>
                <a:gridCol w="897149">
                  <a:extLst>
                    <a:ext uri="{9D8B030D-6E8A-4147-A177-3AD203B41FA5}">
                      <a16:colId xmlns:a16="http://schemas.microsoft.com/office/drawing/2014/main" val="405672871"/>
                    </a:ext>
                  </a:extLst>
                </a:gridCol>
              </a:tblGrid>
              <a:tr h="3081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테스트명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수행서버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수행서버 </a:t>
                      </a:r>
                      <a:r>
                        <a:rPr lang="en-US" altLang="ko-K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총건수 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실패건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요청시간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수행시간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요청자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661531"/>
                  </a:ext>
                </a:extLst>
              </a:tr>
              <a:tr h="513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20210609_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로그데이터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Server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Server B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40/20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06-03 13:42:04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06-03 13:42:04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admin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9934"/>
                  </a:ext>
                </a:extLst>
              </a:tr>
              <a:tr h="513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아무거나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Server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N/A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06-03 13:42:04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06-03 13:42:04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admin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194898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341591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36126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64509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70531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1829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13946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F35EE9-7107-42CD-A580-7FD99088BE07}"/>
              </a:ext>
            </a:extLst>
          </p:cNvPr>
          <p:cNvSpPr/>
          <p:nvPr/>
        </p:nvSpPr>
        <p:spPr>
          <a:xfrm>
            <a:off x="5833766" y="1725480"/>
            <a:ext cx="1511962" cy="2425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06-03 13:42:04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061C69-C86B-4F9E-B409-2CBC5C556AA5}"/>
              </a:ext>
            </a:extLst>
          </p:cNvPr>
          <p:cNvSpPr txBox="1"/>
          <p:nvPr/>
        </p:nvSpPr>
        <p:spPr>
          <a:xfrm>
            <a:off x="5357871" y="1692875"/>
            <a:ext cx="1075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from</a:t>
            </a:r>
            <a:r>
              <a:rPr lang="ko-KR" altLang="en-US" sz="1400" dirty="0"/>
              <a:t> 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3DC1587-FE39-4EF4-A1CB-E5EC3F833E95}"/>
              </a:ext>
            </a:extLst>
          </p:cNvPr>
          <p:cNvSpPr/>
          <p:nvPr/>
        </p:nvSpPr>
        <p:spPr>
          <a:xfrm>
            <a:off x="7691397" y="1725480"/>
            <a:ext cx="1511962" cy="2425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06-03 13:42:04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428F61-32E6-4152-A7BE-B3FE6B9A2C68}"/>
              </a:ext>
            </a:extLst>
          </p:cNvPr>
          <p:cNvSpPr txBox="1"/>
          <p:nvPr/>
        </p:nvSpPr>
        <p:spPr>
          <a:xfrm>
            <a:off x="7372341" y="1692875"/>
            <a:ext cx="1075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</a:t>
            </a:r>
            <a:r>
              <a:rPr lang="ko-KR" altLang="en-US" sz="1400" dirty="0"/>
              <a:t> 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190EEE-A43D-4897-90AA-D42A6CB0E193}"/>
              </a:ext>
            </a:extLst>
          </p:cNvPr>
          <p:cNvSpPr txBox="1"/>
          <p:nvPr/>
        </p:nvSpPr>
        <p:spPr>
          <a:xfrm>
            <a:off x="3028998" y="1987153"/>
            <a:ext cx="1075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요청자  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81DC1AA-D9AB-4FDB-921C-286127BE5CE1}"/>
              </a:ext>
            </a:extLst>
          </p:cNvPr>
          <p:cNvSpPr/>
          <p:nvPr/>
        </p:nvSpPr>
        <p:spPr>
          <a:xfrm>
            <a:off x="3888259" y="2026507"/>
            <a:ext cx="1545559" cy="2425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B4D350F-DAF7-4993-8459-01EE02A24D1E}"/>
              </a:ext>
            </a:extLst>
          </p:cNvPr>
          <p:cNvSpPr/>
          <p:nvPr/>
        </p:nvSpPr>
        <p:spPr>
          <a:xfrm>
            <a:off x="9303391" y="6371120"/>
            <a:ext cx="1817691" cy="3077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대량건 테스트</a:t>
            </a:r>
            <a:endParaRPr lang="en-US" altLang="ko-KR" sz="1400" dirty="0"/>
          </a:p>
        </p:txBody>
      </p:sp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123E07D6-4E03-4AEF-8703-2C8B35C5056D}"/>
              </a:ext>
            </a:extLst>
          </p:cNvPr>
          <p:cNvSpPr/>
          <p:nvPr/>
        </p:nvSpPr>
        <p:spPr>
          <a:xfrm>
            <a:off x="6498389" y="3756455"/>
            <a:ext cx="2386015" cy="140867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리스트 선택시결과 조회 팝업 호출</a:t>
            </a:r>
          </a:p>
        </p:txBody>
      </p:sp>
    </p:spTree>
    <p:extLst>
      <p:ext uri="{BB962C8B-B14F-4D97-AF65-F5344CB8AC3E}">
        <p14:creationId xmlns:p14="http://schemas.microsoft.com/office/powerpoint/2010/main" val="7453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1224</Words>
  <Application>Microsoft Office PowerPoint</Application>
  <PresentationFormat>Widescreen</PresentationFormat>
  <Paragraphs>363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kimtaehan</dc:creator>
  <cp:lastModifiedBy>kimtaehan</cp:lastModifiedBy>
  <cp:revision>40</cp:revision>
  <dcterms:created xsi:type="dcterms:W3CDTF">2021-06-09T02:28:13Z</dcterms:created>
  <dcterms:modified xsi:type="dcterms:W3CDTF">2021-06-10T08:29:56Z</dcterms:modified>
</cp:coreProperties>
</file>