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5" r:id="rId22"/>
    <p:sldId id="286" r:id="rId23"/>
    <p:sldId id="287" r:id="rId24"/>
    <p:sldId id="291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6C68-EA3B-BD10-56D5-192B216F0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BEC12-3B68-F1B0-F13D-B9F46872D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C015-BE01-1DF3-5E1A-C8E46A8F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9A34-7337-4FEB-A995-B9B793FDE8D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FF81-9560-6429-DAE1-2F8ECD7F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4A4A-A2C0-25F8-726F-A2B0F19B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7313-D274-4278-9041-ECCE090CF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75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CF18-D2D6-A42A-5A79-BBD4C28A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7958A-7A3B-8DD3-B2A6-01189772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8372-A6BF-8081-C0C0-495F4DF5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9A34-7337-4FEB-A995-B9B793FDE8D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01FD-2A0D-34FB-E397-186BCDB4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52A5-45AC-A933-30DC-07C295D9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7313-D274-4278-9041-ECCE090CF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44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20A8-0E03-7C00-AF17-AA25AE894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73172-6285-D194-1FC2-94E3DEF4C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43C0-6DE0-9E33-ACEE-A59ECC66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9A34-7337-4FEB-A995-B9B793FDE8D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2817A-892C-5058-81B0-557843E4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A632-49CB-8B71-F792-7DFDC130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7313-D274-4278-9041-ECCE090CF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60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F8C4-031A-0F1F-F356-9C6C59A4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09A3-92AE-330B-3EE2-4B08A720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CDA09-CEFE-493E-78DD-5C1F641B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9A34-7337-4FEB-A995-B9B793FDE8D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13A0-69FB-7B51-C9E1-BED6CA2E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F070A-2C72-41B5-91C7-35CDACF9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7313-D274-4278-9041-ECCE090CF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5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387A-BCB3-ABCA-2574-26B7BF65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CACF9-EC30-8EED-EC79-5E635EC2F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DBB6B-4701-EA4D-DD9B-3CCEE2EA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9A34-7337-4FEB-A995-B9B793FDE8D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B9B8-F105-F31D-0691-1358A2A4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725BA-D26B-B3DB-A358-6D18C0DA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7313-D274-4278-9041-ECCE090CF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19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8E67-D01E-3E98-E66D-3E976046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2A37-48A8-6E90-88CC-4AEE48165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2480D-ADD8-DA0B-4B74-D7B5CC134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C778A-492C-D633-2CAF-4F0F85A1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9A34-7337-4FEB-A995-B9B793FDE8D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B809-0F74-F3F4-0CCE-63FC5467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9CE7C-8044-FEAE-5C3F-8C1ECF7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7313-D274-4278-9041-ECCE090CF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9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D690-8DFB-308E-0619-95CCEDBB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0A759-E1E5-F9A3-D602-2E01D043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3F569-085F-CAC4-26DF-5371F484A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EC444-A776-05B5-C957-A8F31BF88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D9462-28E1-8A2A-DBFA-1367F89D9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50AFA-CED4-EB02-A8AB-9F72043B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9A34-7337-4FEB-A995-B9B793FDE8D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B2110-5A89-E459-DE00-34541238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8C77D-7C10-6970-1B46-60C56C35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7313-D274-4278-9041-ECCE090CF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87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5F8C-22B0-A4F2-7728-4941D5EF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B9C17-DD76-BD2F-FA7B-34A5081E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9A34-7337-4FEB-A995-B9B793FDE8D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9ECBA-A3AC-C00A-0226-572A81FD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43184-27A7-A82B-02BB-E12C4EBF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7313-D274-4278-9041-ECCE090CF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09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95E48-460A-B64C-1E18-D2A812C5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9A34-7337-4FEB-A995-B9B793FDE8D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111AF-FD79-D8EE-3F24-80F2DF94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AE568-0FAF-48DA-A9D6-8902CA72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7313-D274-4278-9041-ECCE090CF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54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1563-FC27-0983-B29C-F9E2CB80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A3C6-1D6F-B58D-8EB0-C1D7F675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F744E-9643-9AB8-B3E9-EDAD572C7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35D8C-FB87-6749-26AD-18FBDF64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9A34-7337-4FEB-A995-B9B793FDE8D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DF664-B358-C511-8A6B-52984C5F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AB2E8-98F9-47D3-FCF0-358A0856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7313-D274-4278-9041-ECCE090CF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2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A38C-3807-6D51-C35A-679BD1F4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886A0-3512-5BE2-80A3-3F7E83768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ED73D-0C23-6F59-185F-1E1E84843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EBB35-A275-EBD4-4AAB-902A2FE0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9A34-7337-4FEB-A995-B9B793FDE8D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E0EA0-7CFF-2499-0C22-2E50B69B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A67E1-4CFF-A2D6-4999-069345B4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7313-D274-4278-9041-ECCE090CF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24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CF748-E5CB-0F49-0E05-8F4CC292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808D0-E4EE-71A4-2CE4-4C1D48C3D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78B9-5352-287F-9307-F50D02218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A9A34-7337-4FEB-A995-B9B793FDE8D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82544-1DE9-B17E-F0FA-122237394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85FEE-84BD-65CC-4B93-EEE5E2DB6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57313-D274-4278-9041-ECCE090CF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8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4F83-F773-5D46-FF36-34291CC21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7367"/>
            <a:ext cx="9144000" cy="333515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b="1" spc="-15" dirty="0">
                <a:solidFill>
                  <a:schemeClr val="accent1"/>
                </a:solidFill>
                <a:latin typeface="Bradley Hand ITC" panose="03070402050302030203" pitchFamily="66" charset="0"/>
              </a:rPr>
              <a:t>MAKAAN</a:t>
            </a:r>
            <a:r>
              <a:rPr lang="en-US" b="1" spc="280" dirty="0">
                <a:solidFill>
                  <a:schemeClr val="accent1"/>
                </a:solidFill>
                <a:latin typeface="Bradley Hand ITC" panose="03070402050302030203" pitchFamily="66" charset="0"/>
              </a:rPr>
              <a:t> </a:t>
            </a:r>
            <a:r>
              <a:rPr lang="en-US" b="1" spc="-240" dirty="0">
                <a:solidFill>
                  <a:schemeClr val="accent1"/>
                </a:solidFill>
                <a:latin typeface="Bradley Hand ITC" panose="03070402050302030203" pitchFamily="66" charset="0"/>
              </a:rPr>
              <a:t>PROPERTY</a:t>
            </a:r>
            <a:br>
              <a:rPr lang="en-US" b="1" spc="-240" dirty="0">
                <a:solidFill>
                  <a:schemeClr val="accent1"/>
                </a:solidFill>
                <a:latin typeface="Bradley Hand ITC" panose="03070402050302030203" pitchFamily="66" charset="0"/>
              </a:rPr>
            </a:br>
            <a:r>
              <a:rPr lang="en-US" b="1" spc="-340" dirty="0">
                <a:solidFill>
                  <a:schemeClr val="accent1"/>
                </a:solidFill>
                <a:latin typeface="Bradley Hand ITC" panose="03070402050302030203" pitchFamily="66" charset="0"/>
              </a:rPr>
              <a:t>HOUSE</a:t>
            </a:r>
            <a:r>
              <a:rPr lang="en-US" b="1" spc="250" dirty="0">
                <a:solidFill>
                  <a:schemeClr val="accent1"/>
                </a:solidFill>
                <a:latin typeface="Bradley Hand ITC" panose="03070402050302030203" pitchFamily="66" charset="0"/>
              </a:rPr>
              <a:t> </a:t>
            </a:r>
            <a:r>
              <a:rPr lang="en-US" b="1" spc="-325" dirty="0">
                <a:solidFill>
                  <a:schemeClr val="accent1"/>
                </a:solidFill>
                <a:latin typeface="Bradley Hand ITC" panose="03070402050302030203" pitchFamily="66" charset="0"/>
              </a:rPr>
              <a:t>PRICE </a:t>
            </a:r>
            <a:r>
              <a:rPr lang="en-US" b="1" spc="-950" dirty="0">
                <a:solidFill>
                  <a:schemeClr val="accent1"/>
                </a:solidFill>
                <a:latin typeface="Bradley Hand ITC" panose="03070402050302030203" pitchFamily="66" charset="0"/>
              </a:rPr>
              <a:t> </a:t>
            </a:r>
            <a:r>
              <a:rPr lang="en-US" b="1" spc="-195" dirty="0">
                <a:solidFill>
                  <a:schemeClr val="accent1"/>
                </a:solidFill>
                <a:latin typeface="Bradley Hand ITC" panose="03070402050302030203" pitchFamily="66" charset="0"/>
              </a:rPr>
              <a:t>PREDICTION </a:t>
            </a:r>
            <a:r>
              <a:rPr lang="en-US" b="1" spc="-190" dirty="0">
                <a:solidFill>
                  <a:schemeClr val="accent1"/>
                </a:solidFill>
                <a:latin typeface="Bradley Hand ITC" panose="03070402050302030203" pitchFamily="66" charset="0"/>
              </a:rPr>
              <a:t> </a:t>
            </a:r>
            <a:r>
              <a:rPr lang="en-US" b="1" spc="-229" dirty="0">
                <a:solidFill>
                  <a:schemeClr val="accent1"/>
                </a:solidFill>
                <a:latin typeface="Bradley Hand ITC" panose="03070402050302030203" pitchFamily="66" charset="0"/>
              </a:rPr>
              <a:t>ANALYSIS</a:t>
            </a:r>
            <a:br>
              <a:rPr lang="en-US" spc="-229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536C4-5D91-133E-C3EC-7100EA974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2518"/>
            <a:ext cx="9144000" cy="23876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lang="en-IN" sz="2000" b="1" spc="-5" dirty="0">
                <a:latin typeface="Calibri"/>
                <a:cs typeface="Calibri"/>
              </a:rPr>
              <a:t>by</a:t>
            </a:r>
            <a:endParaRPr lang="en-IN"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lang="en-IN" sz="2400" b="1" spc="-70" dirty="0">
                <a:solidFill>
                  <a:srgbClr val="FF0000"/>
                </a:solidFill>
                <a:latin typeface="Cambria"/>
                <a:cs typeface="Cambria"/>
              </a:rPr>
              <a:t>Ankita</a:t>
            </a:r>
            <a:r>
              <a:rPr lang="en-IN" sz="2400" b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IN" sz="2400" b="1" spc="-90" dirty="0">
                <a:solidFill>
                  <a:srgbClr val="FF0000"/>
                </a:solidFill>
                <a:latin typeface="Cambria"/>
                <a:cs typeface="Cambria"/>
              </a:rPr>
              <a:t>Burde</a:t>
            </a: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endParaRPr lang="en-IN" sz="2400" dirty="0">
              <a:solidFill>
                <a:schemeClr val="accent4"/>
              </a:solidFill>
              <a:latin typeface="Cambria"/>
              <a:cs typeface="Cambria"/>
            </a:endParaRPr>
          </a:p>
          <a:p>
            <a:r>
              <a:rPr lang="en-US" sz="2000" b="1" spc="-5" dirty="0">
                <a:latin typeface="Calibri"/>
                <a:cs typeface="Calibri"/>
              </a:rPr>
              <a:t>Under the </a:t>
            </a:r>
            <a:r>
              <a:rPr lang="en-US" sz="2000" b="1" spc="-10" dirty="0">
                <a:latin typeface="Calibri"/>
                <a:cs typeface="Calibri"/>
              </a:rPr>
              <a:t>guidance </a:t>
            </a:r>
            <a:r>
              <a:rPr lang="en-US" sz="2000" b="1" spc="-5" dirty="0">
                <a:latin typeface="Calibri"/>
                <a:cs typeface="Calibri"/>
              </a:rPr>
              <a:t>of </a:t>
            </a:r>
            <a:r>
              <a:rPr lang="en-US" sz="2000" b="1" spc="-395" dirty="0">
                <a:latin typeface="Calibri"/>
                <a:cs typeface="Calibri"/>
              </a:rPr>
              <a:t> </a:t>
            </a:r>
          </a:p>
          <a:p>
            <a:r>
              <a:rPr lang="en-US" sz="2400" b="1" dirty="0">
                <a:solidFill>
                  <a:schemeClr val="accent3"/>
                </a:solidFill>
                <a:latin typeface="Cambria"/>
                <a:cs typeface="Cambria"/>
              </a:rPr>
              <a:t>Mr.</a:t>
            </a:r>
            <a:r>
              <a:rPr lang="en-US" sz="2400" b="1" spc="540" dirty="0">
                <a:solidFill>
                  <a:schemeClr val="accent3"/>
                </a:solidFill>
                <a:latin typeface="Cambria"/>
                <a:cs typeface="Cambria"/>
              </a:rPr>
              <a:t> </a:t>
            </a:r>
            <a:r>
              <a:rPr lang="en-US" sz="2400" b="1" spc="-40" dirty="0">
                <a:solidFill>
                  <a:schemeClr val="accent3"/>
                </a:solidFill>
                <a:latin typeface="Cambria"/>
                <a:cs typeface="Cambria"/>
              </a:rPr>
              <a:t>P. Bose </a:t>
            </a:r>
            <a:r>
              <a:rPr lang="en-US" sz="2400" b="1" spc="-35" dirty="0">
                <a:solidFill>
                  <a:schemeClr val="accent3"/>
                </a:solidFill>
                <a:latin typeface="Cambria"/>
                <a:cs typeface="Cambria"/>
              </a:rPr>
              <a:t> </a:t>
            </a:r>
            <a:r>
              <a:rPr lang="en-US" sz="2400" b="1" spc="-60" dirty="0">
                <a:latin typeface="Cambria"/>
                <a:cs typeface="Cambria"/>
              </a:rPr>
              <a:t>(Top</a:t>
            </a:r>
            <a:r>
              <a:rPr lang="en-US" sz="2400" b="1" spc="50" dirty="0">
                <a:latin typeface="Cambria"/>
                <a:cs typeface="Cambria"/>
              </a:rPr>
              <a:t> </a:t>
            </a:r>
            <a:r>
              <a:rPr lang="en-US" sz="2400" b="1" spc="-95" dirty="0">
                <a:latin typeface="Cambria"/>
                <a:cs typeface="Cambria"/>
              </a:rPr>
              <a:t>Mentor)</a:t>
            </a:r>
            <a:endParaRPr lang="en-US" sz="2400" dirty="0">
              <a:latin typeface="Cambria"/>
              <a:cs typeface="Cambri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37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9235F928-70E6-B725-E8FB-FA6C067280F6}"/>
              </a:ext>
            </a:extLst>
          </p:cNvPr>
          <p:cNvGrpSpPr/>
          <p:nvPr/>
        </p:nvGrpSpPr>
        <p:grpSpPr>
          <a:xfrm>
            <a:off x="1394571" y="438990"/>
            <a:ext cx="5154146" cy="5635607"/>
            <a:chOff x="923925" y="923861"/>
            <a:chExt cx="4877435" cy="540131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4196F91-A2B3-2A7F-AA8B-51AF6C0A394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990606"/>
              <a:ext cx="4791576" cy="525842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81C575FA-8F24-7536-2807-8B3A5DE0D123}"/>
                </a:ext>
              </a:extLst>
            </p:cNvPr>
            <p:cNvSpPr/>
            <p:nvPr/>
          </p:nvSpPr>
          <p:spPr>
            <a:xfrm>
              <a:off x="928687" y="928623"/>
              <a:ext cx="4867910" cy="5391785"/>
            </a:xfrm>
            <a:custGeom>
              <a:avLst/>
              <a:gdLst/>
              <a:ahLst/>
              <a:cxnLst/>
              <a:rect l="l" t="t" r="r" b="b"/>
              <a:pathLst>
                <a:path w="4867910" h="5391785">
                  <a:moveTo>
                    <a:pt x="0" y="5391784"/>
                  </a:moveTo>
                  <a:lnTo>
                    <a:pt x="4867910" y="5391784"/>
                  </a:lnTo>
                  <a:lnTo>
                    <a:pt x="4867910" y="0"/>
                  </a:lnTo>
                  <a:lnTo>
                    <a:pt x="0" y="0"/>
                  </a:lnTo>
                  <a:lnTo>
                    <a:pt x="0" y="53917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638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2FEC-2746-8200-D58C-4572CEE3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r>
              <a:rPr lang="en-IN" sz="2800" spc="5" dirty="0">
                <a:latin typeface="Times New Roman"/>
                <a:cs typeface="Times New Roman"/>
              </a:rPr>
              <a:t>E</a:t>
            </a:r>
            <a:r>
              <a:rPr lang="en-IN" sz="2800" dirty="0">
                <a:latin typeface="Times New Roman"/>
                <a:cs typeface="Times New Roman"/>
              </a:rPr>
              <a:t>xplo</a:t>
            </a:r>
            <a:r>
              <a:rPr lang="en-IN" sz="2800" spc="5" dirty="0">
                <a:latin typeface="Times New Roman"/>
                <a:cs typeface="Times New Roman"/>
              </a:rPr>
              <a:t>r</a:t>
            </a:r>
            <a:r>
              <a:rPr lang="en-IN" sz="2800" spc="-5" dirty="0">
                <a:latin typeface="Times New Roman"/>
                <a:cs typeface="Times New Roman"/>
              </a:rPr>
              <a:t>a</a:t>
            </a:r>
            <a:r>
              <a:rPr lang="en-IN" sz="2800" dirty="0">
                <a:latin typeface="Times New Roman"/>
                <a:cs typeface="Times New Roman"/>
              </a:rPr>
              <a:t>to</a:t>
            </a:r>
            <a:r>
              <a:rPr lang="en-IN" sz="2800" spc="5" dirty="0">
                <a:latin typeface="Times New Roman"/>
                <a:cs typeface="Times New Roman"/>
              </a:rPr>
              <a:t>r</a:t>
            </a:r>
            <a:r>
              <a:rPr lang="en-IN" sz="2800" dirty="0">
                <a:latin typeface="Times New Roman"/>
                <a:cs typeface="Times New Roman"/>
              </a:rPr>
              <a:t>y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spc="-5" dirty="0">
                <a:latin typeface="Times New Roman"/>
                <a:cs typeface="Times New Roman"/>
              </a:rPr>
              <a:t>D</a:t>
            </a:r>
            <a:r>
              <a:rPr lang="en-IN" sz="2800" spc="-10" dirty="0">
                <a:latin typeface="Times New Roman"/>
                <a:cs typeface="Times New Roman"/>
              </a:rPr>
              <a:t>a</a:t>
            </a:r>
            <a:r>
              <a:rPr lang="en-IN" sz="2800" dirty="0">
                <a:latin typeface="Times New Roman"/>
                <a:cs typeface="Times New Roman"/>
              </a:rPr>
              <a:t>ta</a:t>
            </a:r>
            <a:r>
              <a:rPr lang="en-IN" sz="2800" spc="-55" dirty="0">
                <a:latin typeface="Times New Roman"/>
                <a:cs typeface="Times New Roman"/>
              </a:rPr>
              <a:t> </a:t>
            </a:r>
            <a:r>
              <a:rPr lang="en-IN" sz="2800" spc="-5" dirty="0">
                <a:latin typeface="Times New Roman"/>
                <a:cs typeface="Times New Roman"/>
              </a:rPr>
              <a:t>An</a:t>
            </a:r>
            <a:r>
              <a:rPr lang="en-IN" sz="2800" spc="-10" dirty="0">
                <a:latin typeface="Times New Roman"/>
                <a:cs typeface="Times New Roman"/>
              </a:rPr>
              <a:t>a</a:t>
            </a:r>
            <a:r>
              <a:rPr lang="en-IN" sz="2800" dirty="0">
                <a:latin typeface="Times New Roman"/>
                <a:cs typeface="Times New Roman"/>
              </a:rPr>
              <a:t>ly</a:t>
            </a:r>
            <a:r>
              <a:rPr lang="en-IN" sz="2800" spc="-10" dirty="0">
                <a:latin typeface="Times New Roman"/>
                <a:cs typeface="Times New Roman"/>
              </a:rPr>
              <a:t>s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</a:p>
          <a:p>
            <a:endParaRPr lang="en-IN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C98293CC-6F75-ADA0-2149-DFFDE94A8267}"/>
              </a:ext>
            </a:extLst>
          </p:cNvPr>
          <p:cNvGrpSpPr/>
          <p:nvPr/>
        </p:nvGrpSpPr>
        <p:grpSpPr>
          <a:xfrm>
            <a:off x="928687" y="1307426"/>
            <a:ext cx="5750560" cy="4547870"/>
            <a:chOff x="923925" y="1242123"/>
            <a:chExt cx="5750560" cy="4547870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24ED3D25-3521-61E7-DE86-C9F8FCCAC3A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1260113"/>
              <a:ext cx="5731509" cy="4409416"/>
            </a:xfrm>
            <a:prstGeom prst="rect">
              <a:avLst/>
            </a:prstGeom>
          </p:spPr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0F83E379-251D-8F7F-AE83-C64F22D76053}"/>
                </a:ext>
              </a:extLst>
            </p:cNvPr>
            <p:cNvSpPr/>
            <p:nvPr/>
          </p:nvSpPr>
          <p:spPr>
            <a:xfrm>
              <a:off x="928687" y="1246885"/>
              <a:ext cx="5741035" cy="4538345"/>
            </a:xfrm>
            <a:custGeom>
              <a:avLst/>
              <a:gdLst/>
              <a:ahLst/>
              <a:cxnLst/>
              <a:rect l="l" t="t" r="r" b="b"/>
              <a:pathLst>
                <a:path w="5741034" h="4538345">
                  <a:moveTo>
                    <a:pt x="0" y="4538345"/>
                  </a:moveTo>
                  <a:lnTo>
                    <a:pt x="5741034" y="4538345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45383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019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6">
            <a:extLst>
              <a:ext uri="{FF2B5EF4-FFF2-40B4-BE49-F238E27FC236}">
                <a16:creationId xmlns:a16="http://schemas.microsoft.com/office/drawing/2014/main" id="{1CFB0226-E064-FEB4-6D21-51959E6B72E8}"/>
              </a:ext>
            </a:extLst>
          </p:cNvPr>
          <p:cNvGrpSpPr/>
          <p:nvPr/>
        </p:nvGrpSpPr>
        <p:grpSpPr>
          <a:xfrm>
            <a:off x="538722" y="368726"/>
            <a:ext cx="5189725" cy="3056125"/>
            <a:chOff x="923925" y="5932233"/>
            <a:chExt cx="5750560" cy="3432175"/>
          </a:xfrm>
        </p:grpSpPr>
        <p:pic>
          <p:nvPicPr>
            <p:cNvPr id="3" name="object 7">
              <a:extLst>
                <a:ext uri="{FF2B5EF4-FFF2-40B4-BE49-F238E27FC236}">
                  <a16:creationId xmlns:a16="http://schemas.microsoft.com/office/drawing/2014/main" id="{A8C667C8-1B7A-D55D-AF1B-E945B3C1D30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5994552"/>
              <a:ext cx="5678650" cy="3269652"/>
            </a:xfrm>
            <a:prstGeom prst="rect">
              <a:avLst/>
            </a:prstGeom>
          </p:spPr>
        </p:pic>
        <p:sp>
          <p:nvSpPr>
            <p:cNvPr id="4" name="object 8">
              <a:extLst>
                <a:ext uri="{FF2B5EF4-FFF2-40B4-BE49-F238E27FC236}">
                  <a16:creationId xmlns:a16="http://schemas.microsoft.com/office/drawing/2014/main" id="{A4425CA2-5C06-E5D3-03AA-8E71563E4F2B}"/>
                </a:ext>
              </a:extLst>
            </p:cNvPr>
            <p:cNvSpPr/>
            <p:nvPr/>
          </p:nvSpPr>
          <p:spPr>
            <a:xfrm>
              <a:off x="928687" y="5936995"/>
              <a:ext cx="5741035" cy="3422650"/>
            </a:xfrm>
            <a:custGeom>
              <a:avLst/>
              <a:gdLst/>
              <a:ahLst/>
              <a:cxnLst/>
              <a:rect l="l" t="t" r="r" b="b"/>
              <a:pathLst>
                <a:path w="5741034" h="3422650">
                  <a:moveTo>
                    <a:pt x="0" y="3422650"/>
                  </a:moveTo>
                  <a:lnTo>
                    <a:pt x="5741034" y="3422650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3422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2">
            <a:extLst>
              <a:ext uri="{FF2B5EF4-FFF2-40B4-BE49-F238E27FC236}">
                <a16:creationId xmlns:a16="http://schemas.microsoft.com/office/drawing/2014/main" id="{1FAD9D5F-0246-6121-EA3C-D87FF80449DE}"/>
              </a:ext>
            </a:extLst>
          </p:cNvPr>
          <p:cNvGrpSpPr/>
          <p:nvPr/>
        </p:nvGrpSpPr>
        <p:grpSpPr>
          <a:xfrm>
            <a:off x="6096000" y="373488"/>
            <a:ext cx="5547753" cy="3055512"/>
            <a:chOff x="923925" y="923861"/>
            <a:chExt cx="5750560" cy="3507740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B4E69795-6DEA-B805-F87A-D86D659C5F6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50" y="993859"/>
              <a:ext cx="5686201" cy="3428279"/>
            </a:xfrm>
            <a:prstGeom prst="rect">
              <a:avLst/>
            </a:prstGeom>
          </p:spPr>
        </p:pic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7CD13671-3D3B-C8B7-71B3-EE5F00F2D120}"/>
                </a:ext>
              </a:extLst>
            </p:cNvPr>
            <p:cNvSpPr/>
            <p:nvPr/>
          </p:nvSpPr>
          <p:spPr>
            <a:xfrm>
              <a:off x="928687" y="928623"/>
              <a:ext cx="5741035" cy="3498215"/>
            </a:xfrm>
            <a:custGeom>
              <a:avLst/>
              <a:gdLst/>
              <a:ahLst/>
              <a:cxnLst/>
              <a:rect l="l" t="t" r="r" b="b"/>
              <a:pathLst>
                <a:path w="5741034" h="3498215">
                  <a:moveTo>
                    <a:pt x="0" y="3498214"/>
                  </a:moveTo>
                  <a:lnTo>
                    <a:pt x="5741034" y="3498214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349821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2">
            <a:extLst>
              <a:ext uri="{FF2B5EF4-FFF2-40B4-BE49-F238E27FC236}">
                <a16:creationId xmlns:a16="http://schemas.microsoft.com/office/drawing/2014/main" id="{C4097C58-F517-5495-DD41-8AD9445D7564}"/>
              </a:ext>
            </a:extLst>
          </p:cNvPr>
          <p:cNvGrpSpPr/>
          <p:nvPr/>
        </p:nvGrpSpPr>
        <p:grpSpPr>
          <a:xfrm>
            <a:off x="2528887" y="3548847"/>
            <a:ext cx="5750560" cy="3133725"/>
            <a:chOff x="923925" y="923861"/>
            <a:chExt cx="5750560" cy="3133725"/>
          </a:xfrm>
        </p:grpSpPr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22056E13-ED59-464F-0A38-7EEA37714F8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450" y="979937"/>
              <a:ext cx="5701344" cy="3068187"/>
            </a:xfrm>
            <a:prstGeom prst="rect">
              <a:avLst/>
            </a:prstGeom>
          </p:spPr>
        </p:pic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00914CA2-06E4-09F6-136E-CE16E2ABB6A4}"/>
                </a:ext>
              </a:extLst>
            </p:cNvPr>
            <p:cNvSpPr/>
            <p:nvPr/>
          </p:nvSpPr>
          <p:spPr>
            <a:xfrm>
              <a:off x="928687" y="928623"/>
              <a:ext cx="5741035" cy="3124200"/>
            </a:xfrm>
            <a:custGeom>
              <a:avLst/>
              <a:gdLst/>
              <a:ahLst/>
              <a:cxnLst/>
              <a:rect l="l" t="t" r="r" b="b"/>
              <a:pathLst>
                <a:path w="5741034" h="3124200">
                  <a:moveTo>
                    <a:pt x="0" y="3124200"/>
                  </a:moveTo>
                  <a:lnTo>
                    <a:pt x="5741034" y="3124200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75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>
            <a:extLst>
              <a:ext uri="{FF2B5EF4-FFF2-40B4-BE49-F238E27FC236}">
                <a16:creationId xmlns:a16="http://schemas.microsoft.com/office/drawing/2014/main" id="{B03786A2-5254-B575-8206-1B4BE4BFC0F2}"/>
              </a:ext>
            </a:extLst>
          </p:cNvPr>
          <p:cNvGrpSpPr/>
          <p:nvPr/>
        </p:nvGrpSpPr>
        <p:grpSpPr>
          <a:xfrm>
            <a:off x="695325" y="331877"/>
            <a:ext cx="5813051" cy="6109264"/>
            <a:chOff x="923925" y="4204334"/>
            <a:chExt cx="4858385" cy="5553710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F26711A7-051F-CFA7-2FC6-85E767C3240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4242438"/>
              <a:ext cx="4839208" cy="5401294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1A6C494-3BB4-B831-5355-8D21C6E2231D}"/>
                </a:ext>
              </a:extLst>
            </p:cNvPr>
            <p:cNvSpPr/>
            <p:nvPr/>
          </p:nvSpPr>
          <p:spPr>
            <a:xfrm>
              <a:off x="928687" y="4209097"/>
              <a:ext cx="4848860" cy="5544185"/>
            </a:xfrm>
            <a:custGeom>
              <a:avLst/>
              <a:gdLst/>
              <a:ahLst/>
              <a:cxnLst/>
              <a:rect l="l" t="t" r="r" b="b"/>
              <a:pathLst>
                <a:path w="4848860" h="5544184">
                  <a:moveTo>
                    <a:pt x="0" y="5544185"/>
                  </a:moveTo>
                  <a:lnTo>
                    <a:pt x="4848733" y="5544185"/>
                  </a:lnTo>
                  <a:lnTo>
                    <a:pt x="4848733" y="0"/>
                  </a:lnTo>
                  <a:lnTo>
                    <a:pt x="0" y="0"/>
                  </a:lnTo>
                  <a:lnTo>
                    <a:pt x="0" y="55441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031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5FD4856-30C2-B7FA-C01B-8C584079702E}"/>
              </a:ext>
            </a:extLst>
          </p:cNvPr>
          <p:cNvGrpSpPr/>
          <p:nvPr/>
        </p:nvGrpSpPr>
        <p:grpSpPr>
          <a:xfrm>
            <a:off x="354965" y="272677"/>
            <a:ext cx="5695666" cy="3328035"/>
            <a:chOff x="923925" y="923861"/>
            <a:chExt cx="5750560" cy="3328035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6AD42A03-F28A-3891-0156-C9FF77ED544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993613"/>
              <a:ext cx="5656293" cy="322626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5F4D33-8C66-C729-823C-3D43FE02F0C2}"/>
                </a:ext>
              </a:extLst>
            </p:cNvPr>
            <p:cNvSpPr/>
            <p:nvPr/>
          </p:nvSpPr>
          <p:spPr>
            <a:xfrm>
              <a:off x="928687" y="928623"/>
              <a:ext cx="5741035" cy="3318510"/>
            </a:xfrm>
            <a:custGeom>
              <a:avLst/>
              <a:gdLst/>
              <a:ahLst/>
              <a:cxnLst/>
              <a:rect l="l" t="t" r="r" b="b"/>
              <a:pathLst>
                <a:path w="5741034" h="3318510">
                  <a:moveTo>
                    <a:pt x="0" y="3318509"/>
                  </a:moveTo>
                  <a:lnTo>
                    <a:pt x="5741034" y="3318509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3318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>
            <a:extLst>
              <a:ext uri="{FF2B5EF4-FFF2-40B4-BE49-F238E27FC236}">
                <a16:creationId xmlns:a16="http://schemas.microsoft.com/office/drawing/2014/main" id="{7F384BFC-D2B6-D10E-E6A8-02B1BED15D25}"/>
              </a:ext>
            </a:extLst>
          </p:cNvPr>
          <p:cNvGrpSpPr/>
          <p:nvPr/>
        </p:nvGrpSpPr>
        <p:grpSpPr>
          <a:xfrm>
            <a:off x="6210416" y="3244476"/>
            <a:ext cx="5686232" cy="3255010"/>
            <a:chOff x="923925" y="4394898"/>
            <a:chExt cx="5750560" cy="3255010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A167FD0C-0B1C-0AEF-A58F-D8E38593C47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50" y="4457284"/>
              <a:ext cx="5686141" cy="3183035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896C6CB-5FF3-9474-25ED-927720B7DEAB}"/>
                </a:ext>
              </a:extLst>
            </p:cNvPr>
            <p:cNvSpPr/>
            <p:nvPr/>
          </p:nvSpPr>
          <p:spPr>
            <a:xfrm>
              <a:off x="928687" y="4399660"/>
              <a:ext cx="5741035" cy="3245485"/>
            </a:xfrm>
            <a:custGeom>
              <a:avLst/>
              <a:gdLst/>
              <a:ahLst/>
              <a:cxnLst/>
              <a:rect l="l" t="t" r="r" b="b"/>
              <a:pathLst>
                <a:path w="5741034" h="3245484">
                  <a:moveTo>
                    <a:pt x="0" y="3245485"/>
                  </a:moveTo>
                  <a:lnTo>
                    <a:pt x="5741034" y="3245485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32454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808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AEAC0471-B739-C559-9819-7922121C0BAE}"/>
              </a:ext>
            </a:extLst>
          </p:cNvPr>
          <p:cNvGrpSpPr/>
          <p:nvPr/>
        </p:nvGrpSpPr>
        <p:grpSpPr>
          <a:xfrm>
            <a:off x="345160" y="243312"/>
            <a:ext cx="5490864" cy="6238876"/>
            <a:chOff x="923925" y="923861"/>
            <a:chExt cx="5886450" cy="390525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A0766F90-A3B0-FE52-5DD1-D635B1FC56B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970112"/>
              <a:ext cx="5786550" cy="3805543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23CF4B2-9329-41A1-4609-F119D02E2BAC}"/>
                </a:ext>
              </a:extLst>
            </p:cNvPr>
            <p:cNvSpPr/>
            <p:nvPr/>
          </p:nvSpPr>
          <p:spPr>
            <a:xfrm>
              <a:off x="928687" y="928623"/>
              <a:ext cx="5876925" cy="3895725"/>
            </a:xfrm>
            <a:custGeom>
              <a:avLst/>
              <a:gdLst/>
              <a:ahLst/>
              <a:cxnLst/>
              <a:rect l="l" t="t" r="r" b="b"/>
              <a:pathLst>
                <a:path w="5876925" h="3895725">
                  <a:moveTo>
                    <a:pt x="0" y="3895724"/>
                  </a:moveTo>
                  <a:lnTo>
                    <a:pt x="5876925" y="3895724"/>
                  </a:lnTo>
                  <a:lnTo>
                    <a:pt x="5876925" y="0"/>
                  </a:lnTo>
                  <a:lnTo>
                    <a:pt x="0" y="0"/>
                  </a:lnTo>
                  <a:lnTo>
                    <a:pt x="0" y="38957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>
            <a:extLst>
              <a:ext uri="{FF2B5EF4-FFF2-40B4-BE49-F238E27FC236}">
                <a16:creationId xmlns:a16="http://schemas.microsoft.com/office/drawing/2014/main" id="{A2A2E5DC-C472-3AE3-E45C-2D81F7B6230E}"/>
              </a:ext>
            </a:extLst>
          </p:cNvPr>
          <p:cNvGrpSpPr/>
          <p:nvPr/>
        </p:nvGrpSpPr>
        <p:grpSpPr>
          <a:xfrm>
            <a:off x="6199094" y="250920"/>
            <a:ext cx="5652508" cy="6276371"/>
            <a:chOff x="923925" y="4966334"/>
            <a:chExt cx="5886450" cy="4676775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B5013EFF-531E-FE17-0115-D59FCF1159B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50" y="4975859"/>
              <a:ext cx="5867400" cy="4617778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EA8AFCC4-8557-93AD-B7BF-A884306B56D1}"/>
                </a:ext>
              </a:extLst>
            </p:cNvPr>
            <p:cNvSpPr/>
            <p:nvPr/>
          </p:nvSpPr>
          <p:spPr>
            <a:xfrm>
              <a:off x="928687" y="4971097"/>
              <a:ext cx="5876925" cy="4667250"/>
            </a:xfrm>
            <a:custGeom>
              <a:avLst/>
              <a:gdLst/>
              <a:ahLst/>
              <a:cxnLst/>
              <a:rect l="l" t="t" r="r" b="b"/>
              <a:pathLst>
                <a:path w="5876925" h="4667250">
                  <a:moveTo>
                    <a:pt x="0" y="4667250"/>
                  </a:moveTo>
                  <a:lnTo>
                    <a:pt x="5876925" y="4667250"/>
                  </a:lnTo>
                  <a:lnTo>
                    <a:pt x="5876925" y="0"/>
                  </a:lnTo>
                  <a:lnTo>
                    <a:pt x="0" y="0"/>
                  </a:lnTo>
                  <a:lnTo>
                    <a:pt x="0" y="46672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216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353FCA27-BAA1-3A1D-0894-049F7F5984A1}"/>
              </a:ext>
            </a:extLst>
          </p:cNvPr>
          <p:cNvGrpSpPr/>
          <p:nvPr/>
        </p:nvGrpSpPr>
        <p:grpSpPr>
          <a:xfrm>
            <a:off x="290945" y="286123"/>
            <a:ext cx="5289584" cy="5953312"/>
            <a:chOff x="923925" y="923861"/>
            <a:chExt cx="4820285" cy="507746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8324E8C5-2DF3-504C-2A9A-18B619A6F07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933449"/>
              <a:ext cx="4801235" cy="5001252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2E3FAC1-51B2-72E6-AC97-09D49248B2AF}"/>
                </a:ext>
              </a:extLst>
            </p:cNvPr>
            <p:cNvSpPr/>
            <p:nvPr/>
          </p:nvSpPr>
          <p:spPr>
            <a:xfrm>
              <a:off x="928687" y="928623"/>
              <a:ext cx="4810760" cy="5067935"/>
            </a:xfrm>
            <a:custGeom>
              <a:avLst/>
              <a:gdLst/>
              <a:ahLst/>
              <a:cxnLst/>
              <a:rect l="l" t="t" r="r" b="b"/>
              <a:pathLst>
                <a:path w="4810760" h="5067935">
                  <a:moveTo>
                    <a:pt x="0" y="5067934"/>
                  </a:moveTo>
                  <a:lnTo>
                    <a:pt x="4810760" y="5067934"/>
                  </a:lnTo>
                  <a:lnTo>
                    <a:pt x="4810760" y="0"/>
                  </a:lnTo>
                  <a:lnTo>
                    <a:pt x="0" y="0"/>
                  </a:lnTo>
                  <a:lnTo>
                    <a:pt x="0" y="506793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>
            <a:extLst>
              <a:ext uri="{FF2B5EF4-FFF2-40B4-BE49-F238E27FC236}">
                <a16:creationId xmlns:a16="http://schemas.microsoft.com/office/drawing/2014/main" id="{4519FFAD-FBDD-F90B-9B0A-C376784008C1}"/>
              </a:ext>
            </a:extLst>
          </p:cNvPr>
          <p:cNvGrpSpPr/>
          <p:nvPr/>
        </p:nvGrpSpPr>
        <p:grpSpPr>
          <a:xfrm>
            <a:off x="5958373" y="1502298"/>
            <a:ext cx="5750560" cy="2997835"/>
            <a:chOff x="923925" y="6147371"/>
            <a:chExt cx="5750560" cy="2997835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F201D1BC-E7B0-1C7D-9457-0B710E6295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50" y="6217442"/>
              <a:ext cx="5693703" cy="2865379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72FA840-B017-AD9F-25B4-6C04635949A0}"/>
                </a:ext>
              </a:extLst>
            </p:cNvPr>
            <p:cNvSpPr/>
            <p:nvPr/>
          </p:nvSpPr>
          <p:spPr>
            <a:xfrm>
              <a:off x="928687" y="6152133"/>
              <a:ext cx="5741035" cy="2988310"/>
            </a:xfrm>
            <a:custGeom>
              <a:avLst/>
              <a:gdLst/>
              <a:ahLst/>
              <a:cxnLst/>
              <a:rect l="l" t="t" r="r" b="b"/>
              <a:pathLst>
                <a:path w="5741034" h="2988309">
                  <a:moveTo>
                    <a:pt x="0" y="2988310"/>
                  </a:moveTo>
                  <a:lnTo>
                    <a:pt x="5741034" y="2988310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29883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5130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7079F74F-D955-C233-E0DB-3A2BDC40371C}"/>
              </a:ext>
            </a:extLst>
          </p:cNvPr>
          <p:cNvGrpSpPr/>
          <p:nvPr/>
        </p:nvGrpSpPr>
        <p:grpSpPr>
          <a:xfrm>
            <a:off x="193019" y="144930"/>
            <a:ext cx="5750560" cy="3088954"/>
            <a:chOff x="923925" y="923861"/>
            <a:chExt cx="5750560" cy="426720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677D500F-7793-93DC-83A7-205E00043F3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998805"/>
              <a:ext cx="5680638" cy="4101098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3C40FDB-6CD2-9259-6EF8-9F264257F977}"/>
                </a:ext>
              </a:extLst>
            </p:cNvPr>
            <p:cNvSpPr/>
            <p:nvPr/>
          </p:nvSpPr>
          <p:spPr>
            <a:xfrm>
              <a:off x="928687" y="928623"/>
              <a:ext cx="5741035" cy="4257675"/>
            </a:xfrm>
            <a:custGeom>
              <a:avLst/>
              <a:gdLst/>
              <a:ahLst/>
              <a:cxnLst/>
              <a:rect l="l" t="t" r="r" b="b"/>
              <a:pathLst>
                <a:path w="5741034" h="4257675">
                  <a:moveTo>
                    <a:pt x="0" y="4257674"/>
                  </a:moveTo>
                  <a:lnTo>
                    <a:pt x="5741034" y="4257674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42576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>
            <a:extLst>
              <a:ext uri="{FF2B5EF4-FFF2-40B4-BE49-F238E27FC236}">
                <a16:creationId xmlns:a16="http://schemas.microsoft.com/office/drawing/2014/main" id="{9EC9CB5E-D0B9-3CCF-D3C3-519F27B06E21}"/>
              </a:ext>
            </a:extLst>
          </p:cNvPr>
          <p:cNvGrpSpPr/>
          <p:nvPr/>
        </p:nvGrpSpPr>
        <p:grpSpPr>
          <a:xfrm>
            <a:off x="6096000" y="145129"/>
            <a:ext cx="5750560" cy="3095612"/>
            <a:chOff x="923925" y="5328284"/>
            <a:chExt cx="5750560" cy="4427855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E838444D-0577-3130-4173-A0DC0601C94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42" y="5388680"/>
              <a:ext cx="5621288" cy="4264670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4A784DA-F8FC-AAC6-DA3C-B97F35B89426}"/>
                </a:ext>
              </a:extLst>
            </p:cNvPr>
            <p:cNvSpPr/>
            <p:nvPr/>
          </p:nvSpPr>
          <p:spPr>
            <a:xfrm>
              <a:off x="928687" y="5333047"/>
              <a:ext cx="5741035" cy="4418330"/>
            </a:xfrm>
            <a:custGeom>
              <a:avLst/>
              <a:gdLst/>
              <a:ahLst/>
              <a:cxnLst/>
              <a:rect l="l" t="t" r="r" b="b"/>
              <a:pathLst>
                <a:path w="5741034" h="4418330">
                  <a:moveTo>
                    <a:pt x="0" y="4418330"/>
                  </a:moveTo>
                  <a:lnTo>
                    <a:pt x="5741034" y="4418330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44183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2">
            <a:extLst>
              <a:ext uri="{FF2B5EF4-FFF2-40B4-BE49-F238E27FC236}">
                <a16:creationId xmlns:a16="http://schemas.microsoft.com/office/drawing/2014/main" id="{A26853F1-9EE8-F65C-B672-7CB942FAC8D5}"/>
              </a:ext>
            </a:extLst>
          </p:cNvPr>
          <p:cNvGrpSpPr/>
          <p:nvPr/>
        </p:nvGrpSpPr>
        <p:grpSpPr>
          <a:xfrm>
            <a:off x="271611" y="3627565"/>
            <a:ext cx="5750560" cy="3090269"/>
            <a:chOff x="923925" y="923861"/>
            <a:chExt cx="5750560" cy="4124325"/>
          </a:xfrm>
        </p:grpSpPr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0A8750E5-C620-ED34-FF80-07929E3FB8A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450" y="933449"/>
              <a:ext cx="5731509" cy="4105275"/>
            </a:xfrm>
            <a:prstGeom prst="rect">
              <a:avLst/>
            </a:prstGeom>
          </p:spPr>
        </p:pic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0B830063-F93D-F071-1F04-AC0182A83B01}"/>
                </a:ext>
              </a:extLst>
            </p:cNvPr>
            <p:cNvSpPr/>
            <p:nvPr/>
          </p:nvSpPr>
          <p:spPr>
            <a:xfrm>
              <a:off x="928687" y="928623"/>
              <a:ext cx="5741035" cy="4114800"/>
            </a:xfrm>
            <a:custGeom>
              <a:avLst/>
              <a:gdLst/>
              <a:ahLst/>
              <a:cxnLst/>
              <a:rect l="l" t="t" r="r" b="b"/>
              <a:pathLst>
                <a:path w="5741034" h="4114800">
                  <a:moveTo>
                    <a:pt x="0" y="4114799"/>
                  </a:moveTo>
                  <a:lnTo>
                    <a:pt x="5741034" y="4114799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41147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5">
            <a:extLst>
              <a:ext uri="{FF2B5EF4-FFF2-40B4-BE49-F238E27FC236}">
                <a16:creationId xmlns:a16="http://schemas.microsoft.com/office/drawing/2014/main" id="{3354D7CC-5875-3230-FFE2-96AE18E6A828}"/>
              </a:ext>
            </a:extLst>
          </p:cNvPr>
          <p:cNvGrpSpPr/>
          <p:nvPr/>
        </p:nvGrpSpPr>
        <p:grpSpPr>
          <a:xfrm>
            <a:off x="6147917" y="3620589"/>
            <a:ext cx="5750560" cy="2971613"/>
            <a:chOff x="923925" y="5194934"/>
            <a:chExt cx="5750560" cy="4551680"/>
          </a:xfrm>
        </p:grpSpPr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887E7001-9253-4FFE-F525-92ECFB5690F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7464" y="5272491"/>
              <a:ext cx="5637969" cy="4354046"/>
            </a:xfrm>
            <a:prstGeom prst="rect">
              <a:avLst/>
            </a:prstGeom>
          </p:spPr>
        </p:pic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5D9FFCE9-7405-DDC0-0AE0-EB076C780C9D}"/>
                </a:ext>
              </a:extLst>
            </p:cNvPr>
            <p:cNvSpPr/>
            <p:nvPr/>
          </p:nvSpPr>
          <p:spPr>
            <a:xfrm>
              <a:off x="928687" y="5199697"/>
              <a:ext cx="5741035" cy="4542155"/>
            </a:xfrm>
            <a:custGeom>
              <a:avLst/>
              <a:gdLst/>
              <a:ahLst/>
              <a:cxnLst/>
              <a:rect l="l" t="t" r="r" b="b"/>
              <a:pathLst>
                <a:path w="5741034" h="4542155">
                  <a:moveTo>
                    <a:pt x="0" y="4542155"/>
                  </a:moveTo>
                  <a:lnTo>
                    <a:pt x="5741034" y="4542155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454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862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4161F78-6827-3CCD-DAC4-DE095A765060}"/>
              </a:ext>
            </a:extLst>
          </p:cNvPr>
          <p:cNvGrpSpPr/>
          <p:nvPr/>
        </p:nvGrpSpPr>
        <p:grpSpPr>
          <a:xfrm>
            <a:off x="148758" y="337776"/>
            <a:ext cx="5750560" cy="4314906"/>
            <a:chOff x="923925" y="923861"/>
            <a:chExt cx="5750560" cy="4319905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61A374D0-5BE0-91FC-8274-B6A5CF21DBD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992713"/>
              <a:ext cx="5663781" cy="4148462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1E85135-978D-ABF8-1F82-C625C0D71860}"/>
                </a:ext>
              </a:extLst>
            </p:cNvPr>
            <p:cNvSpPr/>
            <p:nvPr/>
          </p:nvSpPr>
          <p:spPr>
            <a:xfrm>
              <a:off x="928687" y="928623"/>
              <a:ext cx="5741035" cy="4310380"/>
            </a:xfrm>
            <a:custGeom>
              <a:avLst/>
              <a:gdLst/>
              <a:ahLst/>
              <a:cxnLst/>
              <a:rect l="l" t="t" r="r" b="b"/>
              <a:pathLst>
                <a:path w="5741034" h="4310380">
                  <a:moveTo>
                    <a:pt x="0" y="4310380"/>
                  </a:moveTo>
                  <a:lnTo>
                    <a:pt x="5741034" y="4310380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43103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>
            <a:extLst>
              <a:ext uri="{FF2B5EF4-FFF2-40B4-BE49-F238E27FC236}">
                <a16:creationId xmlns:a16="http://schemas.microsoft.com/office/drawing/2014/main" id="{3D6F35C7-936C-3F35-645B-9522DABED73E}"/>
              </a:ext>
            </a:extLst>
          </p:cNvPr>
          <p:cNvGrpSpPr/>
          <p:nvPr/>
        </p:nvGrpSpPr>
        <p:grpSpPr>
          <a:xfrm>
            <a:off x="6096000" y="2397513"/>
            <a:ext cx="5750560" cy="4305392"/>
            <a:chOff x="923925" y="5385498"/>
            <a:chExt cx="5750560" cy="3620135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CA362F84-5CAE-7B70-566A-CD81EF6E907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50" y="5479492"/>
              <a:ext cx="5663881" cy="3448926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BCAF382-9274-2BA9-EA23-CC3E67F99B0F}"/>
                </a:ext>
              </a:extLst>
            </p:cNvPr>
            <p:cNvSpPr/>
            <p:nvPr/>
          </p:nvSpPr>
          <p:spPr>
            <a:xfrm>
              <a:off x="928687" y="5390260"/>
              <a:ext cx="5741035" cy="3610610"/>
            </a:xfrm>
            <a:custGeom>
              <a:avLst/>
              <a:gdLst/>
              <a:ahLst/>
              <a:cxnLst/>
              <a:rect l="l" t="t" r="r" b="b"/>
              <a:pathLst>
                <a:path w="5741034" h="3610609">
                  <a:moveTo>
                    <a:pt x="0" y="3610610"/>
                  </a:moveTo>
                  <a:lnTo>
                    <a:pt x="5741034" y="3610610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36106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314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AC36E2BF-A29C-19B2-6B09-F54D34864269}"/>
              </a:ext>
            </a:extLst>
          </p:cNvPr>
          <p:cNvGrpSpPr/>
          <p:nvPr/>
        </p:nvGrpSpPr>
        <p:grpSpPr>
          <a:xfrm>
            <a:off x="345439" y="256427"/>
            <a:ext cx="6344869" cy="4200525"/>
            <a:chOff x="923925" y="923861"/>
            <a:chExt cx="5750560" cy="4200525"/>
          </a:xfrm>
        </p:grpSpPr>
        <p:pic>
          <p:nvPicPr>
            <p:cNvPr id="3" name="object 4">
              <a:extLst>
                <a:ext uri="{FF2B5EF4-FFF2-40B4-BE49-F238E27FC236}">
                  <a16:creationId xmlns:a16="http://schemas.microsoft.com/office/drawing/2014/main" id="{5ECA1788-E3DA-B596-FE6C-8C267219F16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6031" y="1001205"/>
              <a:ext cx="5646346" cy="3949170"/>
            </a:xfrm>
            <a:prstGeom prst="rect">
              <a:avLst/>
            </a:prstGeom>
          </p:spPr>
        </p:pic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CD43F92D-732E-73A8-7A30-A7A20E17B5E3}"/>
                </a:ext>
              </a:extLst>
            </p:cNvPr>
            <p:cNvSpPr/>
            <p:nvPr/>
          </p:nvSpPr>
          <p:spPr>
            <a:xfrm>
              <a:off x="928687" y="928623"/>
              <a:ext cx="5741035" cy="4191000"/>
            </a:xfrm>
            <a:custGeom>
              <a:avLst/>
              <a:gdLst/>
              <a:ahLst/>
              <a:cxnLst/>
              <a:rect l="l" t="t" r="r" b="b"/>
              <a:pathLst>
                <a:path w="5741034" h="4191000">
                  <a:moveTo>
                    <a:pt x="0" y="4190999"/>
                  </a:moveTo>
                  <a:lnTo>
                    <a:pt x="5741034" y="4190999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41909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11">
            <a:extLst>
              <a:ext uri="{FF2B5EF4-FFF2-40B4-BE49-F238E27FC236}">
                <a16:creationId xmlns:a16="http://schemas.microsoft.com/office/drawing/2014/main" id="{595940AA-14EB-D191-0722-CFB6B16CA91F}"/>
              </a:ext>
            </a:extLst>
          </p:cNvPr>
          <p:cNvGrpSpPr/>
          <p:nvPr/>
        </p:nvGrpSpPr>
        <p:grpSpPr>
          <a:xfrm>
            <a:off x="5486400" y="4630187"/>
            <a:ext cx="6355397" cy="1979930"/>
            <a:chOff x="923925" y="6776148"/>
            <a:chExt cx="5750560" cy="1979930"/>
          </a:xfrm>
        </p:grpSpPr>
        <p:pic>
          <p:nvPicPr>
            <p:cNvPr id="6" name="object 12">
              <a:extLst>
                <a:ext uri="{FF2B5EF4-FFF2-40B4-BE49-F238E27FC236}">
                  <a16:creationId xmlns:a16="http://schemas.microsoft.com/office/drawing/2014/main" id="{8507CC79-65BB-B047-F349-5E1A79CC25B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281" y="6817262"/>
              <a:ext cx="5649541" cy="1872608"/>
            </a:xfrm>
            <a:prstGeom prst="rect">
              <a:avLst/>
            </a:prstGeom>
          </p:spPr>
        </p:pic>
        <p:sp>
          <p:nvSpPr>
            <p:cNvPr id="7" name="object 13">
              <a:extLst>
                <a:ext uri="{FF2B5EF4-FFF2-40B4-BE49-F238E27FC236}">
                  <a16:creationId xmlns:a16="http://schemas.microsoft.com/office/drawing/2014/main" id="{2C87C532-9AEC-2663-3B5F-6B06A2736213}"/>
                </a:ext>
              </a:extLst>
            </p:cNvPr>
            <p:cNvSpPr/>
            <p:nvPr/>
          </p:nvSpPr>
          <p:spPr>
            <a:xfrm>
              <a:off x="928687" y="6780910"/>
              <a:ext cx="5741035" cy="1970405"/>
            </a:xfrm>
            <a:custGeom>
              <a:avLst/>
              <a:gdLst/>
              <a:ahLst/>
              <a:cxnLst/>
              <a:rect l="l" t="t" r="r" b="b"/>
              <a:pathLst>
                <a:path w="5741034" h="1970404">
                  <a:moveTo>
                    <a:pt x="0" y="1970405"/>
                  </a:moveTo>
                  <a:lnTo>
                    <a:pt x="5741034" y="1970405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1970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954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5499-4D9D-FB90-B5F8-7D28415E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05119"/>
            <a:ext cx="10515600" cy="5484532"/>
          </a:xfrm>
        </p:spPr>
        <p:txBody>
          <a:bodyPr>
            <a:normAutofit fontScale="92500" lnSpcReduction="10000"/>
          </a:bodyPr>
          <a:lstStyle/>
          <a:p>
            <a:pPr marL="241300" indent="-22923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241935" algn="l"/>
              </a:tabLst>
            </a:pPr>
            <a:r>
              <a:rPr lang="en-US" sz="28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Overview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81915">
              <a:lnSpc>
                <a:spcPct val="109300"/>
              </a:lnSpc>
              <a:spcBef>
                <a:spcPts val="785"/>
              </a:spcBef>
            </a:pP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People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 and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real</a:t>
            </a:r>
            <a:r>
              <a:rPr lang="en-US" sz="24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estate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agencies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buy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or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sell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properties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in order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either</a:t>
            </a:r>
            <a:r>
              <a:rPr lang="en-US" sz="2400" spc="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live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or</a:t>
            </a:r>
            <a:r>
              <a:rPr lang="en-US" sz="24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an 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investment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 or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run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business.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There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are multiple 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factors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on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which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price</a:t>
            </a:r>
            <a:r>
              <a:rPr lang="en-US" sz="24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lang="en-US" sz="24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property </a:t>
            </a:r>
            <a:r>
              <a:rPr lang="en-US" sz="2400" spc="-2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depends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like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chemeClr val="tx1"/>
                </a:solidFill>
                <a:latin typeface="Calibri"/>
                <a:cs typeface="Calibri"/>
              </a:rPr>
              <a:t>city,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location,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size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sometimes</a:t>
            </a:r>
            <a:r>
              <a:rPr lang="en-US" sz="24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the name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builder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can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also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be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a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deciding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chemeClr val="tx1"/>
                </a:solidFill>
                <a:latin typeface="Calibri"/>
                <a:cs typeface="Calibri"/>
              </a:rPr>
              <a:t>factor.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Hence,</a:t>
            </a:r>
            <a:r>
              <a:rPr lang="en-US" sz="24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building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a</a:t>
            </a:r>
            <a:r>
              <a:rPr lang="en-US" sz="24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model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predict</a:t>
            </a:r>
            <a:r>
              <a:rPr lang="en-US" sz="24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the price 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sz="24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the property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can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help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the </a:t>
            </a:r>
            <a:r>
              <a:rPr lang="en-US" sz="2400" spc="-254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customer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as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well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as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chemeClr val="tx1"/>
                </a:solidFill>
                <a:latin typeface="Calibri"/>
                <a:cs typeface="Calibri"/>
              </a:rPr>
              <a:t>company.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In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project,</a:t>
            </a:r>
            <a:r>
              <a:rPr lang="en-US" sz="24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we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are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working</a:t>
            </a:r>
            <a:r>
              <a:rPr lang="en-US" sz="24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on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24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dataset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company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 Makaan.com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house price</a:t>
            </a:r>
            <a:r>
              <a:rPr lang="en-US" sz="24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prediction.</a:t>
            </a:r>
            <a:r>
              <a:rPr lang="en-US" sz="2400" spc="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Makaan.com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has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quickly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emerged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as </a:t>
            </a:r>
            <a:r>
              <a:rPr lang="en-US" sz="2400" spc="-254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the 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preferred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partner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consumers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looking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rent,</a:t>
            </a:r>
            <a:r>
              <a:rPr lang="en-US" sz="24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buy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or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sell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a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home.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Makaan.com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offers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its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online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 consumers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maximum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 property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options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has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become</a:t>
            </a:r>
            <a:r>
              <a:rPr lang="en-US" sz="24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one</a:t>
            </a:r>
            <a:r>
              <a:rPr lang="en-US" sz="24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largest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advertising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platforms</a:t>
            </a:r>
            <a:r>
              <a:rPr lang="en-US" sz="24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online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 real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estate</a:t>
            </a:r>
            <a:r>
              <a:rPr lang="en-US" sz="24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India.</a:t>
            </a: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AutoNum type="arabicPeriod" startAt="2"/>
              <a:tabLst>
                <a:tab pos="241935" algn="l"/>
              </a:tabLst>
            </a:pPr>
            <a:r>
              <a:rPr lang="en-US" sz="2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Problem</a:t>
            </a:r>
            <a:r>
              <a:rPr lang="en-US" sz="2800" b="1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Statement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196215">
              <a:lnSpc>
                <a:spcPct val="110000"/>
              </a:lnSpc>
              <a:spcBef>
                <a:spcPts val="755"/>
              </a:spcBef>
            </a:pP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company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wants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us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to</a:t>
            </a:r>
            <a:r>
              <a:rPr lang="en-US" sz="24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predict house prices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depending</a:t>
            </a:r>
            <a:r>
              <a:rPr lang="en-US" sz="24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on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the various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aspects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with </a:t>
            </a:r>
            <a:r>
              <a:rPr lang="en-US" sz="2400" spc="-2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24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help</a:t>
            </a:r>
            <a:r>
              <a:rPr lang="en-US" sz="24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sz="24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Machine Learning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/>
                <a:cs typeface="Calibri"/>
              </a:rPr>
              <a:t>model.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89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5B2C7943-533B-57E8-FD39-127E61D98000}"/>
              </a:ext>
            </a:extLst>
          </p:cNvPr>
          <p:cNvGrpSpPr/>
          <p:nvPr/>
        </p:nvGrpSpPr>
        <p:grpSpPr>
          <a:xfrm>
            <a:off x="345440" y="205220"/>
            <a:ext cx="5544372" cy="6128345"/>
            <a:chOff x="923925" y="1002982"/>
            <a:chExt cx="5750560" cy="4256405"/>
          </a:xfrm>
        </p:grpSpPr>
        <p:pic>
          <p:nvPicPr>
            <p:cNvPr id="3" name="object 4">
              <a:extLst>
                <a:ext uri="{FF2B5EF4-FFF2-40B4-BE49-F238E27FC236}">
                  <a16:creationId xmlns:a16="http://schemas.microsoft.com/office/drawing/2014/main" id="{D1B7B465-FD42-097E-5284-CEE20312E22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1147498"/>
              <a:ext cx="5647098" cy="4034772"/>
            </a:xfrm>
            <a:prstGeom prst="rect">
              <a:avLst/>
            </a:prstGeom>
          </p:spPr>
        </p:pic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12549CCD-8D2B-8D75-ABF9-E466567E8799}"/>
                </a:ext>
              </a:extLst>
            </p:cNvPr>
            <p:cNvSpPr/>
            <p:nvPr/>
          </p:nvSpPr>
          <p:spPr>
            <a:xfrm>
              <a:off x="928687" y="1007744"/>
              <a:ext cx="5741035" cy="4246880"/>
            </a:xfrm>
            <a:custGeom>
              <a:avLst/>
              <a:gdLst/>
              <a:ahLst/>
              <a:cxnLst/>
              <a:rect l="l" t="t" r="r" b="b"/>
              <a:pathLst>
                <a:path w="5741034" h="4246880">
                  <a:moveTo>
                    <a:pt x="0" y="4246879"/>
                  </a:moveTo>
                  <a:lnTo>
                    <a:pt x="5741034" y="4246879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42468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>
            <a:extLst>
              <a:ext uri="{FF2B5EF4-FFF2-40B4-BE49-F238E27FC236}">
                <a16:creationId xmlns:a16="http://schemas.microsoft.com/office/drawing/2014/main" id="{B2FF863E-1B2C-F657-9146-C3CED05DF222}"/>
              </a:ext>
            </a:extLst>
          </p:cNvPr>
          <p:cNvGrpSpPr/>
          <p:nvPr/>
        </p:nvGrpSpPr>
        <p:grpSpPr>
          <a:xfrm>
            <a:off x="6096000" y="233477"/>
            <a:ext cx="5750560" cy="6093230"/>
            <a:chOff x="923925" y="5506389"/>
            <a:chExt cx="5750560" cy="4199890"/>
          </a:xfrm>
        </p:grpSpPr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58FBD6B8-E81F-1980-56A2-9CF5EE5AC70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50" y="5583347"/>
              <a:ext cx="5638794" cy="4029115"/>
            </a:xfrm>
            <a:prstGeom prst="rect">
              <a:avLst/>
            </a:prstGeom>
          </p:spPr>
        </p:pic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4B819AEF-B282-785A-72E5-657BE9C69598}"/>
                </a:ext>
              </a:extLst>
            </p:cNvPr>
            <p:cNvSpPr/>
            <p:nvPr/>
          </p:nvSpPr>
          <p:spPr>
            <a:xfrm>
              <a:off x="928687" y="5511151"/>
              <a:ext cx="5741035" cy="4190365"/>
            </a:xfrm>
            <a:custGeom>
              <a:avLst/>
              <a:gdLst/>
              <a:ahLst/>
              <a:cxnLst/>
              <a:rect l="l" t="t" r="r" b="b"/>
              <a:pathLst>
                <a:path w="5741034" h="4190365">
                  <a:moveTo>
                    <a:pt x="0" y="4190365"/>
                  </a:moveTo>
                  <a:lnTo>
                    <a:pt x="5741034" y="4190365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41903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80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99C15DF-9990-9A0E-6125-4285BDEDB498}"/>
              </a:ext>
            </a:extLst>
          </p:cNvPr>
          <p:cNvGrpSpPr/>
          <p:nvPr/>
        </p:nvGrpSpPr>
        <p:grpSpPr>
          <a:xfrm>
            <a:off x="224678" y="229534"/>
            <a:ext cx="5750560" cy="6219845"/>
            <a:chOff x="923925" y="923861"/>
            <a:chExt cx="5750560" cy="4200525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CE9460E7-61B9-B950-8D9F-2A659B0E99C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208" y="1000487"/>
              <a:ext cx="5614198" cy="4005501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73B65D3-5AEE-5110-D2E0-60DEADF77119}"/>
                </a:ext>
              </a:extLst>
            </p:cNvPr>
            <p:cNvSpPr/>
            <p:nvPr/>
          </p:nvSpPr>
          <p:spPr>
            <a:xfrm>
              <a:off x="928687" y="928623"/>
              <a:ext cx="5741035" cy="4191000"/>
            </a:xfrm>
            <a:custGeom>
              <a:avLst/>
              <a:gdLst/>
              <a:ahLst/>
              <a:cxnLst/>
              <a:rect l="l" t="t" r="r" b="b"/>
              <a:pathLst>
                <a:path w="5741034" h="4191000">
                  <a:moveTo>
                    <a:pt x="0" y="4190999"/>
                  </a:moveTo>
                  <a:lnTo>
                    <a:pt x="5741034" y="4190999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41909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>
            <a:extLst>
              <a:ext uri="{FF2B5EF4-FFF2-40B4-BE49-F238E27FC236}">
                <a16:creationId xmlns:a16="http://schemas.microsoft.com/office/drawing/2014/main" id="{C745AC95-D761-12D0-3033-D294073D05C7}"/>
              </a:ext>
            </a:extLst>
          </p:cNvPr>
          <p:cNvGrpSpPr/>
          <p:nvPr/>
        </p:nvGrpSpPr>
        <p:grpSpPr>
          <a:xfrm>
            <a:off x="6221527" y="234295"/>
            <a:ext cx="5750560" cy="6233739"/>
            <a:chOff x="923925" y="5271134"/>
            <a:chExt cx="5750560" cy="4273550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AC822399-C4EB-84E1-F82A-A8F20FE506D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905" y="5374072"/>
              <a:ext cx="5629616" cy="405918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D55817C-1620-9E8E-1C83-8B1BFC5ACE24}"/>
                </a:ext>
              </a:extLst>
            </p:cNvPr>
            <p:cNvSpPr/>
            <p:nvPr/>
          </p:nvSpPr>
          <p:spPr>
            <a:xfrm>
              <a:off x="928687" y="5275897"/>
              <a:ext cx="5741035" cy="4264025"/>
            </a:xfrm>
            <a:custGeom>
              <a:avLst/>
              <a:gdLst/>
              <a:ahLst/>
              <a:cxnLst/>
              <a:rect l="l" t="t" r="r" b="b"/>
              <a:pathLst>
                <a:path w="5741034" h="4264025">
                  <a:moveTo>
                    <a:pt x="0" y="4264025"/>
                  </a:moveTo>
                  <a:lnTo>
                    <a:pt x="5741034" y="4264025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4264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1839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9BDA2A0B-AA25-7EAA-DF00-9D3484C2491C}"/>
              </a:ext>
            </a:extLst>
          </p:cNvPr>
          <p:cNvGrpSpPr/>
          <p:nvPr/>
        </p:nvGrpSpPr>
        <p:grpSpPr>
          <a:xfrm>
            <a:off x="238125" y="241827"/>
            <a:ext cx="5750560" cy="6207446"/>
            <a:chOff x="923925" y="923861"/>
            <a:chExt cx="5750560" cy="420751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95625D6B-F952-83FA-05B1-FFB87892F57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407" y="933449"/>
              <a:ext cx="5714552" cy="412063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61A01D2-0203-A45E-66A2-A1FA63480389}"/>
                </a:ext>
              </a:extLst>
            </p:cNvPr>
            <p:cNvSpPr/>
            <p:nvPr/>
          </p:nvSpPr>
          <p:spPr>
            <a:xfrm>
              <a:off x="928687" y="928623"/>
              <a:ext cx="5741035" cy="4197985"/>
            </a:xfrm>
            <a:custGeom>
              <a:avLst/>
              <a:gdLst/>
              <a:ahLst/>
              <a:cxnLst/>
              <a:rect l="l" t="t" r="r" b="b"/>
              <a:pathLst>
                <a:path w="5741034" h="4197985">
                  <a:moveTo>
                    <a:pt x="0" y="4197984"/>
                  </a:moveTo>
                  <a:lnTo>
                    <a:pt x="5741034" y="4197984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41979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>
            <a:extLst>
              <a:ext uri="{FF2B5EF4-FFF2-40B4-BE49-F238E27FC236}">
                <a16:creationId xmlns:a16="http://schemas.microsoft.com/office/drawing/2014/main" id="{728BB9F8-329A-4D52-641D-4B16E30EA9AD}"/>
              </a:ext>
            </a:extLst>
          </p:cNvPr>
          <p:cNvGrpSpPr/>
          <p:nvPr/>
        </p:nvGrpSpPr>
        <p:grpSpPr>
          <a:xfrm>
            <a:off x="6176833" y="246589"/>
            <a:ext cx="5750560" cy="6221446"/>
            <a:chOff x="923925" y="5271134"/>
            <a:chExt cx="5750560" cy="4232910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55868341-4F91-A9FB-2C8E-3ACE99A7473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50" y="5280659"/>
              <a:ext cx="5731509" cy="4120595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69B5337C-4983-A6DD-8B63-883075657EA0}"/>
                </a:ext>
              </a:extLst>
            </p:cNvPr>
            <p:cNvSpPr/>
            <p:nvPr/>
          </p:nvSpPr>
          <p:spPr>
            <a:xfrm>
              <a:off x="928687" y="5275897"/>
              <a:ext cx="5741035" cy="4223385"/>
            </a:xfrm>
            <a:custGeom>
              <a:avLst/>
              <a:gdLst/>
              <a:ahLst/>
              <a:cxnLst/>
              <a:rect l="l" t="t" r="r" b="b"/>
              <a:pathLst>
                <a:path w="5741034" h="4223384">
                  <a:moveTo>
                    <a:pt x="0" y="4223385"/>
                  </a:moveTo>
                  <a:lnTo>
                    <a:pt x="5741034" y="4223385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4223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333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F64D8B80-AB89-9A00-8DDB-D296F3DBEA53}"/>
              </a:ext>
            </a:extLst>
          </p:cNvPr>
          <p:cNvGrpSpPr/>
          <p:nvPr/>
        </p:nvGrpSpPr>
        <p:grpSpPr>
          <a:xfrm>
            <a:off x="162205" y="220248"/>
            <a:ext cx="5750560" cy="1713864"/>
            <a:chOff x="923925" y="923988"/>
            <a:chExt cx="5750560" cy="1713864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006314C4-E22A-4E4A-15BC-6EBE1250384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464" y="1018473"/>
              <a:ext cx="5646472" cy="1456747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4ABEF57-6BE3-3FC3-423B-926D39E994D1}"/>
                </a:ext>
              </a:extLst>
            </p:cNvPr>
            <p:cNvSpPr/>
            <p:nvPr/>
          </p:nvSpPr>
          <p:spPr>
            <a:xfrm>
              <a:off x="928687" y="928750"/>
              <a:ext cx="5741035" cy="1704339"/>
            </a:xfrm>
            <a:custGeom>
              <a:avLst/>
              <a:gdLst/>
              <a:ahLst/>
              <a:cxnLst/>
              <a:rect l="l" t="t" r="r" b="b"/>
              <a:pathLst>
                <a:path w="5741034" h="1704339">
                  <a:moveTo>
                    <a:pt x="0" y="1704339"/>
                  </a:moveTo>
                  <a:lnTo>
                    <a:pt x="5741034" y="1704339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17043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>
            <a:extLst>
              <a:ext uri="{FF2B5EF4-FFF2-40B4-BE49-F238E27FC236}">
                <a16:creationId xmlns:a16="http://schemas.microsoft.com/office/drawing/2014/main" id="{09535963-6DFD-A813-38DC-CF57EDCB64F6}"/>
              </a:ext>
            </a:extLst>
          </p:cNvPr>
          <p:cNvGrpSpPr/>
          <p:nvPr/>
        </p:nvGrpSpPr>
        <p:grpSpPr>
          <a:xfrm>
            <a:off x="101656" y="4326772"/>
            <a:ext cx="5750560" cy="2053589"/>
            <a:chOff x="923925" y="2775648"/>
            <a:chExt cx="5750560" cy="2053589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F8A52851-49AD-A9D1-2D4A-21C6A29F183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754" y="2881185"/>
              <a:ext cx="5686290" cy="1870646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9576B93A-D431-EB3C-42A9-2C4F7E1B31D6}"/>
                </a:ext>
              </a:extLst>
            </p:cNvPr>
            <p:cNvSpPr/>
            <p:nvPr/>
          </p:nvSpPr>
          <p:spPr>
            <a:xfrm>
              <a:off x="928687" y="2780410"/>
              <a:ext cx="5741035" cy="2044064"/>
            </a:xfrm>
            <a:custGeom>
              <a:avLst/>
              <a:gdLst/>
              <a:ahLst/>
              <a:cxnLst/>
              <a:rect l="l" t="t" r="r" b="b"/>
              <a:pathLst>
                <a:path w="5741034" h="2044064">
                  <a:moveTo>
                    <a:pt x="0" y="2044064"/>
                  </a:moveTo>
                  <a:lnTo>
                    <a:pt x="5741034" y="2044064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20440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>
            <a:extLst>
              <a:ext uri="{FF2B5EF4-FFF2-40B4-BE49-F238E27FC236}">
                <a16:creationId xmlns:a16="http://schemas.microsoft.com/office/drawing/2014/main" id="{A28D18F8-7F0E-171F-5830-6C86885DC0A5}"/>
              </a:ext>
            </a:extLst>
          </p:cNvPr>
          <p:cNvGrpSpPr/>
          <p:nvPr/>
        </p:nvGrpSpPr>
        <p:grpSpPr>
          <a:xfrm>
            <a:off x="6096000" y="1418789"/>
            <a:ext cx="5750560" cy="2912745"/>
            <a:chOff x="923925" y="4970208"/>
            <a:chExt cx="5750560" cy="291274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2360C795-428C-C778-A791-AE5D1F629C3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450" y="4979669"/>
              <a:ext cx="5731509" cy="2893695"/>
            </a:xfrm>
            <a:prstGeom prst="rect">
              <a:avLst/>
            </a:prstGeom>
          </p:spPr>
        </p:pic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E781BD9D-448E-EAEA-4FED-BFAF698FF90C}"/>
                </a:ext>
              </a:extLst>
            </p:cNvPr>
            <p:cNvSpPr/>
            <p:nvPr/>
          </p:nvSpPr>
          <p:spPr>
            <a:xfrm>
              <a:off x="928687" y="4974970"/>
              <a:ext cx="5741035" cy="2903220"/>
            </a:xfrm>
            <a:custGeom>
              <a:avLst/>
              <a:gdLst/>
              <a:ahLst/>
              <a:cxnLst/>
              <a:rect l="l" t="t" r="r" b="b"/>
              <a:pathLst>
                <a:path w="5741034" h="2903220">
                  <a:moveTo>
                    <a:pt x="0" y="2903220"/>
                  </a:moveTo>
                  <a:lnTo>
                    <a:pt x="5741034" y="2903220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29032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22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F105-BCD2-9E6F-DAC2-06A7D0C2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494"/>
            <a:ext cx="10515600" cy="6400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Tableau Dashboard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91880-DF33-9D51-C82A-18E07ADD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58" y="114300"/>
            <a:ext cx="590326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8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C3FB-F624-D03B-412B-94EAB49F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1546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accent2"/>
                </a:solidFill>
                <a:latin typeface="Algerian" panose="04020705040A02060702" pitchFamily="82" charset="0"/>
              </a:rPr>
              <a:t>Thank You!</a:t>
            </a:r>
            <a:endParaRPr lang="en-IN" sz="9600" b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C368-1587-120A-B621-5E8A40677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6176"/>
            <a:ext cx="5181600" cy="58407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3200" b="1" spc="-10" dirty="0">
                <a:latin typeface="Times New Roman"/>
                <a:cs typeface="Times New Roman"/>
              </a:rPr>
              <a:t>3. </a:t>
            </a:r>
            <a:r>
              <a:rPr lang="en-US" sz="32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lang="en-US" sz="32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Description</a:t>
            </a:r>
            <a:endParaRPr lang="en-US" sz="3200" u="sng" spc="-25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en-US" sz="2600" u="sng" spc="-2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Table</a:t>
            </a:r>
            <a:r>
              <a:rPr lang="en-US" sz="2600" u="sng" spc="3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2600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-1</a:t>
            </a:r>
            <a:r>
              <a:rPr lang="en-US" sz="26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600" spc="-10" dirty="0" err="1">
                <a:solidFill>
                  <a:schemeClr val="tx1"/>
                </a:solidFill>
                <a:latin typeface="Calibri"/>
                <a:cs typeface="Calibri"/>
              </a:rPr>
              <a:t>Makaan_Properties_Details</a:t>
            </a:r>
            <a:r>
              <a:rPr lang="en-US" sz="2600" spc="-10" dirty="0">
                <a:solidFill>
                  <a:schemeClr val="tx1"/>
                </a:solidFill>
                <a:latin typeface="Calibri"/>
                <a:cs typeface="Calibri"/>
              </a:rPr>
              <a:t>(Details</a:t>
            </a:r>
            <a:r>
              <a:rPr lang="en-US" sz="26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about</a:t>
            </a:r>
            <a:r>
              <a:rPr lang="en-US" sz="26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26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600" spc="-10" dirty="0">
                <a:solidFill>
                  <a:schemeClr val="tx1"/>
                </a:solidFill>
                <a:latin typeface="Calibri"/>
                <a:cs typeface="Calibri"/>
              </a:rPr>
              <a:t>properties/different</a:t>
            </a:r>
            <a:r>
              <a:rPr lang="en-US" sz="26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600" spc="-10" dirty="0">
                <a:solidFill>
                  <a:schemeClr val="tx1"/>
                </a:solidFill>
                <a:latin typeface="Calibri"/>
                <a:cs typeface="Calibri"/>
              </a:rPr>
              <a:t>features)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935"/>
              </a:spcBef>
              <a:buAutoNum type="alphaLcParenR"/>
              <a:tabLst>
                <a:tab pos="470534" algn="l"/>
              </a:tabLst>
            </a:pP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Property</a:t>
            </a:r>
            <a:r>
              <a:rPr lang="en-US" sz="26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70534" algn="l"/>
              </a:tabLst>
            </a:pP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Property</a:t>
            </a:r>
            <a:r>
              <a:rPr lang="en-US" sz="26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600" spc="-15" dirty="0">
                <a:solidFill>
                  <a:schemeClr val="tx1"/>
                </a:solidFill>
                <a:latin typeface="Calibri"/>
                <a:cs typeface="Calibri"/>
              </a:rPr>
              <a:t>id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0"/>
              </a:spcBef>
              <a:buAutoNum type="alphaLcParenR"/>
              <a:tabLst>
                <a:tab pos="470534" algn="l"/>
              </a:tabLst>
            </a:pP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Property</a:t>
            </a:r>
            <a:r>
              <a:rPr lang="en-US" sz="26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type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470534" algn="l"/>
              </a:tabLst>
            </a:pP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Property</a:t>
            </a:r>
            <a:r>
              <a:rPr lang="en-US" sz="26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600" spc="-15" dirty="0">
                <a:solidFill>
                  <a:schemeClr val="tx1"/>
                </a:solidFill>
                <a:latin typeface="Calibri"/>
                <a:cs typeface="Calibri"/>
              </a:rPr>
              <a:t>status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0"/>
              </a:spcBef>
              <a:buAutoNum type="alphaLcParenR"/>
              <a:tabLst>
                <a:tab pos="470534" algn="l"/>
              </a:tabLst>
            </a:pPr>
            <a:r>
              <a:rPr lang="en-US" sz="2600" spc="-5" dirty="0" err="1">
                <a:solidFill>
                  <a:schemeClr val="tx1"/>
                </a:solidFill>
                <a:latin typeface="Calibri"/>
                <a:cs typeface="Calibri"/>
              </a:rPr>
              <a:t>Price_per_unit_area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69265" algn="l"/>
                <a:tab pos="470534" algn="l"/>
              </a:tabLst>
            </a:pPr>
            <a:r>
              <a:rPr lang="en-US" sz="2600" spc="-15" dirty="0">
                <a:solidFill>
                  <a:schemeClr val="tx1"/>
                </a:solidFill>
                <a:latin typeface="Calibri"/>
                <a:cs typeface="Calibri"/>
              </a:rPr>
              <a:t>Posted</a:t>
            </a:r>
            <a:r>
              <a:rPr lang="en-US" sz="26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On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70534" algn="l"/>
              </a:tabLst>
            </a:pP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lang="en-US" sz="26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URL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70534" algn="l"/>
              </a:tabLst>
            </a:pP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Builder</a:t>
            </a:r>
            <a:r>
              <a:rPr lang="en-US" sz="26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600" spc="-15" dirty="0">
                <a:solidFill>
                  <a:schemeClr val="tx1"/>
                </a:solidFill>
                <a:latin typeface="Calibri"/>
                <a:cs typeface="Calibri"/>
              </a:rPr>
              <a:t>id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20"/>
              </a:spcBef>
              <a:buAutoNum type="alphaLcParenR"/>
              <a:tabLst>
                <a:tab pos="469265" algn="l"/>
                <a:tab pos="470534" algn="l"/>
              </a:tabLst>
            </a:pP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Builder</a:t>
            </a:r>
            <a:r>
              <a:rPr lang="en-US" sz="26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69265" algn="l"/>
                <a:tab pos="470534" algn="l"/>
              </a:tabLst>
            </a:pPr>
            <a:r>
              <a:rPr lang="en-US" sz="2600" spc="-10" dirty="0" err="1">
                <a:solidFill>
                  <a:schemeClr val="tx1"/>
                </a:solidFill>
                <a:latin typeface="Calibri"/>
                <a:cs typeface="Calibri"/>
              </a:rPr>
              <a:t>Property_building_status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70534" algn="l"/>
              </a:tabLst>
            </a:pPr>
            <a:r>
              <a:rPr lang="en-US" sz="2600" spc="-5" dirty="0" err="1">
                <a:solidFill>
                  <a:schemeClr val="tx1"/>
                </a:solidFill>
                <a:latin typeface="Calibri"/>
                <a:cs typeface="Calibri"/>
              </a:rPr>
              <a:t>City_id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69265" algn="l"/>
                <a:tab pos="470534" algn="l"/>
              </a:tabLst>
            </a:pP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City</a:t>
            </a:r>
            <a:r>
              <a:rPr lang="en-US" sz="26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70534" algn="l"/>
              </a:tabLst>
            </a:pPr>
            <a:r>
              <a:rPr lang="en-US" sz="2600" spc="-10" dirty="0" err="1">
                <a:solidFill>
                  <a:schemeClr val="tx1"/>
                </a:solidFill>
                <a:latin typeface="Calibri"/>
                <a:cs typeface="Calibri"/>
              </a:rPr>
              <a:t>No_of_BHK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0"/>
              </a:spcBef>
              <a:buAutoNum type="alphaLcParenR"/>
              <a:tabLst>
                <a:tab pos="470534" algn="l"/>
              </a:tabLst>
            </a:pPr>
            <a:r>
              <a:rPr lang="en-US" sz="2600" spc="-5" dirty="0" err="1">
                <a:solidFill>
                  <a:schemeClr val="tx1"/>
                </a:solidFill>
                <a:latin typeface="Calibri"/>
                <a:cs typeface="Calibri"/>
              </a:rPr>
              <a:t>Locality_ID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470534" algn="l"/>
              </a:tabLst>
            </a:pPr>
            <a:r>
              <a:rPr lang="en-US" sz="2600" spc="-10" dirty="0">
                <a:solidFill>
                  <a:schemeClr val="tx1"/>
                </a:solidFill>
                <a:latin typeface="Calibri"/>
                <a:cs typeface="Calibri"/>
              </a:rPr>
              <a:t>Locality</a:t>
            </a:r>
            <a:r>
              <a:rPr lang="en-US" sz="26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20"/>
              </a:spcBef>
              <a:buAutoNum type="alphaLcParenR"/>
              <a:tabLst>
                <a:tab pos="470534" algn="l"/>
              </a:tabLst>
            </a:pPr>
            <a:r>
              <a:rPr lang="en-US" sz="2600" spc="-10" dirty="0">
                <a:solidFill>
                  <a:schemeClr val="tx1"/>
                </a:solidFill>
                <a:latin typeface="Calibri"/>
                <a:cs typeface="Calibri"/>
              </a:rPr>
              <a:t>Longitude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0"/>
              </a:spcBef>
              <a:buAutoNum type="alphaLcParenR"/>
              <a:tabLst>
                <a:tab pos="470534" algn="l"/>
              </a:tabLst>
            </a:pPr>
            <a:r>
              <a:rPr lang="en-US" sz="2600" spc="-10" dirty="0">
                <a:solidFill>
                  <a:schemeClr val="tx1"/>
                </a:solidFill>
                <a:latin typeface="Calibri"/>
                <a:cs typeface="Calibri"/>
              </a:rPr>
              <a:t>Latitude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69265" algn="l"/>
                <a:tab pos="470534" algn="l"/>
              </a:tabLst>
            </a:pPr>
            <a:r>
              <a:rPr lang="en-US" sz="2600" spc="-10" dirty="0">
                <a:solidFill>
                  <a:schemeClr val="tx1"/>
                </a:solidFill>
                <a:latin typeface="Calibri"/>
                <a:cs typeface="Calibri"/>
              </a:rPr>
              <a:t>Price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70534" algn="l"/>
              </a:tabLst>
            </a:pPr>
            <a:r>
              <a:rPr lang="en-US" sz="2600" spc="-10" dirty="0">
                <a:solidFill>
                  <a:schemeClr val="tx1"/>
                </a:solidFill>
                <a:latin typeface="Calibri"/>
                <a:cs typeface="Calibri"/>
              </a:rPr>
              <a:t>Size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69265" algn="l"/>
                <a:tab pos="470534" algn="l"/>
              </a:tabLst>
            </a:pPr>
            <a:r>
              <a:rPr lang="en-US" sz="2600" spc="-5" dirty="0" err="1">
                <a:solidFill>
                  <a:schemeClr val="tx1"/>
                </a:solidFill>
                <a:latin typeface="Calibri"/>
                <a:cs typeface="Calibri"/>
              </a:rPr>
              <a:t>Sub_urban_ID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70534" algn="l"/>
              </a:tabLst>
            </a:pPr>
            <a:r>
              <a:rPr lang="en-US" sz="2600" spc="-5" dirty="0" err="1">
                <a:solidFill>
                  <a:schemeClr val="tx1"/>
                </a:solidFill>
                <a:latin typeface="Calibri"/>
                <a:cs typeface="Calibri"/>
              </a:rPr>
              <a:t>Sub_urban_name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70534" algn="l"/>
              </a:tabLst>
            </a:pPr>
            <a:r>
              <a:rPr lang="en-US" sz="2600" spc="-10" dirty="0">
                <a:solidFill>
                  <a:schemeClr val="tx1"/>
                </a:solidFill>
                <a:latin typeface="Calibri"/>
                <a:cs typeface="Calibri"/>
              </a:rPr>
              <a:t>description</a:t>
            </a:r>
            <a:endParaRPr lang="en-IN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86B1E-D3EF-5E39-3144-BA5EC292D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36176"/>
            <a:ext cx="5181600" cy="5840787"/>
          </a:xfrm>
        </p:spPr>
        <p:txBody>
          <a:bodyPr>
            <a:normAutofit fontScale="62500" lnSpcReduction="20000"/>
          </a:bodyPr>
          <a:lstStyle/>
          <a:p>
            <a:pPr marL="469900" indent="-229235">
              <a:lnSpc>
                <a:spcPct val="100000"/>
              </a:lnSpc>
              <a:spcBef>
                <a:spcPts val="244"/>
              </a:spcBef>
              <a:buAutoNum type="alphaLcParenR" startAt="23"/>
              <a:tabLst>
                <a:tab pos="470534" algn="l"/>
              </a:tabLst>
            </a:pPr>
            <a:r>
              <a:rPr lang="en-US" sz="2900" spc="-10" dirty="0">
                <a:latin typeface="Calibri"/>
                <a:cs typeface="Calibri"/>
              </a:rPr>
              <a:t>is</a:t>
            </a:r>
            <a:r>
              <a:rPr lang="en-US" sz="2900" spc="-40" dirty="0">
                <a:latin typeface="Calibri"/>
                <a:cs typeface="Calibri"/>
              </a:rPr>
              <a:t> </a:t>
            </a:r>
            <a:r>
              <a:rPr lang="en-US" sz="2900" spc="-5" dirty="0">
                <a:latin typeface="Calibri"/>
                <a:cs typeface="Calibri"/>
              </a:rPr>
              <a:t>furnished</a:t>
            </a:r>
            <a:endParaRPr lang="en-US" sz="29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40"/>
              </a:spcBef>
              <a:buAutoNum type="alphaLcParenR" startAt="23"/>
              <a:tabLst>
                <a:tab pos="470534" algn="l"/>
              </a:tabLst>
            </a:pPr>
            <a:r>
              <a:rPr lang="en-US" sz="2900" spc="-5" dirty="0" err="1">
                <a:latin typeface="Calibri"/>
                <a:cs typeface="Calibri"/>
              </a:rPr>
              <a:t>listing_domain_score</a:t>
            </a:r>
            <a:endParaRPr lang="en-US" sz="29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AutoNum type="alphaLcParenR" startAt="23"/>
              <a:tabLst>
                <a:tab pos="470534" algn="l"/>
              </a:tabLst>
            </a:pPr>
            <a:r>
              <a:rPr lang="en-US" sz="2900" spc="-10" dirty="0">
                <a:latin typeface="Calibri"/>
                <a:cs typeface="Calibri"/>
              </a:rPr>
              <a:t>is</a:t>
            </a:r>
            <a:r>
              <a:rPr lang="en-US" sz="2900" spc="-40" dirty="0">
                <a:latin typeface="Calibri"/>
                <a:cs typeface="Calibri"/>
              </a:rPr>
              <a:t> </a:t>
            </a:r>
            <a:r>
              <a:rPr lang="en-US" sz="2900" spc="-10" dirty="0">
                <a:latin typeface="Calibri"/>
                <a:cs typeface="Calibri"/>
              </a:rPr>
              <a:t>plot</a:t>
            </a:r>
            <a:r>
              <a:rPr lang="en-US" sz="2900" dirty="0">
                <a:latin typeface="Calibri"/>
                <a:cs typeface="Calibri"/>
              </a:rPr>
              <a:t> </a:t>
            </a: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AutoNum type="alphaLcParenR" startAt="23"/>
              <a:tabLst>
                <a:tab pos="470534" algn="l"/>
              </a:tabLst>
            </a:pPr>
            <a:r>
              <a:rPr lang="en-US" sz="2900" spc="-10" dirty="0" err="1">
                <a:latin typeface="Calibri"/>
                <a:cs typeface="Calibri"/>
              </a:rPr>
              <a:t>is_RERA_registered</a:t>
            </a:r>
            <a:r>
              <a:rPr lang="en-US" sz="2900" spc="-10" dirty="0">
                <a:latin typeface="Calibri"/>
                <a:cs typeface="Calibri"/>
              </a:rPr>
              <a:t> </a:t>
            </a:r>
            <a:r>
              <a:rPr lang="en-US" sz="2900" spc="-260" dirty="0">
                <a:latin typeface="Calibri"/>
                <a:cs typeface="Calibri"/>
              </a:rPr>
              <a:t>  </a:t>
            </a: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AutoNum type="alphaLcParenR" startAt="23"/>
              <a:tabLst>
                <a:tab pos="470534" algn="l"/>
              </a:tabLst>
            </a:pPr>
            <a:r>
              <a:rPr lang="en-US" sz="2900" spc="-10" dirty="0">
                <a:latin typeface="Calibri"/>
                <a:cs typeface="Calibri"/>
              </a:rPr>
              <a:t>is</a:t>
            </a:r>
            <a:r>
              <a:rPr lang="en-US" sz="2900" spc="-5" dirty="0">
                <a:latin typeface="Calibri"/>
                <a:cs typeface="Calibri"/>
              </a:rPr>
              <a:t> Apartment</a:t>
            </a:r>
            <a:endParaRPr lang="en-US" sz="2900" dirty="0">
              <a:latin typeface="Calibri"/>
              <a:cs typeface="Calibri"/>
            </a:endParaRPr>
          </a:p>
          <a:p>
            <a:pPr marL="240665" indent="0">
              <a:lnSpc>
                <a:spcPct val="100000"/>
              </a:lnSpc>
              <a:spcBef>
                <a:spcPts val="145"/>
              </a:spcBef>
              <a:buNone/>
              <a:tabLst>
                <a:tab pos="470534" algn="l"/>
              </a:tabLst>
            </a:pPr>
            <a:r>
              <a:rPr lang="en-US" sz="2900" spc="-10" dirty="0">
                <a:latin typeface="Calibri"/>
                <a:cs typeface="Calibri"/>
              </a:rPr>
              <a:t>bb</a:t>
            </a:r>
            <a:r>
              <a:rPr lang="en-US" sz="2900" dirty="0">
                <a:latin typeface="Calibri"/>
                <a:cs typeface="Calibri"/>
              </a:rPr>
              <a:t>)</a:t>
            </a:r>
            <a:r>
              <a:rPr lang="en-US" sz="2900" spc="-85" dirty="0">
                <a:latin typeface="Calibri"/>
                <a:cs typeface="Calibri"/>
              </a:rPr>
              <a:t> </a:t>
            </a:r>
            <a:r>
              <a:rPr lang="en-US" sz="2900" spc="-15" dirty="0" err="1">
                <a:latin typeface="Calibri"/>
                <a:cs typeface="Calibri"/>
              </a:rPr>
              <a:t>i</a:t>
            </a:r>
            <a:r>
              <a:rPr lang="en-US" sz="2900" spc="5" dirty="0" err="1">
                <a:latin typeface="Calibri"/>
                <a:cs typeface="Calibri"/>
              </a:rPr>
              <a:t>s</a:t>
            </a:r>
            <a:r>
              <a:rPr lang="en-US" sz="2900" spc="-5" dirty="0" err="1">
                <a:latin typeface="Calibri"/>
                <a:cs typeface="Calibri"/>
              </a:rPr>
              <a:t>_</a:t>
            </a:r>
            <a:r>
              <a:rPr lang="en-US" sz="2900" spc="-10" dirty="0" err="1">
                <a:latin typeface="Calibri"/>
                <a:cs typeface="Calibri"/>
              </a:rPr>
              <a:t>r</a:t>
            </a:r>
            <a:r>
              <a:rPr lang="en-US" sz="2900" dirty="0" err="1">
                <a:latin typeface="Calibri"/>
                <a:cs typeface="Calibri"/>
              </a:rPr>
              <a:t>ea</a:t>
            </a:r>
            <a:r>
              <a:rPr lang="en-US" sz="2900" spc="-10" dirty="0" err="1">
                <a:latin typeface="Calibri"/>
                <a:cs typeface="Calibri"/>
              </a:rPr>
              <a:t>d</a:t>
            </a:r>
            <a:r>
              <a:rPr lang="en-US" sz="2900" spc="5" dirty="0" err="1">
                <a:latin typeface="Calibri"/>
                <a:cs typeface="Calibri"/>
              </a:rPr>
              <a:t>y</a:t>
            </a:r>
            <a:r>
              <a:rPr lang="en-US" sz="2900" spc="-5" dirty="0" err="1">
                <a:latin typeface="Calibri"/>
                <a:cs typeface="Calibri"/>
              </a:rPr>
              <a:t>_</a:t>
            </a:r>
            <a:r>
              <a:rPr lang="en-US" sz="2900" spc="-20" dirty="0" err="1">
                <a:latin typeface="Calibri"/>
                <a:cs typeface="Calibri"/>
              </a:rPr>
              <a:t>t</a:t>
            </a:r>
            <a:r>
              <a:rPr lang="en-US" sz="2900" spc="-10" dirty="0" err="1">
                <a:latin typeface="Calibri"/>
                <a:cs typeface="Calibri"/>
              </a:rPr>
              <a:t>o</a:t>
            </a:r>
            <a:r>
              <a:rPr lang="en-US" sz="2900" spc="-5" dirty="0" err="1">
                <a:latin typeface="Calibri"/>
                <a:cs typeface="Calibri"/>
              </a:rPr>
              <a:t>_mo</a:t>
            </a:r>
            <a:r>
              <a:rPr lang="en-US" sz="2900" spc="-15" dirty="0" err="1">
                <a:latin typeface="Calibri"/>
                <a:cs typeface="Calibri"/>
              </a:rPr>
              <a:t>v</a:t>
            </a:r>
            <a:r>
              <a:rPr lang="en-US" sz="2900" dirty="0" err="1">
                <a:latin typeface="Calibri"/>
                <a:cs typeface="Calibri"/>
              </a:rPr>
              <a:t>e</a:t>
            </a:r>
            <a:r>
              <a:rPr lang="en-US" sz="2900" dirty="0">
                <a:latin typeface="Calibri"/>
                <a:cs typeface="Calibri"/>
              </a:rPr>
              <a:t> </a:t>
            </a:r>
          </a:p>
          <a:p>
            <a:pPr marL="240665" indent="0">
              <a:lnSpc>
                <a:spcPct val="100000"/>
              </a:lnSpc>
              <a:spcBef>
                <a:spcPts val="145"/>
              </a:spcBef>
              <a:buNone/>
              <a:tabLst>
                <a:tab pos="470534" algn="l"/>
              </a:tabLst>
            </a:pPr>
            <a:r>
              <a:rPr lang="en-US" sz="2900" spc="-5" dirty="0">
                <a:latin typeface="Calibri"/>
                <a:cs typeface="Calibri"/>
              </a:rPr>
              <a:t>cc)</a:t>
            </a:r>
            <a:r>
              <a:rPr lang="en-US" sz="2900" spc="140" dirty="0">
                <a:latin typeface="Calibri"/>
                <a:cs typeface="Calibri"/>
              </a:rPr>
              <a:t> </a:t>
            </a:r>
            <a:r>
              <a:rPr lang="en-US" sz="2900" spc="-10" dirty="0" err="1">
                <a:latin typeface="Calibri"/>
                <a:cs typeface="Calibri"/>
              </a:rPr>
              <a:t>is_commercial_Listing</a:t>
            </a:r>
            <a:r>
              <a:rPr lang="en-US" sz="2900" spc="-10" dirty="0">
                <a:latin typeface="Calibri"/>
                <a:cs typeface="Calibri"/>
              </a:rPr>
              <a:t> </a:t>
            </a:r>
            <a:r>
              <a:rPr lang="en-US" sz="2900" spc="-260" dirty="0">
                <a:latin typeface="Calibri"/>
                <a:cs typeface="Calibri"/>
              </a:rPr>
              <a:t> </a:t>
            </a:r>
          </a:p>
          <a:p>
            <a:pPr marL="240665" indent="0">
              <a:lnSpc>
                <a:spcPct val="100000"/>
              </a:lnSpc>
              <a:spcBef>
                <a:spcPts val="145"/>
              </a:spcBef>
              <a:buNone/>
              <a:tabLst>
                <a:tab pos="470534" algn="l"/>
              </a:tabLst>
            </a:pPr>
            <a:r>
              <a:rPr lang="en-US" sz="2900" spc="-10" dirty="0">
                <a:latin typeface="Calibri"/>
                <a:cs typeface="Calibri"/>
              </a:rPr>
              <a:t>dd</a:t>
            </a:r>
            <a:r>
              <a:rPr lang="en-US" sz="2900" dirty="0">
                <a:latin typeface="Calibri"/>
                <a:cs typeface="Calibri"/>
              </a:rPr>
              <a:t>)</a:t>
            </a:r>
            <a:r>
              <a:rPr lang="en-US" sz="2900" spc="-85" dirty="0">
                <a:latin typeface="Calibri"/>
                <a:cs typeface="Calibri"/>
              </a:rPr>
              <a:t> </a:t>
            </a:r>
            <a:r>
              <a:rPr lang="en-US" sz="2900" spc="-15" dirty="0" err="1">
                <a:latin typeface="Calibri"/>
                <a:cs typeface="Calibri"/>
              </a:rPr>
              <a:t>i</a:t>
            </a:r>
            <a:r>
              <a:rPr lang="en-US" sz="2900" spc="5" dirty="0" err="1">
                <a:latin typeface="Calibri"/>
                <a:cs typeface="Calibri"/>
              </a:rPr>
              <a:t>s</a:t>
            </a:r>
            <a:r>
              <a:rPr lang="en-US" sz="2900" spc="-5" dirty="0" err="1">
                <a:latin typeface="Calibri"/>
                <a:cs typeface="Calibri"/>
              </a:rPr>
              <a:t>_</a:t>
            </a:r>
            <a:r>
              <a:rPr lang="en-US" sz="2900" spc="-20" dirty="0" err="1">
                <a:latin typeface="Calibri"/>
                <a:cs typeface="Calibri"/>
              </a:rPr>
              <a:t>P</a:t>
            </a:r>
            <a:r>
              <a:rPr lang="en-US" sz="2900" dirty="0" err="1">
                <a:latin typeface="Calibri"/>
                <a:cs typeface="Calibri"/>
              </a:rPr>
              <a:t>e</a:t>
            </a:r>
            <a:r>
              <a:rPr lang="en-US" sz="2900" spc="-5" dirty="0" err="1">
                <a:latin typeface="Calibri"/>
                <a:cs typeface="Calibri"/>
              </a:rPr>
              <a:t>n</a:t>
            </a:r>
            <a:r>
              <a:rPr lang="en-US" sz="2900" spc="-20" dirty="0" err="1">
                <a:latin typeface="Calibri"/>
                <a:cs typeface="Calibri"/>
              </a:rPr>
              <a:t>t</a:t>
            </a:r>
            <a:r>
              <a:rPr lang="en-US" sz="2900" dirty="0" err="1">
                <a:latin typeface="Calibri"/>
                <a:cs typeface="Calibri"/>
              </a:rPr>
              <a:t>aH</a:t>
            </a:r>
            <a:r>
              <a:rPr lang="en-US" sz="2900" spc="-15" dirty="0" err="1">
                <a:latin typeface="Calibri"/>
                <a:cs typeface="Calibri"/>
              </a:rPr>
              <a:t>o</a:t>
            </a:r>
            <a:r>
              <a:rPr lang="en-US" sz="2900" spc="-10" dirty="0" err="1">
                <a:latin typeface="Calibri"/>
                <a:cs typeface="Calibri"/>
              </a:rPr>
              <a:t>u</a:t>
            </a:r>
            <a:r>
              <a:rPr lang="en-US" sz="2900" spc="5" dirty="0" err="1">
                <a:latin typeface="Calibri"/>
                <a:cs typeface="Calibri"/>
              </a:rPr>
              <a:t>s</a:t>
            </a:r>
            <a:r>
              <a:rPr lang="en-US" sz="2900" dirty="0" err="1">
                <a:latin typeface="Calibri"/>
                <a:cs typeface="Calibri"/>
              </a:rPr>
              <a:t>e</a:t>
            </a:r>
            <a:r>
              <a:rPr lang="en-US" sz="2900" dirty="0">
                <a:latin typeface="Calibri"/>
                <a:cs typeface="Calibri"/>
              </a:rPr>
              <a:t> </a:t>
            </a:r>
          </a:p>
          <a:p>
            <a:pPr marL="240665" indent="0">
              <a:lnSpc>
                <a:spcPct val="100000"/>
              </a:lnSpc>
              <a:spcBef>
                <a:spcPts val="145"/>
              </a:spcBef>
              <a:buNone/>
              <a:tabLst>
                <a:tab pos="470534" algn="l"/>
              </a:tabLst>
            </a:pPr>
            <a:r>
              <a:rPr lang="en-US" sz="2900" dirty="0" err="1">
                <a:latin typeface="Calibri"/>
                <a:cs typeface="Calibri"/>
              </a:rPr>
              <a:t>ee</a:t>
            </a:r>
            <a:r>
              <a:rPr lang="en-US" sz="2900" dirty="0">
                <a:latin typeface="Calibri"/>
                <a:cs typeface="Calibri"/>
              </a:rPr>
              <a:t>)</a:t>
            </a:r>
            <a:r>
              <a:rPr lang="en-US" sz="2900" spc="-65" dirty="0">
                <a:latin typeface="Calibri"/>
                <a:cs typeface="Calibri"/>
              </a:rPr>
              <a:t> </a:t>
            </a:r>
            <a:r>
              <a:rPr lang="en-US" sz="2900" spc="-10" dirty="0">
                <a:latin typeface="Calibri"/>
                <a:cs typeface="Calibri"/>
              </a:rPr>
              <a:t>is</a:t>
            </a:r>
            <a:r>
              <a:rPr lang="en-US" sz="2900" spc="-25" dirty="0">
                <a:latin typeface="Calibri"/>
                <a:cs typeface="Calibri"/>
              </a:rPr>
              <a:t> </a:t>
            </a:r>
            <a:r>
              <a:rPr lang="en-US" sz="2900" spc="-10" dirty="0">
                <a:latin typeface="Calibri"/>
                <a:cs typeface="Calibri"/>
              </a:rPr>
              <a:t>studio</a:t>
            </a:r>
            <a:r>
              <a:rPr lang="en-US" sz="2900" dirty="0">
                <a:latin typeface="Calibri"/>
                <a:cs typeface="Calibri"/>
              </a:rPr>
              <a:t> </a:t>
            </a:r>
          </a:p>
          <a:p>
            <a:pPr marL="240665" indent="0">
              <a:lnSpc>
                <a:spcPct val="100000"/>
              </a:lnSpc>
              <a:spcBef>
                <a:spcPts val="145"/>
              </a:spcBef>
              <a:buNone/>
              <a:tabLst>
                <a:tab pos="470534" algn="l"/>
              </a:tabLst>
            </a:pPr>
            <a:r>
              <a:rPr lang="en-US" sz="2900" spc="-15" dirty="0">
                <a:latin typeface="Calibri"/>
                <a:cs typeface="Calibri"/>
              </a:rPr>
              <a:t>ff)</a:t>
            </a:r>
            <a:r>
              <a:rPr lang="en-US" sz="2900" spc="190" dirty="0">
                <a:latin typeface="Calibri"/>
                <a:cs typeface="Calibri"/>
              </a:rPr>
              <a:t> </a:t>
            </a:r>
            <a:r>
              <a:rPr lang="en-US" sz="2900" spc="-10" dirty="0">
                <a:latin typeface="Calibri"/>
                <a:cs typeface="Calibri"/>
              </a:rPr>
              <a:t>Listing</a:t>
            </a:r>
            <a:r>
              <a:rPr lang="en-US" sz="2900" spc="-15" dirty="0">
                <a:latin typeface="Calibri"/>
                <a:cs typeface="Calibri"/>
              </a:rPr>
              <a:t> </a:t>
            </a:r>
            <a:r>
              <a:rPr lang="en-US" sz="2900" spc="-10" dirty="0">
                <a:latin typeface="Calibri"/>
                <a:cs typeface="Calibri"/>
              </a:rPr>
              <a:t>Category</a:t>
            </a:r>
            <a:endParaRPr lang="en-US" sz="2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9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Table</a:t>
            </a:r>
            <a:r>
              <a:rPr lang="en-US" sz="2900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29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-2</a:t>
            </a:r>
            <a:r>
              <a:rPr lang="en-US" sz="2900" spc="-5" dirty="0">
                <a:latin typeface="Calibri"/>
                <a:cs typeface="Calibri"/>
              </a:rPr>
              <a:t> </a:t>
            </a:r>
            <a:r>
              <a:rPr lang="en-US" sz="2900" spc="-10" dirty="0" err="1">
                <a:latin typeface="Calibri"/>
                <a:cs typeface="Calibri"/>
              </a:rPr>
              <a:t>Makaan_property_location_details</a:t>
            </a:r>
            <a:endParaRPr lang="en-US" sz="29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35"/>
              </a:spcBef>
              <a:buAutoNum type="alphaLcParenR"/>
              <a:tabLst>
                <a:tab pos="470534" algn="l"/>
              </a:tabLst>
            </a:pPr>
            <a:r>
              <a:rPr lang="en-US" sz="2900" spc="-5" dirty="0" err="1">
                <a:latin typeface="Calibri"/>
                <a:cs typeface="Calibri"/>
              </a:rPr>
              <a:t>Property_id</a:t>
            </a:r>
            <a:endParaRPr lang="en-US" sz="29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70534" algn="l"/>
              </a:tabLst>
            </a:pPr>
            <a:r>
              <a:rPr lang="en-US" sz="2900" spc="-5" dirty="0" err="1">
                <a:latin typeface="Calibri"/>
                <a:cs typeface="Calibri"/>
              </a:rPr>
              <a:t>City_id</a:t>
            </a:r>
            <a:endParaRPr lang="en-US" sz="29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70534" algn="l"/>
              </a:tabLst>
            </a:pPr>
            <a:r>
              <a:rPr lang="en-US" sz="2900" spc="-5" dirty="0">
                <a:latin typeface="Calibri"/>
                <a:cs typeface="Calibri"/>
              </a:rPr>
              <a:t>City</a:t>
            </a:r>
            <a:r>
              <a:rPr lang="en-US" sz="2900" spc="-35" dirty="0">
                <a:latin typeface="Calibri"/>
                <a:cs typeface="Calibri"/>
              </a:rPr>
              <a:t> </a:t>
            </a:r>
            <a:r>
              <a:rPr lang="en-US" sz="2900" spc="-5" dirty="0">
                <a:latin typeface="Calibri"/>
                <a:cs typeface="Calibri"/>
              </a:rPr>
              <a:t>name</a:t>
            </a:r>
            <a:endParaRPr lang="en-US" sz="29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70534" algn="l"/>
              </a:tabLst>
            </a:pPr>
            <a:r>
              <a:rPr lang="en-US" sz="2900" spc="-5" dirty="0" err="1">
                <a:latin typeface="Calibri"/>
                <a:cs typeface="Calibri"/>
              </a:rPr>
              <a:t>Locality_ID</a:t>
            </a:r>
            <a:endParaRPr lang="en-US" sz="29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70534" algn="l"/>
              </a:tabLst>
            </a:pPr>
            <a:r>
              <a:rPr lang="en-US" sz="2900" spc="-10" dirty="0">
                <a:latin typeface="Calibri"/>
                <a:cs typeface="Calibri"/>
              </a:rPr>
              <a:t>Locality</a:t>
            </a:r>
            <a:r>
              <a:rPr lang="en-US" sz="2900" spc="-25" dirty="0">
                <a:latin typeface="Calibri"/>
                <a:cs typeface="Calibri"/>
              </a:rPr>
              <a:t> </a:t>
            </a:r>
            <a:r>
              <a:rPr lang="en-US" sz="2900" spc="-5" dirty="0">
                <a:latin typeface="Calibri"/>
                <a:cs typeface="Calibri"/>
              </a:rPr>
              <a:t>Name</a:t>
            </a:r>
            <a:endParaRPr lang="en-US" sz="29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69265" algn="l"/>
                <a:tab pos="470534" algn="l"/>
              </a:tabLst>
            </a:pPr>
            <a:r>
              <a:rPr lang="en-US" sz="2900" spc="-10" dirty="0">
                <a:latin typeface="Calibri"/>
                <a:cs typeface="Calibri"/>
              </a:rPr>
              <a:t>Longitude</a:t>
            </a:r>
            <a:endParaRPr lang="en-US" sz="29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470534" algn="l"/>
              </a:tabLst>
            </a:pPr>
            <a:r>
              <a:rPr lang="en-US" sz="2900" spc="-10" dirty="0">
                <a:latin typeface="Calibri"/>
                <a:cs typeface="Calibri"/>
              </a:rPr>
              <a:t>Latitude</a:t>
            </a:r>
            <a:endParaRPr lang="en-US" sz="29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20"/>
              </a:spcBef>
              <a:buAutoNum type="alphaLcParenR"/>
              <a:tabLst>
                <a:tab pos="470534" algn="l"/>
              </a:tabLst>
            </a:pPr>
            <a:r>
              <a:rPr lang="en-US" sz="2900" spc="-5" dirty="0" err="1">
                <a:latin typeface="Calibri"/>
                <a:cs typeface="Calibri"/>
              </a:rPr>
              <a:t>Sub_urban_ID</a:t>
            </a:r>
            <a:endParaRPr lang="en-US" sz="29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40"/>
              </a:spcBef>
              <a:buAutoNum type="alphaLcParenR"/>
              <a:tabLst>
                <a:tab pos="469265" algn="l"/>
                <a:tab pos="470534" algn="l"/>
              </a:tabLst>
            </a:pPr>
            <a:r>
              <a:rPr lang="en-US" sz="2900" spc="-5" dirty="0" err="1">
                <a:latin typeface="Calibri"/>
                <a:cs typeface="Calibri"/>
              </a:rPr>
              <a:t>Sub_urban_name</a:t>
            </a:r>
            <a:endParaRPr lang="en-US" sz="2900" dirty="0">
              <a:latin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01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3A42-F5B3-1FCC-58C0-341676570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5585292"/>
          </a:xfrm>
        </p:spPr>
        <p:txBody>
          <a:bodyPr/>
          <a:lstStyle/>
          <a:p>
            <a:pPr marL="0" indent="0">
              <a:buNone/>
            </a:pPr>
            <a:r>
              <a:rPr lang="en-US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4. </a:t>
            </a:r>
            <a:r>
              <a:rPr lang="en-US" sz="2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Loading</a:t>
            </a:r>
            <a:r>
              <a:rPr lang="en-US" sz="2800" b="1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2800" b="1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Dataset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Jupyter</a:t>
            </a:r>
            <a:r>
              <a:rPr lang="en-US" sz="2800" b="1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Notebook</a:t>
            </a:r>
          </a:p>
          <a:p>
            <a:endParaRPr lang="en-IN" dirty="0"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5974AFAC-A810-9B1D-C858-3A070C11943B}"/>
              </a:ext>
            </a:extLst>
          </p:cNvPr>
          <p:cNvGrpSpPr/>
          <p:nvPr/>
        </p:nvGrpSpPr>
        <p:grpSpPr>
          <a:xfrm>
            <a:off x="1171249" y="1331259"/>
            <a:ext cx="10070492" cy="4845704"/>
            <a:chOff x="1152525" y="6170942"/>
            <a:chExt cx="5750560" cy="3495675"/>
          </a:xfrm>
        </p:grpSpPr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DFD770A6-5217-21C1-951B-029E660CAE9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6189094"/>
              <a:ext cx="5697528" cy="3442117"/>
            </a:xfrm>
            <a:prstGeom prst="rect">
              <a:avLst/>
            </a:prstGeom>
          </p:spPr>
        </p:pic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BD69854E-3A99-DBD0-375B-DC5A3FF70595}"/>
                </a:ext>
              </a:extLst>
            </p:cNvPr>
            <p:cNvSpPr/>
            <p:nvPr/>
          </p:nvSpPr>
          <p:spPr>
            <a:xfrm>
              <a:off x="1157287" y="6175704"/>
              <a:ext cx="5741035" cy="3486150"/>
            </a:xfrm>
            <a:custGeom>
              <a:avLst/>
              <a:gdLst/>
              <a:ahLst/>
              <a:cxnLst/>
              <a:rect l="l" t="t" r="r" b="b"/>
              <a:pathLst>
                <a:path w="5741034" h="3486150">
                  <a:moveTo>
                    <a:pt x="0" y="3486150"/>
                  </a:moveTo>
                  <a:lnTo>
                    <a:pt x="5741034" y="3486150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3486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39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1A98-3AB1-5653-1A75-369DE0A3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882"/>
            <a:ext cx="10515600" cy="5639081"/>
          </a:xfrm>
        </p:spPr>
        <p:txBody>
          <a:bodyPr/>
          <a:lstStyle/>
          <a:p>
            <a:r>
              <a:rPr lang="en-IN" sz="2800" spc="-5" dirty="0">
                <a:latin typeface="Times New Roman"/>
                <a:cs typeface="Times New Roman"/>
              </a:rPr>
              <a:t>Reading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spc="-5" dirty="0">
                <a:latin typeface="Times New Roman"/>
                <a:cs typeface="Times New Roman"/>
              </a:rPr>
              <a:t>1</a:t>
            </a:r>
            <a:r>
              <a:rPr lang="en-IN" sz="2800" spc="-7" baseline="31250" dirty="0">
                <a:latin typeface="Times New Roman"/>
                <a:cs typeface="Times New Roman"/>
              </a:rPr>
              <a:t>st</a:t>
            </a:r>
            <a:r>
              <a:rPr lang="en-IN" sz="2800" spc="120" baseline="31250" dirty="0">
                <a:latin typeface="Times New Roman"/>
                <a:cs typeface="Times New Roman"/>
              </a:rPr>
              <a:t> </a:t>
            </a:r>
            <a:r>
              <a:rPr lang="en-IN" sz="2800" spc="-5" dirty="0">
                <a:latin typeface="Times New Roman"/>
                <a:cs typeface="Times New Roman"/>
              </a:rPr>
              <a:t>Dataset</a:t>
            </a:r>
            <a:endParaRPr lang="en-IN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33EC3090-14CF-C91F-356D-733F0C17DA86}"/>
              </a:ext>
            </a:extLst>
          </p:cNvPr>
          <p:cNvGrpSpPr/>
          <p:nvPr/>
        </p:nvGrpSpPr>
        <p:grpSpPr>
          <a:xfrm>
            <a:off x="1187449" y="1110232"/>
            <a:ext cx="6289115" cy="5106035"/>
            <a:chOff x="1152525" y="1225613"/>
            <a:chExt cx="4848860" cy="510603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E76E34D8-1209-CA9F-1D50-A690B604E5E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1235074"/>
              <a:ext cx="4810757" cy="5058406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61FC206-0A13-87D8-1CD7-8A9CBDC3190D}"/>
                </a:ext>
              </a:extLst>
            </p:cNvPr>
            <p:cNvSpPr/>
            <p:nvPr/>
          </p:nvSpPr>
          <p:spPr>
            <a:xfrm>
              <a:off x="1157287" y="1230375"/>
              <a:ext cx="4839335" cy="5096510"/>
            </a:xfrm>
            <a:custGeom>
              <a:avLst/>
              <a:gdLst/>
              <a:ahLst/>
              <a:cxnLst/>
              <a:rect l="l" t="t" r="r" b="b"/>
              <a:pathLst>
                <a:path w="4839335" h="5096510">
                  <a:moveTo>
                    <a:pt x="0" y="5096509"/>
                  </a:moveTo>
                  <a:lnTo>
                    <a:pt x="4839335" y="5096509"/>
                  </a:lnTo>
                  <a:lnTo>
                    <a:pt x="4839335" y="0"/>
                  </a:lnTo>
                  <a:lnTo>
                    <a:pt x="0" y="0"/>
                  </a:lnTo>
                  <a:lnTo>
                    <a:pt x="0" y="50965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443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1639-4CE3-16D8-17B7-C937AE0CD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0306"/>
            <a:ext cx="10515600" cy="5706316"/>
          </a:xfrm>
        </p:spPr>
        <p:txBody>
          <a:bodyPr/>
          <a:lstStyle/>
          <a:p>
            <a:r>
              <a:rPr lang="en-IN" sz="2800" spc="-5" dirty="0">
                <a:latin typeface="Times New Roman"/>
                <a:cs typeface="Times New Roman"/>
              </a:rPr>
              <a:t>Reading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2</a:t>
            </a:r>
            <a:r>
              <a:rPr lang="en-IN" sz="2800" baseline="31250" dirty="0">
                <a:latin typeface="Times New Roman"/>
                <a:cs typeface="Times New Roman"/>
              </a:rPr>
              <a:t>nd</a:t>
            </a:r>
            <a:r>
              <a:rPr lang="en-IN" sz="2800" spc="135" baseline="31250" dirty="0">
                <a:latin typeface="Times New Roman"/>
                <a:cs typeface="Times New Roman"/>
              </a:rPr>
              <a:t> </a:t>
            </a:r>
            <a:r>
              <a:rPr lang="en-IN" sz="2800" spc="-5" dirty="0">
                <a:latin typeface="Times New Roman"/>
                <a:cs typeface="Times New Roman"/>
              </a:rPr>
              <a:t>Dataset</a:t>
            </a:r>
            <a:endParaRPr lang="en-IN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sz="2800" spc="-10" dirty="0">
              <a:latin typeface="Times New Roman"/>
              <a:cs typeface="Times New Roman"/>
            </a:endParaRPr>
          </a:p>
          <a:p>
            <a:r>
              <a:rPr lang="en-IN" sz="2800" spc="-10" dirty="0">
                <a:latin typeface="Times New Roman"/>
                <a:cs typeface="Times New Roman"/>
              </a:rPr>
              <a:t>Merging </a:t>
            </a:r>
            <a:r>
              <a:rPr lang="en-IN" sz="2800" dirty="0">
                <a:latin typeface="Times New Roman"/>
                <a:cs typeface="Times New Roman"/>
              </a:rPr>
              <a:t>both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spc="-5" dirty="0">
                <a:latin typeface="Times New Roman"/>
                <a:cs typeface="Times New Roman"/>
              </a:rPr>
              <a:t>Datasets</a:t>
            </a:r>
            <a:endParaRPr lang="en-IN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66BD2-733D-D55A-91B4-2F7512DCC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55" y="1046822"/>
            <a:ext cx="7003610" cy="2267365"/>
          </a:xfrm>
          <a:prstGeom prst="rect">
            <a:avLst/>
          </a:prstGeom>
        </p:spPr>
      </p:pic>
      <p:grpSp>
        <p:nvGrpSpPr>
          <p:cNvPr id="8" name="object 4">
            <a:extLst>
              <a:ext uri="{FF2B5EF4-FFF2-40B4-BE49-F238E27FC236}">
                <a16:creationId xmlns:a16="http://schemas.microsoft.com/office/drawing/2014/main" id="{B414A824-FD16-53D6-88B7-CE9297ED1CF0}"/>
              </a:ext>
            </a:extLst>
          </p:cNvPr>
          <p:cNvGrpSpPr/>
          <p:nvPr/>
        </p:nvGrpSpPr>
        <p:grpSpPr>
          <a:xfrm>
            <a:off x="1161037" y="4119619"/>
            <a:ext cx="7001327" cy="2279133"/>
            <a:chOff x="923925" y="1225613"/>
            <a:chExt cx="5750560" cy="1844675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8AA133D8-68C9-0B72-9F2A-7177A15D0B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905" y="1284607"/>
              <a:ext cx="5632446" cy="1776092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EFF2CD2E-F83E-E22A-2D25-E5828B108CB6}"/>
                </a:ext>
              </a:extLst>
            </p:cNvPr>
            <p:cNvSpPr/>
            <p:nvPr/>
          </p:nvSpPr>
          <p:spPr>
            <a:xfrm>
              <a:off x="928687" y="1230375"/>
              <a:ext cx="5741035" cy="1835150"/>
            </a:xfrm>
            <a:custGeom>
              <a:avLst/>
              <a:gdLst/>
              <a:ahLst/>
              <a:cxnLst/>
              <a:rect l="l" t="t" r="r" b="b"/>
              <a:pathLst>
                <a:path w="5741034" h="1835150">
                  <a:moveTo>
                    <a:pt x="0" y="1835150"/>
                  </a:moveTo>
                  <a:lnTo>
                    <a:pt x="5741034" y="1835150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1835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233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79BD-130B-F3E7-222D-0E15455A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7"/>
            <a:ext cx="10515600" cy="5585292"/>
          </a:xfrm>
        </p:spPr>
        <p:txBody>
          <a:bodyPr/>
          <a:lstStyle/>
          <a:p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Cleaning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&amp;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dirty="0">
                <a:latin typeface="Times New Roman"/>
                <a:cs typeface="Times New Roman"/>
              </a:rPr>
              <a:t> Type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Conversions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grpSp>
        <p:nvGrpSpPr>
          <p:cNvPr id="4" name="object 7">
            <a:extLst>
              <a:ext uri="{FF2B5EF4-FFF2-40B4-BE49-F238E27FC236}">
                <a16:creationId xmlns:a16="http://schemas.microsoft.com/office/drawing/2014/main" id="{34A01276-A9BF-373C-387E-51D6E7B35224}"/>
              </a:ext>
            </a:extLst>
          </p:cNvPr>
          <p:cNvGrpSpPr/>
          <p:nvPr/>
        </p:nvGrpSpPr>
        <p:grpSpPr>
          <a:xfrm>
            <a:off x="1125631" y="1203721"/>
            <a:ext cx="6606428" cy="4973242"/>
            <a:chOff x="923925" y="3528758"/>
            <a:chExt cx="5750560" cy="6162675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3600FB7C-A28A-EE3E-6369-A7028F8F211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3570618"/>
              <a:ext cx="5731509" cy="6100511"/>
            </a:xfrm>
            <a:prstGeom prst="rect">
              <a:avLst/>
            </a:prstGeom>
          </p:spPr>
        </p:pic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C3A9F77E-195C-C289-E282-9D5F84192826}"/>
                </a:ext>
              </a:extLst>
            </p:cNvPr>
            <p:cNvSpPr/>
            <p:nvPr/>
          </p:nvSpPr>
          <p:spPr>
            <a:xfrm>
              <a:off x="928687" y="3533520"/>
              <a:ext cx="5741035" cy="6153150"/>
            </a:xfrm>
            <a:custGeom>
              <a:avLst/>
              <a:gdLst/>
              <a:ahLst/>
              <a:cxnLst/>
              <a:rect l="l" t="t" r="r" b="b"/>
              <a:pathLst>
                <a:path w="5741034" h="6153150">
                  <a:moveTo>
                    <a:pt x="0" y="6153150"/>
                  </a:moveTo>
                  <a:lnTo>
                    <a:pt x="5741034" y="6153150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6153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076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2B46-CA98-8EC0-0A3D-30F9015E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r>
              <a:rPr lang="en-IN" sz="2800" dirty="0">
                <a:latin typeface="Times New Roman"/>
                <a:cs typeface="Times New Roman"/>
              </a:rPr>
              <a:t>Dropping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spc="-5" dirty="0">
                <a:latin typeface="Times New Roman"/>
                <a:cs typeface="Times New Roman"/>
              </a:rPr>
              <a:t>columns</a:t>
            </a:r>
            <a:endParaRPr lang="en-IN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1BA26BCF-1C32-20F8-95B8-9D6612E9826E}"/>
              </a:ext>
            </a:extLst>
          </p:cNvPr>
          <p:cNvGrpSpPr/>
          <p:nvPr/>
        </p:nvGrpSpPr>
        <p:grpSpPr>
          <a:xfrm>
            <a:off x="928687" y="1218568"/>
            <a:ext cx="5750560" cy="2562225"/>
            <a:chOff x="923925" y="1228280"/>
            <a:chExt cx="5750560" cy="256222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79F62B60-0FED-E685-FA66-74BA77E4A99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1295377"/>
              <a:ext cx="5697695" cy="2485539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45B8FE9-FECA-81E8-299C-570D972A3CF4}"/>
                </a:ext>
              </a:extLst>
            </p:cNvPr>
            <p:cNvSpPr/>
            <p:nvPr/>
          </p:nvSpPr>
          <p:spPr>
            <a:xfrm>
              <a:off x="928687" y="1233042"/>
              <a:ext cx="5741035" cy="2552700"/>
            </a:xfrm>
            <a:custGeom>
              <a:avLst/>
              <a:gdLst/>
              <a:ahLst/>
              <a:cxnLst/>
              <a:rect l="l" t="t" r="r" b="b"/>
              <a:pathLst>
                <a:path w="5741034" h="2552700">
                  <a:moveTo>
                    <a:pt x="0" y="2552700"/>
                  </a:moveTo>
                  <a:lnTo>
                    <a:pt x="5741034" y="2552700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2552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883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48B2-6659-1805-C861-B136BF08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541"/>
            <a:ext cx="10515600" cy="5679422"/>
          </a:xfrm>
        </p:spPr>
        <p:txBody>
          <a:bodyPr/>
          <a:lstStyle/>
          <a:p>
            <a:r>
              <a:rPr lang="en-IN" sz="2800" spc="-5" dirty="0">
                <a:latin typeface="Times New Roman"/>
                <a:cs typeface="Times New Roman"/>
              </a:rPr>
              <a:t>Outlier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spc="-5" dirty="0">
                <a:latin typeface="Times New Roman"/>
                <a:cs typeface="Times New Roman"/>
              </a:rPr>
              <a:t>Treatment</a:t>
            </a:r>
            <a:endParaRPr lang="en-IN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grpSp>
        <p:nvGrpSpPr>
          <p:cNvPr id="4" name="object 7">
            <a:extLst>
              <a:ext uri="{FF2B5EF4-FFF2-40B4-BE49-F238E27FC236}">
                <a16:creationId xmlns:a16="http://schemas.microsoft.com/office/drawing/2014/main" id="{1E917750-B896-608F-1D67-A710EBA8221E}"/>
              </a:ext>
            </a:extLst>
          </p:cNvPr>
          <p:cNvGrpSpPr/>
          <p:nvPr/>
        </p:nvGrpSpPr>
        <p:grpSpPr>
          <a:xfrm>
            <a:off x="1377201" y="1017207"/>
            <a:ext cx="4820285" cy="5033969"/>
            <a:chOff x="923925" y="4241418"/>
            <a:chExt cx="4820285" cy="5287010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F26564B8-D6AD-E0F0-C477-BF3D735CF19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028" y="4308100"/>
              <a:ext cx="4734551" cy="5144120"/>
            </a:xfrm>
            <a:prstGeom prst="rect">
              <a:avLst/>
            </a:prstGeom>
          </p:spPr>
        </p:pic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9D00F6B6-E039-08B5-650A-EB594E4F77B7}"/>
                </a:ext>
              </a:extLst>
            </p:cNvPr>
            <p:cNvSpPr/>
            <p:nvPr/>
          </p:nvSpPr>
          <p:spPr>
            <a:xfrm>
              <a:off x="928687" y="4246181"/>
              <a:ext cx="4810760" cy="5277485"/>
            </a:xfrm>
            <a:custGeom>
              <a:avLst/>
              <a:gdLst/>
              <a:ahLst/>
              <a:cxnLst/>
              <a:rect l="l" t="t" r="r" b="b"/>
              <a:pathLst>
                <a:path w="4810760" h="5277484">
                  <a:moveTo>
                    <a:pt x="0" y="5277485"/>
                  </a:moveTo>
                  <a:lnTo>
                    <a:pt x="4810760" y="5277485"/>
                  </a:lnTo>
                  <a:lnTo>
                    <a:pt x="4810760" y="0"/>
                  </a:lnTo>
                  <a:lnTo>
                    <a:pt x="0" y="0"/>
                  </a:lnTo>
                  <a:lnTo>
                    <a:pt x="0" y="52774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287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392</Words>
  <Application>Microsoft Office PowerPoint</Application>
  <PresentationFormat>Widescreen</PresentationFormat>
  <Paragraphs>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Algerian</vt:lpstr>
      <vt:lpstr>Arial</vt:lpstr>
      <vt:lpstr>Bradley Hand ITC</vt:lpstr>
      <vt:lpstr>Calibri</vt:lpstr>
      <vt:lpstr>Calibri Light</vt:lpstr>
      <vt:lpstr>Cambria</vt:lpstr>
      <vt:lpstr>Times New Roman</vt:lpstr>
      <vt:lpstr>Office Theme</vt:lpstr>
      <vt:lpstr>MAKAAN PROPERTY HOUSE PRICE  PREDICTION 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MAKAAN PROPERTY HOUSE PRICE  PREDICTION  ANALYSIS </dc:title>
  <dc:creator>ankita burde</dc:creator>
  <cp:lastModifiedBy>ankita burde</cp:lastModifiedBy>
  <cp:revision>1</cp:revision>
  <dcterms:created xsi:type="dcterms:W3CDTF">2023-09-02T13:45:01Z</dcterms:created>
  <dcterms:modified xsi:type="dcterms:W3CDTF">2023-09-02T14:36:41Z</dcterms:modified>
</cp:coreProperties>
</file>