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70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167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433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35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30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618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706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08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63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11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983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41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840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747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231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9040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9075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103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922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5446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5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3586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901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395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810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50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93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1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17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34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01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65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0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F85B-7025-4E16-B5E1-E8B85793EBE4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11825A8-FE69-4FF0-91A2-5A5C05DF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9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0F53-227A-EA4B-CADE-767090A6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0146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latin typeface="Algerian" panose="04020705040A02060702" pitchFamily="82" charset="0"/>
              </a:rPr>
              <a:t>Position Salaries Analysis</a:t>
            </a:r>
            <a:endParaRPr lang="en-IN" sz="9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00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08C5-C75B-351A-8DF5-4347E5B6A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728"/>
            <a:ext cx="9144000" cy="9332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Dataset</a:t>
            </a:r>
            <a:br>
              <a:rPr lang="en-US" sz="1400" dirty="0"/>
            </a:br>
            <a:endParaRPr lang="en-IN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AC3E6-9910-4B9B-5C2A-2DD3A4761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8472"/>
            <a:ext cx="9144000" cy="1521291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/>
              <a:t>The dataset </a:t>
            </a:r>
            <a:r>
              <a:rPr lang="en-US" dirty="0"/>
              <a:t>has 3 columns namely; Position, Level and Salary.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describes the approximate salary range for an employee based on what level he falls under.</a:t>
            </a:r>
          </a:p>
          <a:p>
            <a:pPr algn="l"/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4F6B99E-4B45-34F2-62B4-0E548C002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75241"/>
              </p:ext>
            </p:extLst>
          </p:nvPr>
        </p:nvGraphicFramePr>
        <p:xfrm>
          <a:off x="2032000" y="2355643"/>
          <a:ext cx="8127999" cy="4079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88017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197115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59902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17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Analyst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0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Junior Consultant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Consultant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9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4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 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7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 Manager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41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Partner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66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Partner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65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C-level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14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901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79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DDF1-7840-3A5B-324E-F0A8B39B1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388"/>
            <a:ext cx="9144000" cy="98163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Descriptive Statistical Analysis</a:t>
            </a:r>
            <a:endParaRPr lang="en-IN" sz="40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E9828-1985-B448-2A3E-1FA4EE7D2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199"/>
            <a:ext cx="9144000" cy="478715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For Salary column, the </a:t>
            </a:r>
            <a:r>
              <a:rPr lang="en-US" u="sng" dirty="0"/>
              <a:t>mean</a:t>
            </a:r>
            <a:r>
              <a:rPr lang="en-US" dirty="0"/>
              <a:t> value is </a:t>
            </a:r>
            <a:r>
              <a:rPr lang="en-US" b="1" dirty="0">
                <a:solidFill>
                  <a:srgbClr val="FF0000"/>
                </a:solidFill>
              </a:rPr>
              <a:t>2,49,500</a:t>
            </a:r>
            <a:r>
              <a:rPr lang="en-US" dirty="0"/>
              <a:t> and the </a:t>
            </a:r>
            <a:r>
              <a:rPr lang="en-US" u="sng" dirty="0"/>
              <a:t>standard</a:t>
            </a:r>
            <a:r>
              <a:rPr lang="en-US" dirty="0"/>
              <a:t> </a:t>
            </a:r>
            <a:r>
              <a:rPr lang="en-US" u="sng" dirty="0"/>
              <a:t>deviation</a:t>
            </a:r>
            <a:r>
              <a:rPr lang="en-US" dirty="0"/>
              <a:t> value is </a:t>
            </a:r>
            <a:r>
              <a:rPr lang="en-US" b="1" dirty="0">
                <a:solidFill>
                  <a:srgbClr val="FF0000"/>
                </a:solidFill>
              </a:rPr>
              <a:t>2,99,373.9</a:t>
            </a:r>
            <a:r>
              <a:rPr lang="en-US" dirty="0"/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which is very high.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Standard deviation tells about how the values are deviated from the mean.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The correlation between Level and Salary is </a:t>
            </a:r>
            <a:r>
              <a:rPr lang="en-US" b="1" dirty="0">
                <a:solidFill>
                  <a:srgbClr val="FF0000"/>
                </a:solidFill>
              </a:rPr>
              <a:t>0.82</a:t>
            </a:r>
            <a:r>
              <a:rPr lang="en-US" dirty="0"/>
              <a:t> which is near to 1 -  good for the linear regression.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There is 1 outlier data in the Salary column which is 10,00,000.</a:t>
            </a:r>
          </a:p>
          <a:p>
            <a:pPr algn="l"/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3274DB-202E-60DA-1485-F8DB21390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05675"/>
              </p:ext>
            </p:extLst>
          </p:nvPr>
        </p:nvGraphicFramePr>
        <p:xfrm>
          <a:off x="1896035" y="4874807"/>
          <a:ext cx="2783542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1771">
                  <a:extLst>
                    <a:ext uri="{9D8B030D-6E8A-4147-A177-3AD203B41FA5}">
                      <a16:colId xmlns:a16="http://schemas.microsoft.com/office/drawing/2014/main" val="2949322106"/>
                    </a:ext>
                  </a:extLst>
                </a:gridCol>
                <a:gridCol w="1391771">
                  <a:extLst>
                    <a:ext uri="{9D8B030D-6E8A-4147-A177-3AD203B41FA5}">
                      <a16:colId xmlns:a16="http://schemas.microsoft.com/office/drawing/2014/main" val="4184532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Minimum Salary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Salary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27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Rs 45000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Rs 1000000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10588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A50875-E134-2F0F-2ACD-6A035D608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19139"/>
              </p:ext>
            </p:extLst>
          </p:nvPr>
        </p:nvGraphicFramePr>
        <p:xfrm>
          <a:off x="7409329" y="4868332"/>
          <a:ext cx="2886636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3318">
                  <a:extLst>
                    <a:ext uri="{9D8B030D-6E8A-4147-A177-3AD203B41FA5}">
                      <a16:colId xmlns:a16="http://schemas.microsoft.com/office/drawing/2014/main" val="264262903"/>
                    </a:ext>
                  </a:extLst>
                </a:gridCol>
                <a:gridCol w="1443318">
                  <a:extLst>
                    <a:ext uri="{9D8B030D-6E8A-4147-A177-3AD203B41FA5}">
                      <a16:colId xmlns:a16="http://schemas.microsoft.com/office/drawing/2014/main" val="223549345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Minimum 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Level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646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626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54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7EF5-0BFF-7A47-F70C-FB55A3A44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4837"/>
            <a:ext cx="9144000" cy="9953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Linear Regression</a:t>
            </a:r>
            <a:endParaRPr lang="en-IN" sz="40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4594F-21D1-680F-D89D-CC9EEB262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1188"/>
            <a:ext cx="9144000" cy="450504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M</a:t>
            </a:r>
            <a:r>
              <a:rPr lang="en-US" sz="2400" dirty="0"/>
              <a:t>odel 1 is of Linear Regression.</a:t>
            </a:r>
          </a:p>
          <a:p>
            <a:pPr algn="l"/>
            <a:endParaRPr lang="en-US" sz="24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It is</a:t>
            </a:r>
            <a:r>
              <a:rPr lang="en-US" sz="2400" dirty="0"/>
              <a:t> prepared in </a:t>
            </a:r>
            <a:r>
              <a:rPr lang="en-US" sz="2400" dirty="0" err="1"/>
              <a:t>Jupyter</a:t>
            </a:r>
            <a:r>
              <a:rPr lang="en-US" sz="2400" dirty="0"/>
              <a:t> notebook as well as Excel workbook.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/>
              <a:t>The  model 1 is </a:t>
            </a:r>
            <a:r>
              <a:rPr lang="en-US" sz="2400" dirty="0">
                <a:solidFill>
                  <a:srgbClr val="FF0000"/>
                </a:solidFill>
              </a:rPr>
              <a:t>66.90%</a:t>
            </a:r>
            <a:r>
              <a:rPr lang="en-US" sz="2400" dirty="0"/>
              <a:t> accurate. And root mean squared error value is </a:t>
            </a:r>
            <a:r>
              <a:rPr lang="en-IN" sz="2400" dirty="0">
                <a:solidFill>
                  <a:srgbClr val="FF0000"/>
                </a:solidFill>
              </a:rPr>
              <a:t>163388.73</a:t>
            </a:r>
            <a:r>
              <a:rPr lang="en-IN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The p</a:t>
            </a:r>
            <a:r>
              <a:rPr lang="en-US" sz="2400" dirty="0"/>
              <a:t>redicted salary for level 6.5 is Rs 3,30,378.78.</a:t>
            </a:r>
            <a:endParaRPr lang="en-IN" sz="2400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40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C9BF-D84B-1CFB-CDD1-1E6A21280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3753"/>
            <a:ext cx="9144000" cy="87433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Polynomial Regression</a:t>
            </a:r>
            <a:endParaRPr lang="en-IN" sz="40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1D3A0-062A-2314-FCF9-0BEE8CB55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6035"/>
            <a:ext cx="9144000" cy="4249269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The</a:t>
            </a:r>
            <a:r>
              <a:rPr lang="en-US" sz="2400" dirty="0"/>
              <a:t> model 2 is </a:t>
            </a:r>
            <a:r>
              <a:rPr lang="en-US" dirty="0"/>
              <a:t>of Polynomial Regression. 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4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It is prepared</a:t>
            </a:r>
            <a:r>
              <a:rPr lang="en-US" sz="2400" dirty="0"/>
              <a:t> in </a:t>
            </a:r>
            <a:r>
              <a:rPr lang="en-US" sz="2400" dirty="0" err="1"/>
              <a:t>Jupyter</a:t>
            </a:r>
            <a:r>
              <a:rPr lang="en-US" sz="2400" dirty="0"/>
              <a:t> notebook and Excel workbook.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/>
              <a:t>The model 2 is </a:t>
            </a:r>
            <a:r>
              <a:rPr lang="en-US" sz="2400" b="1" dirty="0">
                <a:solidFill>
                  <a:srgbClr val="FF0000"/>
                </a:solidFill>
              </a:rPr>
              <a:t>99.73%</a:t>
            </a:r>
            <a:r>
              <a:rPr lang="en-US" sz="2400" dirty="0"/>
              <a:t> accurate and the root mean squared error value is </a:t>
            </a:r>
            <a:r>
              <a:rPr lang="en-US" sz="2400" b="1" dirty="0">
                <a:solidFill>
                  <a:srgbClr val="FF0000"/>
                </a:solidFill>
              </a:rPr>
              <a:t>14503.23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/>
              <a:t>The predicted salary for the level 6.5 is Rs 1,58,862.45.</a:t>
            </a:r>
            <a:endParaRPr lang="en-IN" sz="2400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3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6605-AD03-BBEB-50FE-C79DD43F0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494"/>
            <a:ext cx="9144000" cy="10088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Conclusion</a:t>
            </a:r>
            <a:endParaRPr lang="en-IN" sz="40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915E8-43F3-2968-C2C6-699EFCB8F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4670"/>
            <a:ext cx="9144000" cy="408790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The model 1 is of Linear Regression.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The model 2 is of Polynomial Regression.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The models are checked for the level 6.5 values and are getting different results.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Lesser the error, more is the accuracy of the model.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The Polynomial Regression has less error compared to the Linear Regression.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Hence, the Polynomial Regression model is more accurate and can be used for such type of analysis.</a:t>
            </a:r>
          </a:p>
        </p:txBody>
      </p:sp>
    </p:spTree>
    <p:extLst>
      <p:ext uri="{BB962C8B-B14F-4D97-AF65-F5344CB8AC3E}">
        <p14:creationId xmlns:p14="http://schemas.microsoft.com/office/powerpoint/2010/main" val="197579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070F-A9BC-F20D-143A-D1E56989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224" y="336175"/>
            <a:ext cx="10515600" cy="5876365"/>
          </a:xfrm>
        </p:spPr>
        <p:txBody>
          <a:bodyPr>
            <a:normAutofit/>
          </a:bodyPr>
          <a:lstStyle/>
          <a:p>
            <a:pPr algn="ctr"/>
            <a:r>
              <a:rPr lang="en-US" sz="16600" dirty="0">
                <a:latin typeface="Algerian" panose="04020705040A02060702" pitchFamily="82" charset="0"/>
              </a:rPr>
              <a:t>THANK YOU!</a:t>
            </a:r>
            <a:endParaRPr lang="en-IN" sz="1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112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333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Algerian</vt:lpstr>
      <vt:lpstr>Arial</vt:lpstr>
      <vt:lpstr>Calibri</vt:lpstr>
      <vt:lpstr>Cascadia Mono SemiBold</vt:lpstr>
      <vt:lpstr>Century Gothic</vt:lpstr>
      <vt:lpstr>Corbel</vt:lpstr>
      <vt:lpstr>Wingdings</vt:lpstr>
      <vt:lpstr>Wingdings 3</vt:lpstr>
      <vt:lpstr>Parallax</vt:lpstr>
      <vt:lpstr>Wisp</vt:lpstr>
      <vt:lpstr>Position Salaries Analysis</vt:lpstr>
      <vt:lpstr>Dataset </vt:lpstr>
      <vt:lpstr>Descriptive Statistical Analysis</vt:lpstr>
      <vt:lpstr>Linear Regression</vt:lpstr>
      <vt:lpstr>Polynomial Regression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 Salaries Analysis</dc:title>
  <dc:creator>ankita burde</dc:creator>
  <cp:lastModifiedBy>ankita burde</cp:lastModifiedBy>
  <cp:revision>2</cp:revision>
  <dcterms:created xsi:type="dcterms:W3CDTF">2023-06-14T10:46:50Z</dcterms:created>
  <dcterms:modified xsi:type="dcterms:W3CDTF">2023-06-14T13:00:52Z</dcterms:modified>
</cp:coreProperties>
</file>