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2288-8676-3E2F-C536-29BB3C567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F793D7-837F-74AB-21AE-192113ECF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C970C8-5271-F9B9-8883-D27DBDF23A90}"/>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EC9209B0-063D-E333-FA7D-DEB515DE5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AC766-2965-FF8F-AE7E-527DEBB9A4A7}"/>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51266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A362-E817-F9EA-92C1-57ACE77183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25EAF-FB0D-8F5F-47AE-05B15CBAB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F1856-E131-0692-DA86-D08F2518A51D}"/>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579DB2E4-B22C-C658-95E7-CF584E881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8605A-350F-39BA-F58B-8031B695D22E}"/>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91917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C18B8-F8CC-D36E-791F-8CAE13048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52EED-6FB0-0185-F4B5-4AD6AC35B3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B2B1C-507E-FE67-1134-3FF2BDAE957E}"/>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4909D011-7F8E-A118-2458-B0821A88E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F4A9-C6E8-A624-EF91-A9B6E2297945}"/>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280608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E11-0F8D-F11D-6677-F4D9EECBE1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F6BC57-CD80-348E-2F31-A9732B36E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0565B-C0D1-65B8-EC93-93470270C048}"/>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AFE82CC4-189B-EE0F-9B1A-E0E96819B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A01B9-115E-5910-AB10-62D26AE13D7A}"/>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27098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5F31-CEB9-2597-3AE5-F68505ACA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52C80-FF35-B87A-0720-D01DA9CA2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68C7F-DCD8-28F0-A356-9E48354D6824}"/>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C1C6ABC8-4AD4-FC91-675B-BB3CE5C2F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897A8-126C-2856-8AB4-D8FCAB8511D4}"/>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417365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96C9-21B4-8679-E510-A9CEC60B6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07DAE4-0986-2BA5-0376-0EBF852B4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79A8CD-9366-3E8A-5F0F-13FA9180D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4B086-F6E6-0035-E1B4-6B973F6FC7B0}"/>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6" name="Footer Placeholder 5">
            <a:extLst>
              <a:ext uri="{FF2B5EF4-FFF2-40B4-BE49-F238E27FC236}">
                <a16:creationId xmlns:a16="http://schemas.microsoft.com/office/drawing/2014/main" id="{A40DD394-E9EC-85C1-3FD8-D7891E6FE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83F40-FF81-B7F7-041B-506E8DB8E1DC}"/>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46623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45F8-F396-6008-7506-4E9B830079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66495-6A72-16CF-12DF-FF8EF2060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54795-37D7-D2A8-AC23-BFA74461F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ECDDC-6BBD-4F59-1918-47D845A902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2B08D-9310-63BD-B315-CEAF135EE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3E03C-7DD0-73B6-DED8-080DD14CBAFE}"/>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8" name="Footer Placeholder 7">
            <a:extLst>
              <a:ext uri="{FF2B5EF4-FFF2-40B4-BE49-F238E27FC236}">
                <a16:creationId xmlns:a16="http://schemas.microsoft.com/office/drawing/2014/main" id="{7894F55D-3968-BEE2-482F-28CE67A499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04583B-4FFE-5766-3D47-C53B456DF93C}"/>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90399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345E-C90A-1BAD-3E21-6B43B2B597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85B9D3-6455-B21C-57AE-9896B514AD97}"/>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4" name="Footer Placeholder 3">
            <a:extLst>
              <a:ext uri="{FF2B5EF4-FFF2-40B4-BE49-F238E27FC236}">
                <a16:creationId xmlns:a16="http://schemas.microsoft.com/office/drawing/2014/main" id="{29FAEF95-45E1-B84D-88CB-9798B021EE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0EF5C-4496-7ACA-84C3-8971852F1CEF}"/>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24518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23BC6-64BB-4A7B-7CE3-2949FF720167}"/>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3" name="Footer Placeholder 2">
            <a:extLst>
              <a:ext uri="{FF2B5EF4-FFF2-40B4-BE49-F238E27FC236}">
                <a16:creationId xmlns:a16="http://schemas.microsoft.com/office/drawing/2014/main" id="{C87F8AB3-0495-6587-FF63-C094F2E44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742C8D-62D6-1B9F-1813-2A7AB0BBD2AD}"/>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224376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F137-5FF4-1D05-8F04-D24DA7817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854478-D5F3-89D1-407B-AFF98C66C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DAB5E8-EC0F-DC60-9018-0F1C43508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BB4AE-C902-4051-14D1-A779A8DD0963}"/>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6" name="Footer Placeholder 5">
            <a:extLst>
              <a:ext uri="{FF2B5EF4-FFF2-40B4-BE49-F238E27FC236}">
                <a16:creationId xmlns:a16="http://schemas.microsoft.com/office/drawing/2014/main" id="{F462FD2A-545C-952D-1C74-709E4B8E2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F7454-7744-3E81-4460-57389F443D7C}"/>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80475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D6CE-21AF-0B19-DC97-035C934D6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CDEC54-63EB-0549-E3FF-417BE66D2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3224F5-A408-F351-9B31-EA340B911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48B0D-0DEA-7052-98B6-7490A34D0328}"/>
              </a:ext>
            </a:extLst>
          </p:cNvPr>
          <p:cNvSpPr>
            <a:spLocks noGrp="1"/>
          </p:cNvSpPr>
          <p:nvPr>
            <p:ph type="dt" sz="half" idx="10"/>
          </p:nvPr>
        </p:nvSpPr>
        <p:spPr/>
        <p:txBody>
          <a:bodyPr/>
          <a:lstStyle/>
          <a:p>
            <a:fld id="{D408EE09-4CCC-436A-9202-F74B0AE652D3}" type="datetimeFigureOut">
              <a:rPr lang="en-IN" smtClean="0"/>
              <a:t>02-09-2023</a:t>
            </a:fld>
            <a:endParaRPr lang="en-IN"/>
          </a:p>
        </p:txBody>
      </p:sp>
      <p:sp>
        <p:nvSpPr>
          <p:cNvPr id="6" name="Footer Placeholder 5">
            <a:extLst>
              <a:ext uri="{FF2B5EF4-FFF2-40B4-BE49-F238E27FC236}">
                <a16:creationId xmlns:a16="http://schemas.microsoft.com/office/drawing/2014/main" id="{4B7DB7FD-12E0-E31E-7347-5F3BEB4347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DE3FD-3399-8DE5-0ED5-2364E2383EA1}"/>
              </a:ext>
            </a:extLst>
          </p:cNvPr>
          <p:cNvSpPr>
            <a:spLocks noGrp="1"/>
          </p:cNvSpPr>
          <p:nvPr>
            <p:ph type="sldNum" sz="quarter" idx="12"/>
          </p:nvPr>
        </p:nvSpPr>
        <p:spPr/>
        <p:txBody>
          <a:bodyPr/>
          <a:lstStyle/>
          <a:p>
            <a:fld id="{035C7BC1-573F-4995-9D85-C1774AF540AA}" type="slidenum">
              <a:rPr lang="en-IN" smtClean="0"/>
              <a:t>‹#›</a:t>
            </a:fld>
            <a:endParaRPr lang="en-IN"/>
          </a:p>
        </p:txBody>
      </p:sp>
    </p:spTree>
    <p:extLst>
      <p:ext uri="{BB962C8B-B14F-4D97-AF65-F5344CB8AC3E}">
        <p14:creationId xmlns:p14="http://schemas.microsoft.com/office/powerpoint/2010/main" val="380647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BF75C-4885-F089-A69B-7814E9D4D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668C07-CF57-8929-2D82-9D31540D3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44CBE-8FF7-B870-8CF6-7500E47D5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8EE09-4CCC-436A-9202-F74B0AE652D3}" type="datetimeFigureOut">
              <a:rPr lang="en-IN" smtClean="0"/>
              <a:t>02-09-2023</a:t>
            </a:fld>
            <a:endParaRPr lang="en-IN"/>
          </a:p>
        </p:txBody>
      </p:sp>
      <p:sp>
        <p:nvSpPr>
          <p:cNvPr id="5" name="Footer Placeholder 4">
            <a:extLst>
              <a:ext uri="{FF2B5EF4-FFF2-40B4-BE49-F238E27FC236}">
                <a16:creationId xmlns:a16="http://schemas.microsoft.com/office/drawing/2014/main" id="{084F5606-9CFA-60F4-8F82-F379E261D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04538C-6F36-ECCE-DFBF-C54C918B3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C7BC1-573F-4995-9D85-C1774AF540AA}" type="slidenum">
              <a:rPr lang="en-IN" smtClean="0"/>
              <a:t>‹#›</a:t>
            </a:fld>
            <a:endParaRPr lang="en-IN"/>
          </a:p>
        </p:txBody>
      </p:sp>
    </p:spTree>
    <p:extLst>
      <p:ext uri="{BB962C8B-B14F-4D97-AF65-F5344CB8AC3E}">
        <p14:creationId xmlns:p14="http://schemas.microsoft.com/office/powerpoint/2010/main" val="24735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dc.noaa.gov/dataaccess/land-based-station-data/land-based-datasets/world-war-ii-era-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6B-D4CA-29AE-A98F-05EB97D0A721}"/>
              </a:ext>
            </a:extLst>
          </p:cNvPr>
          <p:cNvSpPr>
            <a:spLocks noGrp="1"/>
          </p:cNvSpPr>
          <p:nvPr>
            <p:ph type="ctrTitle"/>
          </p:nvPr>
        </p:nvSpPr>
        <p:spPr/>
        <p:txBody>
          <a:bodyPr>
            <a:noAutofit/>
          </a:bodyPr>
          <a:lstStyle/>
          <a:p>
            <a:r>
              <a:rPr lang="en-US" sz="8000" b="1" spc="-15" dirty="0">
                <a:solidFill>
                  <a:schemeClr val="accent6"/>
                </a:solidFill>
                <a:latin typeface="Colonna MT" panose="04020805060202030203" pitchFamily="82" charset="0"/>
              </a:rPr>
              <a:t>WEATHER </a:t>
            </a:r>
            <a:r>
              <a:rPr lang="en-US" sz="8000" b="1" spc="-229" dirty="0">
                <a:solidFill>
                  <a:schemeClr val="accent6"/>
                </a:solidFill>
                <a:latin typeface="Colonna MT" panose="04020805060202030203" pitchFamily="82" charset="0"/>
              </a:rPr>
              <a:t>ANALYSIS DURING WORLD WAR 2</a:t>
            </a:r>
            <a:endParaRPr lang="en-IN" sz="8000" dirty="0">
              <a:solidFill>
                <a:schemeClr val="accent6"/>
              </a:solidFill>
              <a:latin typeface="Colonna MT" panose="04020805060202030203" pitchFamily="82" charset="0"/>
            </a:endParaRPr>
          </a:p>
        </p:txBody>
      </p:sp>
      <p:sp>
        <p:nvSpPr>
          <p:cNvPr id="3" name="Subtitle 2">
            <a:extLst>
              <a:ext uri="{FF2B5EF4-FFF2-40B4-BE49-F238E27FC236}">
                <a16:creationId xmlns:a16="http://schemas.microsoft.com/office/drawing/2014/main" id="{9A62A2FB-A656-FE16-FCC6-D2192559DE2F}"/>
              </a:ext>
            </a:extLst>
          </p:cNvPr>
          <p:cNvSpPr>
            <a:spLocks noGrp="1"/>
          </p:cNvSpPr>
          <p:nvPr>
            <p:ph type="subTitle" idx="1"/>
          </p:nvPr>
        </p:nvSpPr>
        <p:spPr>
          <a:xfrm>
            <a:off x="1524000" y="3617259"/>
            <a:ext cx="9144000" cy="2850776"/>
          </a:xfrm>
        </p:spPr>
        <p:txBody>
          <a:bodyPr>
            <a:normAutofit/>
          </a:bodyPr>
          <a:lstStyle/>
          <a:p>
            <a:pPr algn="ctr">
              <a:lnSpc>
                <a:spcPct val="100000"/>
              </a:lnSpc>
              <a:spcBef>
                <a:spcPts val="865"/>
              </a:spcBef>
            </a:pPr>
            <a:r>
              <a:rPr lang="en-IN" sz="2000" b="1" spc="-5" dirty="0">
                <a:latin typeface="Calibri"/>
                <a:cs typeface="Calibri"/>
              </a:rPr>
              <a:t>by</a:t>
            </a:r>
            <a:endParaRPr lang="en-IN" sz="2000" dirty="0">
              <a:latin typeface="Calibri"/>
              <a:cs typeface="Calibri"/>
            </a:endParaRPr>
          </a:p>
          <a:p>
            <a:pPr algn="ctr">
              <a:lnSpc>
                <a:spcPct val="100000"/>
              </a:lnSpc>
              <a:spcBef>
                <a:spcPts val="944"/>
              </a:spcBef>
            </a:pPr>
            <a:r>
              <a:rPr lang="en-IN" sz="2400" b="1" spc="-70" dirty="0">
                <a:solidFill>
                  <a:srgbClr val="FF0000"/>
                </a:solidFill>
                <a:latin typeface="Cambria"/>
                <a:cs typeface="Cambria"/>
              </a:rPr>
              <a:t>Ankita</a:t>
            </a:r>
            <a:r>
              <a:rPr lang="en-IN" sz="2400" b="1" spc="15" dirty="0">
                <a:solidFill>
                  <a:srgbClr val="FF0000"/>
                </a:solidFill>
                <a:latin typeface="Cambria"/>
                <a:cs typeface="Cambria"/>
              </a:rPr>
              <a:t> </a:t>
            </a:r>
            <a:r>
              <a:rPr lang="en-IN" sz="2400" b="1" spc="-90" dirty="0">
                <a:solidFill>
                  <a:srgbClr val="FF0000"/>
                </a:solidFill>
                <a:latin typeface="Cambria"/>
                <a:cs typeface="Cambria"/>
              </a:rPr>
              <a:t>Burde</a:t>
            </a:r>
          </a:p>
          <a:p>
            <a:pPr algn="ctr">
              <a:lnSpc>
                <a:spcPct val="100000"/>
              </a:lnSpc>
              <a:spcBef>
                <a:spcPts val="944"/>
              </a:spcBef>
            </a:pPr>
            <a:endParaRPr lang="en-IN" sz="2400" dirty="0">
              <a:solidFill>
                <a:schemeClr val="accent4"/>
              </a:solidFill>
              <a:latin typeface="Cambria"/>
              <a:cs typeface="Cambria"/>
            </a:endParaRPr>
          </a:p>
          <a:p>
            <a:r>
              <a:rPr lang="en-US" sz="2000" b="1" spc="-5" dirty="0">
                <a:latin typeface="Calibri"/>
                <a:cs typeface="Calibri"/>
              </a:rPr>
              <a:t>Under the </a:t>
            </a:r>
            <a:r>
              <a:rPr lang="en-US" sz="2000" b="1" spc="-10" dirty="0">
                <a:latin typeface="Calibri"/>
                <a:cs typeface="Calibri"/>
              </a:rPr>
              <a:t>guidance </a:t>
            </a:r>
            <a:r>
              <a:rPr lang="en-US" sz="2000" b="1" spc="-5" dirty="0">
                <a:latin typeface="Calibri"/>
                <a:cs typeface="Calibri"/>
              </a:rPr>
              <a:t>of </a:t>
            </a:r>
            <a:r>
              <a:rPr lang="en-US" sz="2000" b="1" spc="-395" dirty="0">
                <a:latin typeface="Calibri"/>
                <a:cs typeface="Calibri"/>
              </a:rPr>
              <a:t> </a:t>
            </a:r>
          </a:p>
          <a:p>
            <a:r>
              <a:rPr lang="en-US" sz="2400" b="1" dirty="0">
                <a:solidFill>
                  <a:schemeClr val="accent3"/>
                </a:solidFill>
                <a:latin typeface="Cambria"/>
                <a:cs typeface="Cambria"/>
              </a:rPr>
              <a:t>Mr.</a:t>
            </a:r>
            <a:r>
              <a:rPr lang="en-US" sz="2400" b="1" spc="540" dirty="0">
                <a:solidFill>
                  <a:schemeClr val="accent3"/>
                </a:solidFill>
                <a:latin typeface="Cambria"/>
                <a:cs typeface="Cambria"/>
              </a:rPr>
              <a:t> </a:t>
            </a:r>
            <a:r>
              <a:rPr lang="en-US" sz="2400" b="1" spc="-40" dirty="0">
                <a:solidFill>
                  <a:schemeClr val="accent3"/>
                </a:solidFill>
                <a:latin typeface="Cambria"/>
                <a:cs typeface="Cambria"/>
              </a:rPr>
              <a:t>P. Bose </a:t>
            </a:r>
            <a:r>
              <a:rPr lang="en-US" sz="2400" b="1" spc="-35" dirty="0">
                <a:solidFill>
                  <a:schemeClr val="accent3"/>
                </a:solidFill>
                <a:latin typeface="Cambria"/>
                <a:cs typeface="Cambria"/>
              </a:rPr>
              <a:t> </a:t>
            </a:r>
            <a:r>
              <a:rPr lang="en-US" sz="2400" b="1" spc="-60" dirty="0">
                <a:latin typeface="Cambria"/>
                <a:cs typeface="Cambria"/>
              </a:rPr>
              <a:t>(Top</a:t>
            </a:r>
            <a:r>
              <a:rPr lang="en-US" sz="2400" b="1" spc="50" dirty="0">
                <a:latin typeface="Cambria"/>
                <a:cs typeface="Cambria"/>
              </a:rPr>
              <a:t> </a:t>
            </a:r>
            <a:r>
              <a:rPr lang="en-US" sz="2400" b="1" spc="-95" dirty="0">
                <a:latin typeface="Cambria"/>
                <a:cs typeface="Cambria"/>
              </a:rPr>
              <a:t>Mentor)</a:t>
            </a:r>
            <a:endParaRPr lang="en-US" sz="2400" dirty="0">
              <a:latin typeface="Cambria"/>
              <a:cs typeface="Cambria"/>
            </a:endParaRPr>
          </a:p>
          <a:p>
            <a:endParaRPr lang="en-IN" dirty="0"/>
          </a:p>
        </p:txBody>
      </p:sp>
    </p:spTree>
    <p:extLst>
      <p:ext uri="{BB962C8B-B14F-4D97-AF65-F5344CB8AC3E}">
        <p14:creationId xmlns:p14="http://schemas.microsoft.com/office/powerpoint/2010/main" val="922512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76DCA-75DC-3BC8-C5D0-685AADB10F9E}"/>
              </a:ext>
            </a:extLst>
          </p:cNvPr>
          <p:cNvPicPr>
            <a:picLocks noChangeAspect="1"/>
          </p:cNvPicPr>
          <p:nvPr/>
        </p:nvPicPr>
        <p:blipFill>
          <a:blip r:embed="rId2"/>
          <a:stretch>
            <a:fillRect/>
          </a:stretch>
        </p:blipFill>
        <p:spPr>
          <a:xfrm>
            <a:off x="250847" y="237775"/>
            <a:ext cx="5585177" cy="5010849"/>
          </a:xfrm>
          <a:prstGeom prst="rect">
            <a:avLst/>
          </a:prstGeom>
          <a:ln>
            <a:solidFill>
              <a:schemeClr val="tx1"/>
            </a:solidFill>
          </a:ln>
        </p:spPr>
      </p:pic>
      <p:pic>
        <p:nvPicPr>
          <p:cNvPr id="5" name="Picture 4">
            <a:extLst>
              <a:ext uri="{FF2B5EF4-FFF2-40B4-BE49-F238E27FC236}">
                <a16:creationId xmlns:a16="http://schemas.microsoft.com/office/drawing/2014/main" id="{992CFCE4-E2CD-6F54-4375-2F320A2101ED}"/>
              </a:ext>
            </a:extLst>
          </p:cNvPr>
          <p:cNvPicPr>
            <a:picLocks noChangeAspect="1"/>
          </p:cNvPicPr>
          <p:nvPr/>
        </p:nvPicPr>
        <p:blipFill>
          <a:blip r:embed="rId3"/>
          <a:stretch>
            <a:fillRect/>
          </a:stretch>
        </p:blipFill>
        <p:spPr>
          <a:xfrm>
            <a:off x="6252882" y="1662612"/>
            <a:ext cx="5688271" cy="4944165"/>
          </a:xfrm>
          <a:prstGeom prst="rect">
            <a:avLst/>
          </a:prstGeom>
          <a:ln>
            <a:solidFill>
              <a:schemeClr val="tx1"/>
            </a:solidFill>
          </a:ln>
        </p:spPr>
      </p:pic>
    </p:spTree>
    <p:extLst>
      <p:ext uri="{BB962C8B-B14F-4D97-AF65-F5344CB8AC3E}">
        <p14:creationId xmlns:p14="http://schemas.microsoft.com/office/powerpoint/2010/main" val="243807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51F81-EBE1-651D-97FD-3B3C62E1F12B}"/>
              </a:ext>
            </a:extLst>
          </p:cNvPr>
          <p:cNvPicPr>
            <a:picLocks noChangeAspect="1"/>
          </p:cNvPicPr>
          <p:nvPr/>
        </p:nvPicPr>
        <p:blipFill>
          <a:blip r:embed="rId2"/>
          <a:stretch>
            <a:fillRect/>
          </a:stretch>
        </p:blipFill>
        <p:spPr>
          <a:xfrm>
            <a:off x="342284" y="385401"/>
            <a:ext cx="11060822" cy="5867481"/>
          </a:xfrm>
          <a:prstGeom prst="rect">
            <a:avLst/>
          </a:prstGeom>
          <a:ln>
            <a:solidFill>
              <a:schemeClr val="tx1"/>
            </a:solidFill>
          </a:ln>
        </p:spPr>
      </p:pic>
    </p:spTree>
    <p:extLst>
      <p:ext uri="{BB962C8B-B14F-4D97-AF65-F5344CB8AC3E}">
        <p14:creationId xmlns:p14="http://schemas.microsoft.com/office/powerpoint/2010/main" val="282628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85E8C-F198-69E9-7723-2882C3B763A5}"/>
              </a:ext>
            </a:extLst>
          </p:cNvPr>
          <p:cNvPicPr>
            <a:picLocks noChangeAspect="1"/>
          </p:cNvPicPr>
          <p:nvPr/>
        </p:nvPicPr>
        <p:blipFill>
          <a:blip r:embed="rId2"/>
          <a:stretch>
            <a:fillRect/>
          </a:stretch>
        </p:blipFill>
        <p:spPr>
          <a:xfrm>
            <a:off x="836264" y="345060"/>
            <a:ext cx="10953608" cy="6109528"/>
          </a:xfrm>
          <a:prstGeom prst="rect">
            <a:avLst/>
          </a:prstGeom>
          <a:ln>
            <a:solidFill>
              <a:schemeClr val="tx1"/>
            </a:solidFill>
          </a:ln>
        </p:spPr>
      </p:pic>
    </p:spTree>
    <p:extLst>
      <p:ext uri="{BB962C8B-B14F-4D97-AF65-F5344CB8AC3E}">
        <p14:creationId xmlns:p14="http://schemas.microsoft.com/office/powerpoint/2010/main" val="330127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DAA01D-5C0F-6588-D383-F62D3A9C61CB}"/>
              </a:ext>
            </a:extLst>
          </p:cNvPr>
          <p:cNvPicPr>
            <a:picLocks noChangeAspect="1"/>
          </p:cNvPicPr>
          <p:nvPr/>
        </p:nvPicPr>
        <p:blipFill>
          <a:blip r:embed="rId2"/>
          <a:stretch>
            <a:fillRect/>
          </a:stretch>
        </p:blipFill>
        <p:spPr>
          <a:xfrm>
            <a:off x="388590" y="358053"/>
            <a:ext cx="7649643" cy="3070948"/>
          </a:xfrm>
          <a:prstGeom prst="rect">
            <a:avLst/>
          </a:prstGeom>
          <a:ln>
            <a:solidFill>
              <a:schemeClr val="tx1"/>
            </a:solidFill>
          </a:ln>
        </p:spPr>
      </p:pic>
      <p:pic>
        <p:nvPicPr>
          <p:cNvPr id="5" name="Picture 4">
            <a:extLst>
              <a:ext uri="{FF2B5EF4-FFF2-40B4-BE49-F238E27FC236}">
                <a16:creationId xmlns:a16="http://schemas.microsoft.com/office/drawing/2014/main" id="{2995F600-780C-7555-BCAD-D254D42B9113}"/>
              </a:ext>
            </a:extLst>
          </p:cNvPr>
          <p:cNvPicPr>
            <a:picLocks noChangeAspect="1"/>
          </p:cNvPicPr>
          <p:nvPr/>
        </p:nvPicPr>
        <p:blipFill>
          <a:blip r:embed="rId3"/>
          <a:stretch>
            <a:fillRect/>
          </a:stretch>
        </p:blipFill>
        <p:spPr>
          <a:xfrm>
            <a:off x="4213411" y="3544968"/>
            <a:ext cx="7697274" cy="3070948"/>
          </a:xfrm>
          <a:prstGeom prst="rect">
            <a:avLst/>
          </a:prstGeom>
          <a:ln>
            <a:solidFill>
              <a:schemeClr val="tx1"/>
            </a:solidFill>
          </a:ln>
        </p:spPr>
      </p:pic>
    </p:spTree>
    <p:extLst>
      <p:ext uri="{BB962C8B-B14F-4D97-AF65-F5344CB8AC3E}">
        <p14:creationId xmlns:p14="http://schemas.microsoft.com/office/powerpoint/2010/main" val="346970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0C654-60D2-A342-0FC4-9018BD2A35A4}"/>
              </a:ext>
            </a:extLst>
          </p:cNvPr>
          <p:cNvPicPr>
            <a:picLocks noChangeAspect="1"/>
          </p:cNvPicPr>
          <p:nvPr/>
        </p:nvPicPr>
        <p:blipFill>
          <a:blip r:embed="rId2"/>
          <a:stretch>
            <a:fillRect/>
          </a:stretch>
        </p:blipFill>
        <p:spPr>
          <a:xfrm>
            <a:off x="303144" y="323417"/>
            <a:ext cx="7659169" cy="3105583"/>
          </a:xfrm>
          <a:prstGeom prst="rect">
            <a:avLst/>
          </a:prstGeom>
          <a:ln>
            <a:solidFill>
              <a:schemeClr val="tx1"/>
            </a:solidFill>
          </a:ln>
        </p:spPr>
      </p:pic>
      <p:pic>
        <p:nvPicPr>
          <p:cNvPr id="5" name="Picture 4">
            <a:extLst>
              <a:ext uri="{FF2B5EF4-FFF2-40B4-BE49-F238E27FC236}">
                <a16:creationId xmlns:a16="http://schemas.microsoft.com/office/drawing/2014/main" id="{7E0E9499-C954-AAE4-C0B8-6D7AC0E5014F}"/>
              </a:ext>
            </a:extLst>
          </p:cNvPr>
          <p:cNvPicPr>
            <a:picLocks noChangeAspect="1"/>
          </p:cNvPicPr>
          <p:nvPr/>
        </p:nvPicPr>
        <p:blipFill>
          <a:blip r:embed="rId3"/>
          <a:stretch>
            <a:fillRect/>
          </a:stretch>
        </p:blipFill>
        <p:spPr>
          <a:xfrm>
            <a:off x="4108912" y="3638579"/>
            <a:ext cx="7706801" cy="2896004"/>
          </a:xfrm>
          <a:prstGeom prst="rect">
            <a:avLst/>
          </a:prstGeom>
          <a:ln>
            <a:solidFill>
              <a:schemeClr val="tx1"/>
            </a:solidFill>
          </a:ln>
        </p:spPr>
      </p:pic>
    </p:spTree>
    <p:extLst>
      <p:ext uri="{BB962C8B-B14F-4D97-AF65-F5344CB8AC3E}">
        <p14:creationId xmlns:p14="http://schemas.microsoft.com/office/powerpoint/2010/main" val="168358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B74C6-8FE3-318B-81B8-6FD30804A09E}"/>
              </a:ext>
            </a:extLst>
          </p:cNvPr>
          <p:cNvPicPr>
            <a:picLocks noChangeAspect="1"/>
          </p:cNvPicPr>
          <p:nvPr/>
        </p:nvPicPr>
        <p:blipFill>
          <a:blip r:embed="rId2"/>
          <a:stretch>
            <a:fillRect/>
          </a:stretch>
        </p:blipFill>
        <p:spPr>
          <a:xfrm>
            <a:off x="307909" y="251838"/>
            <a:ext cx="5393644" cy="4229690"/>
          </a:xfrm>
          <a:prstGeom prst="rect">
            <a:avLst/>
          </a:prstGeom>
          <a:ln>
            <a:solidFill>
              <a:schemeClr val="tx1"/>
            </a:solidFill>
          </a:ln>
        </p:spPr>
      </p:pic>
      <p:pic>
        <p:nvPicPr>
          <p:cNvPr id="5" name="Picture 4">
            <a:extLst>
              <a:ext uri="{FF2B5EF4-FFF2-40B4-BE49-F238E27FC236}">
                <a16:creationId xmlns:a16="http://schemas.microsoft.com/office/drawing/2014/main" id="{C0CFBBD0-F1F5-49D2-0D04-68794D1532CB}"/>
              </a:ext>
            </a:extLst>
          </p:cNvPr>
          <p:cNvPicPr>
            <a:picLocks noChangeAspect="1"/>
          </p:cNvPicPr>
          <p:nvPr/>
        </p:nvPicPr>
        <p:blipFill>
          <a:blip r:embed="rId3"/>
          <a:stretch>
            <a:fillRect/>
          </a:stretch>
        </p:blipFill>
        <p:spPr>
          <a:xfrm>
            <a:off x="5903258" y="2309525"/>
            <a:ext cx="5980833" cy="4344006"/>
          </a:xfrm>
          <a:prstGeom prst="rect">
            <a:avLst/>
          </a:prstGeom>
          <a:ln>
            <a:solidFill>
              <a:schemeClr val="tx1"/>
            </a:solidFill>
          </a:ln>
        </p:spPr>
      </p:pic>
    </p:spTree>
    <p:extLst>
      <p:ext uri="{BB962C8B-B14F-4D97-AF65-F5344CB8AC3E}">
        <p14:creationId xmlns:p14="http://schemas.microsoft.com/office/powerpoint/2010/main" val="37875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DEC02A-E9AD-4D0A-A89E-028323E70DE5}"/>
              </a:ext>
            </a:extLst>
          </p:cNvPr>
          <p:cNvSpPr>
            <a:spLocks noGrp="1"/>
          </p:cNvSpPr>
          <p:nvPr>
            <p:ph type="body" idx="1"/>
          </p:nvPr>
        </p:nvSpPr>
        <p:spPr>
          <a:xfrm>
            <a:off x="838200" y="255494"/>
            <a:ext cx="10515600" cy="6347012"/>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3. Tableau Dashboard</a:t>
            </a:r>
          </a:p>
          <a:p>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478576-8080-F9E1-AE4F-A6DAAC2DE915}"/>
              </a:ext>
            </a:extLst>
          </p:cNvPr>
          <p:cNvPicPr>
            <a:picLocks noChangeAspect="1"/>
          </p:cNvPicPr>
          <p:nvPr/>
        </p:nvPicPr>
        <p:blipFill>
          <a:blip r:embed="rId2"/>
          <a:stretch>
            <a:fillRect/>
          </a:stretch>
        </p:blipFill>
        <p:spPr>
          <a:xfrm>
            <a:off x="1001577" y="864213"/>
            <a:ext cx="5094423" cy="5523140"/>
          </a:xfrm>
          <a:prstGeom prst="rect">
            <a:avLst/>
          </a:prstGeom>
          <a:ln>
            <a:solidFill>
              <a:schemeClr val="tx1"/>
            </a:solidFill>
          </a:ln>
        </p:spPr>
      </p:pic>
      <p:pic>
        <p:nvPicPr>
          <p:cNvPr id="7" name="Picture 6">
            <a:extLst>
              <a:ext uri="{FF2B5EF4-FFF2-40B4-BE49-F238E27FC236}">
                <a16:creationId xmlns:a16="http://schemas.microsoft.com/office/drawing/2014/main" id="{3F1688EE-6F26-3BF4-FE4F-0367027D2DEE}"/>
              </a:ext>
            </a:extLst>
          </p:cNvPr>
          <p:cNvPicPr>
            <a:picLocks noChangeAspect="1"/>
          </p:cNvPicPr>
          <p:nvPr/>
        </p:nvPicPr>
        <p:blipFill>
          <a:blip r:embed="rId3"/>
          <a:stretch>
            <a:fillRect/>
          </a:stretch>
        </p:blipFill>
        <p:spPr>
          <a:xfrm>
            <a:off x="6696636" y="765029"/>
            <a:ext cx="4820542" cy="5622324"/>
          </a:xfrm>
          <a:prstGeom prst="rect">
            <a:avLst/>
          </a:prstGeom>
          <a:ln>
            <a:solidFill>
              <a:schemeClr val="tx1"/>
            </a:solidFill>
          </a:ln>
        </p:spPr>
      </p:pic>
    </p:spTree>
    <p:extLst>
      <p:ext uri="{BB962C8B-B14F-4D97-AF65-F5344CB8AC3E}">
        <p14:creationId xmlns:p14="http://schemas.microsoft.com/office/powerpoint/2010/main" val="107070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D51-282A-AC1E-A6D6-CF3722DF688E}"/>
              </a:ext>
            </a:extLst>
          </p:cNvPr>
          <p:cNvSpPr>
            <a:spLocks noGrp="1"/>
          </p:cNvSpPr>
          <p:nvPr>
            <p:ph type="title"/>
          </p:nvPr>
        </p:nvSpPr>
        <p:spPr>
          <a:xfrm>
            <a:off x="838200" y="365125"/>
            <a:ext cx="10515600" cy="6008781"/>
          </a:xfrm>
        </p:spPr>
        <p:txBody>
          <a:bodyPr>
            <a:normAutofit/>
          </a:bodyPr>
          <a:lstStyle/>
          <a:p>
            <a:pPr algn="ctr"/>
            <a:r>
              <a:rPr lang="en-US" sz="16600" dirty="0">
                <a:solidFill>
                  <a:srgbClr val="C00000"/>
                </a:solidFill>
                <a:latin typeface="Colonna MT" panose="04020805060202030203" pitchFamily="82" charset="0"/>
              </a:rPr>
              <a:t>Thank You!</a:t>
            </a:r>
            <a:endParaRPr lang="en-IN" sz="16600" dirty="0">
              <a:solidFill>
                <a:srgbClr val="C00000"/>
              </a:solidFill>
              <a:latin typeface="Colonna MT" panose="04020805060202030203" pitchFamily="82" charset="0"/>
            </a:endParaRPr>
          </a:p>
        </p:txBody>
      </p:sp>
    </p:spTree>
    <p:extLst>
      <p:ext uri="{BB962C8B-B14F-4D97-AF65-F5344CB8AC3E}">
        <p14:creationId xmlns:p14="http://schemas.microsoft.com/office/powerpoint/2010/main" val="51815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CEBD9-A826-0569-43DB-AF1B0116806B}"/>
              </a:ext>
            </a:extLst>
          </p:cNvPr>
          <p:cNvSpPr>
            <a:spLocks noGrp="1"/>
          </p:cNvSpPr>
          <p:nvPr>
            <p:ph idx="1"/>
          </p:nvPr>
        </p:nvSpPr>
        <p:spPr>
          <a:xfrm>
            <a:off x="838200" y="443753"/>
            <a:ext cx="10515600" cy="5733210"/>
          </a:xfrm>
        </p:spPr>
        <p:txBody>
          <a:bodyPr/>
          <a:lstStyle/>
          <a:p>
            <a:pPr marL="514350" indent="-514350">
              <a:buAutoNum type="arabicPeriod"/>
            </a:pPr>
            <a:r>
              <a:rPr lang="en-US" sz="3200" dirty="0">
                <a:latin typeface="Times New Roman" panose="02020603050405020304" pitchFamily="18" charset="0"/>
                <a:cs typeface="Times New Roman" panose="02020603050405020304" pitchFamily="18" charset="0"/>
              </a:rPr>
              <a:t>Overview</a:t>
            </a:r>
          </a:p>
          <a:p>
            <a:pPr marL="0" indent="0">
              <a:buNone/>
            </a:pPr>
            <a:endParaRPr lang="en-US" dirty="0"/>
          </a:p>
          <a:p>
            <a:r>
              <a:rPr lang="en-US" u="sng" dirty="0"/>
              <a:t>Context</a:t>
            </a:r>
            <a:r>
              <a:rPr lang="en-US" dirty="0"/>
              <a:t> - While exploring the Aerial Bombing Operations of World War II and recalling that the D-Day landings were nearly postponed due to poor weather, I sought out weather reports from the period to compare with missions in the bombing operations dataset. </a:t>
            </a:r>
          </a:p>
          <a:p>
            <a:pPr marL="0" indent="0">
              <a:buNone/>
            </a:pPr>
            <a:endParaRPr lang="en-US" dirty="0"/>
          </a:p>
          <a:p>
            <a:r>
              <a:rPr lang="en-US" u="sng" dirty="0"/>
              <a:t>Content</a:t>
            </a:r>
            <a:r>
              <a:rPr lang="en-US" dirty="0"/>
              <a:t> - The dataset contains information on weather conditions recorded on each day at various weather stations around the world. Information includes precipitation, snowfall, temperatures, wind speed and whether the day included thunderstorms or other poor weather conditions.</a:t>
            </a:r>
          </a:p>
        </p:txBody>
      </p:sp>
    </p:spTree>
    <p:extLst>
      <p:ext uri="{BB962C8B-B14F-4D97-AF65-F5344CB8AC3E}">
        <p14:creationId xmlns:p14="http://schemas.microsoft.com/office/powerpoint/2010/main" val="28218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90B36-DA69-DF86-BDC5-A467AB021CA4}"/>
              </a:ext>
            </a:extLst>
          </p:cNvPr>
          <p:cNvSpPr>
            <a:spLocks noGrp="1"/>
          </p:cNvSpPr>
          <p:nvPr>
            <p:ph idx="1"/>
          </p:nvPr>
        </p:nvSpPr>
        <p:spPr>
          <a:xfrm>
            <a:off x="838200" y="349624"/>
            <a:ext cx="10515600" cy="5827339"/>
          </a:xfrm>
        </p:spPr>
        <p:txBody>
          <a:bodyPr/>
          <a:lstStyle/>
          <a:p>
            <a:r>
              <a:rPr lang="en-US" u="sng" dirty="0"/>
              <a:t>Acknowledgements</a:t>
            </a:r>
            <a:r>
              <a:rPr lang="en-US" dirty="0"/>
              <a:t> - The data are taken from the United States National Oceanic and Atmospheric Administration - National </a:t>
            </a:r>
            <a:r>
              <a:rPr lang="en-US" dirty="0" err="1"/>
              <a:t>Centres</a:t>
            </a:r>
            <a:r>
              <a:rPr lang="en-US" dirty="0"/>
              <a:t> for Environmental Information website: </a:t>
            </a:r>
            <a:r>
              <a:rPr lang="en-US" dirty="0">
                <a:hlinkClick r:id="rId2"/>
              </a:rPr>
              <a:t>https://www.ncdc.noaa.gov/dataaccess/land-based-station-data/land-based-datasets/world-war-ii-era-data</a:t>
            </a:r>
            <a:r>
              <a:rPr lang="en-US" dirty="0"/>
              <a:t> </a:t>
            </a:r>
            <a:endParaRPr lang="en-IN" dirty="0"/>
          </a:p>
          <a:p>
            <a:pPr marL="0" indent="0">
              <a:buNone/>
            </a:pPr>
            <a:endParaRPr lang="en-US" u="sng" dirty="0"/>
          </a:p>
          <a:p>
            <a:r>
              <a:rPr lang="en-US" u="sng" dirty="0"/>
              <a:t>Inspiration</a:t>
            </a:r>
            <a:r>
              <a:rPr lang="en-US" dirty="0"/>
              <a:t> - This dataset is mostly to assist with the analysis of the Aerial Bombing Operations dataset.</a:t>
            </a:r>
          </a:p>
          <a:p>
            <a:pPr marL="0" indent="0">
              <a:buNone/>
            </a:pPr>
            <a:r>
              <a:rPr lang="en-US" dirty="0"/>
              <a:t> </a:t>
            </a:r>
          </a:p>
          <a:p>
            <a:r>
              <a:rPr lang="en-US" u="sng" dirty="0"/>
              <a:t>Goal</a:t>
            </a:r>
            <a:r>
              <a:rPr lang="en-US" dirty="0"/>
              <a:t> - The Goal or the objective of this study is to predict the max and min temp based on several parameters and represent it in a visual form.</a:t>
            </a:r>
            <a:endParaRPr lang="en-IN" dirty="0"/>
          </a:p>
        </p:txBody>
      </p:sp>
    </p:spTree>
    <p:extLst>
      <p:ext uri="{BB962C8B-B14F-4D97-AF65-F5344CB8AC3E}">
        <p14:creationId xmlns:p14="http://schemas.microsoft.com/office/powerpoint/2010/main" val="98208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4ED9-3BBA-2A37-16D6-7DB13539F88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2. </a:t>
            </a:r>
            <a:r>
              <a:rPr lang="en-US" sz="3200" b="1" spc="-10" dirty="0">
                <a:solidFill>
                  <a:schemeClr val="tx1"/>
                </a:solidFill>
                <a:latin typeface="Times New Roman" panose="02020603050405020304" pitchFamily="18" charset="0"/>
                <a:cs typeface="Times New Roman" panose="02020603050405020304" pitchFamily="18" charset="0"/>
              </a:rPr>
              <a:t>Loading</a:t>
            </a:r>
            <a:r>
              <a:rPr lang="en-US" sz="3200" b="1" spc="5" dirty="0">
                <a:solidFill>
                  <a:schemeClr val="tx1"/>
                </a:solidFill>
                <a:latin typeface="Times New Roman" panose="02020603050405020304" pitchFamily="18" charset="0"/>
                <a:cs typeface="Times New Roman" panose="02020603050405020304" pitchFamily="18" charset="0"/>
              </a:rPr>
              <a:t> </a:t>
            </a:r>
            <a:r>
              <a:rPr lang="en-US" sz="3200" b="1" spc="-5" dirty="0">
                <a:solidFill>
                  <a:schemeClr val="tx1"/>
                </a:solidFill>
                <a:latin typeface="Times New Roman" panose="02020603050405020304" pitchFamily="18" charset="0"/>
                <a:cs typeface="Times New Roman" panose="02020603050405020304" pitchFamily="18" charset="0"/>
              </a:rPr>
              <a:t>the</a:t>
            </a:r>
            <a:r>
              <a:rPr lang="en-US" sz="3200" b="1" spc="10" dirty="0">
                <a:solidFill>
                  <a:schemeClr val="tx1"/>
                </a:solidFill>
                <a:latin typeface="Times New Roman" panose="02020603050405020304" pitchFamily="18" charset="0"/>
                <a:cs typeface="Times New Roman" panose="02020603050405020304" pitchFamily="18" charset="0"/>
              </a:rPr>
              <a:t> </a:t>
            </a:r>
            <a:r>
              <a:rPr lang="en-US" sz="3200" b="1" spc="-10" dirty="0">
                <a:solidFill>
                  <a:schemeClr val="tx1"/>
                </a:solidFill>
                <a:latin typeface="Times New Roman" panose="02020603050405020304" pitchFamily="18" charset="0"/>
                <a:cs typeface="Times New Roman" panose="02020603050405020304" pitchFamily="18" charset="0"/>
              </a:rPr>
              <a:t>Dataset</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spc="-5" dirty="0">
                <a:solidFill>
                  <a:schemeClr val="tx1"/>
                </a:solidFill>
                <a:latin typeface="Times New Roman" panose="02020603050405020304" pitchFamily="18" charset="0"/>
                <a:cs typeface="Times New Roman" panose="02020603050405020304" pitchFamily="18" charset="0"/>
              </a:rPr>
              <a:t>in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spc="-5" dirty="0" err="1">
                <a:solidFill>
                  <a:schemeClr val="tx1"/>
                </a:solidFill>
                <a:latin typeface="Times New Roman" panose="02020603050405020304" pitchFamily="18" charset="0"/>
                <a:cs typeface="Times New Roman" panose="02020603050405020304" pitchFamily="18" charset="0"/>
              </a:rPr>
              <a:t>Jupyter</a:t>
            </a:r>
            <a:r>
              <a:rPr lang="en-US" sz="3200" b="1" spc="-15" dirty="0">
                <a:solidFill>
                  <a:schemeClr val="tx1"/>
                </a:solidFill>
                <a:latin typeface="Times New Roman" panose="02020603050405020304" pitchFamily="18" charset="0"/>
                <a:cs typeface="Times New Roman" panose="02020603050405020304" pitchFamily="18" charset="0"/>
              </a:rPr>
              <a:t> </a:t>
            </a:r>
            <a:r>
              <a:rPr lang="en-US" sz="3200" b="1" spc="-5" dirty="0">
                <a:solidFill>
                  <a:schemeClr val="tx1"/>
                </a:solidFill>
                <a:latin typeface="Times New Roman" panose="02020603050405020304" pitchFamily="18" charset="0"/>
                <a:cs typeface="Times New Roman" panose="02020603050405020304" pitchFamily="18" charset="0"/>
              </a:rPr>
              <a:t>Notebook</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201C3D-D20C-6041-AE01-2760A11A2E8F}"/>
              </a:ext>
            </a:extLst>
          </p:cNvPr>
          <p:cNvPicPr>
            <a:picLocks noChangeAspect="1"/>
          </p:cNvPicPr>
          <p:nvPr/>
        </p:nvPicPr>
        <p:blipFill>
          <a:blip r:embed="rId2"/>
          <a:stretch>
            <a:fillRect/>
          </a:stretch>
        </p:blipFill>
        <p:spPr>
          <a:xfrm>
            <a:off x="1103394" y="1462687"/>
            <a:ext cx="9554908" cy="5030188"/>
          </a:xfrm>
          <a:prstGeom prst="rect">
            <a:avLst/>
          </a:prstGeom>
          <a:ln>
            <a:solidFill>
              <a:schemeClr val="tx1"/>
            </a:solidFill>
          </a:ln>
        </p:spPr>
      </p:pic>
    </p:spTree>
    <p:extLst>
      <p:ext uri="{BB962C8B-B14F-4D97-AF65-F5344CB8AC3E}">
        <p14:creationId xmlns:p14="http://schemas.microsoft.com/office/powerpoint/2010/main" val="351510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04F087-A422-77C9-18E7-D9D9F8050A29}"/>
              </a:ext>
            </a:extLst>
          </p:cNvPr>
          <p:cNvSpPr>
            <a:spLocks noGrp="1"/>
          </p:cNvSpPr>
          <p:nvPr>
            <p:ph type="body" idx="1"/>
          </p:nvPr>
        </p:nvSpPr>
        <p:spPr>
          <a:xfrm>
            <a:off x="831850" y="349624"/>
            <a:ext cx="10515600" cy="6024281"/>
          </a:xfrm>
        </p:spPr>
        <p:txBody>
          <a:bodyPr/>
          <a:lstStyle/>
          <a:p>
            <a:pPr marL="342900" indent="-342900">
              <a:buFont typeface="Arial" panose="020B0604020202020204" pitchFamily="34" charset="0"/>
              <a:buChar char="•"/>
            </a:pPr>
            <a:r>
              <a:rPr lang="en-IN" sz="2400" spc="-5" dirty="0">
                <a:solidFill>
                  <a:schemeClr val="tx1"/>
                </a:solidFill>
                <a:latin typeface="Times New Roman"/>
                <a:cs typeface="Times New Roman"/>
              </a:rPr>
              <a:t>Reading</a:t>
            </a:r>
            <a:r>
              <a:rPr lang="en-IN" sz="2400" spc="-15" dirty="0">
                <a:solidFill>
                  <a:schemeClr val="tx1"/>
                </a:solidFill>
                <a:latin typeface="Times New Roman"/>
                <a:cs typeface="Times New Roman"/>
              </a:rPr>
              <a:t> </a:t>
            </a:r>
            <a:r>
              <a:rPr lang="en-IN" sz="2400" spc="-5" dirty="0">
                <a:solidFill>
                  <a:schemeClr val="tx1"/>
                </a:solidFill>
                <a:latin typeface="Times New Roman"/>
                <a:cs typeface="Times New Roman"/>
              </a:rPr>
              <a:t>1</a:t>
            </a:r>
            <a:r>
              <a:rPr lang="en-IN" sz="2400" spc="-7" baseline="31250" dirty="0">
                <a:solidFill>
                  <a:schemeClr val="tx1"/>
                </a:solidFill>
                <a:latin typeface="Times New Roman"/>
                <a:cs typeface="Times New Roman"/>
              </a:rPr>
              <a:t>st</a:t>
            </a:r>
            <a:r>
              <a:rPr lang="en-IN" sz="2400" spc="120" baseline="31250" dirty="0">
                <a:solidFill>
                  <a:schemeClr val="tx1"/>
                </a:solidFill>
                <a:latin typeface="Times New Roman"/>
                <a:cs typeface="Times New Roman"/>
              </a:rPr>
              <a:t> </a:t>
            </a:r>
            <a:r>
              <a:rPr lang="en-IN" sz="2400" spc="-5" dirty="0">
                <a:solidFill>
                  <a:schemeClr val="tx1"/>
                </a:solidFill>
                <a:latin typeface="Times New Roman"/>
                <a:cs typeface="Times New Roman"/>
              </a:rPr>
              <a:t>Dataset</a:t>
            </a:r>
            <a:endParaRPr lang="en-IN" sz="2400" dirty="0">
              <a:solidFill>
                <a:schemeClr val="tx1"/>
              </a:solidFill>
              <a:latin typeface="Times New Roman"/>
              <a:cs typeface="Times New Roman"/>
            </a:endParaRPr>
          </a:p>
          <a:p>
            <a:endParaRPr lang="en-IN" dirty="0"/>
          </a:p>
        </p:txBody>
      </p:sp>
      <p:pic>
        <p:nvPicPr>
          <p:cNvPr id="5" name="Picture 4">
            <a:extLst>
              <a:ext uri="{FF2B5EF4-FFF2-40B4-BE49-F238E27FC236}">
                <a16:creationId xmlns:a16="http://schemas.microsoft.com/office/drawing/2014/main" id="{57E672BF-A61B-5535-9DBE-935711ADB21C}"/>
              </a:ext>
            </a:extLst>
          </p:cNvPr>
          <p:cNvPicPr>
            <a:picLocks noChangeAspect="1"/>
          </p:cNvPicPr>
          <p:nvPr/>
        </p:nvPicPr>
        <p:blipFill>
          <a:blip r:embed="rId2"/>
          <a:stretch>
            <a:fillRect/>
          </a:stretch>
        </p:blipFill>
        <p:spPr>
          <a:xfrm>
            <a:off x="1299493" y="914400"/>
            <a:ext cx="9593014" cy="5459505"/>
          </a:xfrm>
          <a:prstGeom prst="rect">
            <a:avLst/>
          </a:prstGeom>
          <a:ln>
            <a:solidFill>
              <a:schemeClr val="tx1"/>
            </a:solidFill>
          </a:ln>
        </p:spPr>
      </p:pic>
    </p:spTree>
    <p:extLst>
      <p:ext uri="{BB962C8B-B14F-4D97-AF65-F5344CB8AC3E}">
        <p14:creationId xmlns:p14="http://schemas.microsoft.com/office/powerpoint/2010/main" val="82308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EB5FE-850F-2F8F-3A58-8F2AB4B7ABE1}"/>
              </a:ext>
            </a:extLst>
          </p:cNvPr>
          <p:cNvSpPr>
            <a:spLocks noGrp="1"/>
          </p:cNvSpPr>
          <p:nvPr>
            <p:ph type="body" idx="1"/>
          </p:nvPr>
        </p:nvSpPr>
        <p:spPr>
          <a:xfrm>
            <a:off x="831850" y="336177"/>
            <a:ext cx="10515600" cy="5753474"/>
          </a:xfrm>
        </p:spPr>
        <p:txBody>
          <a:bodyPr/>
          <a:lstStyle/>
          <a:p>
            <a:pPr marL="342900" indent="-342900">
              <a:buFont typeface="Arial" panose="020B0604020202020204" pitchFamily="34" charset="0"/>
              <a:buChar char="•"/>
            </a:pPr>
            <a:r>
              <a:rPr lang="en-IN" sz="2400" spc="-5" dirty="0">
                <a:solidFill>
                  <a:schemeClr val="tx1"/>
                </a:solidFill>
                <a:latin typeface="Times New Roman"/>
                <a:cs typeface="Times New Roman"/>
              </a:rPr>
              <a:t>Reading</a:t>
            </a:r>
            <a:r>
              <a:rPr lang="en-IN" sz="2400" spc="-15" dirty="0">
                <a:solidFill>
                  <a:schemeClr val="tx1"/>
                </a:solidFill>
                <a:latin typeface="Times New Roman"/>
                <a:cs typeface="Times New Roman"/>
              </a:rPr>
              <a:t> </a:t>
            </a:r>
            <a:r>
              <a:rPr lang="en-IN" sz="2400" dirty="0">
                <a:solidFill>
                  <a:schemeClr val="tx1"/>
                </a:solidFill>
                <a:latin typeface="Times New Roman"/>
                <a:cs typeface="Times New Roman"/>
              </a:rPr>
              <a:t>2</a:t>
            </a:r>
            <a:r>
              <a:rPr lang="en-IN" sz="2400" baseline="31250" dirty="0">
                <a:solidFill>
                  <a:schemeClr val="tx1"/>
                </a:solidFill>
                <a:latin typeface="Times New Roman"/>
                <a:cs typeface="Times New Roman"/>
              </a:rPr>
              <a:t>nd</a:t>
            </a:r>
            <a:r>
              <a:rPr lang="en-IN" sz="2400" spc="135" baseline="31250" dirty="0">
                <a:solidFill>
                  <a:schemeClr val="tx1"/>
                </a:solidFill>
                <a:latin typeface="Times New Roman"/>
                <a:cs typeface="Times New Roman"/>
              </a:rPr>
              <a:t> </a:t>
            </a:r>
            <a:r>
              <a:rPr lang="en-IN" sz="2400" spc="-5" dirty="0">
                <a:solidFill>
                  <a:schemeClr val="tx1"/>
                </a:solidFill>
                <a:latin typeface="Times New Roman"/>
                <a:cs typeface="Times New Roman"/>
              </a:rPr>
              <a:t>Dataset</a:t>
            </a:r>
            <a:endParaRPr lang="en-IN" sz="2400" dirty="0">
              <a:solidFill>
                <a:schemeClr val="tx1"/>
              </a:solidFill>
              <a:latin typeface="Times New Roman"/>
              <a:cs typeface="Times New Roman"/>
            </a:endParaRPr>
          </a:p>
          <a:p>
            <a:endParaRPr lang="en-IN" dirty="0"/>
          </a:p>
          <a:p>
            <a:endParaRPr lang="en-IN" dirty="0"/>
          </a:p>
          <a:p>
            <a:endParaRPr lang="en-IN" dirty="0"/>
          </a:p>
          <a:p>
            <a:endParaRPr lang="en-IN" dirty="0"/>
          </a:p>
          <a:p>
            <a:endParaRPr lang="en-IN" dirty="0"/>
          </a:p>
          <a:p>
            <a:pPr marL="342900" indent="-342900">
              <a:buFont typeface="Arial" panose="020B0604020202020204" pitchFamily="34" charset="0"/>
              <a:buChar char="•"/>
            </a:pPr>
            <a:r>
              <a:rPr lang="en-IN" sz="2400" spc="-10" dirty="0">
                <a:solidFill>
                  <a:schemeClr val="tx1"/>
                </a:solidFill>
                <a:latin typeface="Times New Roman"/>
                <a:cs typeface="Times New Roman"/>
              </a:rPr>
              <a:t>Merging </a:t>
            </a:r>
            <a:r>
              <a:rPr lang="en-IN" sz="2400" dirty="0">
                <a:solidFill>
                  <a:schemeClr val="tx1"/>
                </a:solidFill>
                <a:latin typeface="Times New Roman"/>
                <a:cs typeface="Times New Roman"/>
              </a:rPr>
              <a:t>both</a:t>
            </a:r>
            <a:r>
              <a:rPr lang="en-IN" sz="2400" spc="-10" dirty="0">
                <a:solidFill>
                  <a:schemeClr val="tx1"/>
                </a:solidFill>
                <a:latin typeface="Times New Roman"/>
                <a:cs typeface="Times New Roman"/>
              </a:rPr>
              <a:t> </a:t>
            </a:r>
            <a:r>
              <a:rPr lang="en-IN" sz="2400" dirty="0">
                <a:solidFill>
                  <a:schemeClr val="tx1"/>
                </a:solidFill>
                <a:latin typeface="Times New Roman"/>
                <a:cs typeface="Times New Roman"/>
              </a:rPr>
              <a:t>the</a:t>
            </a:r>
            <a:r>
              <a:rPr lang="en-IN" sz="2400" spc="-15" dirty="0">
                <a:solidFill>
                  <a:schemeClr val="tx1"/>
                </a:solidFill>
                <a:latin typeface="Times New Roman"/>
                <a:cs typeface="Times New Roman"/>
              </a:rPr>
              <a:t> </a:t>
            </a:r>
            <a:r>
              <a:rPr lang="en-IN" sz="2400" spc="-5" dirty="0">
                <a:solidFill>
                  <a:schemeClr val="tx1"/>
                </a:solidFill>
                <a:latin typeface="Times New Roman"/>
                <a:cs typeface="Times New Roman"/>
              </a:rPr>
              <a:t>Datasets</a:t>
            </a:r>
            <a:endParaRPr lang="en-IN" sz="2400" dirty="0">
              <a:solidFill>
                <a:schemeClr val="tx1"/>
              </a:solidFill>
              <a:latin typeface="Times New Roman"/>
              <a:cs typeface="Times New Roman"/>
            </a:endParaRPr>
          </a:p>
          <a:p>
            <a:endParaRPr lang="en-IN" dirty="0"/>
          </a:p>
        </p:txBody>
      </p:sp>
      <p:pic>
        <p:nvPicPr>
          <p:cNvPr id="5" name="Picture 4">
            <a:extLst>
              <a:ext uri="{FF2B5EF4-FFF2-40B4-BE49-F238E27FC236}">
                <a16:creationId xmlns:a16="http://schemas.microsoft.com/office/drawing/2014/main" id="{D8FB288D-ED0F-461C-DBD9-8363F08AA3AE}"/>
              </a:ext>
            </a:extLst>
          </p:cNvPr>
          <p:cNvPicPr>
            <a:picLocks noChangeAspect="1"/>
          </p:cNvPicPr>
          <p:nvPr/>
        </p:nvPicPr>
        <p:blipFill>
          <a:blip r:embed="rId2"/>
          <a:stretch>
            <a:fillRect/>
          </a:stretch>
        </p:blipFill>
        <p:spPr>
          <a:xfrm>
            <a:off x="1053525" y="936662"/>
            <a:ext cx="9573961" cy="1806538"/>
          </a:xfrm>
          <a:prstGeom prst="rect">
            <a:avLst/>
          </a:prstGeom>
          <a:ln>
            <a:solidFill>
              <a:schemeClr val="tx1"/>
            </a:solidFill>
          </a:ln>
        </p:spPr>
      </p:pic>
      <p:pic>
        <p:nvPicPr>
          <p:cNvPr id="7" name="Picture 6">
            <a:extLst>
              <a:ext uri="{FF2B5EF4-FFF2-40B4-BE49-F238E27FC236}">
                <a16:creationId xmlns:a16="http://schemas.microsoft.com/office/drawing/2014/main" id="{6B851A88-ACBD-6F4F-EC03-0B427FCC4C99}"/>
              </a:ext>
            </a:extLst>
          </p:cNvPr>
          <p:cNvPicPr>
            <a:picLocks noChangeAspect="1"/>
          </p:cNvPicPr>
          <p:nvPr/>
        </p:nvPicPr>
        <p:blipFill>
          <a:blip r:embed="rId3"/>
          <a:stretch>
            <a:fillRect/>
          </a:stretch>
        </p:blipFill>
        <p:spPr>
          <a:xfrm>
            <a:off x="1043999" y="3647722"/>
            <a:ext cx="9583487" cy="2874101"/>
          </a:xfrm>
          <a:prstGeom prst="rect">
            <a:avLst/>
          </a:prstGeom>
          <a:ln>
            <a:solidFill>
              <a:schemeClr val="tx1"/>
            </a:solidFill>
          </a:ln>
        </p:spPr>
      </p:pic>
    </p:spTree>
    <p:extLst>
      <p:ext uri="{BB962C8B-B14F-4D97-AF65-F5344CB8AC3E}">
        <p14:creationId xmlns:p14="http://schemas.microsoft.com/office/powerpoint/2010/main" val="60270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CAE9BD-8116-FBC8-C86E-D6D875CAC5D9}"/>
              </a:ext>
            </a:extLst>
          </p:cNvPr>
          <p:cNvSpPr>
            <a:spLocks noGrp="1"/>
          </p:cNvSpPr>
          <p:nvPr>
            <p:ph type="body" idx="1"/>
          </p:nvPr>
        </p:nvSpPr>
        <p:spPr>
          <a:xfrm>
            <a:off x="831850" y="591671"/>
            <a:ext cx="10515600" cy="5497979"/>
          </a:xfrm>
        </p:spPr>
        <p:txBody>
          <a:bodyPr/>
          <a:lstStyle/>
          <a:p>
            <a:pPr marL="342900" indent="-342900">
              <a:buFont typeface="Arial" panose="020B0604020202020204" pitchFamily="34" charset="0"/>
              <a:buChar char="•"/>
            </a:pPr>
            <a:r>
              <a:rPr lang="en-US" sz="2400" spc="-5" dirty="0">
                <a:solidFill>
                  <a:schemeClr val="tx1"/>
                </a:solidFill>
                <a:latin typeface="Times New Roman"/>
                <a:cs typeface="Times New Roman"/>
              </a:rPr>
              <a:t>Data</a:t>
            </a:r>
            <a:r>
              <a:rPr lang="en-US" sz="2400" dirty="0">
                <a:solidFill>
                  <a:schemeClr val="tx1"/>
                </a:solidFill>
                <a:latin typeface="Times New Roman"/>
                <a:cs typeface="Times New Roman"/>
              </a:rPr>
              <a:t> </a:t>
            </a:r>
            <a:r>
              <a:rPr lang="en-US" sz="2400" spc="-5" dirty="0">
                <a:solidFill>
                  <a:schemeClr val="tx1"/>
                </a:solidFill>
                <a:latin typeface="Times New Roman"/>
                <a:cs typeface="Times New Roman"/>
              </a:rPr>
              <a:t>Cleaning</a:t>
            </a:r>
            <a:r>
              <a:rPr lang="en-US" sz="2400" spc="5" dirty="0">
                <a:solidFill>
                  <a:schemeClr val="tx1"/>
                </a:solidFill>
                <a:latin typeface="Times New Roman"/>
                <a:cs typeface="Times New Roman"/>
              </a:rPr>
              <a:t> </a:t>
            </a:r>
            <a:r>
              <a:rPr lang="en-US" sz="2400" dirty="0">
                <a:solidFill>
                  <a:schemeClr val="tx1"/>
                </a:solidFill>
                <a:latin typeface="Times New Roman"/>
                <a:cs typeface="Times New Roman"/>
              </a:rPr>
              <a:t>&amp;</a:t>
            </a:r>
            <a:r>
              <a:rPr lang="en-US" sz="2400" spc="5" dirty="0">
                <a:solidFill>
                  <a:schemeClr val="tx1"/>
                </a:solidFill>
                <a:latin typeface="Times New Roman"/>
                <a:cs typeface="Times New Roman"/>
              </a:rPr>
              <a:t> </a:t>
            </a:r>
            <a:r>
              <a:rPr lang="en-US" sz="2400" spc="-5" dirty="0">
                <a:solidFill>
                  <a:schemeClr val="tx1"/>
                </a:solidFill>
                <a:latin typeface="Times New Roman"/>
                <a:cs typeface="Times New Roman"/>
              </a:rPr>
              <a:t>Data</a:t>
            </a:r>
            <a:r>
              <a:rPr lang="en-US" sz="2400" dirty="0">
                <a:solidFill>
                  <a:schemeClr val="tx1"/>
                </a:solidFill>
                <a:latin typeface="Times New Roman"/>
                <a:cs typeface="Times New Roman"/>
              </a:rPr>
              <a:t> Type</a:t>
            </a:r>
            <a:r>
              <a:rPr lang="en-US" sz="2400" spc="-25" dirty="0">
                <a:solidFill>
                  <a:schemeClr val="tx1"/>
                </a:solidFill>
                <a:latin typeface="Times New Roman"/>
                <a:cs typeface="Times New Roman"/>
              </a:rPr>
              <a:t> </a:t>
            </a:r>
            <a:r>
              <a:rPr lang="en-US" sz="2400" spc="-5" dirty="0">
                <a:solidFill>
                  <a:schemeClr val="tx1"/>
                </a:solidFill>
                <a:latin typeface="Times New Roman"/>
                <a:cs typeface="Times New Roman"/>
              </a:rPr>
              <a:t>Conversions</a:t>
            </a:r>
            <a:endParaRPr lang="en-US" sz="2400" dirty="0">
              <a:solidFill>
                <a:schemeClr val="tx1"/>
              </a:solidFill>
              <a:latin typeface="Times New Roman"/>
              <a:cs typeface="Times New Roman"/>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342900" indent="-342900">
              <a:buFont typeface="Arial" panose="020B0604020202020204" pitchFamily="34" charset="0"/>
              <a:buChar char="•"/>
            </a:pPr>
            <a:r>
              <a:rPr lang="en-IN" sz="2400" dirty="0">
                <a:solidFill>
                  <a:schemeClr val="tx1"/>
                </a:solidFill>
                <a:latin typeface="Times New Roman"/>
                <a:cs typeface="Times New Roman"/>
              </a:rPr>
              <a:t>Dropping</a:t>
            </a:r>
            <a:r>
              <a:rPr lang="en-IN" sz="2400" spc="-20" dirty="0">
                <a:solidFill>
                  <a:schemeClr val="tx1"/>
                </a:solidFill>
                <a:latin typeface="Times New Roman"/>
                <a:cs typeface="Times New Roman"/>
              </a:rPr>
              <a:t> </a:t>
            </a:r>
            <a:r>
              <a:rPr lang="en-IN" sz="2400" dirty="0">
                <a:solidFill>
                  <a:schemeClr val="tx1"/>
                </a:solidFill>
                <a:latin typeface="Times New Roman"/>
                <a:cs typeface="Times New Roman"/>
              </a:rPr>
              <a:t>the</a:t>
            </a:r>
            <a:r>
              <a:rPr lang="en-IN" sz="2400" spc="-25" dirty="0">
                <a:solidFill>
                  <a:schemeClr val="tx1"/>
                </a:solidFill>
                <a:latin typeface="Times New Roman"/>
                <a:cs typeface="Times New Roman"/>
              </a:rPr>
              <a:t> </a:t>
            </a:r>
            <a:r>
              <a:rPr lang="en-IN" sz="2400" spc="-5" dirty="0">
                <a:solidFill>
                  <a:schemeClr val="tx1"/>
                </a:solidFill>
                <a:latin typeface="Times New Roman"/>
                <a:cs typeface="Times New Roman"/>
              </a:rPr>
              <a:t>columns</a:t>
            </a:r>
            <a:endParaRPr lang="en-IN" sz="2400" dirty="0">
              <a:solidFill>
                <a:schemeClr val="tx1"/>
              </a:solidFill>
              <a:latin typeface="Times New Roman"/>
              <a:cs typeface="Times New Roman"/>
            </a:endParaRPr>
          </a:p>
          <a:p>
            <a:endParaRPr lang="en-IN" dirty="0"/>
          </a:p>
        </p:txBody>
      </p:sp>
      <p:pic>
        <p:nvPicPr>
          <p:cNvPr id="5" name="Picture 4">
            <a:extLst>
              <a:ext uri="{FF2B5EF4-FFF2-40B4-BE49-F238E27FC236}">
                <a16:creationId xmlns:a16="http://schemas.microsoft.com/office/drawing/2014/main" id="{2BC516AC-C5D8-572A-6B32-F73072D634BB}"/>
              </a:ext>
            </a:extLst>
          </p:cNvPr>
          <p:cNvPicPr>
            <a:picLocks noChangeAspect="1"/>
          </p:cNvPicPr>
          <p:nvPr/>
        </p:nvPicPr>
        <p:blipFill>
          <a:blip r:embed="rId2"/>
          <a:stretch>
            <a:fillRect/>
          </a:stretch>
        </p:blipFill>
        <p:spPr>
          <a:xfrm>
            <a:off x="831850" y="1014362"/>
            <a:ext cx="9621593" cy="714475"/>
          </a:xfrm>
          <a:prstGeom prst="rect">
            <a:avLst/>
          </a:prstGeom>
          <a:ln>
            <a:solidFill>
              <a:schemeClr val="tx1"/>
            </a:solidFill>
          </a:ln>
        </p:spPr>
      </p:pic>
      <p:pic>
        <p:nvPicPr>
          <p:cNvPr id="7" name="Picture 6">
            <a:extLst>
              <a:ext uri="{FF2B5EF4-FFF2-40B4-BE49-F238E27FC236}">
                <a16:creationId xmlns:a16="http://schemas.microsoft.com/office/drawing/2014/main" id="{5BF898F6-D510-09F5-62A7-228D04A27289}"/>
              </a:ext>
            </a:extLst>
          </p:cNvPr>
          <p:cNvPicPr>
            <a:picLocks noChangeAspect="1"/>
          </p:cNvPicPr>
          <p:nvPr/>
        </p:nvPicPr>
        <p:blipFill>
          <a:blip r:embed="rId3"/>
          <a:stretch>
            <a:fillRect/>
          </a:stretch>
        </p:blipFill>
        <p:spPr>
          <a:xfrm>
            <a:off x="844550" y="1932530"/>
            <a:ext cx="9593014" cy="2676899"/>
          </a:xfrm>
          <a:prstGeom prst="rect">
            <a:avLst/>
          </a:prstGeom>
          <a:ln>
            <a:solidFill>
              <a:schemeClr val="tx1"/>
            </a:solidFill>
          </a:ln>
        </p:spPr>
      </p:pic>
      <p:pic>
        <p:nvPicPr>
          <p:cNvPr id="9" name="Picture 8">
            <a:extLst>
              <a:ext uri="{FF2B5EF4-FFF2-40B4-BE49-F238E27FC236}">
                <a16:creationId xmlns:a16="http://schemas.microsoft.com/office/drawing/2014/main" id="{97FC243D-0172-5B6D-1C26-0A0504C7C818}"/>
              </a:ext>
            </a:extLst>
          </p:cNvPr>
          <p:cNvPicPr>
            <a:picLocks noChangeAspect="1"/>
          </p:cNvPicPr>
          <p:nvPr/>
        </p:nvPicPr>
        <p:blipFill>
          <a:blip r:embed="rId4"/>
          <a:stretch>
            <a:fillRect/>
          </a:stretch>
        </p:blipFill>
        <p:spPr>
          <a:xfrm>
            <a:off x="831850" y="5120211"/>
            <a:ext cx="9564435" cy="685896"/>
          </a:xfrm>
          <a:prstGeom prst="rect">
            <a:avLst/>
          </a:prstGeom>
          <a:ln>
            <a:solidFill>
              <a:schemeClr val="tx1"/>
            </a:solidFill>
          </a:ln>
        </p:spPr>
      </p:pic>
    </p:spTree>
    <p:extLst>
      <p:ext uri="{BB962C8B-B14F-4D97-AF65-F5344CB8AC3E}">
        <p14:creationId xmlns:p14="http://schemas.microsoft.com/office/powerpoint/2010/main" val="20445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A9EC4A-6F0E-7E2E-B3F0-AB510616094A}"/>
              </a:ext>
            </a:extLst>
          </p:cNvPr>
          <p:cNvSpPr>
            <a:spLocks noGrp="1"/>
          </p:cNvSpPr>
          <p:nvPr>
            <p:ph type="body" idx="1"/>
          </p:nvPr>
        </p:nvSpPr>
        <p:spPr>
          <a:xfrm>
            <a:off x="838200" y="430306"/>
            <a:ext cx="10515600" cy="5659344"/>
          </a:xfrm>
        </p:spPr>
        <p:txBody>
          <a:bodyPr/>
          <a:lstStyle/>
          <a:p>
            <a:pPr marL="342900" indent="-342900">
              <a:buFont typeface="Arial" panose="020B0604020202020204" pitchFamily="34" charset="0"/>
              <a:buChar char="•"/>
            </a:pPr>
            <a:r>
              <a:rPr lang="en-IN" sz="2400" spc="5" dirty="0">
                <a:solidFill>
                  <a:schemeClr val="tx1"/>
                </a:solidFill>
                <a:latin typeface="Times New Roman"/>
                <a:cs typeface="Times New Roman"/>
              </a:rPr>
              <a:t>E</a:t>
            </a:r>
            <a:r>
              <a:rPr lang="en-IN" sz="2400" dirty="0">
                <a:solidFill>
                  <a:schemeClr val="tx1"/>
                </a:solidFill>
                <a:latin typeface="Times New Roman"/>
                <a:cs typeface="Times New Roman"/>
              </a:rPr>
              <a:t>xplo</a:t>
            </a:r>
            <a:r>
              <a:rPr lang="en-IN" sz="2400" spc="5" dirty="0">
                <a:solidFill>
                  <a:schemeClr val="tx1"/>
                </a:solidFill>
                <a:latin typeface="Times New Roman"/>
                <a:cs typeface="Times New Roman"/>
              </a:rPr>
              <a:t>r</a:t>
            </a:r>
            <a:r>
              <a:rPr lang="en-IN" sz="2400" spc="-5" dirty="0">
                <a:solidFill>
                  <a:schemeClr val="tx1"/>
                </a:solidFill>
                <a:latin typeface="Times New Roman"/>
                <a:cs typeface="Times New Roman"/>
              </a:rPr>
              <a:t>a</a:t>
            </a:r>
            <a:r>
              <a:rPr lang="en-IN" sz="2400" dirty="0">
                <a:solidFill>
                  <a:schemeClr val="tx1"/>
                </a:solidFill>
                <a:latin typeface="Times New Roman"/>
                <a:cs typeface="Times New Roman"/>
              </a:rPr>
              <a:t>to</a:t>
            </a:r>
            <a:r>
              <a:rPr lang="en-IN" sz="2400" spc="5" dirty="0">
                <a:solidFill>
                  <a:schemeClr val="tx1"/>
                </a:solidFill>
                <a:latin typeface="Times New Roman"/>
                <a:cs typeface="Times New Roman"/>
              </a:rPr>
              <a:t>r</a:t>
            </a:r>
            <a:r>
              <a:rPr lang="en-IN" sz="2400" dirty="0">
                <a:solidFill>
                  <a:schemeClr val="tx1"/>
                </a:solidFill>
                <a:latin typeface="Times New Roman"/>
                <a:cs typeface="Times New Roman"/>
              </a:rPr>
              <a:t>y</a:t>
            </a:r>
            <a:r>
              <a:rPr lang="en-IN" sz="2400" spc="-15" dirty="0">
                <a:solidFill>
                  <a:schemeClr val="tx1"/>
                </a:solidFill>
                <a:latin typeface="Times New Roman"/>
                <a:cs typeface="Times New Roman"/>
              </a:rPr>
              <a:t> </a:t>
            </a:r>
            <a:r>
              <a:rPr lang="en-IN" sz="2400" spc="-5" dirty="0">
                <a:solidFill>
                  <a:schemeClr val="tx1"/>
                </a:solidFill>
                <a:latin typeface="Times New Roman"/>
                <a:cs typeface="Times New Roman"/>
              </a:rPr>
              <a:t>D</a:t>
            </a:r>
            <a:r>
              <a:rPr lang="en-IN" sz="2400" spc="-10" dirty="0">
                <a:solidFill>
                  <a:schemeClr val="tx1"/>
                </a:solidFill>
                <a:latin typeface="Times New Roman"/>
                <a:cs typeface="Times New Roman"/>
              </a:rPr>
              <a:t>a</a:t>
            </a:r>
            <a:r>
              <a:rPr lang="en-IN" sz="2400" dirty="0">
                <a:solidFill>
                  <a:schemeClr val="tx1"/>
                </a:solidFill>
                <a:latin typeface="Times New Roman"/>
                <a:cs typeface="Times New Roman"/>
              </a:rPr>
              <a:t>ta</a:t>
            </a:r>
            <a:r>
              <a:rPr lang="en-IN" sz="2400" spc="-55" dirty="0">
                <a:solidFill>
                  <a:schemeClr val="tx1"/>
                </a:solidFill>
                <a:latin typeface="Times New Roman"/>
                <a:cs typeface="Times New Roman"/>
              </a:rPr>
              <a:t> </a:t>
            </a:r>
            <a:r>
              <a:rPr lang="en-IN" sz="2400" spc="-5" dirty="0">
                <a:solidFill>
                  <a:schemeClr val="tx1"/>
                </a:solidFill>
                <a:latin typeface="Times New Roman"/>
                <a:cs typeface="Times New Roman"/>
              </a:rPr>
              <a:t>An</a:t>
            </a:r>
            <a:r>
              <a:rPr lang="en-IN" sz="2400" spc="-10" dirty="0">
                <a:solidFill>
                  <a:schemeClr val="tx1"/>
                </a:solidFill>
                <a:latin typeface="Times New Roman"/>
                <a:cs typeface="Times New Roman"/>
              </a:rPr>
              <a:t>a</a:t>
            </a:r>
            <a:r>
              <a:rPr lang="en-IN" sz="2400" dirty="0">
                <a:solidFill>
                  <a:schemeClr val="tx1"/>
                </a:solidFill>
                <a:latin typeface="Times New Roman"/>
                <a:cs typeface="Times New Roman"/>
              </a:rPr>
              <a:t>ly</a:t>
            </a:r>
            <a:r>
              <a:rPr lang="en-IN" sz="2400" spc="-10" dirty="0">
                <a:solidFill>
                  <a:schemeClr val="tx1"/>
                </a:solidFill>
                <a:latin typeface="Times New Roman"/>
                <a:cs typeface="Times New Roman"/>
              </a:rPr>
              <a:t>s</a:t>
            </a:r>
            <a:r>
              <a:rPr lang="en-IN" sz="2400" dirty="0">
                <a:solidFill>
                  <a:schemeClr val="tx1"/>
                </a:solidFill>
                <a:latin typeface="Times New Roman"/>
                <a:cs typeface="Times New Roman"/>
              </a:rPr>
              <a:t>is</a:t>
            </a:r>
          </a:p>
          <a:p>
            <a:endParaRPr lang="en-IN" dirty="0"/>
          </a:p>
        </p:txBody>
      </p:sp>
      <p:pic>
        <p:nvPicPr>
          <p:cNvPr id="5" name="Picture 4">
            <a:extLst>
              <a:ext uri="{FF2B5EF4-FFF2-40B4-BE49-F238E27FC236}">
                <a16:creationId xmlns:a16="http://schemas.microsoft.com/office/drawing/2014/main" id="{987D7F5A-3985-EDE9-CA07-9A8FEBA58ADE}"/>
              </a:ext>
            </a:extLst>
          </p:cNvPr>
          <p:cNvPicPr>
            <a:picLocks noChangeAspect="1"/>
          </p:cNvPicPr>
          <p:nvPr/>
        </p:nvPicPr>
        <p:blipFill rotWithShape="1">
          <a:blip r:embed="rId2"/>
          <a:srcRect r="46560"/>
          <a:stretch/>
        </p:blipFill>
        <p:spPr>
          <a:xfrm>
            <a:off x="979772" y="1152207"/>
            <a:ext cx="3581339" cy="4553585"/>
          </a:xfrm>
          <a:prstGeom prst="rect">
            <a:avLst/>
          </a:prstGeom>
          <a:ln>
            <a:solidFill>
              <a:schemeClr val="tx1"/>
            </a:solidFill>
          </a:ln>
        </p:spPr>
      </p:pic>
      <p:pic>
        <p:nvPicPr>
          <p:cNvPr id="7" name="Picture 6">
            <a:extLst>
              <a:ext uri="{FF2B5EF4-FFF2-40B4-BE49-F238E27FC236}">
                <a16:creationId xmlns:a16="http://schemas.microsoft.com/office/drawing/2014/main" id="{FDBA7E94-FB06-4F2F-120E-AED195D9A10E}"/>
              </a:ext>
            </a:extLst>
          </p:cNvPr>
          <p:cNvPicPr>
            <a:picLocks noChangeAspect="1"/>
          </p:cNvPicPr>
          <p:nvPr/>
        </p:nvPicPr>
        <p:blipFill>
          <a:blip r:embed="rId3"/>
          <a:stretch>
            <a:fillRect/>
          </a:stretch>
        </p:blipFill>
        <p:spPr>
          <a:xfrm>
            <a:off x="4702683" y="1152207"/>
            <a:ext cx="3480229" cy="4591691"/>
          </a:xfrm>
          <a:prstGeom prst="rect">
            <a:avLst/>
          </a:prstGeom>
          <a:ln>
            <a:solidFill>
              <a:schemeClr val="tx1"/>
            </a:solidFill>
          </a:ln>
        </p:spPr>
      </p:pic>
      <p:pic>
        <p:nvPicPr>
          <p:cNvPr id="9" name="Picture 8">
            <a:extLst>
              <a:ext uri="{FF2B5EF4-FFF2-40B4-BE49-F238E27FC236}">
                <a16:creationId xmlns:a16="http://schemas.microsoft.com/office/drawing/2014/main" id="{B7DCA7CB-C035-DBA3-5F75-D81E1E323B5C}"/>
              </a:ext>
            </a:extLst>
          </p:cNvPr>
          <p:cNvPicPr>
            <a:picLocks noChangeAspect="1"/>
          </p:cNvPicPr>
          <p:nvPr/>
        </p:nvPicPr>
        <p:blipFill>
          <a:blip r:embed="rId4"/>
          <a:stretch>
            <a:fillRect/>
          </a:stretch>
        </p:blipFill>
        <p:spPr>
          <a:xfrm>
            <a:off x="8425594" y="1166496"/>
            <a:ext cx="3446499" cy="4563112"/>
          </a:xfrm>
          <a:prstGeom prst="rect">
            <a:avLst/>
          </a:prstGeom>
          <a:ln>
            <a:solidFill>
              <a:schemeClr val="tx1"/>
            </a:solidFill>
          </a:ln>
        </p:spPr>
      </p:pic>
    </p:spTree>
    <p:extLst>
      <p:ext uri="{BB962C8B-B14F-4D97-AF65-F5344CB8AC3E}">
        <p14:creationId xmlns:p14="http://schemas.microsoft.com/office/powerpoint/2010/main" val="187879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73817-740B-3FF6-ABA3-67B403F0DDC8}"/>
              </a:ext>
            </a:extLst>
          </p:cNvPr>
          <p:cNvPicPr>
            <a:picLocks noChangeAspect="1"/>
          </p:cNvPicPr>
          <p:nvPr/>
        </p:nvPicPr>
        <p:blipFill rotWithShape="1">
          <a:blip r:embed="rId2"/>
          <a:srcRect r="38090"/>
          <a:stretch/>
        </p:blipFill>
        <p:spPr>
          <a:xfrm>
            <a:off x="476755" y="336001"/>
            <a:ext cx="3059821" cy="6185998"/>
          </a:xfrm>
          <a:prstGeom prst="rect">
            <a:avLst/>
          </a:prstGeom>
          <a:ln>
            <a:solidFill>
              <a:schemeClr val="tx1"/>
            </a:solidFill>
          </a:ln>
        </p:spPr>
      </p:pic>
      <p:pic>
        <p:nvPicPr>
          <p:cNvPr id="5" name="Picture 4">
            <a:extLst>
              <a:ext uri="{FF2B5EF4-FFF2-40B4-BE49-F238E27FC236}">
                <a16:creationId xmlns:a16="http://schemas.microsoft.com/office/drawing/2014/main" id="{762BE430-E4D5-AE81-2D9F-7965C6092D72}"/>
              </a:ext>
            </a:extLst>
          </p:cNvPr>
          <p:cNvPicPr>
            <a:picLocks noChangeAspect="1"/>
          </p:cNvPicPr>
          <p:nvPr/>
        </p:nvPicPr>
        <p:blipFill>
          <a:blip r:embed="rId3"/>
          <a:stretch>
            <a:fillRect/>
          </a:stretch>
        </p:blipFill>
        <p:spPr>
          <a:xfrm>
            <a:off x="4028590" y="295659"/>
            <a:ext cx="3380739" cy="6185997"/>
          </a:xfrm>
          <a:prstGeom prst="rect">
            <a:avLst/>
          </a:prstGeom>
          <a:ln>
            <a:solidFill>
              <a:schemeClr val="tx1"/>
            </a:solidFill>
          </a:ln>
        </p:spPr>
      </p:pic>
      <p:pic>
        <p:nvPicPr>
          <p:cNvPr id="7" name="Picture 6">
            <a:extLst>
              <a:ext uri="{FF2B5EF4-FFF2-40B4-BE49-F238E27FC236}">
                <a16:creationId xmlns:a16="http://schemas.microsoft.com/office/drawing/2014/main" id="{68B426F0-2EB4-D644-3F5F-ED626E05F3DF}"/>
              </a:ext>
            </a:extLst>
          </p:cNvPr>
          <p:cNvPicPr>
            <a:picLocks noChangeAspect="1"/>
          </p:cNvPicPr>
          <p:nvPr/>
        </p:nvPicPr>
        <p:blipFill>
          <a:blip r:embed="rId4"/>
          <a:stretch>
            <a:fillRect/>
          </a:stretch>
        </p:blipFill>
        <p:spPr>
          <a:xfrm>
            <a:off x="7670412" y="1519553"/>
            <a:ext cx="4220164" cy="3496163"/>
          </a:xfrm>
          <a:prstGeom prst="rect">
            <a:avLst/>
          </a:prstGeom>
          <a:ln>
            <a:solidFill>
              <a:schemeClr val="tx1"/>
            </a:solidFill>
          </a:ln>
        </p:spPr>
      </p:pic>
    </p:spTree>
    <p:extLst>
      <p:ext uri="{BB962C8B-B14F-4D97-AF65-F5344CB8AC3E}">
        <p14:creationId xmlns:p14="http://schemas.microsoft.com/office/powerpoint/2010/main" val="2730499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236</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Colonna MT</vt:lpstr>
      <vt:lpstr>Times New Roman</vt:lpstr>
      <vt:lpstr>Office Theme</vt:lpstr>
      <vt:lpstr>WEATHER ANALYSIS DURING WORLD WAR 2</vt:lpstr>
      <vt:lpstr>PowerPoint Presentation</vt:lpstr>
      <vt:lpstr>PowerPoint Presentation</vt:lpstr>
      <vt:lpstr>2. Loading the Dataset in Jupyter Notebook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ANALYSIS DURING WORLD WAR 2</dc:title>
  <dc:creator>ankita burde</dc:creator>
  <cp:lastModifiedBy>ankita burde</cp:lastModifiedBy>
  <cp:revision>1</cp:revision>
  <dcterms:created xsi:type="dcterms:W3CDTF">2023-09-02T15:12:17Z</dcterms:created>
  <dcterms:modified xsi:type="dcterms:W3CDTF">2023-09-02T16:10:59Z</dcterms:modified>
</cp:coreProperties>
</file>