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69DAE71-F85E-4989-B2D1-C15FA9D071B2}">
  <a:tblStyle styleId="{B69DAE71-F85E-4989-B2D1-C15FA9D071B2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0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1113" lvl="1" marL="227013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762" lvl="2" marL="461963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" lvl="3" marL="687388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69455" y="66575"/>
            <a:ext cx="319090" cy="41195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Neo23x0/yarGen" TargetMode="External"/><Relationship Id="rId3" Type="http://schemas.openxmlformats.org/officeDocument/2006/relationships/hyperlink" Target="http://www.binar.ly/search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/>
              <a:t>John</a:t>
            </a: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/>
              <a:t>John   Other keywords exist.  nocase to make it  case insensitive.  ascii is combined with wide to look for ascii and unicode forms of the same string.</a:t>
            </a: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/>
              <a:t>John  This is a table of reserved keywords, note that these cannot be used as a rule identifier. 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/>
              <a:t>John  </a:t>
            </a:r>
            <a:r>
              <a:rPr lang="en-CA" sz="1100"/>
              <a:t>Another modifier that can be applied to text strings is fullword. This modifier guarantee that the string will match only if it appears in the file delimited by non-alphanumeric characters. For example the string </a:t>
            </a:r>
            <a:r>
              <a:rPr i="1" lang="en-CA" sz="1100"/>
              <a:t>baseball</a:t>
            </a:r>
            <a:r>
              <a:rPr lang="en-CA" sz="1100"/>
              <a:t>, if defined as fullword, don’t matches </a:t>
            </a:r>
            <a:r>
              <a:rPr i="1" lang="en-CA" sz="1100"/>
              <a:t>www.onebaseball.com</a:t>
            </a:r>
            <a:r>
              <a:rPr lang="en-CA" sz="1100"/>
              <a:t> but it matches </a:t>
            </a:r>
            <a:r>
              <a:rPr i="1" lang="en-CA" sz="1100"/>
              <a:t>www.baseball-reference.com</a:t>
            </a:r>
            <a:r>
              <a:rPr lang="en-CA" sz="1100"/>
              <a:t> and </a:t>
            </a:r>
            <a:r>
              <a:rPr i="1" lang="en-CA" sz="1100"/>
              <a:t>www.baseball.com</a:t>
            </a:r>
            <a:r>
              <a:rPr lang="en-CA" sz="1100"/>
              <a:t>.</a:t>
            </a:r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/>
              <a:t>John  </a:t>
            </a:r>
            <a:r>
              <a:rPr lang="en-CA" sz="1100"/>
              <a:t> </a:t>
            </a:r>
            <a:r>
              <a:rPr lang="en-CA">
                <a:solidFill>
                  <a:srgbClr val="404040"/>
                </a:solidFill>
                <a:highlight>
                  <a:srgbClr val="FCFCFC"/>
                </a:highlight>
              </a:rPr>
              <a:t>Wild-cards are nibble-wise, which means that you can define just one nibble of the byte and leave the other unknown.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100"/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>
                <a:solidFill>
                  <a:srgbClr val="404040"/>
                </a:solidFill>
                <a:highlight>
                  <a:srgbClr val="FCFCFC"/>
                </a:highlight>
              </a:rPr>
              <a:t>John        </a:t>
            </a:r>
            <a:r>
              <a:rPr lang="en-CA">
                <a:solidFill>
                  <a:srgbClr val="404040"/>
                </a:solidFill>
                <a:highlight>
                  <a:srgbClr val="FCFCFC"/>
                </a:highlight>
              </a:rPr>
              <a:t>Jumps can be unbounded [2-] or [-].  Horrible performance if you put a jump at the beginning or end.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>
                <a:solidFill>
                  <a:srgbClr val="404040"/>
                </a:solidFill>
                <a:highlight>
                  <a:srgbClr val="FCFCFC"/>
                </a:highlight>
              </a:rPr>
              <a:t>Monty      Yara will throw a fit if you try to use it in those situations (beginning or end)</a:t>
            </a:r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/>
              <a:t>John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CA">
                <a:solidFill>
                  <a:srgbClr val="404040"/>
                </a:solidFill>
                <a:highlight>
                  <a:srgbClr val="FCFCFC"/>
                </a:highlight>
              </a:rPr>
              <a:t>The alternative expression above would return on BA 5E BA 11 23 or BA 5E BB 11 23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/>
              <a:t>John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CA" sz="1100">
                <a:latin typeface="Calibri"/>
                <a:ea typeface="Calibri"/>
                <a:cs typeface="Calibri"/>
                <a:sym typeface="Calibri"/>
              </a:rPr>
              <a:t>John    Arithmetic operators (+, -, *, \, %) and bitwise operators (&amp;, |, &lt;&lt;, &gt;&gt;, ~, ^) can be used on numerical expressions.</a:t>
            </a:r>
          </a:p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/>
              <a:t>John  This example would return results if two of the strings, $a, $b or $c match.  </a:t>
            </a: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/>
              <a:t>John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/>
              <a:t>Monty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/>
              <a:t>Monty this is a real setup...</a:t>
            </a:r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/>
              <a:t>Monty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/>
              <a:t>Monty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/>
              <a:t>Monty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/>
              <a:t>Monty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/>
              <a:t>Monty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/>
              <a:t>Monty   What it looks like at the command line.</a:t>
            </a:r>
          </a:p>
        </p:txBody>
      </p:sp>
      <p:sp>
        <p:nvSpPr>
          <p:cNvPr id="384" name="Shape 38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/>
              <a:t>Monty    recovery.bak matching on rules</a:t>
            </a:r>
          </a:p>
        </p:txBody>
      </p:sp>
      <p:sp>
        <p:nvSpPr>
          <p:cNvPr id="392" name="Shape 39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/>
              <a:t>John     </a:t>
            </a:r>
            <a:r>
              <a:rPr lang="en-CA" u="sng">
                <a:solidFill>
                  <a:schemeClr val="hlink"/>
                </a:solidFill>
                <a:hlinkClick r:id="rId2"/>
              </a:rPr>
              <a:t>https://github.com/Neo23x0/yarGen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u="sng">
                <a:solidFill>
                  <a:schemeClr val="hlink"/>
                </a:solidFill>
                <a:hlinkClick r:id="rId3"/>
              </a:rPr>
              <a:t>http://www.binar.ly/search</a:t>
            </a:r>
            <a:r>
              <a:rPr lang="en-CA"/>
              <a:t>  </a:t>
            </a:r>
          </a:p>
        </p:txBody>
      </p:sp>
      <p:sp>
        <p:nvSpPr>
          <p:cNvPr id="400" name="Shape 40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/>
              <a:t>John  </a:t>
            </a:r>
          </a:p>
        </p:txBody>
      </p:sp>
      <p:sp>
        <p:nvSpPr>
          <p:cNvPr id="408" name="Shape 40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/>
              <a:t>John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Shape 42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John</a:t>
            </a:r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/>
              <a:t>John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/>
              <a:t>Monty  - Yara points at any file, at rest or in memory.  file anywhere.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/>
              <a:t>John</a:t>
            </a: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/>
              <a:t>John  This is a table of reserved keywords, note that these cannot be used as a rule identifier. 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/>
              <a:t>John</a:t>
            </a:r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/>
              <a:t>John</a:t>
            </a:r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ver Slide">
    <p:bg>
      <p:bgPr>
        <a:solidFill>
          <a:schemeClr val="dk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:\Dockets\1406 Penta Fidelis POT\Graphics\Bkgd.png" id="18" name="Shape 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144" y="-9144"/>
            <a:ext cx="12207239" cy="68762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>
            <p:ph type="ctrTitle"/>
          </p:nvPr>
        </p:nvSpPr>
        <p:spPr>
          <a:xfrm>
            <a:off x="569562" y="384175"/>
            <a:ext cx="643924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4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594783" y="1747774"/>
            <a:ext cx="35184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I:\Dockets\1406 Penta Fidelis POT\Graphics\LogoCover.png" id="21" name="Shape 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4039" y="568452"/>
            <a:ext cx="3848978" cy="53494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:\Dockets\1406 Penta Fidelis POT\Graphics\WordmarkCover.png" id="22" name="Shape 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941" y="5314569"/>
            <a:ext cx="2202979" cy="793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umbered + Pull Quot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575150" y="228600"/>
            <a:ext cx="1103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i="0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576072" y="1426463"/>
            <a:ext cx="523951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3825" lvl="0" marL="228600" marR="0" rtl="0" algn="l">
              <a:lnSpc>
                <a:spcPct val="95000"/>
              </a:lnSpc>
              <a:spcBef>
                <a:spcPts val="1500"/>
              </a:spcBef>
              <a:buClr>
                <a:schemeClr val="accent1"/>
              </a:buClr>
              <a:buSzPct val="97058"/>
              <a:buFont typeface="Arial"/>
              <a:buAutoNum type="arabicPeriod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4780" lvl="1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accent1"/>
              </a:buClr>
              <a:buSzPct val="77647"/>
              <a:buFont typeface="Arial"/>
              <a:buAutoNum type="alphaUcPeriod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accent1"/>
              </a:buClr>
              <a:buSzPct val="77647"/>
              <a:buFont typeface="Arial"/>
              <a:buAutoNum type="arabicPeriod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accent1"/>
              </a:buClr>
              <a:buSzPct val="77647"/>
              <a:buFont typeface="Arial"/>
              <a:buAutoNum type="alphaLcPeriod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accent1"/>
              </a:buClr>
              <a:buSzPct val="77647"/>
              <a:buFont typeface="Arial"/>
              <a:buAutoNum type="romanLcPeriod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716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716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716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7160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6373367" y="1426463"/>
            <a:ext cx="523951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500"/>
              </a:spcBef>
              <a:buClr>
                <a:schemeClr val="accent5"/>
              </a:buClr>
              <a:buFont typeface="Arial"/>
              <a:buNone/>
              <a:defRPr b="1" i="0" sz="2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225000"/>
              </a:lnSpc>
              <a:spcBef>
                <a:spcPts val="0"/>
              </a:spcBef>
              <a:buClr>
                <a:schemeClr val="accent5"/>
              </a:buClr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228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716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716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716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7160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1441116" y="6375231"/>
            <a:ext cx="1929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007550" y="6367019"/>
            <a:ext cx="6781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569150" y="6367019"/>
            <a:ext cx="4070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xt + 1 Phot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575150" y="228600"/>
            <a:ext cx="523725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i="0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576072" y="1426463"/>
            <a:ext cx="523951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3825" lvl="0" marL="228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97058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7480" lvl="1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716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716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716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7160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1441116" y="6375231"/>
            <a:ext cx="1929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3007550" y="6367019"/>
            <a:ext cx="6781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569150" y="6367019"/>
            <a:ext cx="4070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6388100" y="566927"/>
            <a:ext cx="5239511" cy="51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368" lvl="1" marL="230188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8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478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478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4779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3" type="body"/>
          </p:nvPr>
        </p:nvSpPr>
        <p:spPr>
          <a:xfrm>
            <a:off x="6381242" y="5771260"/>
            <a:ext cx="5239511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125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368" lvl="1" marL="230188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8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478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478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4779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xt + 2 Photo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575150" y="228600"/>
            <a:ext cx="523725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i="0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576072" y="1426463"/>
            <a:ext cx="523951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4780" lvl="0" marL="228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7480" lvl="1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716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716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716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7160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1441116" y="6375231"/>
            <a:ext cx="1929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007550" y="6367019"/>
            <a:ext cx="6781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569150" y="6367019"/>
            <a:ext cx="4070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6" name="Shape 106"/>
          <p:cNvSpPr/>
          <p:nvPr>
            <p:ph idx="2" type="pic"/>
          </p:nvPr>
        </p:nvSpPr>
        <p:spPr>
          <a:xfrm>
            <a:off x="6388100" y="566927"/>
            <a:ext cx="5239511" cy="22219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368" lvl="1" marL="230188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8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478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478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4779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/>
          <p:nvPr>
            <p:ph idx="3" type="pic"/>
          </p:nvPr>
        </p:nvSpPr>
        <p:spPr>
          <a:xfrm>
            <a:off x="6388100" y="3291839"/>
            <a:ext cx="5239511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368" lvl="1" marL="230188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8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478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478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4779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6381242" y="2858769"/>
            <a:ext cx="5239511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125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368" lvl="1" marL="230188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8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478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478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4779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5" type="body"/>
          </p:nvPr>
        </p:nvSpPr>
        <p:spPr>
          <a:xfrm>
            <a:off x="6381242" y="5650737"/>
            <a:ext cx="5239511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125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368" lvl="1" marL="230188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8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478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478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4779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hoto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575149" y="225425"/>
            <a:ext cx="1103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i="0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1441116" y="6375231"/>
            <a:ext cx="1929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3007550" y="6367019"/>
            <a:ext cx="6781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569150" y="6367019"/>
            <a:ext cx="4070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576072" y="5765800"/>
            <a:ext cx="330098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125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368" lvl="1" marL="230188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8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478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478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4779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443983" y="5765800"/>
            <a:ext cx="330098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125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368" lvl="1" marL="230188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8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478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478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4779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3" type="body"/>
          </p:nvPr>
        </p:nvSpPr>
        <p:spPr>
          <a:xfrm>
            <a:off x="8320086" y="5765800"/>
            <a:ext cx="330098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125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368" lvl="1" marL="230188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8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478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478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4779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4" type="body"/>
          </p:nvPr>
        </p:nvSpPr>
        <p:spPr>
          <a:xfrm>
            <a:off x="576072" y="1463040"/>
            <a:ext cx="3300983" cy="42428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368" lvl="1" marL="230188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8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478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478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4779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5" type="body"/>
          </p:nvPr>
        </p:nvSpPr>
        <p:spPr>
          <a:xfrm>
            <a:off x="4443983" y="1463040"/>
            <a:ext cx="3300983" cy="42428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368" lvl="1" marL="230188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8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478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478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4779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6" type="body"/>
          </p:nvPr>
        </p:nvSpPr>
        <p:spPr>
          <a:xfrm>
            <a:off x="8311896" y="1463040"/>
            <a:ext cx="3300983" cy="42428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368" lvl="1" marL="230188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8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478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478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4779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 Photo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0" type="dt"/>
          </p:nvPr>
        </p:nvSpPr>
        <p:spPr>
          <a:xfrm>
            <a:off x="1441116" y="6375231"/>
            <a:ext cx="1929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007550" y="6367019"/>
            <a:ext cx="6781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569150" y="6367019"/>
            <a:ext cx="4070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5" name="Shape 125"/>
          <p:cNvSpPr/>
          <p:nvPr>
            <p:ph idx="2" type="pic"/>
          </p:nvPr>
        </p:nvSpPr>
        <p:spPr>
          <a:xfrm>
            <a:off x="576072" y="566927"/>
            <a:ext cx="5239511" cy="2478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368" lvl="1" marL="230188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8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478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478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4779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Shape 126"/>
          <p:cNvSpPr/>
          <p:nvPr>
            <p:ph idx="3" type="pic"/>
          </p:nvPr>
        </p:nvSpPr>
        <p:spPr>
          <a:xfrm>
            <a:off x="6388100" y="566927"/>
            <a:ext cx="5239511" cy="2478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368" lvl="1" marL="230188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8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478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478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4779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571500" y="3105150"/>
            <a:ext cx="5239511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125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368" lvl="1" marL="230188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8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478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478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4779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4" type="body"/>
          </p:nvPr>
        </p:nvSpPr>
        <p:spPr>
          <a:xfrm>
            <a:off x="6381750" y="3105150"/>
            <a:ext cx="5239511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125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368" lvl="1" marL="230188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8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478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478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4779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Shape 129"/>
          <p:cNvSpPr/>
          <p:nvPr>
            <p:ph idx="5" type="pic"/>
          </p:nvPr>
        </p:nvSpPr>
        <p:spPr>
          <a:xfrm>
            <a:off x="576072" y="3419855"/>
            <a:ext cx="5239511" cy="2478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368" lvl="1" marL="230188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8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478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478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4779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6" type="body"/>
          </p:nvPr>
        </p:nvSpPr>
        <p:spPr>
          <a:xfrm>
            <a:off x="571500" y="5957951"/>
            <a:ext cx="5239511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125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368" lvl="1" marL="230188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8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478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478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4779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/>
          <p:nvPr>
            <p:ph idx="7" type="pic"/>
          </p:nvPr>
        </p:nvSpPr>
        <p:spPr>
          <a:xfrm>
            <a:off x="6388100" y="3419855"/>
            <a:ext cx="5239511" cy="2478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368" lvl="1" marL="230188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8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478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478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4779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8" type="body"/>
          </p:nvPr>
        </p:nvSpPr>
        <p:spPr>
          <a:xfrm>
            <a:off x="6381750" y="5957951"/>
            <a:ext cx="5239511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125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368" lvl="1" marL="230188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8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478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478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4779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575150" y="228600"/>
            <a:ext cx="1103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i="0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5" name="Shape 135"/>
          <p:cNvSpPr txBox="1"/>
          <p:nvPr>
            <p:ph idx="10" type="dt"/>
          </p:nvPr>
        </p:nvSpPr>
        <p:spPr>
          <a:xfrm>
            <a:off x="1441116" y="6375231"/>
            <a:ext cx="1929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x="3007550" y="6367019"/>
            <a:ext cx="6781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569150" y="6367019"/>
            <a:ext cx="4070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0" type="dt"/>
          </p:nvPr>
        </p:nvSpPr>
        <p:spPr>
          <a:xfrm>
            <a:off x="1441116" y="6375231"/>
            <a:ext cx="1929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3007550" y="6367019"/>
            <a:ext cx="6781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569150" y="6367019"/>
            <a:ext cx="4070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ustom Layou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575150" y="228600"/>
            <a:ext cx="49858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i="0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1441116" y="6375231"/>
            <a:ext cx="1929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3007550" y="6367019"/>
            <a:ext cx="6781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569150" y="6367019"/>
            <a:ext cx="4070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7" name="Shape 147"/>
          <p:cNvSpPr/>
          <p:nvPr/>
        </p:nvSpPr>
        <p:spPr>
          <a:xfrm>
            <a:off x="559941" y="1461896"/>
            <a:ext cx="3809999" cy="2732340"/>
          </a:xfrm>
          <a:custGeom>
            <a:pathLst>
              <a:path extrusionOk="0" h="120000" w="120000">
                <a:moveTo>
                  <a:pt x="27646" y="120000"/>
                </a:moveTo>
                <a:cubicBezTo>
                  <a:pt x="92454" y="120000"/>
                  <a:pt x="92454" y="120000"/>
                  <a:pt x="92454" y="120000"/>
                </a:cubicBezTo>
                <a:cubicBezTo>
                  <a:pt x="107679" y="120000"/>
                  <a:pt x="120000" y="102717"/>
                  <a:pt x="120000" y="81533"/>
                </a:cubicBezTo>
                <a:cubicBezTo>
                  <a:pt x="120000" y="38327"/>
                  <a:pt x="120000" y="38327"/>
                  <a:pt x="120000" y="38327"/>
                </a:cubicBezTo>
                <a:cubicBezTo>
                  <a:pt x="120000" y="17142"/>
                  <a:pt x="107679" y="0"/>
                  <a:pt x="92454" y="0"/>
                </a:cubicBezTo>
                <a:cubicBezTo>
                  <a:pt x="7212" y="0"/>
                  <a:pt x="7212" y="0"/>
                  <a:pt x="7212" y="0"/>
                </a:cubicBezTo>
                <a:cubicBezTo>
                  <a:pt x="3205" y="0"/>
                  <a:pt x="0" y="4459"/>
                  <a:pt x="0" y="10034"/>
                </a:cubicBezTo>
                <a:cubicBezTo>
                  <a:pt x="0" y="81533"/>
                  <a:pt x="0" y="81533"/>
                  <a:pt x="0" y="81533"/>
                </a:cubicBezTo>
                <a:cubicBezTo>
                  <a:pt x="0" y="102717"/>
                  <a:pt x="12420" y="120000"/>
                  <a:pt x="27646" y="12000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970659" y="1745550"/>
            <a:ext cx="3142551" cy="2216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7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7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7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7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716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716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716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7160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575150" y="228600"/>
            <a:ext cx="1103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i="0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572864" y="1426717"/>
            <a:ext cx="1103680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368" lvl="1" marL="230188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8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478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478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4779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1441116" y="6375231"/>
            <a:ext cx="1929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07550" y="6367019"/>
            <a:ext cx="67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nd Slide">
    <p:bg>
      <p:bgPr>
        <a:solidFill>
          <a:schemeClr val="dk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:\Dockets\1406 Penta Fidelis POT\Graphics\Bkgd.png" id="30" name="Shape 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144" y="-9144"/>
            <a:ext cx="12207239" cy="687628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type="ctrTitle"/>
          </p:nvPr>
        </p:nvSpPr>
        <p:spPr>
          <a:xfrm>
            <a:off x="564991" y="463550"/>
            <a:ext cx="643924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52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descr="I:\Dockets\1406 Penta Fidelis POT\Graphics\LogoCover.png" id="32" name="Shape 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4039" y="568452"/>
            <a:ext cx="3848978" cy="53494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:\Dockets\1406 Penta Fidelis POT\Graphics\WordmarkCover.png" id="33" name="Shape 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941" y="5314569"/>
            <a:ext cx="2202979" cy="793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573722" y="2625725"/>
            <a:ext cx="1100708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i="0" sz="6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1441116" y="6375231"/>
            <a:ext cx="1929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007550" y="6367019"/>
            <a:ext cx="6781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569150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575150" y="228600"/>
            <a:ext cx="1103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i="0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576072" y="1428115"/>
            <a:ext cx="523951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368" lvl="1" marL="230188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716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716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716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7160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6373367" y="1428115"/>
            <a:ext cx="523951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368" lvl="1" marL="230188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716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716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716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7160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1441116" y="6375231"/>
            <a:ext cx="1929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007550" y="6367019"/>
            <a:ext cx="6781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569150" y="6367019"/>
            <a:ext cx="4070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 Bulleted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575150" y="228600"/>
            <a:ext cx="1103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i="0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576072" y="1426463"/>
            <a:ext cx="523951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4780" lvl="0" marL="228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7480" lvl="1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716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716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716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7160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6373367" y="1426463"/>
            <a:ext cx="523951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4780" lvl="0" marL="228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7480" lvl="1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716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716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716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7160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1441116" y="6375231"/>
            <a:ext cx="1929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007550" y="6367019"/>
            <a:ext cx="6781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569150" y="6367019"/>
            <a:ext cx="4070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 Numbered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575150" y="228600"/>
            <a:ext cx="1103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i="0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6072" y="1426463"/>
            <a:ext cx="523951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3825" lvl="0" marL="228600" marR="0" rtl="0" algn="l">
              <a:lnSpc>
                <a:spcPct val="95000"/>
              </a:lnSpc>
              <a:spcBef>
                <a:spcPts val="1500"/>
              </a:spcBef>
              <a:buClr>
                <a:schemeClr val="accent1"/>
              </a:buClr>
              <a:buSzPct val="97058"/>
              <a:buFont typeface="Arial"/>
              <a:buAutoNum type="arabicPeriod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4780" lvl="1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accent1"/>
              </a:buClr>
              <a:buSzPct val="77647"/>
              <a:buFont typeface="Arial"/>
              <a:buAutoNum type="alphaUcPeriod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accent1"/>
              </a:buClr>
              <a:buSzPct val="77647"/>
              <a:buFont typeface="Arial"/>
              <a:buAutoNum type="arabicPeriod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accent1"/>
              </a:buClr>
              <a:buSzPct val="77647"/>
              <a:buFont typeface="Arial"/>
              <a:buAutoNum type="alphaLcPeriod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accent1"/>
              </a:buClr>
              <a:buSzPct val="77647"/>
              <a:buFont typeface="Arial"/>
              <a:buAutoNum type="romanLcPeriod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716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716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716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7160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6373367" y="1426463"/>
            <a:ext cx="523951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3825" lvl="0" marL="228600" marR="0" rtl="0" algn="l">
              <a:lnSpc>
                <a:spcPct val="95000"/>
              </a:lnSpc>
              <a:spcBef>
                <a:spcPts val="1500"/>
              </a:spcBef>
              <a:buClr>
                <a:schemeClr val="accent1"/>
              </a:buClr>
              <a:buSzPct val="97058"/>
              <a:buFont typeface="Arial"/>
              <a:buAutoNum type="arabicPeriod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4780" lvl="1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accent1"/>
              </a:buClr>
              <a:buSzPct val="77647"/>
              <a:buFont typeface="Arial"/>
              <a:buAutoNum type="alphaUcPeriod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accent1"/>
              </a:buClr>
              <a:buSzPct val="77647"/>
              <a:buFont typeface="Arial"/>
              <a:buAutoNum type="arabicPeriod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accent1"/>
              </a:buClr>
              <a:buSzPct val="77647"/>
              <a:buFont typeface="Arial"/>
              <a:buAutoNum type="alphaLcPeriod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accent1"/>
              </a:buClr>
              <a:buSzPct val="77647"/>
              <a:buFont typeface="Arial"/>
              <a:buAutoNum type="romanLcPeriod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716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716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716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7160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1441116" y="6375231"/>
            <a:ext cx="1929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007550" y="6367019"/>
            <a:ext cx="6781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569150" y="6367019"/>
            <a:ext cx="4070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ock Quote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568387" y="1473200"/>
            <a:ext cx="5856287" cy="4198364"/>
          </a:xfrm>
          <a:custGeom>
            <a:pathLst>
              <a:path extrusionOk="0" h="120000" w="120000">
                <a:moveTo>
                  <a:pt x="27607" y="120000"/>
                </a:moveTo>
                <a:cubicBezTo>
                  <a:pt x="92392" y="120000"/>
                  <a:pt x="92392" y="120000"/>
                  <a:pt x="92392" y="120000"/>
                </a:cubicBezTo>
                <a:cubicBezTo>
                  <a:pt x="107628" y="120000"/>
                  <a:pt x="120000" y="102870"/>
                  <a:pt x="120000" y="81661"/>
                </a:cubicBezTo>
                <a:cubicBezTo>
                  <a:pt x="120000" y="38429"/>
                  <a:pt x="120000" y="38429"/>
                  <a:pt x="120000" y="38429"/>
                </a:cubicBezTo>
                <a:cubicBezTo>
                  <a:pt x="120000" y="17129"/>
                  <a:pt x="107628" y="0"/>
                  <a:pt x="92392" y="0"/>
                </a:cubicBezTo>
                <a:cubicBezTo>
                  <a:pt x="7227" y="0"/>
                  <a:pt x="7227" y="0"/>
                  <a:pt x="7227" y="0"/>
                </a:cubicBezTo>
                <a:cubicBezTo>
                  <a:pt x="3255" y="0"/>
                  <a:pt x="0" y="4441"/>
                  <a:pt x="0" y="9969"/>
                </a:cubicBezTo>
                <a:cubicBezTo>
                  <a:pt x="0" y="81661"/>
                  <a:pt x="0" y="81661"/>
                  <a:pt x="0" y="81661"/>
                </a:cubicBezTo>
                <a:cubicBezTo>
                  <a:pt x="0" y="102870"/>
                  <a:pt x="12371" y="120000"/>
                  <a:pt x="27607" y="12000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7177214" y="574547"/>
            <a:ext cx="3418394" cy="2454402"/>
          </a:xfrm>
          <a:custGeom>
            <a:pathLst>
              <a:path extrusionOk="0" h="120000" w="120000">
                <a:moveTo>
                  <a:pt x="27657" y="120000"/>
                </a:moveTo>
                <a:cubicBezTo>
                  <a:pt x="92453" y="120000"/>
                  <a:pt x="92453" y="120000"/>
                  <a:pt x="92453" y="120000"/>
                </a:cubicBezTo>
                <a:cubicBezTo>
                  <a:pt x="107620" y="120000"/>
                  <a:pt x="120000" y="102768"/>
                  <a:pt x="120000" y="81655"/>
                </a:cubicBezTo>
                <a:cubicBezTo>
                  <a:pt x="120000" y="38344"/>
                  <a:pt x="120000" y="38344"/>
                  <a:pt x="120000" y="38344"/>
                </a:cubicBezTo>
                <a:cubicBezTo>
                  <a:pt x="120000" y="17231"/>
                  <a:pt x="107620" y="0"/>
                  <a:pt x="92453" y="0"/>
                </a:cubicBezTo>
                <a:cubicBezTo>
                  <a:pt x="7249" y="0"/>
                  <a:pt x="7249" y="0"/>
                  <a:pt x="7249" y="0"/>
                </a:cubicBezTo>
                <a:cubicBezTo>
                  <a:pt x="3234" y="0"/>
                  <a:pt x="0" y="4501"/>
                  <a:pt x="0" y="10090"/>
                </a:cubicBezTo>
                <a:cubicBezTo>
                  <a:pt x="0" y="81655"/>
                  <a:pt x="0" y="81655"/>
                  <a:pt x="0" y="81655"/>
                </a:cubicBezTo>
                <a:cubicBezTo>
                  <a:pt x="0" y="102768"/>
                  <a:pt x="12379" y="120000"/>
                  <a:pt x="27657" y="12000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7177214" y="3172398"/>
            <a:ext cx="3809999" cy="2732340"/>
          </a:xfrm>
          <a:custGeom>
            <a:pathLst>
              <a:path extrusionOk="0" h="120000" w="120000">
                <a:moveTo>
                  <a:pt x="27646" y="120000"/>
                </a:moveTo>
                <a:cubicBezTo>
                  <a:pt x="92454" y="120000"/>
                  <a:pt x="92454" y="120000"/>
                  <a:pt x="92454" y="120000"/>
                </a:cubicBezTo>
                <a:cubicBezTo>
                  <a:pt x="107679" y="120000"/>
                  <a:pt x="120000" y="102717"/>
                  <a:pt x="120000" y="81533"/>
                </a:cubicBezTo>
                <a:cubicBezTo>
                  <a:pt x="120000" y="38327"/>
                  <a:pt x="120000" y="38327"/>
                  <a:pt x="120000" y="38327"/>
                </a:cubicBezTo>
                <a:cubicBezTo>
                  <a:pt x="120000" y="17142"/>
                  <a:pt x="107679" y="0"/>
                  <a:pt x="92454" y="0"/>
                </a:cubicBezTo>
                <a:cubicBezTo>
                  <a:pt x="7212" y="0"/>
                  <a:pt x="7212" y="0"/>
                  <a:pt x="7212" y="0"/>
                </a:cubicBezTo>
                <a:cubicBezTo>
                  <a:pt x="3205" y="0"/>
                  <a:pt x="0" y="4459"/>
                  <a:pt x="0" y="10034"/>
                </a:cubicBezTo>
                <a:cubicBezTo>
                  <a:pt x="0" y="81533"/>
                  <a:pt x="0" y="81533"/>
                  <a:pt x="0" y="81533"/>
                </a:cubicBezTo>
                <a:cubicBezTo>
                  <a:pt x="0" y="102717"/>
                  <a:pt x="12420" y="120000"/>
                  <a:pt x="27646" y="12000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575150" y="228600"/>
            <a:ext cx="523725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i="0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164271" y="1939925"/>
            <a:ext cx="4549139" cy="25565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7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1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7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7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7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716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716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716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7160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1441116" y="6375231"/>
            <a:ext cx="1929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07550" y="6367019"/>
            <a:ext cx="6781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569150" y="6367019"/>
            <a:ext cx="4070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7587932" y="3456051"/>
            <a:ext cx="3078480" cy="1696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7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7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7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7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716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716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716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7160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3" type="body"/>
          </p:nvPr>
        </p:nvSpPr>
        <p:spPr>
          <a:xfrm>
            <a:off x="7543735" y="828801"/>
            <a:ext cx="2741675" cy="15079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7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7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7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7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716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716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716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7160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/>
          <p:nvPr>
            <p:ph idx="4" type="pic"/>
          </p:nvPr>
        </p:nvSpPr>
        <p:spPr>
          <a:xfrm>
            <a:off x="2660771" y="4587901"/>
            <a:ext cx="1280159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368" lvl="1" marL="230188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8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478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478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4779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/>
          <p:nvPr>
            <p:ph idx="5" type="pic"/>
          </p:nvPr>
        </p:nvSpPr>
        <p:spPr>
          <a:xfrm>
            <a:off x="9006014" y="2362200"/>
            <a:ext cx="1280159" cy="365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368" lvl="1" marL="230188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8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478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478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4779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/>
          <p:nvPr>
            <p:ph idx="6" type="pic"/>
          </p:nvPr>
        </p:nvSpPr>
        <p:spPr>
          <a:xfrm>
            <a:off x="9416034" y="5181600"/>
            <a:ext cx="1278890" cy="3642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368" lvl="1" marL="230188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8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478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478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4779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7" type="body"/>
          </p:nvPr>
        </p:nvSpPr>
        <p:spPr>
          <a:xfrm>
            <a:off x="1205420" y="4538853"/>
            <a:ext cx="1459991" cy="8713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7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7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7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7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716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716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716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7160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8" type="body"/>
          </p:nvPr>
        </p:nvSpPr>
        <p:spPr>
          <a:xfrm>
            <a:off x="7585646" y="5160264"/>
            <a:ext cx="1459991" cy="6118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7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7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7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7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7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716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716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716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7160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9" type="body"/>
          </p:nvPr>
        </p:nvSpPr>
        <p:spPr>
          <a:xfrm>
            <a:off x="7542211" y="2333625"/>
            <a:ext cx="1459991" cy="6118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7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7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7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7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7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716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716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716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7160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/>
          <p:nvPr/>
        </p:nvSpPr>
        <p:spPr>
          <a:xfrm>
            <a:off x="2635250" y="942975"/>
            <a:ext cx="6918324" cy="4972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+ Pull Quot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575150" y="228600"/>
            <a:ext cx="1103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i="0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576072" y="1426463"/>
            <a:ext cx="523951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4780" lvl="0" marL="228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7480" lvl="1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716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716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716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7160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6373367" y="1426463"/>
            <a:ext cx="523951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500"/>
              </a:spcBef>
              <a:buClr>
                <a:schemeClr val="accent5"/>
              </a:buClr>
              <a:buFont typeface="Arial"/>
              <a:buNone/>
              <a:defRPr b="1" i="0" sz="2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225000"/>
              </a:lnSpc>
              <a:spcBef>
                <a:spcPts val="0"/>
              </a:spcBef>
              <a:buClr>
                <a:schemeClr val="accent5"/>
              </a:buClr>
              <a:buFont typeface="Arial"/>
              <a:buNone/>
              <a:defRPr b="1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228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716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3716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3716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37160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9999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1441116" y="6375231"/>
            <a:ext cx="19295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3007550" y="6367019"/>
            <a:ext cx="6781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569150" y="6367019"/>
            <a:ext cx="4070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4.png"/><Relationship Id="rId2" Type="http://schemas.openxmlformats.org/officeDocument/2006/relationships/image" Target="../media/image0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575150" y="228600"/>
            <a:ext cx="1103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i="0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572864" y="1426717"/>
            <a:ext cx="1103680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Font typeface="Arial"/>
              <a:buNone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368" lvl="1" marL="230188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4780" lvl="2" marL="457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4780" lvl="3" marL="685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4780" lvl="4" marL="9144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80" lvl="5" marL="11430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4780" lvl="6" marL="13716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4780" lvl="7" marL="16002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4779" lvl="8" marL="1828800" marR="0" rtl="0" algn="l">
              <a:lnSpc>
                <a:spcPct val="95000"/>
              </a:lnSpc>
              <a:spcBef>
                <a:spcPts val="1500"/>
              </a:spcBef>
              <a:buClr>
                <a:schemeClr val="dk2"/>
              </a:buClr>
              <a:buSzPct val="77647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" name="Shape 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552650" y="6281268"/>
            <a:ext cx="888474" cy="57693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9973881" y="6488557"/>
            <a:ext cx="1371599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CA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© Fidelis Cybersecurity</a:t>
            </a: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55770" y="6202778"/>
            <a:ext cx="319090" cy="4119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Shape 16"/>
          <p:cNvCxnSpPr/>
          <p:nvPr/>
        </p:nvCxnSpPr>
        <p:spPr>
          <a:xfrm>
            <a:off x="580579" y="6301993"/>
            <a:ext cx="10607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jpg"/><Relationship Id="rId4" Type="http://schemas.openxmlformats.org/officeDocument/2006/relationships/hyperlink" Target="mailto:john.laycock@fidelissecurity.com" TargetMode="External"/><Relationship Id="rId5" Type="http://schemas.openxmlformats.org/officeDocument/2006/relationships/hyperlink" Target="mailto:Chris.Rogers@fidelissecurity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Relationship Id="rId4" Type="http://schemas.openxmlformats.org/officeDocument/2006/relationships/image" Target="../media/image1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Yara-Rules" TargetMode="External"/><Relationship Id="rId4" Type="http://schemas.openxmlformats.org/officeDocument/2006/relationships/hyperlink" Target="https://github.com/Neo23x0/yarGen" TargetMode="External"/><Relationship Id="rId5" Type="http://schemas.openxmlformats.org/officeDocument/2006/relationships/hyperlink" Target="http://resources.infosecinstitute.com/yara-simple-effective-way-dissecting-malware/" TargetMode="External"/><Relationship Id="rId6" Type="http://schemas.openxmlformats.org/officeDocument/2006/relationships/hyperlink" Target="https://bruteforce.gr/yara-a-beginners-guide.html" TargetMode="External"/><Relationship Id="rId7" Type="http://schemas.openxmlformats.org/officeDocument/2006/relationships/hyperlink" Target="https://github.com/BayshoreNetworks/yextend" TargetMode="External"/><Relationship Id="rId8" Type="http://schemas.openxmlformats.org/officeDocument/2006/relationships/hyperlink" Target="https://github.com/plusvic/yara" TargetMode="External"/></Relationships>
</file>

<file path=ppt/slides/_rels/slide35.xml.rels><?xml version="1.0" encoding="UTF-8" standalone="yes"?><Relationships xmlns="http://schemas.openxmlformats.org/package/2006/relationships"><Relationship Id="rId10" Type="http://schemas.openxmlformats.org/officeDocument/2006/relationships/hyperlink" Target="http://www.binar.ly/search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ithub.com/kevthehermit/YaraManager" TargetMode="External"/><Relationship Id="rId4" Type="http://schemas.openxmlformats.org/officeDocument/2006/relationships/hyperlink" Target="https://www.bsk-consulting.de/2015/02/16/write-simple-sound-yara-rules/" TargetMode="External"/><Relationship Id="rId9" Type="http://schemas.openxmlformats.org/officeDocument/2006/relationships/hyperlink" Target="https://gist.github.com/williballenthin/3abc9577bede0aeef25526b201732246" TargetMode="External"/><Relationship Id="rId5" Type="http://schemas.openxmlformats.org/officeDocument/2006/relationships/hyperlink" Target="https://gist.github.com/Neo23x0/e3d4e316d7441d9143c7" TargetMode="External"/><Relationship Id="rId6" Type="http://schemas.openxmlformats.org/officeDocument/2006/relationships/hyperlink" Target="http://yara.readthedocs.io/en/v3.4.0/writingrules.html" TargetMode="External"/><Relationship Id="rId7" Type="http://schemas.openxmlformats.org/officeDocument/2006/relationships/hyperlink" Target="https://github.com/Neo23x0/yarAnalyzer" TargetMode="External"/><Relationship Id="rId8" Type="http://schemas.openxmlformats.org/officeDocument/2006/relationships/hyperlink" Target="https://gist.github.com/wxsBSD/019740e83faa7a7206f4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ctrTitle"/>
          </p:nvPr>
        </p:nvSpPr>
        <p:spPr>
          <a:xfrm>
            <a:off x="569562" y="384175"/>
            <a:ext cx="1116364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CA" sz="4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BSidesDC 2016</a:t>
            </a:r>
            <a:br>
              <a:rPr b="1" i="0" lang="en-CA" sz="4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CA" sz="4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Yet Another YARA Allocution (YAYA)</a:t>
            </a:r>
          </a:p>
        </p:txBody>
      </p:sp>
      <p:sp>
        <p:nvSpPr>
          <p:cNvPr id="154" name="Shape 154"/>
          <p:cNvSpPr txBox="1"/>
          <p:nvPr>
            <p:ph idx="10" type="dt"/>
          </p:nvPr>
        </p:nvSpPr>
        <p:spPr>
          <a:xfrm>
            <a:off x="594783" y="1747774"/>
            <a:ext cx="7480829" cy="1681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CA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John Laycock, Threat Systems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CA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Fidelis Cybersecurity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620002" y="2895600"/>
            <a:ext cx="7480829" cy="1681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CA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Monty St John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CA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ATX Forensics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550" y="5168725"/>
            <a:ext cx="14668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575150" y="228600"/>
            <a:ext cx="1103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CA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Basic Layout and Types</a:t>
            </a: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2" name="Shape 232"/>
          <p:cNvSpPr/>
          <p:nvPr/>
        </p:nvSpPr>
        <p:spPr>
          <a:xfrm>
            <a:off x="569150" y="1600200"/>
            <a:ext cx="10097400" cy="47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 </a:t>
            </a: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two sections: strings and a condition. The strings section is optional, but the condition section is always required. 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Example 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strings: 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1" i="0" lang="en-CA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$my_text_string = ”play ball"</a:t>
            </a: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1" i="0" lang="en-CA" sz="24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$my_hex_string = {BA 5E BA 11}</a:t>
            </a:r>
            <a:r>
              <a:rPr b="0" i="0" lang="en-CA" sz="24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condition: 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1" i="0" lang="en-CA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$my_text_string</a:t>
            </a: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i="0" lang="en-CA" sz="24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$my_hex_string</a:t>
            </a: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575150" y="228600"/>
            <a:ext cx="1103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CA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Basic Layout and Types - Strings</a:t>
            </a:r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0" name="Shape 240"/>
          <p:cNvSpPr/>
          <p:nvPr/>
        </p:nvSpPr>
        <p:spPr>
          <a:xfrm>
            <a:off x="569150" y="1600200"/>
            <a:ext cx="1009726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569150" y="1600200"/>
            <a:ext cx="10097400" cy="45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string has an identifier 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$) followed by a sequence of alphanumeric characters and underscores.  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 can be defined in 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ascii or unicode forms.  Text strings are enclosed on double quotes.   Identify unicode with the “wide” keyword, like below: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1" i="0" lang="en-CA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$my_text_string = </a:t>
            </a:r>
            <a:r>
              <a:rPr b="1" lang="en-CA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i="0" lang="en-CA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play ball</a:t>
            </a:r>
            <a:r>
              <a:rPr b="1" lang="en-CA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b="1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CA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$my_unicode_string = “play ball” wide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575150" y="228600"/>
            <a:ext cx="11036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CA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Basic Layout and Types - </a:t>
            </a:r>
            <a:r>
              <a:rPr lang="en-CA"/>
              <a:t>Keywords</a:t>
            </a:r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9" name="Shape 249"/>
          <p:cNvSpPr/>
          <p:nvPr/>
        </p:nvSpPr>
        <p:spPr>
          <a:xfrm>
            <a:off x="569150" y="1600200"/>
            <a:ext cx="1009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0" name="Shape 250"/>
          <p:cNvGraphicFramePr/>
          <p:nvPr/>
        </p:nvGraphicFramePr>
        <p:xfrm>
          <a:off x="949337" y="167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{B69DAE71-F85E-4989-B2D1-C15FA9D071B2}</a:tableStyleId>
              </a:tblPr>
              <a:tblGrid>
                <a:gridCol w="1469125"/>
                <a:gridCol w="1469125"/>
                <a:gridCol w="1469125"/>
                <a:gridCol w="1469125"/>
                <a:gridCol w="1469125"/>
                <a:gridCol w="1469125"/>
                <a:gridCol w="1469125"/>
              </a:tblGrid>
              <a:tr h="381000">
                <a:tc gridSpan="7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CA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YARA keywords</a:t>
                      </a:r>
                    </a:p>
                  </a:txBody>
                  <a:tcPr marT="91425" marB="91425" marR="68575" marL="6857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ascii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contains</a:t>
                      </a:r>
                    </a:p>
                  </a:txBody>
                  <a:tcPr marT="91425" marB="91425" marR="68575" marL="6857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entrypoint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filesize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fullword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global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</a:t>
                      </a:r>
                    </a:p>
                  </a:txBody>
                  <a:tcPr marT="91425" marB="91425" marR="68575" marL="6857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include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int8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int16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int32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int8be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int16be</a:t>
                      </a:r>
                    </a:p>
                  </a:txBody>
                  <a:tcPr marT="91425" marB="91425" marR="68575" marL="6857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int32be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matches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meta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nocase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</a:t>
                      </a:r>
                    </a:p>
                  </a:txBody>
                  <a:tcPr marT="91425" marB="91425" marR="68575" marL="6857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private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rule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strings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them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uint8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uint16</a:t>
                      </a:r>
                    </a:p>
                  </a:txBody>
                  <a:tcPr marT="91425" marB="91425" marR="68575" marL="6857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uint32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uint8be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uint16be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uint32be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wide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575150" y="228600"/>
            <a:ext cx="1103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CA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Basic Layout and Types - Strings</a:t>
            </a:r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8" name="Shape 258"/>
          <p:cNvSpPr/>
          <p:nvPr/>
        </p:nvSpPr>
        <p:spPr>
          <a:xfrm>
            <a:off x="569150" y="1600200"/>
            <a:ext cx="1009726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569150" y="1600200"/>
            <a:ext cx="10097400" cy="45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word boundary exists before and after the word, use the keyword “fullword”, like below: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CA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$my_fullword_string = “baseball” fullword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 the string “baseball”, if defined as fullword, won’t match www.onebaseball.com but it matches www.baseball-reference.com and www.baseball.com.</a:t>
            </a:r>
          </a:p>
          <a:p>
            <a:pPr indent="0" lvl="1" marL="457200" rtl="0"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CA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575150" y="228600"/>
            <a:ext cx="11036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CA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Basic Layout and Types - Strings</a:t>
            </a:r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67" name="Shape 267"/>
          <p:cNvSpPr/>
          <p:nvPr/>
        </p:nvSpPr>
        <p:spPr>
          <a:xfrm>
            <a:off x="569150" y="1600200"/>
            <a:ext cx="1009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569150" y="1600200"/>
            <a:ext cx="10097400" cy="45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 strings are enclosed by curly brackets. Decimal numbers are not allowed in hex strings.  </a:t>
            </a:r>
          </a:p>
          <a:p>
            <a:pPr indent="0" lvl="1" marL="457200" rtl="0">
              <a:spcBef>
                <a:spcPts val="0"/>
              </a:spcBef>
              <a:buSzPct val="25000"/>
              <a:buNone/>
            </a:pPr>
            <a:r>
              <a:rPr b="1" lang="en-CA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$my_hex_string = {BA 5E BA 11 23} </a:t>
            </a: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CA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0" lang="en-CA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Hexadecimal strings allow three special constructions that make them more flexible: wild-cards, jumps, and alternatives. Wild-cards (?) are placeholders to indicate some bytes are unknown and they should match anything.</a:t>
            </a:r>
          </a:p>
          <a:p>
            <a:pPr indent="0" lvl="1" marL="45720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CA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$my_hex_string = {BA ?? BA ?? 11 23} </a:t>
            </a: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575150" y="228600"/>
            <a:ext cx="11036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CA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Basic Layout and Types - Strings</a:t>
            </a:r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76" name="Shape 276"/>
          <p:cNvSpPr/>
          <p:nvPr/>
        </p:nvSpPr>
        <p:spPr>
          <a:xfrm>
            <a:off x="569150" y="1600200"/>
            <a:ext cx="1009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569150" y="1600200"/>
            <a:ext cx="10097400" cy="45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CA" sz="2400">
                <a:latin typeface="Calibri"/>
                <a:ea typeface="Calibri"/>
                <a:cs typeface="Calibri"/>
                <a:sym typeface="Calibri"/>
              </a:rPr>
              <a:t>You can also define strings with chunks of variable content and length. In those situations you can use jumps instead of wild-cards: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-CA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$my_hex_string = {BA 5E BA [2-4] 11 23} </a:t>
            </a: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575150" y="228600"/>
            <a:ext cx="11036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CA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Basic Layout and Types - Strings</a:t>
            </a:r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85" name="Shape 285"/>
          <p:cNvSpPr/>
          <p:nvPr/>
        </p:nvSpPr>
        <p:spPr>
          <a:xfrm>
            <a:off x="569150" y="1600200"/>
            <a:ext cx="1009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569150" y="1600200"/>
            <a:ext cx="10097400" cy="45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Alternatives can also be expressed by enclosing them in a parenthesis and use a pipe for separation: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SzPct val="45833"/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CA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$my_hex_string = {BA ( 5E BA | 5E BB) 11 23}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above would return on </a:t>
            </a:r>
            <a:r>
              <a:rPr lang="en-CA" sz="2400">
                <a:solidFill>
                  <a:schemeClr val="dk1"/>
                </a:solidFill>
                <a:highlight>
                  <a:srgbClr val="FCFCFC"/>
                </a:highlight>
                <a:latin typeface="Calibri"/>
                <a:ea typeface="Calibri"/>
                <a:cs typeface="Calibri"/>
                <a:sym typeface="Calibri"/>
              </a:rPr>
              <a:t>BA 5E BA 11 23 or BA 5E BB 11 23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expressions can be used and are enclosed in forward slashes.  </a:t>
            </a: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</a:p>
          <a:p>
            <a:pPr indent="0" lvl="1" marL="457200" rtl="0">
              <a:spcBef>
                <a:spcPts val="0"/>
              </a:spcBef>
              <a:buNone/>
            </a:pPr>
            <a:r>
              <a:rPr b="1" lang="en-CA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$re1 = /md5: [0-9a-fA-F]{32}/</a:t>
            </a:r>
            <a:r>
              <a:rPr lang="en-CA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regex above would return on </a:t>
            </a:r>
            <a:r>
              <a:rPr lang="en-CA" sz="2400">
                <a:solidFill>
                  <a:schemeClr val="dk1"/>
                </a:solidFill>
                <a:highlight>
                  <a:srgbClr val="FCFCFC"/>
                </a:highlight>
                <a:latin typeface="Calibri"/>
                <a:ea typeface="Calibri"/>
                <a:cs typeface="Calibri"/>
                <a:sym typeface="Calibri"/>
              </a:rPr>
              <a:t>return on a 32 character alpha numeric value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634903" y="228600"/>
            <a:ext cx="11036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CA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Basic Layout and Types - Conditions</a:t>
            </a:r>
          </a:p>
        </p:txBody>
      </p:sp>
      <p:sp>
        <p:nvSpPr>
          <p:cNvPr id="293" name="Shape 293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94" name="Shape 294"/>
          <p:cNvSpPr/>
          <p:nvPr/>
        </p:nvSpPr>
        <p:spPr>
          <a:xfrm>
            <a:off x="569150" y="1600200"/>
            <a:ext cx="10097400" cy="4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condition section is where the logic of the rule resides. This section 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the logic that</a:t>
            </a: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satisfies the rule or not.   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condition section can contain boolean operators (and, or and not), like below: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1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condition: 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1" i="0" lang="en-CA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$my_text_string</a:t>
            </a:r>
            <a:r>
              <a:rPr b="1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i="0" lang="en-CA" sz="24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$my_hex_string</a:t>
            </a:r>
            <a:r>
              <a:rPr b="1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1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575150" y="228600"/>
            <a:ext cx="11036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CA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Basic Layout and Types - Conditions</a:t>
            </a:r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02" name="Shape 302"/>
          <p:cNvSpPr/>
          <p:nvPr/>
        </p:nvSpPr>
        <p:spPr>
          <a:xfrm>
            <a:off x="569150" y="1600200"/>
            <a:ext cx="10097400" cy="47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operators (&gt;=, &lt;=, &lt;, &gt;, == and !=) and counting (#):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condition: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-CA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#my_text_string</a:t>
            </a: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== 3 or ( </a:t>
            </a:r>
            <a:r>
              <a:rPr b="1" lang="en-CA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#my_hex_string</a:t>
            </a: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&lt;= 7 and </a:t>
            </a:r>
            <a:r>
              <a:rPr b="1" lang="en-CA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#re_1</a:t>
            </a:r>
            <a:r>
              <a:rPr b="1" lang="en-CA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&gt;=2 )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rule names can be used as a part of its logic, employing the same logical operators.  </a:t>
            </a:r>
          </a:p>
          <a:p>
            <a:pPr indent="0" lvl="1" marL="45720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condition: </a:t>
            </a:r>
          </a:p>
          <a:p>
            <a:pPr indent="0" lvl="1" marL="45720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CA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Ghost-rule</a:t>
            </a: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CA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$my_hex_string</a:t>
            </a: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1" marL="4572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Any rule you reference must have already been processed before you reference it.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575150" y="228600"/>
            <a:ext cx="11036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CA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Basic Layout and Types - Conditions</a:t>
            </a: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10" name="Shape 310"/>
          <p:cNvSpPr/>
          <p:nvPr/>
        </p:nvSpPr>
        <p:spPr>
          <a:xfrm>
            <a:off x="569150" y="1600200"/>
            <a:ext cx="10097400" cy="47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Sets of strings can be used in conditions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baseball</a:t>
            </a:r>
            <a:b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strings:</a:t>
            </a:r>
            <a:b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CA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$a = "Chicago"</a:t>
            </a:r>
            <a:b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1" lang="en-CA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$b = "Cubs"</a:t>
            </a:r>
            <a:b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1" lang="en-CA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$c = "Baseball"</a:t>
            </a:r>
            <a:b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condition:</a:t>
            </a:r>
            <a:b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1" lang="en-CA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2 of ($a,$b,$c)</a:t>
            </a:r>
            <a:b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575150" y="228600"/>
            <a:ext cx="1103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CA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3" name="Shape 163"/>
          <p:cNvSpPr txBox="1"/>
          <p:nvPr/>
        </p:nvSpPr>
        <p:spPr>
          <a:xfrm>
            <a:off x="2455332" y="1411111"/>
            <a:ext cx="6011333" cy="2769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John Laycock: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B.S. Mechanical Engineering from Northern Illinois University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Cognitech/Ocean Systems Forensic Video Analyst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Government Contractor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DC3 – DCFL Forensic Examiner/DCISE/NCIJTF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 Dynamics/Fidelis Commercial Forensics Team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Fidelis Threat Research Team</a:t>
            </a:r>
          </a:p>
        </p:txBody>
      </p:sp>
      <p:pic>
        <p:nvPicPr>
          <p:cNvPr descr="210c08c.jpg"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666" y="1495776"/>
            <a:ext cx="1749778" cy="174977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4402667" y="4656667"/>
            <a:ext cx="4332109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CA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 Laycock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CA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Systems, Threat Research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CA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Email: </a:t>
            </a:r>
            <a:r>
              <a:rPr b="1" i="1" lang="en-CA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john.laycock@fidelissecurity.com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575150" y="228600"/>
            <a:ext cx="1103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CA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Basic Layout and Types –Include Files</a:t>
            </a:r>
          </a:p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18" name="Shape 318"/>
          <p:cNvSpPr/>
          <p:nvPr/>
        </p:nvSpPr>
        <p:spPr>
          <a:xfrm>
            <a:off x="569150" y="1600200"/>
            <a:ext cx="10097400" cy="3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YARA provides the include directive. The following example will include the content of other.yar into the current file: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1" i="0" lang="en-CA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include "other.yar”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base path will be the same directory where the Yara file resides. You can also specify relative paths and absolute paths to the include file.  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ctrTitle"/>
          </p:nvPr>
        </p:nvSpPr>
        <p:spPr>
          <a:xfrm>
            <a:off x="541291" y="2240225"/>
            <a:ext cx="9644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91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CA"/>
              <a:t>Any </a:t>
            </a:r>
            <a:r>
              <a:rPr b="1" i="0" lang="en-CA" sz="52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Questions so far?</a:t>
            </a:r>
          </a:p>
        </p:txBody>
      </p:sp>
      <p:pic>
        <p:nvPicPr>
          <p:cNvPr descr="TX Logo" id="324" name="Shape 3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7412" y="4888387"/>
            <a:ext cx="2590800" cy="16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575150" y="228600"/>
            <a:ext cx="1103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CA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Rule Organization</a:t>
            </a:r>
          </a:p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32" name="Shape 332"/>
          <p:cNvSpPr txBox="1"/>
          <p:nvPr/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CA" sz="2400">
                <a:latin typeface="Arial"/>
                <a:ea typeface="Arial"/>
                <a:cs typeface="Arial"/>
                <a:sym typeface="Arial"/>
              </a:rPr>
              <a:t>Organize rules into groups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CA" sz="2400">
                <a:latin typeface="Arial"/>
                <a:ea typeface="Arial"/>
                <a:cs typeface="Arial"/>
                <a:sym typeface="Arial"/>
              </a:rPr>
              <a:t>Include groups of rules you want into your main rule file using the include directive, e.g. include “other.yar”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CA" sz="2400">
                <a:latin typeface="Arial"/>
                <a:ea typeface="Arial"/>
                <a:cs typeface="Arial"/>
                <a:sym typeface="Arial"/>
              </a:rPr>
              <a:t>Maintain a single, primary rule file and include groups of  rules as you want and exclude those you don’t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575150" y="228600"/>
            <a:ext cx="1103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CA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Rule Organization</a:t>
            </a:r>
          </a:p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40" name="Shape 3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6811" y="1524000"/>
            <a:ext cx="6282398" cy="415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575150" y="228600"/>
            <a:ext cx="1103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CA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Rule Organization</a:t>
            </a:r>
          </a:p>
        </p:txBody>
      </p:sp>
      <p:sp>
        <p:nvSpPr>
          <p:cNvPr id="347" name="Shape 347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48" name="Shape 348"/>
          <p:cNvSpPr txBox="1"/>
          <p:nvPr/>
        </p:nvSpPr>
        <p:spPr>
          <a:xfrm>
            <a:off x="976237" y="1600200"/>
            <a:ext cx="8520599" cy="396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CA" sz="2400">
                <a:latin typeface="Arial"/>
                <a:ea typeface="Arial"/>
                <a:cs typeface="Arial"/>
                <a:sym typeface="Arial"/>
              </a:rPr>
              <a:t>Rule order within a single yar file can also be leveraged.</a:t>
            </a:r>
          </a:p>
          <a:p>
            <a:pPr indent="-3810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CA" sz="2400">
                <a:latin typeface="Arial"/>
                <a:ea typeface="Arial"/>
                <a:cs typeface="Arial"/>
                <a:sym typeface="Arial"/>
              </a:rPr>
              <a:t>Preceding rules can be referenced in the condition line of rules that follow</a:t>
            </a:r>
          </a:p>
          <a:p>
            <a:pPr indent="-3810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CA" sz="2400">
                <a:latin typeface="Arial"/>
                <a:ea typeface="Arial"/>
                <a:cs typeface="Arial"/>
                <a:sym typeface="Arial"/>
              </a:rPr>
              <a:t>Great place to employ private rules that contain elements of interest but you do not want to alert on within more context.</a:t>
            </a:r>
          </a:p>
          <a:p>
            <a:pPr indent="-3810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CA" sz="2400">
                <a:latin typeface="Arial"/>
                <a:ea typeface="Arial"/>
                <a:cs typeface="Arial"/>
                <a:sym typeface="Arial"/>
              </a:rPr>
              <a:t>Similar to Global rules but only apply to the rules you employ them as a condition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575150" y="228600"/>
            <a:ext cx="1103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CA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Rule Organization</a:t>
            </a:r>
          </a:p>
        </p:txBody>
      </p:sp>
      <p:sp>
        <p:nvSpPr>
          <p:cNvPr id="355" name="Shape 355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56" name="Shape 356"/>
          <p:cNvSpPr txBox="1"/>
          <p:nvPr/>
        </p:nvSpPr>
        <p:spPr>
          <a:xfrm>
            <a:off x="1833253" y="190500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CA" sz="2400">
                <a:latin typeface="Arial"/>
                <a:ea typeface="Arial"/>
                <a:cs typeface="Arial"/>
                <a:sym typeface="Arial"/>
              </a:rPr>
              <a:t>This type of organization lets you perform rudimentary IF...THEN logic with your rules</a:t>
            </a: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CA" sz="2400">
                <a:latin typeface="Arial"/>
                <a:ea typeface="Arial"/>
                <a:cs typeface="Arial"/>
                <a:sym typeface="Arial"/>
              </a:rPr>
              <a:t>IF Rule 1 THEN</a:t>
            </a: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CA" sz="2400">
                <a:latin typeface="Arial"/>
                <a:ea typeface="Arial"/>
                <a:cs typeface="Arial"/>
                <a:sym typeface="Arial"/>
              </a:rPr>
              <a:t>IF Rule 1 AND Rule 2 THEN</a:t>
            </a: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CA" sz="2400">
                <a:latin typeface="Arial"/>
                <a:ea typeface="Arial"/>
                <a:cs typeface="Arial"/>
                <a:sym typeface="Arial"/>
              </a:rPr>
              <a:t>IF Rule 1 AND Rule 2 AND Rule 3 THEN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575150" y="228600"/>
            <a:ext cx="1103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CA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Rule Organization</a:t>
            </a:r>
          </a:p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64" name="Shape 3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0012" y="1524000"/>
            <a:ext cx="7286624" cy="340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575150" y="228600"/>
            <a:ext cx="1103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CA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Rule Organization</a:t>
            </a:r>
          </a:p>
        </p:txBody>
      </p:sp>
      <p:sp>
        <p:nvSpPr>
          <p:cNvPr id="371" name="Shape 371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72" name="Shape 372"/>
          <p:cNvSpPr txBox="1"/>
          <p:nvPr/>
        </p:nvSpPr>
        <p:spPr>
          <a:xfrm>
            <a:off x="976237" y="160020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CA" sz="2400">
                <a:latin typeface="Arial"/>
                <a:ea typeface="Arial"/>
                <a:cs typeface="Arial"/>
                <a:sym typeface="Arial"/>
              </a:rPr>
              <a:t>Or like this:</a:t>
            </a:r>
          </a:p>
          <a:p>
            <a:pPr indent="-3810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CA" sz="2400">
                <a:latin typeface="Arial"/>
                <a:ea typeface="Arial"/>
                <a:cs typeface="Arial"/>
                <a:sym typeface="Arial"/>
              </a:rPr>
              <a:t>IF Rule 1 THEN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CA" sz="2400">
                <a:latin typeface="Arial"/>
                <a:ea typeface="Arial"/>
                <a:cs typeface="Arial"/>
                <a:sym typeface="Arial"/>
              </a:rPr>
              <a:t>IF Rule 1 AND NOT Rule 2 THEN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CA" sz="2400">
                <a:latin typeface="Arial"/>
                <a:ea typeface="Arial"/>
                <a:cs typeface="Arial"/>
                <a:sym typeface="Arial"/>
              </a:rPr>
              <a:t>IF Rule 1 AND NOT Rule 2 AND NOT Rule 3 THEN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575150" y="228600"/>
            <a:ext cx="1103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CA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Rule Organization</a:t>
            </a:r>
          </a:p>
        </p:txBody>
      </p:sp>
      <p:sp>
        <p:nvSpPr>
          <p:cNvPr id="379" name="Shape 379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212" y="1371600"/>
            <a:ext cx="7381874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575150" y="228600"/>
            <a:ext cx="1103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CA"/>
              <a:t>Yara in Action</a:t>
            </a:r>
          </a:p>
        </p:txBody>
      </p:sp>
      <p:sp>
        <p:nvSpPr>
          <p:cNvPr id="387" name="Shape 387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88" name="Shape 388"/>
          <p:cNvPicPr preferRelativeResize="0"/>
          <p:nvPr/>
        </p:nvPicPr>
        <p:blipFill rotWithShape="1">
          <a:blip r:embed="rId3">
            <a:alphaModFix/>
          </a:blip>
          <a:srcRect b="47047" l="0" r="0" t="0"/>
          <a:stretch/>
        </p:blipFill>
        <p:spPr>
          <a:xfrm>
            <a:off x="694500" y="1410025"/>
            <a:ext cx="8826175" cy="403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575150" y="228600"/>
            <a:ext cx="1103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CA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525" y="932050"/>
            <a:ext cx="4675525" cy="350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4335092" y="4746717"/>
            <a:ext cx="433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CA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Monty St John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CA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Email: monty@atxfore</a:t>
            </a:r>
            <a:r>
              <a:rPr b="1" i="1" lang="en-CA" sz="1600">
                <a:solidFill>
                  <a:schemeClr val="dk1"/>
                </a:solidFill>
              </a:rPr>
              <a:t>nsics.com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CA" sz="1600">
                <a:solidFill>
                  <a:schemeClr val="dk1"/>
                </a:solidFill>
              </a:rPr>
              <a:t>site: www.atxforensics.com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2455325" y="1411073"/>
            <a:ext cx="6011400" cy="3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Monty St John: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25 years of security, digital forensics, reverse engineering, threat intelligence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Two decades supporting federal, state, and local LE while in uniform</a:t>
            </a:r>
            <a:br>
              <a:rPr lang="en-CA" sz="1800">
                <a:latin typeface="Calibri"/>
                <a:ea typeface="Calibri"/>
                <a:cs typeface="Calibri"/>
                <a:sym typeface="Calibri"/>
              </a:rPr>
            </a:br>
          </a:p>
          <a:p>
            <a:pPr lvl="0" marR="0" rtl="0" algn="l">
              <a:spcBef>
                <a:spcPts val="0"/>
              </a:spcBef>
              <a:buNone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Forensics and Threat Intelligence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CA" sz="1800">
                <a:latin typeface="Calibri"/>
                <a:ea typeface="Calibri"/>
                <a:cs typeface="Calibri"/>
                <a:sym typeface="Calibri"/>
              </a:rPr>
              <a:t>Last decade acting as a key member of forensic and TI teams deconstructing, analyzing and providing insights into threats and how to thwart them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649" y="1858100"/>
            <a:ext cx="2171671" cy="1447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575150" y="228600"/>
            <a:ext cx="1103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CA"/>
              <a:t>Yara in Action</a:t>
            </a:r>
            <a:r>
              <a:rPr b="1" i="0" lang="en-CA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 b="76091" l="0" r="0" t="0"/>
          <a:stretch/>
        </p:blipFill>
        <p:spPr>
          <a:xfrm>
            <a:off x="715000" y="1680525"/>
            <a:ext cx="8913324" cy="184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575150" y="228600"/>
            <a:ext cx="1103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CA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Tools / Resources - yarGen</a:t>
            </a:r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04" name="Shape 404"/>
          <p:cNvSpPr txBox="1"/>
          <p:nvPr/>
        </p:nvSpPr>
        <p:spPr>
          <a:xfrm>
            <a:off x="712125" y="1317075"/>
            <a:ext cx="10496100" cy="47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A Rule Generator for Yara Rules - written by Florian Roth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What does YarGen do?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Calibri"/>
              <a:buChar char="●"/>
            </a:pPr>
            <a:r>
              <a:rPr lang="en-CA" sz="2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Create yara rules from strings found in files while removing strings that also appear in goodware files.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Calibri"/>
              <a:buChar char="●"/>
            </a:pPr>
            <a:r>
              <a:rPr lang="en-CA" sz="2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Uses naive-bayes-classifier to classify strings and detect useful words instead of compression/encryption garbage.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Calibri"/>
              <a:buChar char="●"/>
            </a:pPr>
            <a:r>
              <a:rPr lang="en-CA" sz="2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Can extract opcode elements from .text sections of PE files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Calibri"/>
              <a:buChar char="●"/>
            </a:pPr>
            <a:r>
              <a:rPr lang="en-CA" sz="2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Supports Binarly to let you search on arbitrary byte patterns to create better rules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575150" y="228600"/>
            <a:ext cx="1103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CA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Tools / Resources – Yara Exchange</a:t>
            </a:r>
          </a:p>
        </p:txBody>
      </p:sp>
      <p:sp>
        <p:nvSpPr>
          <p:cNvPr id="411" name="Shape 411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12" name="Shape 412"/>
          <p:cNvSpPr txBox="1"/>
          <p:nvPr/>
        </p:nvSpPr>
        <p:spPr>
          <a:xfrm>
            <a:off x="3673325" y="2614525"/>
            <a:ext cx="7568400" cy="12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CA" sz="2400">
                <a:latin typeface="Calibri"/>
                <a:ea typeface="Calibri"/>
                <a:cs typeface="Calibri"/>
                <a:sym typeface="Calibri"/>
              </a:rPr>
              <a:t>Yara-Exchange Google Group (by invitation only)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CA" sz="2400">
                <a:latin typeface="Calibri"/>
                <a:ea typeface="Calibri"/>
                <a:cs typeface="Calibri"/>
                <a:sym typeface="Calibri"/>
              </a:rPr>
              <a:t>http://www.deependresearch.org/2012/08/yara-signature-exchange-google-group.html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Shape 4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50" y="2812212"/>
            <a:ext cx="30480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575150" y="228600"/>
            <a:ext cx="1103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CA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Tools / Resources – Fidelis Yara</a:t>
            </a:r>
          </a:p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21" name="Shape 421"/>
          <p:cNvSpPr/>
          <p:nvPr/>
        </p:nvSpPr>
        <p:spPr>
          <a:xfrm>
            <a:off x="1446200" y="1981200"/>
            <a:ext cx="8785500" cy="3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a publicly available page on github with various indicators, yara rules etc. 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Yara specific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https://github.com/fideliscyber/indicators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575150" y="228600"/>
            <a:ext cx="1103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CA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428" name="Shape 428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29" name="Shape 429"/>
          <p:cNvSpPr/>
          <p:nvPr/>
        </p:nvSpPr>
        <p:spPr>
          <a:xfrm>
            <a:off x="569150" y="1600200"/>
            <a:ext cx="10097261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are a series of links to references and tools we have found useful.  Many are beyond the scope of a short talk but we have included them for future reference. 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CA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https://github.com/Yara-Rules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CA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https://github.com/Neo23x0/yarGen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CA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http://resources.infosecinstitute.com/yara-simple-effective-way-dissecting-malware/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CA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https://bruteforce.gr/yara-a-beginners-guide.html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CA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https://github.com/BayshoreNetworks/yextend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CA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https://github.com/plusvic/yara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575150" y="228600"/>
            <a:ext cx="11036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CA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436" name="Shape 436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37" name="Shape 437"/>
          <p:cNvSpPr/>
          <p:nvPr/>
        </p:nvSpPr>
        <p:spPr>
          <a:xfrm>
            <a:off x="569150" y="1600200"/>
            <a:ext cx="10097400" cy="5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CA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https://github.com/kevthehermit/YaraManager</a:t>
            </a:r>
          </a:p>
          <a:p>
            <a:pPr indent="-381000" lvl="0" marL="457200" marR="0" rtl="0" algn="l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CA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https://www.bsk-consulting.de/2015/02/16/write-simple-sound-yara-rules/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CA" sz="24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https://gist.github.com/Neo23x0/e3d4e316d7441d9143c7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(Yara Guide)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CA" sz="24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http://yara.readthedocs.io/en/v3.5.0/writingrules.html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CA" sz="24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https://github.com/Neo23x0/yarAnalyzer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CA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https://gist.github.com/wxsBSD/019740e83faa7a7206f4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CA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https://gist.github.com/williballenthin/3abc9577bede0aeef25526b201732246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CA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http://www.binar.ly/search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ctrTitle"/>
          </p:nvPr>
        </p:nvSpPr>
        <p:spPr>
          <a:xfrm>
            <a:off x="564991" y="463550"/>
            <a:ext cx="9644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CA" sz="52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Questions &amp; Thank You!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564991" y="1600200"/>
            <a:ext cx="100251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CA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John Laycock / john.laycock@fidelissecurity.com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CA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Monty St John/monty@</a:t>
            </a:r>
            <a:r>
              <a:rPr b="1" lang="en-CA" sz="2800">
                <a:solidFill>
                  <a:schemeClr val="lt1"/>
                </a:solidFill>
              </a:rPr>
              <a:t>atxforensics.com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 Logo" id="444" name="Shape 4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7412" y="4888387"/>
            <a:ext cx="2590800" cy="16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575150" y="228600"/>
            <a:ext cx="1103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CA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Disclaimer</a:t>
            </a: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2" name="Shape 182"/>
          <p:cNvSpPr/>
          <p:nvPr/>
        </p:nvSpPr>
        <p:spPr>
          <a:xfrm>
            <a:off x="569150" y="1859358"/>
            <a:ext cx="100974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an introductory level talk to folks that do not necessarily </a:t>
            </a:r>
            <a:r>
              <a:rPr lang="en-CA" sz="2400">
                <a:latin typeface="Calibri"/>
                <a:ea typeface="Calibri"/>
                <a:cs typeface="Calibri"/>
                <a:sym typeface="Calibri"/>
              </a:rPr>
              <a:t>build</a:t>
            </a:r>
            <a:r>
              <a:rPr lang="en-CA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Yara rules on a daily basis.  Many of the concepts we will be showing you are from a high level view.  You can refer to some of the references in the appendix to drill down into these concepts in more detail. 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CA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TL:DR  This is an intro to a deep topic.  We’re showing some basic concepts and sharing some resources that you can hopefully use to build upon.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575150" y="228600"/>
            <a:ext cx="1103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CA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What is YARA?  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0" name="Shape 190"/>
          <p:cNvSpPr/>
          <p:nvPr/>
        </p:nvSpPr>
        <p:spPr>
          <a:xfrm>
            <a:off x="569150" y="1600200"/>
            <a:ext cx="10097400" cy="45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25000"/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YARA is a tool aimed at (but not limited to) helping 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threat analysts and 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malware researchers to identify and classify malware samples.  It can: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Dissect files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patterns to link files or file fragments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heuristic tests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out what’s missing in files (that should be there)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575150" y="228600"/>
            <a:ext cx="1103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CA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Basic Layout and Types – Rule Name</a:t>
            </a: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8" name="Shape 198"/>
          <p:cNvSpPr/>
          <p:nvPr/>
        </p:nvSpPr>
        <p:spPr>
          <a:xfrm>
            <a:off x="569150" y="1600200"/>
            <a:ext cx="10097400" cy="43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start with a rule name.  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begins with the word “rule” and is followed by the rule name (identifier)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irst character of the rule name can not be a digit. 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</a:t>
            </a: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are case sensitive and cannot exceed 128 characters.  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curly bracket after the rule name is the start of the actual rule.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1" i="0" lang="en-CA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rule </a:t>
            </a:r>
            <a:r>
              <a:rPr b="1" i="0" lang="en-CA" sz="24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ExampleRule 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1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575150" y="228600"/>
            <a:ext cx="11036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CA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Basic Layout and Types - </a:t>
            </a:r>
            <a:r>
              <a:rPr lang="en-CA"/>
              <a:t>Keywords</a:t>
            </a: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6" name="Shape 206"/>
          <p:cNvSpPr/>
          <p:nvPr/>
        </p:nvSpPr>
        <p:spPr>
          <a:xfrm>
            <a:off x="569150" y="1600200"/>
            <a:ext cx="1009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7" name="Shape 207"/>
          <p:cNvGraphicFramePr/>
          <p:nvPr/>
        </p:nvGraphicFramePr>
        <p:xfrm>
          <a:off x="949337" y="167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{B69DAE71-F85E-4989-B2D1-C15FA9D071B2}</a:tableStyleId>
              </a:tblPr>
              <a:tblGrid>
                <a:gridCol w="1469125"/>
                <a:gridCol w="1469125"/>
                <a:gridCol w="1469125"/>
                <a:gridCol w="1469125"/>
                <a:gridCol w="1469125"/>
                <a:gridCol w="1469125"/>
                <a:gridCol w="1469125"/>
              </a:tblGrid>
              <a:tr h="381000">
                <a:tc gridSpan="7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CA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YARA keywords</a:t>
                      </a:r>
                    </a:p>
                  </a:txBody>
                  <a:tcPr marT="91425" marB="91425" marR="68575" marL="6857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ascii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contains</a:t>
                      </a:r>
                    </a:p>
                  </a:txBody>
                  <a:tcPr marT="91425" marB="91425" marR="68575" marL="6857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entrypoint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filesize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fullword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global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</a:t>
                      </a:r>
                    </a:p>
                  </a:txBody>
                  <a:tcPr marT="91425" marB="91425" marR="68575" marL="6857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include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int8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int16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int32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int8be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int16be</a:t>
                      </a:r>
                    </a:p>
                  </a:txBody>
                  <a:tcPr marT="91425" marB="91425" marR="68575" marL="6857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int32be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matches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meta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nocase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</a:t>
                      </a:r>
                    </a:p>
                  </a:txBody>
                  <a:tcPr marT="91425" marB="91425" marR="68575" marL="6857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private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rule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strings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them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uint8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uint16</a:t>
                      </a:r>
                    </a:p>
                  </a:txBody>
                  <a:tcPr marT="91425" marB="91425" marR="68575" marL="6857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uint32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uint8be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uint16be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uint32be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wide</a:t>
                      </a: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575150" y="228600"/>
            <a:ext cx="1103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CA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Basic Layout and Types - Metadata</a:t>
            </a: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5" name="Shape 215"/>
          <p:cNvSpPr/>
          <p:nvPr/>
        </p:nvSpPr>
        <p:spPr>
          <a:xfrm>
            <a:off x="569150" y="1600200"/>
            <a:ext cx="10097261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lang="en-CA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b="0" i="0" lang="en-CA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Metadata to provide additional information</a:t>
            </a:r>
            <a:r>
              <a:rPr lang="en-CA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CA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ExampleRule </a:t>
            </a:r>
            <a:r>
              <a:rPr lang="en-CA" sz="21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CA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CA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meta: 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CA" sz="2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description = "This is just an example"</a:t>
            </a:r>
            <a:r>
              <a:rPr b="0" i="0" lang="en-CA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CA" sz="2100" u="none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author = “Emil Verban”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CA" sz="2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Nickname = “Dutch”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575150" y="228600"/>
            <a:ext cx="1103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CA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Basic Layout and Types - Metadata</a:t>
            </a: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5887725" y="6367019"/>
            <a:ext cx="40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CA"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3" name="Shape 223"/>
          <p:cNvSpPr/>
          <p:nvPr/>
        </p:nvSpPr>
        <p:spPr>
          <a:xfrm>
            <a:off x="569150" y="1600200"/>
            <a:ext cx="1009726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976225" y="1600200"/>
            <a:ext cx="96903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CA" sz="2400"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CA" sz="2400">
                <a:latin typeface="Calibri"/>
                <a:ea typeface="Calibri"/>
                <a:cs typeface="Calibri"/>
                <a:sym typeface="Calibri"/>
              </a:rPr>
              <a:t>se metadata, especially as the number of yara</a:t>
            </a:r>
            <a:r>
              <a:rPr lang="en-CA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2400">
                <a:latin typeface="Calibri"/>
                <a:ea typeface="Calibri"/>
                <a:cs typeface="Calibri"/>
                <a:sym typeface="Calibri"/>
              </a:rPr>
              <a:t>rules increase.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CA" sz="240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CA" sz="2400">
                <a:latin typeface="Calibri"/>
                <a:ea typeface="Calibri"/>
                <a:cs typeface="Calibri"/>
                <a:sym typeface="Calibri"/>
              </a:rPr>
              <a:t>etadata </a:t>
            </a:r>
            <a:r>
              <a:rPr lang="en-CA" sz="2400"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en-CA" sz="2400">
                <a:latin typeface="Calibri"/>
                <a:ea typeface="Calibri"/>
                <a:cs typeface="Calibri"/>
                <a:sym typeface="Calibri"/>
              </a:rPr>
              <a:t> descri</a:t>
            </a:r>
            <a:r>
              <a:rPr lang="en-CA" sz="2400">
                <a:latin typeface="Calibri"/>
                <a:ea typeface="Calibri"/>
                <a:cs typeface="Calibri"/>
                <a:sym typeface="Calibri"/>
              </a:rPr>
              <a:t>be the content of rules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CA" sz="2400">
                <a:latin typeface="Calibri"/>
                <a:ea typeface="Calibri"/>
                <a:cs typeface="Calibri"/>
                <a:sym typeface="Calibri"/>
              </a:rPr>
              <a:t>Metadata can help id where a</a:t>
            </a:r>
            <a:r>
              <a:rPr lang="en-CA" sz="2400">
                <a:latin typeface="Calibri"/>
                <a:ea typeface="Calibri"/>
                <a:cs typeface="Calibri"/>
                <a:sym typeface="Calibri"/>
              </a:rPr>
              <a:t> rule is to save you time digging for it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CA" sz="2400">
                <a:latin typeface="Calibri"/>
                <a:ea typeface="Calibri"/>
                <a:cs typeface="Calibri"/>
                <a:sym typeface="Calibri"/>
              </a:rPr>
              <a:t>Useful for metrics, especial</a:t>
            </a:r>
            <a:r>
              <a:rPr lang="en-CA" sz="2400">
                <a:latin typeface="Calibri"/>
                <a:ea typeface="Calibri"/>
                <a:cs typeface="Calibri"/>
                <a:sym typeface="Calibri"/>
              </a:rPr>
              <a:t>ly </a:t>
            </a:r>
            <a:r>
              <a:rPr lang="en-CA" sz="2400">
                <a:latin typeface="Calibri"/>
                <a:ea typeface="Calibri"/>
                <a:cs typeface="Calibri"/>
                <a:sym typeface="Calibri"/>
              </a:rPr>
              <a:t>when using the include directive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idelis">
  <a:themeElements>
    <a:clrScheme name="Fidelis2">
      <a:dk1>
        <a:srgbClr val="000000"/>
      </a:dk1>
      <a:lt1>
        <a:srgbClr val="FFFFFF"/>
      </a:lt1>
      <a:dk2>
        <a:srgbClr val="5A6464"/>
      </a:dk2>
      <a:lt2>
        <a:srgbClr val="ACB1B1"/>
      </a:lt2>
      <a:accent1>
        <a:srgbClr val="91C850"/>
      </a:accent1>
      <a:accent2>
        <a:srgbClr val="789696"/>
      </a:accent2>
      <a:accent3>
        <a:srgbClr val="BED7DC"/>
      </a:accent3>
      <a:accent4>
        <a:srgbClr val="5A6464"/>
      </a:accent4>
      <a:accent5>
        <a:srgbClr val="FAB914"/>
      </a:accent5>
      <a:accent6>
        <a:srgbClr val="FF0A00"/>
      </a:accent6>
      <a:hlink>
        <a:srgbClr val="5A6464"/>
      </a:hlink>
      <a:folHlink>
        <a:srgbClr val="ACB1B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