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4"/>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3/24/18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3/24/18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3/24/18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3/24/18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3/24/18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7BBA-D1A5-3B41-9965-F43701087363}"/>
              </a:ext>
            </a:extLst>
          </p:cNvPr>
          <p:cNvSpPr>
            <a:spLocks noGrp="1"/>
          </p:cNvSpPr>
          <p:nvPr>
            <p:ph type="ctrTitle"/>
          </p:nvPr>
        </p:nvSpPr>
        <p:spPr/>
        <p:txBody>
          <a:bodyPr/>
          <a:lstStyle/>
          <a:p>
            <a:r>
              <a:rPr lang="en-US" b="1" dirty="0"/>
              <a:t>Kkbox churn prediction</a:t>
            </a:r>
          </a:p>
        </p:txBody>
      </p:sp>
      <p:sp>
        <p:nvSpPr>
          <p:cNvPr id="3" name="Subtitle 2">
            <a:extLst>
              <a:ext uri="{FF2B5EF4-FFF2-40B4-BE49-F238E27FC236}">
                <a16:creationId xmlns:a16="http://schemas.microsoft.com/office/drawing/2014/main" id="{79C1A988-EB9F-1E42-8B93-F259A16AFC70}"/>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39905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333A-A3A8-DF4E-9733-B3E23DE54DF4}"/>
              </a:ext>
            </a:extLst>
          </p:cNvPr>
          <p:cNvSpPr>
            <a:spLocks noGrp="1"/>
          </p:cNvSpPr>
          <p:nvPr>
            <p:ph type="title"/>
          </p:nvPr>
        </p:nvSpPr>
        <p:spPr>
          <a:xfrm>
            <a:off x="1066800" y="250708"/>
            <a:ext cx="10058400" cy="1371600"/>
          </a:xfrm>
        </p:spPr>
        <p:txBody>
          <a:bodyPr/>
          <a:lstStyle/>
          <a:p>
            <a:r>
              <a:rPr lang="en-US" u="sng" dirty="0"/>
              <a:t>Data Preparation</a:t>
            </a:r>
          </a:p>
        </p:txBody>
      </p:sp>
      <p:sp>
        <p:nvSpPr>
          <p:cNvPr id="3" name="Content Placeholder 2">
            <a:extLst>
              <a:ext uri="{FF2B5EF4-FFF2-40B4-BE49-F238E27FC236}">
                <a16:creationId xmlns:a16="http://schemas.microsoft.com/office/drawing/2014/main" id="{4B9E31DE-7434-4A4E-8E6D-1284ADC2F1F7}"/>
              </a:ext>
            </a:extLst>
          </p:cNvPr>
          <p:cNvSpPr>
            <a:spLocks noGrp="1"/>
          </p:cNvSpPr>
          <p:nvPr>
            <p:ph idx="1"/>
          </p:nvPr>
        </p:nvSpPr>
        <p:spPr>
          <a:xfrm>
            <a:off x="1066800" y="1444178"/>
            <a:ext cx="10058400" cy="4897245"/>
          </a:xfrm>
        </p:spPr>
        <p:txBody>
          <a:bodyPr>
            <a:normAutofit fontScale="92500"/>
          </a:bodyPr>
          <a:lstStyle/>
          <a:p>
            <a:pPr algn="just">
              <a:lnSpc>
                <a:spcPct val="150000"/>
              </a:lnSpc>
            </a:pPr>
            <a:r>
              <a:rPr lang="en-US" dirty="0"/>
              <a:t>we have dropped ‘</a:t>
            </a:r>
            <a:r>
              <a:rPr lang="en-US" b="1" dirty="0"/>
              <a:t>bd</a:t>
            </a:r>
            <a:r>
              <a:rPr lang="en-US" dirty="0"/>
              <a:t>’ and ‘</a:t>
            </a:r>
            <a:r>
              <a:rPr lang="en-US" b="1" dirty="0"/>
              <a:t>gender</a:t>
            </a:r>
            <a:r>
              <a:rPr lang="en-US" dirty="0"/>
              <a:t>’ features from our final data-frame because of having around 60% null-values. </a:t>
            </a:r>
          </a:p>
          <a:p>
            <a:pPr algn="just">
              <a:lnSpc>
                <a:spcPct val="150000"/>
              </a:lnSpc>
            </a:pPr>
            <a:r>
              <a:rPr lang="en-US" dirty="0"/>
              <a:t>All the date columns are transformed into ‘year’, ‘month’, and ‘day’ columns respectively.</a:t>
            </a:r>
          </a:p>
          <a:p>
            <a:pPr algn="just">
              <a:lnSpc>
                <a:spcPct val="150000"/>
              </a:lnSpc>
            </a:pPr>
            <a:r>
              <a:rPr lang="en-US" dirty="0"/>
              <a:t>Finally, all the data-frames are joined using left join on ‘msno’ to the train data-set.</a:t>
            </a:r>
          </a:p>
          <a:p>
            <a:pPr algn="just">
              <a:lnSpc>
                <a:spcPct val="150000"/>
              </a:lnSpc>
            </a:pPr>
            <a:r>
              <a:rPr lang="en-US" dirty="0"/>
              <a:t>We have some user entries missing in the user-logs dataset. Because the entire row has missing values here, we are dropping all the rows with missing rows. </a:t>
            </a:r>
          </a:p>
          <a:p>
            <a:pPr algn="just">
              <a:lnSpc>
                <a:spcPct val="150000"/>
              </a:lnSpc>
            </a:pPr>
            <a:r>
              <a:rPr lang="en-US" b="1" u="sng" dirty="0"/>
              <a:t>Label Encoding &amp; Changing data-types</a:t>
            </a:r>
            <a:r>
              <a:rPr lang="en-US" dirty="0"/>
              <a:t>: We are changing the data types of the features making sure the categorical features and continuous features are converted to category, integer &amp; float respectively. </a:t>
            </a:r>
          </a:p>
          <a:p>
            <a:pPr algn="just">
              <a:lnSpc>
                <a:spcPct val="150000"/>
              </a:lnSpc>
            </a:pPr>
            <a:r>
              <a:rPr lang="en-US" b="1" u="sng" dirty="0"/>
              <a:t>Data Splitting</a:t>
            </a:r>
            <a:r>
              <a:rPr lang="en-US" b="1" dirty="0"/>
              <a:t>: </a:t>
            </a:r>
            <a:r>
              <a:rPr lang="en-US" dirty="0"/>
              <a:t>Finally, before building the machine learning models the dataset is split into ‘train’ and ‘test’ sets. Here we have split the train and test sets in 80:20 ratio. </a:t>
            </a:r>
          </a:p>
        </p:txBody>
      </p:sp>
    </p:spTree>
    <p:extLst>
      <p:ext uri="{BB962C8B-B14F-4D97-AF65-F5344CB8AC3E}">
        <p14:creationId xmlns:p14="http://schemas.microsoft.com/office/powerpoint/2010/main" val="133284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4ED7-3561-414D-8BBB-E62BFD953D2A}"/>
              </a:ext>
            </a:extLst>
          </p:cNvPr>
          <p:cNvSpPr>
            <a:spLocks noGrp="1"/>
          </p:cNvSpPr>
          <p:nvPr>
            <p:ph type="title"/>
          </p:nvPr>
        </p:nvSpPr>
        <p:spPr/>
        <p:txBody>
          <a:bodyPr/>
          <a:lstStyle/>
          <a:p>
            <a:r>
              <a:rPr lang="en-US" u="sng" dirty="0"/>
              <a:t>SMOTE</a:t>
            </a:r>
          </a:p>
        </p:txBody>
      </p:sp>
      <p:sp>
        <p:nvSpPr>
          <p:cNvPr id="3" name="Content Placeholder 2">
            <a:extLst>
              <a:ext uri="{FF2B5EF4-FFF2-40B4-BE49-F238E27FC236}">
                <a16:creationId xmlns:a16="http://schemas.microsoft.com/office/drawing/2014/main" id="{612DE5AD-CFF7-D54C-80B1-9AFC4F1F4881}"/>
              </a:ext>
            </a:extLst>
          </p:cNvPr>
          <p:cNvSpPr>
            <a:spLocks noGrp="1"/>
          </p:cNvSpPr>
          <p:nvPr>
            <p:ph idx="1"/>
          </p:nvPr>
        </p:nvSpPr>
        <p:spPr/>
        <p:txBody>
          <a:bodyPr/>
          <a:lstStyle/>
          <a:p>
            <a:pPr algn="just">
              <a:lnSpc>
                <a:spcPct val="150000"/>
              </a:lnSpc>
            </a:pPr>
            <a:r>
              <a:rPr lang="en-US" dirty="0"/>
              <a:t>Synthetic Minority Oversampling (SMOTE) works by creating synthetic observations based upon the existing minority observations.</a:t>
            </a:r>
          </a:p>
          <a:p>
            <a:pPr algn="just">
              <a:lnSpc>
                <a:spcPct val="150000"/>
              </a:lnSpc>
            </a:pPr>
            <a:r>
              <a:rPr lang="en-US" dirty="0"/>
              <a:t>Since our dataset is highly imbalanced, we applied SMOTE on the training set. </a:t>
            </a:r>
          </a:p>
          <a:p>
            <a:pPr algn="just"/>
            <a:r>
              <a:rPr lang="en-US" dirty="0"/>
              <a:t>At a high level, SMOTE creates synthetic observations of the minority class (Churn-users) by:</a:t>
            </a:r>
          </a:p>
          <a:p>
            <a:pPr marL="0" indent="0" algn="just">
              <a:buNone/>
            </a:pPr>
            <a:r>
              <a:rPr lang="en-US" dirty="0"/>
              <a:t>       1.Finding the k-nearest-neighbors for minority class observations (finding similar observations)</a:t>
            </a:r>
          </a:p>
          <a:p>
            <a:pPr marL="0" lvl="0" indent="0" algn="just">
              <a:buNone/>
            </a:pPr>
            <a:r>
              <a:rPr lang="en-US" dirty="0"/>
              <a:t>       2.Randomly choosing one of the k-nearest-neighbors and using it to create a similar, but randomly tweaked, new observation.</a:t>
            </a:r>
          </a:p>
          <a:p>
            <a:pPr marL="0" indent="0">
              <a:lnSpc>
                <a:spcPct val="150000"/>
              </a:lnSpc>
              <a:buNone/>
            </a:pPr>
            <a:endParaRPr lang="en-US" dirty="0"/>
          </a:p>
        </p:txBody>
      </p:sp>
    </p:spTree>
    <p:extLst>
      <p:ext uri="{BB962C8B-B14F-4D97-AF65-F5344CB8AC3E}">
        <p14:creationId xmlns:p14="http://schemas.microsoft.com/office/powerpoint/2010/main" val="419246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4504-8490-3E47-B20A-791939435031}"/>
              </a:ext>
            </a:extLst>
          </p:cNvPr>
          <p:cNvSpPr>
            <a:spLocks noGrp="1"/>
          </p:cNvSpPr>
          <p:nvPr>
            <p:ph type="title"/>
          </p:nvPr>
        </p:nvSpPr>
        <p:spPr>
          <a:xfrm>
            <a:off x="825336" y="322117"/>
            <a:ext cx="10058400" cy="1371600"/>
          </a:xfrm>
        </p:spPr>
        <p:txBody>
          <a:bodyPr>
            <a:normAutofit/>
          </a:bodyPr>
          <a:lstStyle/>
          <a:p>
            <a:r>
              <a:rPr lang="en-US" u="sng" dirty="0"/>
              <a:t>Log-Loss</a:t>
            </a:r>
            <a:endParaRPr lang="en-US" dirty="0"/>
          </a:p>
        </p:txBody>
      </p:sp>
      <p:sp>
        <p:nvSpPr>
          <p:cNvPr id="3" name="Content Placeholder 2">
            <a:extLst>
              <a:ext uri="{FF2B5EF4-FFF2-40B4-BE49-F238E27FC236}">
                <a16:creationId xmlns:a16="http://schemas.microsoft.com/office/drawing/2014/main" id="{452301C0-0AD6-C04E-B04B-5651E3AB4EE2}"/>
              </a:ext>
            </a:extLst>
          </p:cNvPr>
          <p:cNvSpPr>
            <a:spLocks noGrp="1"/>
          </p:cNvSpPr>
          <p:nvPr>
            <p:ph idx="1"/>
          </p:nvPr>
        </p:nvSpPr>
        <p:spPr>
          <a:xfrm>
            <a:off x="641268" y="1460665"/>
            <a:ext cx="10236529" cy="4987635"/>
          </a:xfrm>
        </p:spPr>
        <p:txBody>
          <a:bodyPr>
            <a:normAutofit/>
          </a:bodyPr>
          <a:lstStyle/>
          <a:p>
            <a:pPr algn="just"/>
            <a:r>
              <a:rPr lang="en-US" dirty="0"/>
              <a:t>Logarithmic Loss, is a classification loss function often used as an evaluation metric in classification problems. </a:t>
            </a:r>
          </a:p>
          <a:p>
            <a:pPr algn="just"/>
            <a:r>
              <a:rPr lang="en-US" dirty="0"/>
              <a:t>Log Loss quantifies the accuracy of a classifier by penalizing false classifications. Minimizing the Log Loss is basically equivalent to maximizing the accuracy of the classifier.</a:t>
            </a:r>
          </a:p>
          <a:p>
            <a:r>
              <a:rPr lang="en-US" dirty="0"/>
              <a:t>A perfect classifier would have a Log Loss </a:t>
            </a:r>
          </a:p>
          <a:p>
            <a:pPr marL="0" indent="0" algn="just">
              <a:buNone/>
            </a:pPr>
            <a:r>
              <a:rPr lang="en-US" dirty="0"/>
              <a:t>   of precisely zero. </a:t>
            </a:r>
          </a:p>
          <a:p>
            <a:pPr marL="0" indent="0">
              <a:buNone/>
            </a:pPr>
            <a:endParaRPr lang="en-US" dirty="0"/>
          </a:p>
          <a:p>
            <a:r>
              <a:rPr lang="en-US" dirty="0"/>
              <a:t>The plot shows the Log Loss contribution </a:t>
            </a:r>
          </a:p>
          <a:p>
            <a:pPr marL="0" indent="0">
              <a:buNone/>
            </a:pPr>
            <a:r>
              <a:rPr lang="en-US" dirty="0"/>
              <a:t>   from a single positive instance where </a:t>
            </a:r>
          </a:p>
          <a:p>
            <a:pPr marL="0" indent="0">
              <a:buNone/>
            </a:pPr>
            <a:r>
              <a:rPr lang="en-US" dirty="0"/>
              <a:t>   the predicted probability ranges </a:t>
            </a:r>
          </a:p>
          <a:p>
            <a:pPr marL="0" indent="0">
              <a:buNone/>
            </a:pPr>
            <a:r>
              <a:rPr lang="en-US" dirty="0"/>
              <a:t>   from 0 (the completely wrong prediction) </a:t>
            </a:r>
          </a:p>
          <a:p>
            <a:pPr marL="0" indent="0">
              <a:buNone/>
            </a:pPr>
            <a:r>
              <a:rPr lang="en-US" dirty="0"/>
              <a:t>   to 1 (the correct prediction). </a:t>
            </a:r>
          </a:p>
        </p:txBody>
      </p:sp>
      <p:pic>
        <p:nvPicPr>
          <p:cNvPr id="4" name="Picture 3">
            <a:extLst>
              <a:ext uri="{FF2B5EF4-FFF2-40B4-BE49-F238E27FC236}">
                <a16:creationId xmlns:a16="http://schemas.microsoft.com/office/drawing/2014/main" id="{7B2FB342-F5B9-084F-8FEB-01042D8548F7}"/>
              </a:ext>
            </a:extLst>
          </p:cNvPr>
          <p:cNvPicPr/>
          <p:nvPr/>
        </p:nvPicPr>
        <p:blipFill>
          <a:blip r:embed="rId2">
            <a:extLst>
              <a:ext uri="{28A0092B-C50C-407E-A947-70E740481C1C}">
                <a14:useLocalDpi xmlns:a14="http://schemas.microsoft.com/office/drawing/2010/main" val="0"/>
              </a:ext>
            </a:extLst>
          </a:blip>
          <a:stretch>
            <a:fillRect/>
          </a:stretch>
        </p:blipFill>
        <p:spPr>
          <a:xfrm>
            <a:off x="5533901" y="2832265"/>
            <a:ext cx="5211289" cy="3480953"/>
          </a:xfrm>
          <a:prstGeom prst="rect">
            <a:avLst/>
          </a:prstGeom>
        </p:spPr>
      </p:pic>
    </p:spTree>
    <p:extLst>
      <p:ext uri="{BB962C8B-B14F-4D97-AF65-F5344CB8AC3E}">
        <p14:creationId xmlns:p14="http://schemas.microsoft.com/office/powerpoint/2010/main" val="179658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F28C-5891-284E-B9F2-A240120F3656}"/>
              </a:ext>
            </a:extLst>
          </p:cNvPr>
          <p:cNvSpPr>
            <a:spLocks noGrp="1"/>
          </p:cNvSpPr>
          <p:nvPr>
            <p:ph type="title"/>
          </p:nvPr>
        </p:nvSpPr>
        <p:spPr/>
        <p:txBody>
          <a:bodyPr>
            <a:normAutofit/>
          </a:bodyPr>
          <a:lstStyle/>
          <a:p>
            <a:r>
              <a:rPr lang="en-US" u="sng" dirty="0"/>
              <a:t>Predictive Modelling</a:t>
            </a:r>
            <a:endParaRPr lang="en-US" dirty="0"/>
          </a:p>
        </p:txBody>
      </p:sp>
      <p:sp>
        <p:nvSpPr>
          <p:cNvPr id="3" name="Content Placeholder 2">
            <a:extLst>
              <a:ext uri="{FF2B5EF4-FFF2-40B4-BE49-F238E27FC236}">
                <a16:creationId xmlns:a16="http://schemas.microsoft.com/office/drawing/2014/main" id="{CB185B2E-99D6-9640-A9B3-5810FEAB4539}"/>
              </a:ext>
            </a:extLst>
          </p:cNvPr>
          <p:cNvSpPr>
            <a:spLocks noGrp="1"/>
          </p:cNvSpPr>
          <p:nvPr>
            <p:ph idx="1"/>
          </p:nvPr>
        </p:nvSpPr>
        <p:spPr>
          <a:xfrm>
            <a:off x="1066800" y="1876301"/>
            <a:ext cx="10058400" cy="4158739"/>
          </a:xfrm>
        </p:spPr>
        <p:txBody>
          <a:bodyPr/>
          <a:lstStyle/>
          <a:p>
            <a:pPr algn="just"/>
            <a:r>
              <a:rPr lang="en-US" dirty="0"/>
              <a:t>Implementing machine learning algorithms to build a predictive model. Since our problem is a classification problem first implementing some of the simple classification algorithms &amp; then ensemble methods and evaluate our metric ‘log-loss’ and see which method results lower ‘log-loss’ value. </a:t>
            </a:r>
          </a:p>
        </p:txBody>
      </p:sp>
      <p:graphicFrame>
        <p:nvGraphicFramePr>
          <p:cNvPr id="5" name="Table 4">
            <a:extLst>
              <a:ext uri="{FF2B5EF4-FFF2-40B4-BE49-F238E27FC236}">
                <a16:creationId xmlns:a16="http://schemas.microsoft.com/office/drawing/2014/main" id="{1D11F9D0-3607-2B4D-89D1-1B83B769F0F5}"/>
              </a:ext>
            </a:extLst>
          </p:cNvPr>
          <p:cNvGraphicFramePr>
            <a:graphicFrameLocks noGrp="1"/>
          </p:cNvGraphicFramePr>
          <p:nvPr>
            <p:extLst>
              <p:ext uri="{D42A27DB-BD31-4B8C-83A1-F6EECF244321}">
                <p14:modId xmlns:p14="http://schemas.microsoft.com/office/powerpoint/2010/main" val="2154890384"/>
              </p:ext>
            </p:extLst>
          </p:nvPr>
        </p:nvGraphicFramePr>
        <p:xfrm>
          <a:off x="2032000" y="343916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10409057"/>
                    </a:ext>
                  </a:extLst>
                </a:gridCol>
                <a:gridCol w="4064000">
                  <a:extLst>
                    <a:ext uri="{9D8B030D-6E8A-4147-A177-3AD203B41FA5}">
                      <a16:colId xmlns:a16="http://schemas.microsoft.com/office/drawing/2014/main" val="25795515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Classifier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log-loss value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5275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Logistic Regression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0.21877964999512514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59483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Decision Tree Classifier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2.0344661505056827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0803733"/>
                  </a:ext>
                </a:extLst>
              </a:tr>
              <a:tr h="370840">
                <a:tc>
                  <a:txBody>
                    <a:bodyPr/>
                    <a:lstStyle/>
                    <a:p>
                      <a:r>
                        <a:rPr lang="en-US" sz="1800" dirty="0">
                          <a:effectLst/>
                        </a:rPr>
                        <a:t>Random Forest Classifier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0.4136045064093898</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481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Gradient-Boosting Classifier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r>
                        <a:rPr lang="en-US" sz="1800" dirty="0">
                          <a:effectLst/>
                        </a:rPr>
                        <a:t>0.11795942846203314</a:t>
                      </a:r>
                      <a:endParaRPr lang="en-US" dirty="0"/>
                    </a:p>
                  </a:txBody>
                  <a:tcPr/>
                </a:tc>
                <a:extLst>
                  <a:ext uri="{0D108BD9-81ED-4DB2-BD59-A6C34878D82A}">
                    <a16:rowId xmlns:a16="http://schemas.microsoft.com/office/drawing/2014/main" val="1275159216"/>
                  </a:ext>
                </a:extLst>
              </a:tr>
              <a:tr h="370840">
                <a:tc>
                  <a:txBody>
                    <a:bodyPr/>
                    <a:lstStyle/>
                    <a:p>
                      <a:r>
                        <a:rPr lang="en-US" sz="1800" dirty="0">
                          <a:effectLst/>
                        </a:rPr>
                        <a:t>Ada-Boost Classifier</a:t>
                      </a:r>
                      <a:endParaRPr lang="en-US" dirty="0"/>
                    </a:p>
                  </a:txBody>
                  <a:tcPr/>
                </a:tc>
                <a:tc>
                  <a:txBody>
                    <a:bodyPr/>
                    <a:lstStyle/>
                    <a:p>
                      <a:r>
                        <a:rPr lang="en-US" sz="1800" dirty="0">
                          <a:effectLst/>
                        </a:rPr>
                        <a:t>0.653128643077741</a:t>
                      </a:r>
                      <a:endParaRPr lang="en-US" dirty="0"/>
                    </a:p>
                  </a:txBody>
                  <a:tcPr/>
                </a:tc>
                <a:extLst>
                  <a:ext uri="{0D108BD9-81ED-4DB2-BD59-A6C34878D82A}">
                    <a16:rowId xmlns:a16="http://schemas.microsoft.com/office/drawing/2014/main" val="944981418"/>
                  </a:ext>
                </a:extLst>
              </a:tr>
              <a:tr h="370840">
                <a:tc>
                  <a:txBody>
                    <a:bodyPr/>
                    <a:lstStyle/>
                    <a:p>
                      <a:r>
                        <a:rPr lang="en-US" sz="1800" dirty="0">
                          <a:effectLst/>
                        </a:rPr>
                        <a:t>XG-Boost Classifier</a:t>
                      </a:r>
                      <a:endParaRPr lang="en-US" dirty="0"/>
                    </a:p>
                  </a:txBody>
                  <a:tcPr/>
                </a:tc>
                <a:tc>
                  <a:txBody>
                    <a:bodyPr/>
                    <a:lstStyle/>
                    <a:p>
                      <a:r>
                        <a:rPr lang="en-US" sz="1800" dirty="0">
                          <a:effectLst/>
                        </a:rPr>
                        <a:t>0.11729961185499269</a:t>
                      </a:r>
                      <a:endParaRPr lang="en-US" dirty="0"/>
                    </a:p>
                  </a:txBody>
                  <a:tcPr/>
                </a:tc>
                <a:extLst>
                  <a:ext uri="{0D108BD9-81ED-4DB2-BD59-A6C34878D82A}">
                    <a16:rowId xmlns:a16="http://schemas.microsoft.com/office/drawing/2014/main" val="3867762407"/>
                  </a:ext>
                </a:extLst>
              </a:tr>
            </a:tbl>
          </a:graphicData>
        </a:graphic>
      </p:graphicFrame>
    </p:spTree>
    <p:extLst>
      <p:ext uri="{BB962C8B-B14F-4D97-AF65-F5344CB8AC3E}">
        <p14:creationId xmlns:p14="http://schemas.microsoft.com/office/powerpoint/2010/main" val="252750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67BD-D64D-F443-9F4A-85E410E0E63B}"/>
              </a:ext>
            </a:extLst>
          </p:cNvPr>
          <p:cNvSpPr>
            <a:spLocks noGrp="1"/>
          </p:cNvSpPr>
          <p:nvPr>
            <p:ph type="title"/>
          </p:nvPr>
        </p:nvSpPr>
        <p:spPr/>
        <p:txBody>
          <a:bodyPr/>
          <a:lstStyle/>
          <a:p>
            <a:r>
              <a:rPr lang="en-US" u="sng" dirty="0"/>
              <a:t>Predictive Modelling</a:t>
            </a:r>
            <a:endParaRPr lang="en-US" dirty="0"/>
          </a:p>
        </p:txBody>
      </p:sp>
      <p:sp>
        <p:nvSpPr>
          <p:cNvPr id="3" name="Content Placeholder 2">
            <a:extLst>
              <a:ext uri="{FF2B5EF4-FFF2-40B4-BE49-F238E27FC236}">
                <a16:creationId xmlns:a16="http://schemas.microsoft.com/office/drawing/2014/main" id="{6136F992-36AE-A148-B98A-B3E944063857}"/>
              </a:ext>
            </a:extLst>
          </p:cNvPr>
          <p:cNvSpPr>
            <a:spLocks noGrp="1"/>
          </p:cNvSpPr>
          <p:nvPr>
            <p:ph idx="1"/>
          </p:nvPr>
        </p:nvSpPr>
        <p:spPr>
          <a:xfrm>
            <a:off x="1066800" y="2103119"/>
            <a:ext cx="10058400" cy="4238303"/>
          </a:xfrm>
        </p:spPr>
        <p:txBody>
          <a:bodyPr/>
          <a:lstStyle/>
          <a:p>
            <a:pPr algn="just"/>
            <a:r>
              <a:rPr lang="en-US" dirty="0"/>
              <a:t>Because, the Gradient-Boosting Classifier &amp; XG-Boost Classifier are returning lower ‘log-loss’ values we are using them as baseline models and try to tune their parameters to optimize the loss-function and see if the ‘log-loss’ value gets any better.</a:t>
            </a:r>
          </a:p>
          <a:p>
            <a:r>
              <a:rPr lang="en-US" b="1" u="sng" dirty="0"/>
              <a:t>Parameter Tuning in Gradient-Boosting Classifier</a:t>
            </a:r>
            <a:r>
              <a:rPr lang="en-US" dirty="0"/>
              <a:t> </a:t>
            </a:r>
            <a:r>
              <a:rPr lang="en-US" b="1" dirty="0"/>
              <a:t>: </a:t>
            </a:r>
            <a:r>
              <a:rPr lang="en-US" dirty="0"/>
              <a:t>After tuning some of the important parameters like </a:t>
            </a:r>
            <a:r>
              <a:rPr lang="en-US" b="1" i="1" dirty="0"/>
              <a:t>learning_rate, n_estimators, max_depth, min_samples_split, min_samples_leaf, max_features</a:t>
            </a:r>
            <a:r>
              <a:rPr lang="en-US" i="1" dirty="0"/>
              <a:t> &amp; </a:t>
            </a:r>
            <a:r>
              <a:rPr lang="en-US" b="1" i="1" dirty="0"/>
              <a:t>subsample</a:t>
            </a:r>
            <a:r>
              <a:rPr lang="en-US" i="1" dirty="0"/>
              <a:t>  we were able to lower the log-loss value.</a:t>
            </a:r>
          </a:p>
          <a:p>
            <a:pPr marL="0" indent="0" algn="ctr">
              <a:buNone/>
            </a:pPr>
            <a:endParaRPr lang="en-US" b="1" i="1" dirty="0"/>
          </a:p>
          <a:p>
            <a:pPr marL="0" indent="0" algn="just">
              <a:buNone/>
            </a:pPr>
            <a:endParaRPr lang="en-US" dirty="0"/>
          </a:p>
          <a:p>
            <a:pPr algn="just"/>
            <a:r>
              <a:rPr lang="en-US" dirty="0"/>
              <a:t>Though it gets computationally very expensive finally now we can clearly see that this is a very important step as log-loss scored improved from ~0.1179 to ~0.1026 which is a significant jump.</a:t>
            </a:r>
          </a:p>
        </p:txBody>
      </p:sp>
      <p:graphicFrame>
        <p:nvGraphicFramePr>
          <p:cNvPr id="4" name="Table 3">
            <a:extLst>
              <a:ext uri="{FF2B5EF4-FFF2-40B4-BE49-F238E27FC236}">
                <a16:creationId xmlns:a16="http://schemas.microsoft.com/office/drawing/2014/main" id="{44A09BBB-EA18-9B48-85F8-C4CCDA1A036F}"/>
              </a:ext>
            </a:extLst>
          </p:cNvPr>
          <p:cNvGraphicFramePr>
            <a:graphicFrameLocks noGrp="1"/>
          </p:cNvGraphicFramePr>
          <p:nvPr>
            <p:extLst>
              <p:ext uri="{D42A27DB-BD31-4B8C-83A1-F6EECF244321}">
                <p14:modId xmlns:p14="http://schemas.microsoft.com/office/powerpoint/2010/main" val="3387645376"/>
              </p:ext>
            </p:extLst>
          </p:nvPr>
        </p:nvGraphicFramePr>
        <p:xfrm>
          <a:off x="4594142" y="4381995"/>
          <a:ext cx="3457327" cy="308758"/>
        </p:xfrm>
        <a:graphic>
          <a:graphicData uri="http://schemas.openxmlformats.org/drawingml/2006/table">
            <a:tbl>
              <a:tblPr firstRow="1" firstCol="1" bandRow="1">
                <a:tableStyleId>{5C22544A-7EE6-4342-B048-85BDC9FD1C3A}</a:tableStyleId>
              </a:tblPr>
              <a:tblGrid>
                <a:gridCol w="1365064">
                  <a:extLst>
                    <a:ext uri="{9D8B030D-6E8A-4147-A177-3AD203B41FA5}">
                      <a16:colId xmlns:a16="http://schemas.microsoft.com/office/drawing/2014/main" val="3370538120"/>
                    </a:ext>
                  </a:extLst>
                </a:gridCol>
                <a:gridCol w="2092263">
                  <a:extLst>
                    <a:ext uri="{9D8B030D-6E8A-4147-A177-3AD203B41FA5}">
                      <a16:colId xmlns:a16="http://schemas.microsoft.com/office/drawing/2014/main" val="1408287127"/>
                    </a:ext>
                  </a:extLst>
                </a:gridCol>
              </a:tblGrid>
              <a:tr h="308758">
                <a:tc>
                  <a:txBody>
                    <a:bodyPr/>
                    <a:lstStyle/>
                    <a:p>
                      <a:pPr marL="0" marR="0" algn="ctr">
                        <a:spcBef>
                          <a:spcPts val="0"/>
                        </a:spcBef>
                        <a:spcAft>
                          <a:spcPts val="0"/>
                        </a:spcAft>
                      </a:pPr>
                      <a:r>
                        <a:rPr lang="en-US" sz="1500" b="1">
                          <a:effectLst/>
                        </a:rPr>
                        <a:t>log-loss:</a:t>
                      </a:r>
                      <a:endParaRPr lang="en-US"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500" b="1" dirty="0">
                          <a:effectLst/>
                        </a:rPr>
                        <a:t>0.1026813547203256</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6365971"/>
                  </a:ext>
                </a:extLst>
              </a:tr>
            </a:tbl>
          </a:graphicData>
        </a:graphic>
      </p:graphicFrame>
    </p:spTree>
    <p:extLst>
      <p:ext uri="{BB962C8B-B14F-4D97-AF65-F5344CB8AC3E}">
        <p14:creationId xmlns:p14="http://schemas.microsoft.com/office/powerpoint/2010/main" val="196795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AFCE-8EF7-AA4F-9946-3C269031679B}"/>
              </a:ext>
            </a:extLst>
          </p:cNvPr>
          <p:cNvSpPr>
            <a:spLocks noGrp="1"/>
          </p:cNvSpPr>
          <p:nvPr>
            <p:ph type="title"/>
          </p:nvPr>
        </p:nvSpPr>
        <p:spPr>
          <a:xfrm>
            <a:off x="308758" y="880100"/>
            <a:ext cx="12136582" cy="1371600"/>
          </a:xfrm>
        </p:spPr>
        <p:txBody>
          <a:bodyPr>
            <a:normAutofit/>
          </a:bodyPr>
          <a:lstStyle/>
          <a:p>
            <a:r>
              <a:rPr lang="en-US" sz="4000" dirty="0"/>
              <a:t>   </a:t>
            </a:r>
            <a:r>
              <a:rPr lang="en-US" sz="4000" u="sng" dirty="0"/>
              <a:t>Gradient-Boosting Feature Importance plot</a:t>
            </a:r>
            <a:br>
              <a:rPr lang="en-US" sz="4000" dirty="0"/>
            </a:br>
            <a:endParaRPr lang="en-US" sz="4000" dirty="0"/>
          </a:p>
        </p:txBody>
      </p:sp>
      <p:pic>
        <p:nvPicPr>
          <p:cNvPr id="4" name="Content Placeholder 3">
            <a:extLst>
              <a:ext uri="{FF2B5EF4-FFF2-40B4-BE49-F238E27FC236}">
                <a16:creationId xmlns:a16="http://schemas.microsoft.com/office/drawing/2014/main" id="{1856AD19-45DC-8D4D-9E1D-7B4E1E7537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74211" y="2103438"/>
            <a:ext cx="6643577" cy="3932237"/>
          </a:xfrm>
          <a:prstGeom prst="rect">
            <a:avLst/>
          </a:prstGeom>
        </p:spPr>
      </p:pic>
    </p:spTree>
    <p:extLst>
      <p:ext uri="{BB962C8B-B14F-4D97-AF65-F5344CB8AC3E}">
        <p14:creationId xmlns:p14="http://schemas.microsoft.com/office/powerpoint/2010/main" val="238961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C082-09C1-8B46-8320-BC70650B4D16}"/>
              </a:ext>
            </a:extLst>
          </p:cNvPr>
          <p:cNvSpPr>
            <a:spLocks noGrp="1"/>
          </p:cNvSpPr>
          <p:nvPr>
            <p:ph type="title"/>
          </p:nvPr>
        </p:nvSpPr>
        <p:spPr/>
        <p:txBody>
          <a:bodyPr>
            <a:normAutofit/>
          </a:bodyPr>
          <a:lstStyle/>
          <a:p>
            <a:pPr algn="ctr"/>
            <a:r>
              <a:rPr lang="en-US" u="sng" dirty="0"/>
              <a:t>Conclusion</a:t>
            </a:r>
            <a:endParaRPr lang="en-US" dirty="0"/>
          </a:p>
        </p:txBody>
      </p:sp>
      <p:sp>
        <p:nvSpPr>
          <p:cNvPr id="3" name="Content Placeholder 2">
            <a:extLst>
              <a:ext uri="{FF2B5EF4-FFF2-40B4-BE49-F238E27FC236}">
                <a16:creationId xmlns:a16="http://schemas.microsoft.com/office/drawing/2014/main" id="{FDE2D8E7-CAAD-EC4A-8680-7797D6FCDB5D}"/>
              </a:ext>
            </a:extLst>
          </p:cNvPr>
          <p:cNvSpPr>
            <a:spLocks noGrp="1"/>
          </p:cNvSpPr>
          <p:nvPr>
            <p:ph idx="1"/>
          </p:nvPr>
        </p:nvSpPr>
        <p:spPr/>
        <p:txBody>
          <a:bodyPr/>
          <a:lstStyle/>
          <a:p>
            <a:pPr algn="just"/>
            <a:r>
              <a:rPr lang="en-US" dirty="0"/>
              <a:t>Finally, we can say that the ‘amount paid per day by each user’, ‘payment plan days’, ‘transaction dates’ are top contributors for user churn. </a:t>
            </a:r>
          </a:p>
          <a:p>
            <a:pPr algn="just"/>
            <a:r>
              <a:rPr lang="en-US" dirty="0"/>
              <a:t>We can even try tuning XG-Boost classifier parameters and also include ‘user-log’ file which we couldn’t use in this analysis due to large file size (32 GB) to improve ‘log-loss’ score.</a:t>
            </a:r>
          </a:p>
          <a:p>
            <a:endParaRPr lang="en-US" dirty="0"/>
          </a:p>
          <a:p>
            <a:pPr marL="0" indent="0" algn="ctr">
              <a:buNone/>
            </a:pPr>
            <a:endParaRPr lang="en-US" dirty="0"/>
          </a:p>
          <a:p>
            <a:pPr marL="0" indent="0" algn="ctr">
              <a:buNone/>
            </a:pPr>
            <a:r>
              <a:rPr lang="en-US" sz="6000" i="1" dirty="0"/>
              <a:t>Thank You</a:t>
            </a:r>
          </a:p>
        </p:txBody>
      </p:sp>
    </p:spTree>
    <p:extLst>
      <p:ext uri="{BB962C8B-B14F-4D97-AF65-F5344CB8AC3E}">
        <p14:creationId xmlns:p14="http://schemas.microsoft.com/office/powerpoint/2010/main" val="127376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3E96-60C9-4A44-8318-BE9310DADFE3}"/>
              </a:ext>
            </a:extLst>
          </p:cNvPr>
          <p:cNvSpPr>
            <a:spLocks noGrp="1"/>
          </p:cNvSpPr>
          <p:nvPr>
            <p:ph type="title"/>
          </p:nvPr>
        </p:nvSpPr>
        <p:spPr>
          <a:xfrm>
            <a:off x="1066800" y="0"/>
            <a:ext cx="10058400" cy="1371600"/>
          </a:xfrm>
        </p:spPr>
        <p:txBody>
          <a:bodyPr/>
          <a:lstStyle/>
          <a:p>
            <a:r>
              <a:rPr lang="en-US" u="sng"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F3E9D-6320-E64F-8CD9-2EB37C7ECCA1}"/>
                  </a:ext>
                </a:extLst>
              </p:cNvPr>
              <p:cNvSpPr>
                <a:spLocks noGrp="1"/>
              </p:cNvSpPr>
              <p:nvPr>
                <p:ph idx="1"/>
              </p:nvPr>
            </p:nvSpPr>
            <p:spPr>
              <a:xfrm>
                <a:off x="936171" y="1110342"/>
                <a:ext cx="10058400" cy="5397335"/>
              </a:xfrm>
            </p:spPr>
            <p:txBody>
              <a:bodyPr anchor="t">
                <a:normAutofit/>
              </a:bodyPr>
              <a:lstStyle/>
              <a:p>
                <a:pPr algn="just">
                  <a:lnSpc>
                    <a:spcPct val="120000"/>
                  </a:lnSpc>
                </a:pPr>
                <a:r>
                  <a:rPr lang="en-US" sz="1900" b="1" u="sng" dirty="0"/>
                  <a:t>Objective</a:t>
                </a:r>
                <a:r>
                  <a:rPr lang="en-US" sz="1900" b="1" dirty="0"/>
                  <a:t>: </a:t>
                </a:r>
                <a:r>
                  <a:rPr lang="en-US" sz="1900" dirty="0"/>
                  <a:t>Predicting whether a user will churn after the subscription expires. </a:t>
                </a:r>
              </a:p>
              <a:p>
                <a:pPr algn="just">
                  <a:lnSpc>
                    <a:spcPct val="120000"/>
                  </a:lnSpc>
                </a:pPr>
                <a:r>
                  <a:rPr lang="en-US" sz="1900" b="1" u="sng" dirty="0"/>
                  <a:t>Evaluation</a:t>
                </a:r>
                <a:r>
                  <a:rPr lang="en-US" sz="1900" b="1" dirty="0"/>
                  <a:t>: </a:t>
                </a:r>
                <a:r>
                  <a:rPr lang="en-US" sz="1900" dirty="0"/>
                  <a:t>The evaluation metric for this project is Log Loss</a:t>
                </a:r>
              </a:p>
              <a:p>
                <a:pPr marL="0" indent="0" algn="ctr">
                  <a:lnSpc>
                    <a:spcPct val="120000"/>
                  </a:lnSpc>
                  <a:buNone/>
                </a:pPr>
                <a:r>
                  <a:rPr lang="en-US" sz="1900" i="1" dirty="0"/>
                  <a:t>  </a:t>
                </a:r>
                <a:r>
                  <a:rPr lang="en-US" sz="1900" b="1" i="1" dirty="0"/>
                  <a:t>log-loss</a:t>
                </a:r>
                <a:r>
                  <a:rPr lang="en-US" sz="1900" i="1" dirty="0"/>
                  <a:t>=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−1</m:t>
                        </m:r>
                      </m:num>
                      <m:den>
                        <m:r>
                          <a:rPr lang="en-US" sz="1900" b="0" i="1">
                            <a:latin typeface="Cambria Math" panose="02040503050406030204" pitchFamily="18" charset="0"/>
                          </a:rPr>
                          <m:t>𝑁</m:t>
                        </m:r>
                      </m:den>
                    </m:f>
                    <m:nary>
                      <m:naryPr>
                        <m:chr m:val="∑"/>
                        <m:limLoc m:val="undOvr"/>
                        <m:ctrlPr>
                          <a:rPr lang="en-US" sz="1900" i="1">
                            <a:latin typeface="Cambria Math" panose="02040503050406030204" pitchFamily="18" charset="0"/>
                          </a:rPr>
                        </m:ctrlPr>
                      </m:naryPr>
                      <m:sub>
                        <m:r>
                          <a:rPr lang="en-US" sz="1900" b="0" i="1">
                            <a:latin typeface="Cambria Math" panose="02040503050406030204" pitchFamily="18" charset="0"/>
                          </a:rPr>
                          <m:t>𝑖</m:t>
                        </m:r>
                        <m:r>
                          <a:rPr lang="en-US" sz="1900" b="0" i="1">
                            <a:latin typeface="Cambria Math" panose="02040503050406030204" pitchFamily="18" charset="0"/>
                          </a:rPr>
                          <m:t>=1</m:t>
                        </m:r>
                      </m:sub>
                      <m:sup>
                        <m:r>
                          <a:rPr lang="en-US" sz="1900" b="0" i="1">
                            <a:latin typeface="Cambria Math" panose="02040503050406030204" pitchFamily="18" charset="0"/>
                          </a:rPr>
                          <m:t>𝑁</m:t>
                        </m:r>
                      </m:sup>
                      <m:e>
                        <m:r>
                          <a:rPr lang="en-US" sz="1900" b="0" i="1">
                            <a:latin typeface="Cambria Math" panose="02040503050406030204" pitchFamily="18" charset="0"/>
                          </a:rPr>
                          <m:t>(</m:t>
                        </m:r>
                        <m:r>
                          <a:rPr lang="en-US" sz="1900" b="0" i="1">
                            <a:latin typeface="Cambria Math" panose="02040503050406030204" pitchFamily="18" charset="0"/>
                          </a:rPr>
                          <m:t>𝑦𝑖</m:t>
                        </m:r>
                        <m:r>
                          <a:rPr lang="en-US" sz="1900" b="0" i="1">
                            <a:latin typeface="Cambria Math" panose="02040503050406030204" pitchFamily="18" charset="0"/>
                          </a:rPr>
                          <m:t> </m:t>
                        </m:r>
                        <m:r>
                          <a:rPr lang="en-US" sz="1900" b="0" i="1">
                            <a:latin typeface="Cambria Math" panose="02040503050406030204" pitchFamily="18" charset="0"/>
                          </a:rPr>
                          <m:t>𝑙𝑜𝑔</m:t>
                        </m:r>
                        <m:r>
                          <a:rPr lang="en-US" sz="1900" b="0" i="1">
                            <a:latin typeface="Cambria Math" panose="02040503050406030204" pitchFamily="18" charset="0"/>
                          </a:rPr>
                          <m:t>(</m:t>
                        </m:r>
                        <m:r>
                          <a:rPr lang="en-US" sz="1900" b="0" i="1">
                            <a:latin typeface="Cambria Math" panose="02040503050406030204" pitchFamily="18" charset="0"/>
                          </a:rPr>
                          <m:t>𝑝𝑖</m:t>
                        </m:r>
                        <m:r>
                          <a:rPr lang="en-US" sz="1900" b="0" i="1">
                            <a:latin typeface="Cambria Math" panose="02040503050406030204" pitchFamily="18" charset="0"/>
                          </a:rPr>
                          <m:t>)+(1− </m:t>
                        </m:r>
                        <m:r>
                          <a:rPr lang="en-US" sz="1900" b="0" i="1">
                            <a:latin typeface="Cambria Math" panose="02040503050406030204" pitchFamily="18" charset="0"/>
                          </a:rPr>
                          <m:t>𝑦𝑖</m:t>
                        </m:r>
                        <m:r>
                          <a:rPr lang="en-US" sz="1900" b="0" i="1">
                            <a:latin typeface="Cambria Math" panose="02040503050406030204" pitchFamily="18" charset="0"/>
                          </a:rPr>
                          <m:t> )</m:t>
                        </m:r>
                        <m:r>
                          <a:rPr lang="en-US" sz="1900" b="0" i="1">
                            <a:latin typeface="Cambria Math" panose="02040503050406030204" pitchFamily="18" charset="0"/>
                          </a:rPr>
                          <m:t>𝑙𝑜𝑔</m:t>
                        </m:r>
                        <m:r>
                          <a:rPr lang="en-US" sz="1900" b="0" i="1">
                            <a:latin typeface="Cambria Math" panose="02040503050406030204" pitchFamily="18" charset="0"/>
                          </a:rPr>
                          <m:t>(1− </m:t>
                        </m:r>
                        <m:r>
                          <a:rPr lang="en-US" sz="1900" b="0" i="1">
                            <a:latin typeface="Cambria Math" panose="02040503050406030204" pitchFamily="18" charset="0"/>
                          </a:rPr>
                          <m:t>𝑝𝑖</m:t>
                        </m:r>
                        <m:r>
                          <a:rPr lang="en-US" sz="1900" b="0" i="1">
                            <a:latin typeface="Cambria Math" panose="02040503050406030204" pitchFamily="18" charset="0"/>
                          </a:rPr>
                          <m:t>))</m:t>
                        </m:r>
                      </m:e>
                    </m:nary>
                  </m:oMath>
                </a14:m>
                <a:r>
                  <a:rPr lang="en-US" sz="1900" i="1" dirty="0"/>
                  <a:t> </a:t>
                </a:r>
              </a:p>
              <a:p>
                <a:pPr marL="0" indent="0">
                  <a:lnSpc>
                    <a:spcPct val="120000"/>
                  </a:lnSpc>
                  <a:buNone/>
                </a:pPr>
                <a:r>
                  <a:rPr lang="en-US" sz="1900" i="1" dirty="0"/>
                  <a:t>Where </a:t>
                </a:r>
                <a:r>
                  <a:rPr lang="en-US" sz="1900" b="1" i="1" dirty="0"/>
                  <a:t>N</a:t>
                </a:r>
                <a:r>
                  <a:rPr lang="en-US" sz="1900" dirty="0"/>
                  <a:t> is the number of observations, </a:t>
                </a:r>
                <a:r>
                  <a:rPr lang="en-US" sz="1900" b="1" i="1" dirty="0"/>
                  <a:t>y</a:t>
                </a:r>
                <a:r>
                  <a:rPr lang="en-US" sz="1900" b="1" i="1" baseline="-25000" dirty="0"/>
                  <a:t>i</a:t>
                </a:r>
                <a:r>
                  <a:rPr lang="en-US" sz="1900" i="1" dirty="0"/>
                  <a:t> </a:t>
                </a:r>
                <a:r>
                  <a:rPr lang="en-US" sz="1900" dirty="0"/>
                  <a:t>is the binary target, and  </a:t>
                </a:r>
                <a:r>
                  <a:rPr lang="en-US" sz="1900" b="1" i="1" dirty="0"/>
                  <a:t>p</a:t>
                </a:r>
                <a:r>
                  <a:rPr lang="en-US" sz="1900" b="1" i="1" baseline="-25000" dirty="0"/>
                  <a:t>i</a:t>
                </a:r>
                <a:r>
                  <a:rPr lang="en-US" sz="1900" dirty="0"/>
                  <a:t> is the predicted probability that </a:t>
                </a:r>
                <a:r>
                  <a:rPr lang="en-US" sz="1900" i="1" dirty="0"/>
                  <a:t>y</a:t>
                </a:r>
                <a:r>
                  <a:rPr lang="en-US" sz="1900" i="1" baseline="-25000" dirty="0"/>
                  <a:t>i</a:t>
                </a:r>
                <a:r>
                  <a:rPr lang="en-US" sz="1900" i="1" dirty="0"/>
                  <a:t> </a:t>
                </a:r>
                <a:r>
                  <a:rPr lang="en-US" sz="1900" dirty="0"/>
                  <a:t>equals 1.</a:t>
                </a:r>
              </a:p>
              <a:p>
                <a:pPr algn="just">
                  <a:lnSpc>
                    <a:spcPct val="120000"/>
                  </a:lnSpc>
                </a:pPr>
                <a:r>
                  <a:rPr lang="en-US" sz="1900" b="1" u="sng" dirty="0"/>
                  <a:t>Client</a:t>
                </a:r>
                <a:r>
                  <a:rPr lang="en-US" sz="1900" b="1" dirty="0"/>
                  <a:t>: KKBOX</a:t>
                </a:r>
                <a:r>
                  <a:rPr lang="en-US" sz="1900" dirty="0"/>
                  <a:t> is Asia’s leading music streaming service, holding the world’s most comprehensive Asia-Pop music library with over 30 million tracks, supported by advertising and paid subscriptions. </a:t>
                </a:r>
              </a:p>
              <a:p>
                <a:pPr algn="just">
                  <a:lnSpc>
                    <a:spcPct val="120000"/>
                  </a:lnSpc>
                </a:pPr>
                <a:r>
                  <a:rPr lang="en-US" sz="1900" b="1" u="sng" dirty="0"/>
                  <a:t>Business Impact</a:t>
                </a:r>
                <a:r>
                  <a:rPr lang="en-US" sz="1900" b="1" dirty="0"/>
                  <a:t>: </a:t>
                </a:r>
                <a:r>
                  <a:rPr lang="en-US" dirty="0"/>
                  <a:t>Since the music streaming service providers are becoming more competitive day by day one of the major problem these companies are facing is customer retention.</a:t>
                </a:r>
                <a:r>
                  <a:rPr lang="en-US" sz="2000" dirty="0"/>
                  <a:t> </a:t>
                </a:r>
                <a:r>
                  <a:rPr lang="en-US" dirty="0"/>
                  <a:t>Attracting new customers is much more expensive than retaining existing ones</a:t>
                </a:r>
                <a:r>
                  <a:rPr lang="en-US" sz="2000" dirty="0"/>
                  <a:t>. </a:t>
                </a:r>
                <a:r>
                  <a:rPr lang="en-US" dirty="0"/>
                  <a:t>Hence this predictive model helps the business by predicting the customers who are going to churn.</a:t>
                </a:r>
                <a:endParaRPr lang="en-US" sz="1900" b="1" u="sng" dirty="0"/>
              </a:p>
              <a:p>
                <a:pPr algn="just">
                  <a:lnSpc>
                    <a:spcPct val="120000"/>
                  </a:lnSpc>
                </a:pPr>
                <a:endParaRPr lang="en-US" sz="1900" dirty="0"/>
              </a:p>
              <a:p>
                <a:pPr marL="0" indent="0">
                  <a:buNone/>
                </a:pPr>
                <a:endParaRPr lang="en-US" dirty="0"/>
              </a:p>
            </p:txBody>
          </p:sp>
        </mc:Choice>
        <mc:Fallback>
          <p:sp>
            <p:nvSpPr>
              <p:cNvPr id="3" name="Content Placeholder 2">
                <a:extLst>
                  <a:ext uri="{FF2B5EF4-FFF2-40B4-BE49-F238E27FC236}">
                    <a16:creationId xmlns:a16="http://schemas.microsoft.com/office/drawing/2014/main" id="{9CBF3E9D-6320-E64F-8CD9-2EB37C7ECCA1}"/>
                  </a:ext>
                </a:extLst>
              </p:cNvPr>
              <p:cNvSpPr>
                <a:spLocks noGrp="1" noRot="1" noChangeAspect="1" noMove="1" noResize="1" noEditPoints="1" noAdjustHandles="1" noChangeArrowheads="1" noChangeShapeType="1" noTextEdit="1"/>
              </p:cNvSpPr>
              <p:nvPr>
                <p:ph idx="1"/>
              </p:nvPr>
            </p:nvSpPr>
            <p:spPr>
              <a:xfrm>
                <a:off x="936171" y="1110342"/>
                <a:ext cx="10058400" cy="5397335"/>
              </a:xfrm>
              <a:blipFill>
                <a:blip r:embed="rId2"/>
                <a:stretch>
                  <a:fillRect l="-504" r="-504"/>
                </a:stretch>
              </a:blipFill>
            </p:spPr>
            <p:txBody>
              <a:bodyPr/>
              <a:lstStyle/>
              <a:p>
                <a:r>
                  <a:rPr lang="en-US">
                    <a:noFill/>
                  </a:rPr>
                  <a:t> </a:t>
                </a:r>
              </a:p>
            </p:txBody>
          </p:sp>
        </mc:Fallback>
      </mc:AlternateContent>
    </p:spTree>
    <p:extLst>
      <p:ext uri="{BB962C8B-B14F-4D97-AF65-F5344CB8AC3E}">
        <p14:creationId xmlns:p14="http://schemas.microsoft.com/office/powerpoint/2010/main" val="154395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57AB-1262-F746-B614-FF53BCCC64F3}"/>
              </a:ext>
            </a:extLst>
          </p:cNvPr>
          <p:cNvSpPr>
            <a:spLocks noGrp="1"/>
          </p:cNvSpPr>
          <p:nvPr>
            <p:ph type="title"/>
          </p:nvPr>
        </p:nvSpPr>
        <p:spPr/>
        <p:txBody>
          <a:bodyPr/>
          <a:lstStyle/>
          <a:p>
            <a:r>
              <a:rPr lang="en-US" u="sng" dirty="0"/>
              <a:t>Data</a:t>
            </a:r>
          </a:p>
        </p:txBody>
      </p:sp>
      <p:sp>
        <p:nvSpPr>
          <p:cNvPr id="3" name="Content Placeholder 2">
            <a:extLst>
              <a:ext uri="{FF2B5EF4-FFF2-40B4-BE49-F238E27FC236}">
                <a16:creationId xmlns:a16="http://schemas.microsoft.com/office/drawing/2014/main" id="{55184ED0-2AC1-6E4A-9251-CD8AA3AC69D4}"/>
              </a:ext>
            </a:extLst>
          </p:cNvPr>
          <p:cNvSpPr>
            <a:spLocks noGrp="1"/>
          </p:cNvSpPr>
          <p:nvPr>
            <p:ph idx="1"/>
          </p:nvPr>
        </p:nvSpPr>
        <p:spPr/>
        <p:txBody>
          <a:bodyPr/>
          <a:lstStyle/>
          <a:p>
            <a:pPr algn="just"/>
            <a:r>
              <a:rPr lang="en-US" dirty="0"/>
              <a:t>For this analysis, I will be using the KKBox’s churn prediction dataset which was publicly available on Kaggle. Data is distributed across 4 different csv files as follows:</a:t>
            </a:r>
          </a:p>
          <a:p>
            <a:pPr marL="0" indent="0" algn="just">
              <a:buNone/>
            </a:pPr>
            <a:endParaRPr lang="en-US" dirty="0"/>
          </a:p>
          <a:p>
            <a:pPr marL="0" indent="0" algn="just">
              <a:buNone/>
            </a:pPr>
            <a:r>
              <a:rPr lang="en-US" b="1" dirty="0"/>
              <a:t>1. train_v2csv: </a:t>
            </a:r>
            <a:r>
              <a:rPr lang="en-US" dirty="0"/>
              <a:t>The train set, containing the user ids and whether they have churned.</a:t>
            </a:r>
          </a:p>
          <a:p>
            <a:pPr marL="0" indent="0" algn="just">
              <a:buNone/>
            </a:pPr>
            <a:r>
              <a:rPr lang="en-US" b="1" dirty="0"/>
              <a:t>2. transactions.csv: </a:t>
            </a:r>
            <a:r>
              <a:rPr lang="en-US" dirty="0"/>
              <a:t>The transaction set contains all the payment details till feb-2017.</a:t>
            </a:r>
          </a:p>
          <a:p>
            <a:pPr marL="0" indent="0" algn="just">
              <a:buNone/>
            </a:pPr>
            <a:r>
              <a:rPr lang="en-US" b="1" dirty="0"/>
              <a:t>3. transactions_v2csv: </a:t>
            </a:r>
            <a:r>
              <a:rPr lang="en-US" dirty="0"/>
              <a:t>The transaction set contains all the payment details of march-2017.</a:t>
            </a:r>
          </a:p>
          <a:p>
            <a:pPr marL="0" indent="0" algn="just">
              <a:buNone/>
            </a:pPr>
            <a:r>
              <a:rPr lang="en-US" b="1" dirty="0"/>
              <a:t>4. members.csv: </a:t>
            </a:r>
            <a:r>
              <a:rPr lang="en-US" dirty="0"/>
              <a:t>The members set contains the user information.</a:t>
            </a:r>
          </a:p>
          <a:p>
            <a:pPr marL="0" indent="0" algn="just">
              <a:buNone/>
            </a:pPr>
            <a:r>
              <a:rPr lang="en-US" b="1" dirty="0"/>
              <a:t>5. user_logs.csv: </a:t>
            </a:r>
            <a:r>
              <a:rPr lang="en-US" dirty="0"/>
              <a:t>The user logs set contains the daily user logs describing listening behaviors of a user for the month march-2017.</a:t>
            </a:r>
          </a:p>
          <a:p>
            <a:pPr algn="just"/>
            <a:endParaRPr lang="en-US" dirty="0"/>
          </a:p>
          <a:p>
            <a:endParaRPr lang="en-US" dirty="0"/>
          </a:p>
        </p:txBody>
      </p:sp>
    </p:spTree>
    <p:extLst>
      <p:ext uri="{BB962C8B-B14F-4D97-AF65-F5344CB8AC3E}">
        <p14:creationId xmlns:p14="http://schemas.microsoft.com/office/powerpoint/2010/main" val="38163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F24-EC04-1A41-B643-9CC909274155}"/>
              </a:ext>
            </a:extLst>
          </p:cNvPr>
          <p:cNvSpPr>
            <a:spLocks noGrp="1"/>
          </p:cNvSpPr>
          <p:nvPr>
            <p:ph type="title"/>
          </p:nvPr>
        </p:nvSpPr>
        <p:spPr/>
        <p:txBody>
          <a:bodyPr/>
          <a:lstStyle/>
          <a:p>
            <a:r>
              <a:rPr lang="en-US" u="sng" dirty="0"/>
              <a:t>Memory Reduction</a:t>
            </a:r>
            <a:endParaRPr lang="en-US" dirty="0"/>
          </a:p>
        </p:txBody>
      </p:sp>
      <p:sp>
        <p:nvSpPr>
          <p:cNvPr id="3" name="Content Placeholder 2">
            <a:extLst>
              <a:ext uri="{FF2B5EF4-FFF2-40B4-BE49-F238E27FC236}">
                <a16:creationId xmlns:a16="http://schemas.microsoft.com/office/drawing/2014/main" id="{27AA43FC-518A-D048-A963-C6C836D1A266}"/>
              </a:ext>
            </a:extLst>
          </p:cNvPr>
          <p:cNvSpPr>
            <a:spLocks noGrp="1"/>
          </p:cNvSpPr>
          <p:nvPr>
            <p:ph idx="1"/>
          </p:nvPr>
        </p:nvSpPr>
        <p:spPr/>
        <p:txBody>
          <a:bodyPr>
            <a:normAutofit/>
          </a:bodyPr>
          <a:lstStyle/>
          <a:p>
            <a:pPr algn="just"/>
            <a:r>
              <a:rPr lang="en-US" dirty="0"/>
              <a:t>Because all the data frames are very large in size and are using a lot of memory, we performed memory reduction to reduce the memory usage by changing the data types of some columns and splitting the date column into three different columns - year, month &amp; day columns respectively.</a:t>
            </a:r>
          </a:p>
          <a:p>
            <a:r>
              <a:rPr lang="en-US" b="1" dirty="0"/>
              <a:t>Members</a:t>
            </a:r>
            <a:r>
              <a:rPr lang="en-US" dirty="0"/>
              <a:t> data set memory-usage has been reduced from 310 MB to 155 MB.</a:t>
            </a:r>
          </a:p>
          <a:p>
            <a:r>
              <a:rPr lang="en-US" b="1" dirty="0"/>
              <a:t>Transactions </a:t>
            </a:r>
            <a:r>
              <a:rPr lang="en-US" dirty="0"/>
              <a:t>data set memory-usage has been reduced from 1756 MB to 723 MB.</a:t>
            </a:r>
          </a:p>
          <a:p>
            <a:r>
              <a:rPr lang="en-US" b="1" dirty="0"/>
              <a:t>User-logs</a:t>
            </a:r>
            <a:r>
              <a:rPr lang="en-US" dirty="0"/>
              <a:t> data set memory-usage has been reduced from 1265 MB to 597 MB.</a:t>
            </a:r>
          </a:p>
          <a:p>
            <a:r>
              <a:rPr lang="en-US" b="1" dirty="0"/>
              <a:t>Train</a:t>
            </a:r>
            <a:r>
              <a:rPr lang="en-US" dirty="0"/>
              <a:t> data set memory-usage has been reduced from 15 MB to 8 MB.</a:t>
            </a:r>
          </a:p>
          <a:p>
            <a:r>
              <a:rPr lang="en-US" dirty="0"/>
              <a:t>We have reduced the memory of each file to its half making it convenient for the later analysis.</a:t>
            </a:r>
          </a:p>
        </p:txBody>
      </p:sp>
    </p:spTree>
    <p:extLst>
      <p:ext uri="{BB962C8B-B14F-4D97-AF65-F5344CB8AC3E}">
        <p14:creationId xmlns:p14="http://schemas.microsoft.com/office/powerpoint/2010/main" val="69194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2BFE-9395-8A4E-890F-53013B03B050}"/>
              </a:ext>
            </a:extLst>
          </p:cNvPr>
          <p:cNvSpPr>
            <a:spLocks noGrp="1"/>
          </p:cNvSpPr>
          <p:nvPr>
            <p:ph type="title"/>
          </p:nvPr>
        </p:nvSpPr>
        <p:spPr/>
        <p:txBody>
          <a:bodyPr/>
          <a:lstStyle/>
          <a:p>
            <a:r>
              <a:rPr lang="en-US" u="sng" dirty="0"/>
              <a:t>Data Exploration in Train</a:t>
            </a:r>
            <a:r>
              <a:rPr lang="en-US" dirty="0"/>
              <a:t> </a:t>
            </a:r>
          </a:p>
        </p:txBody>
      </p:sp>
      <p:sp>
        <p:nvSpPr>
          <p:cNvPr id="3" name="Content Placeholder 2">
            <a:extLst>
              <a:ext uri="{FF2B5EF4-FFF2-40B4-BE49-F238E27FC236}">
                <a16:creationId xmlns:a16="http://schemas.microsoft.com/office/drawing/2014/main" id="{0898EC3C-7DDE-3D47-A1D8-30E930DBA51C}"/>
              </a:ext>
            </a:extLst>
          </p:cNvPr>
          <p:cNvSpPr>
            <a:spLocks noGrp="1"/>
          </p:cNvSpPr>
          <p:nvPr>
            <p:ph idx="1"/>
          </p:nvPr>
        </p:nvSpPr>
        <p:spPr>
          <a:xfrm>
            <a:off x="1066800" y="2103120"/>
            <a:ext cx="10058400" cy="3931920"/>
          </a:xfrm>
        </p:spPr>
        <p:txBody>
          <a:bodyPr>
            <a:normAutofit lnSpcReduction="10000"/>
          </a:bodyPr>
          <a:lstStyle/>
          <a:p>
            <a:pPr algn="just"/>
            <a:r>
              <a:rPr lang="en-US" b="1" u="sng" dirty="0"/>
              <a:t>Churn Percentage</a:t>
            </a:r>
            <a:r>
              <a:rPr lang="en-US" b="1" dirty="0"/>
              <a:t>: </a:t>
            </a:r>
            <a:r>
              <a:rPr lang="en-US" dirty="0"/>
              <a:t>In the train data frame, we have the ‘msno’ – which are unique id no’s for given to each customer &amp; their churn detail are present.</a:t>
            </a:r>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Only </a:t>
            </a:r>
            <a:r>
              <a:rPr lang="en-US" b="1" dirty="0"/>
              <a:t>9%</a:t>
            </a:r>
            <a:r>
              <a:rPr lang="en-US" dirty="0"/>
              <a:t> people have churned which looks so successful, making it a highly imbalanced classification problem.</a:t>
            </a:r>
          </a:p>
          <a:p>
            <a:endParaRPr lang="en-US" dirty="0"/>
          </a:p>
          <a:p>
            <a:endParaRPr lang="en-US" dirty="0"/>
          </a:p>
        </p:txBody>
      </p:sp>
      <p:pic>
        <p:nvPicPr>
          <p:cNvPr id="7" name="Picture 6">
            <a:extLst>
              <a:ext uri="{FF2B5EF4-FFF2-40B4-BE49-F238E27FC236}">
                <a16:creationId xmlns:a16="http://schemas.microsoft.com/office/drawing/2014/main" id="{92B3AF58-1FC3-644A-9140-213735EC110C}"/>
              </a:ext>
            </a:extLst>
          </p:cNvPr>
          <p:cNvPicPr/>
          <p:nvPr/>
        </p:nvPicPr>
        <p:blipFill>
          <a:blip r:embed="rId2">
            <a:extLst>
              <a:ext uri="{28A0092B-C50C-407E-A947-70E740481C1C}">
                <a14:useLocalDpi xmlns:a14="http://schemas.microsoft.com/office/drawing/2010/main" val="0"/>
              </a:ext>
            </a:extLst>
          </a:blip>
          <a:stretch>
            <a:fillRect/>
          </a:stretch>
        </p:blipFill>
        <p:spPr>
          <a:xfrm>
            <a:off x="4267200" y="2880360"/>
            <a:ext cx="3297382" cy="2178528"/>
          </a:xfrm>
          <a:prstGeom prst="rect">
            <a:avLst/>
          </a:prstGeom>
        </p:spPr>
      </p:pic>
    </p:spTree>
    <p:extLst>
      <p:ext uri="{BB962C8B-B14F-4D97-AF65-F5344CB8AC3E}">
        <p14:creationId xmlns:p14="http://schemas.microsoft.com/office/powerpoint/2010/main" val="256465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5784-10C2-5543-B855-0F90B41DD6C4}"/>
              </a:ext>
            </a:extLst>
          </p:cNvPr>
          <p:cNvSpPr>
            <a:spLocks noGrp="1"/>
          </p:cNvSpPr>
          <p:nvPr>
            <p:ph type="title"/>
          </p:nvPr>
        </p:nvSpPr>
        <p:spPr/>
        <p:txBody>
          <a:bodyPr>
            <a:normAutofit/>
          </a:bodyPr>
          <a:lstStyle/>
          <a:p>
            <a:r>
              <a:rPr lang="en-US" u="sng" dirty="0"/>
              <a:t>Data Exploration in Members</a:t>
            </a:r>
            <a:endParaRPr lang="en-US" dirty="0"/>
          </a:p>
        </p:txBody>
      </p:sp>
      <p:sp>
        <p:nvSpPr>
          <p:cNvPr id="3" name="Content Placeholder 2">
            <a:extLst>
              <a:ext uri="{FF2B5EF4-FFF2-40B4-BE49-F238E27FC236}">
                <a16:creationId xmlns:a16="http://schemas.microsoft.com/office/drawing/2014/main" id="{72B57D73-52B0-714E-AC3D-A993210DD64A}"/>
              </a:ext>
            </a:extLst>
          </p:cNvPr>
          <p:cNvSpPr>
            <a:spLocks noGrp="1"/>
          </p:cNvSpPr>
          <p:nvPr>
            <p:ph idx="1"/>
          </p:nvPr>
        </p:nvSpPr>
        <p:spPr>
          <a:xfrm>
            <a:off x="1066800" y="2103119"/>
            <a:ext cx="10058400" cy="4250179"/>
          </a:xfrm>
        </p:spPr>
        <p:txBody>
          <a:bodyPr>
            <a:normAutofit fontScale="92500" lnSpcReduction="10000"/>
          </a:bodyPr>
          <a:lstStyle/>
          <a:p>
            <a:pPr algn="just"/>
            <a:r>
              <a:rPr lang="en-US" b="1" u="sng" dirty="0"/>
              <a:t>City</a:t>
            </a:r>
            <a:r>
              <a:rPr lang="en-US" b="1" dirty="0"/>
              <a:t>: </a:t>
            </a:r>
            <a:r>
              <a:rPr lang="en-US" dirty="0"/>
              <a:t>There are total of 21 cities, there is no city '2'. We observe majority from city 1.             Everything else looks similarly unpopular.</a:t>
            </a:r>
          </a:p>
          <a:p>
            <a:pPr algn="just"/>
            <a:r>
              <a:rPr lang="en-US" b="1" u="sng" dirty="0"/>
              <a:t>bd (age column)</a:t>
            </a:r>
            <a:r>
              <a:rPr lang="en-US" b="1" dirty="0"/>
              <a:t>: </a:t>
            </a:r>
            <a:r>
              <a:rPr lang="en-US" dirty="0"/>
              <a:t>In the bd (Age) column we observed it has lot of values set to 0 and there are some outliers ranging from ‘-7168’ to ‘2016’.</a:t>
            </a:r>
          </a:p>
          <a:p>
            <a:pPr algn="just"/>
            <a:r>
              <a:rPr lang="en-US" dirty="0"/>
              <a:t>we find that younger users on average appear to be more likely to churn.</a:t>
            </a:r>
          </a:p>
          <a:p>
            <a:pPr algn="just"/>
            <a:r>
              <a:rPr lang="en-US" b="1" u="sng" dirty="0"/>
              <a:t>Gender</a:t>
            </a:r>
            <a:r>
              <a:rPr lang="en-US" b="1" dirty="0"/>
              <a:t>: </a:t>
            </a:r>
            <a:r>
              <a:rPr lang="en-US" dirty="0"/>
              <a:t>Around 60% of the data is missing after the merge. With the data we have it seems both male and female are churning quite similar. We have to see how to deal with the missing values in future analysis.</a:t>
            </a:r>
          </a:p>
          <a:p>
            <a:pPr lvl="0" algn="just"/>
            <a:r>
              <a:rPr lang="en-US" b="1" u="sng" dirty="0"/>
              <a:t>Registered-via</a:t>
            </a:r>
            <a:r>
              <a:rPr lang="en-US" b="1" dirty="0"/>
              <a:t>: </a:t>
            </a:r>
            <a:r>
              <a:rPr lang="en-US" dirty="0"/>
              <a:t>There are 5 classes ('3', '4', '7', '9', '13') listed as registration method. Method ‘7’ appears to correlated with the most loyal users, while method ‘4’ has slightly higher churn rate of all.</a:t>
            </a:r>
          </a:p>
          <a:p>
            <a:pPr algn="just"/>
            <a:r>
              <a:rPr lang="en-US" dirty="0"/>
              <a:t> </a:t>
            </a:r>
            <a:r>
              <a:rPr lang="en-US" b="1" u="sng" dirty="0"/>
              <a:t> Registration &amp; churning trends yearly &amp; monthly</a:t>
            </a:r>
            <a:r>
              <a:rPr lang="en-US" b="1" dirty="0"/>
              <a:t>: </a:t>
            </a:r>
            <a:r>
              <a:rPr lang="en-US" dirty="0"/>
              <a:t>we observed that popularity started rising slowly after 2009 and it started to increase strongly from 2012. Registrations are high during the year end and starting months.</a:t>
            </a:r>
          </a:p>
          <a:p>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395675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769F-E939-924F-AE1B-05D3FFB6E99B}"/>
              </a:ext>
            </a:extLst>
          </p:cNvPr>
          <p:cNvSpPr>
            <a:spLocks noGrp="1"/>
          </p:cNvSpPr>
          <p:nvPr>
            <p:ph type="title"/>
          </p:nvPr>
        </p:nvSpPr>
        <p:spPr>
          <a:xfrm>
            <a:off x="1066799" y="642594"/>
            <a:ext cx="10523517" cy="1371600"/>
          </a:xfrm>
        </p:spPr>
        <p:txBody>
          <a:bodyPr>
            <a:normAutofit/>
          </a:bodyPr>
          <a:lstStyle/>
          <a:p>
            <a:r>
              <a:rPr lang="en-US" u="sng" dirty="0"/>
              <a:t>Data Exploration in Transactions</a:t>
            </a:r>
            <a:endParaRPr lang="en-US" dirty="0"/>
          </a:p>
        </p:txBody>
      </p:sp>
      <p:sp>
        <p:nvSpPr>
          <p:cNvPr id="3" name="Content Placeholder 2">
            <a:extLst>
              <a:ext uri="{FF2B5EF4-FFF2-40B4-BE49-F238E27FC236}">
                <a16:creationId xmlns:a16="http://schemas.microsoft.com/office/drawing/2014/main" id="{06A2E4D3-5F5D-E34B-88C6-5DDB2B44C99A}"/>
              </a:ext>
            </a:extLst>
          </p:cNvPr>
          <p:cNvSpPr>
            <a:spLocks noGrp="1"/>
          </p:cNvSpPr>
          <p:nvPr>
            <p:ph idx="1"/>
          </p:nvPr>
        </p:nvSpPr>
        <p:spPr/>
        <p:txBody>
          <a:bodyPr/>
          <a:lstStyle/>
          <a:p>
            <a:pPr algn="just"/>
            <a:r>
              <a:rPr lang="en-US" b="1" u="sng" dirty="0"/>
              <a:t>Payment method-id</a:t>
            </a:r>
            <a:r>
              <a:rPr lang="en-US" b="1" dirty="0"/>
              <a:t>: </a:t>
            </a:r>
            <a:r>
              <a:rPr lang="en-US" dirty="0"/>
              <a:t>There are 40 payment methods (method ‘9’ is missing) and the payment - method '41' is by far the most popular one.</a:t>
            </a:r>
          </a:p>
          <a:p>
            <a:pPr algn="just"/>
            <a:r>
              <a:rPr lang="en-US" b="1" u="sng" dirty="0"/>
              <a:t>Payment plan days</a:t>
            </a:r>
            <a:r>
              <a:rPr lang="en-US" b="1" dirty="0"/>
              <a:t>: </a:t>
            </a:r>
            <a:r>
              <a:rPr lang="en-US" dirty="0"/>
              <a:t>The payment plan duration categories show strong differences in churn percentage. The lowest churn numbers (around 5%) are associated with the 30-days, 31-days, and the 0-day memberships (surprisingly). The churn percentage for next widely used plans 7-days is 35% &amp; 410-days is 63%. </a:t>
            </a:r>
          </a:p>
          <a:p>
            <a:pPr algn="just"/>
            <a:r>
              <a:rPr lang="en-US" b="1" u="sng" dirty="0"/>
              <a:t>Plan list price &amp; Actual amount paid</a:t>
            </a:r>
            <a:r>
              <a:rPr lang="en-US" b="1" dirty="0"/>
              <a:t>: </a:t>
            </a:r>
            <a:r>
              <a:rPr lang="en-US" dirty="0"/>
              <a:t>The overall distributions of planned vs actual payment are very similar, even though there are some differences in price paid to the list price.</a:t>
            </a:r>
          </a:p>
          <a:p>
            <a:pPr algn="just"/>
            <a:r>
              <a:rPr lang="en-US" dirty="0"/>
              <a:t>Interestingly here, in most of the cases the users ended up paying more.</a:t>
            </a:r>
          </a:p>
          <a:p>
            <a:pPr algn="just"/>
            <a:r>
              <a:rPr lang="en-US" dirty="0"/>
              <a:t>But there isn't any surprising trend in churn rate of users who paid more.</a:t>
            </a:r>
          </a:p>
          <a:p>
            <a:pPr algn="just"/>
            <a:endParaRPr lang="en-US" dirty="0"/>
          </a:p>
          <a:p>
            <a:endParaRPr lang="en-US" dirty="0"/>
          </a:p>
        </p:txBody>
      </p:sp>
    </p:spTree>
    <p:extLst>
      <p:ext uri="{BB962C8B-B14F-4D97-AF65-F5344CB8AC3E}">
        <p14:creationId xmlns:p14="http://schemas.microsoft.com/office/powerpoint/2010/main" val="352839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A939-4508-9B4B-A9B0-480C82A3D755}"/>
              </a:ext>
            </a:extLst>
          </p:cNvPr>
          <p:cNvSpPr>
            <a:spLocks noGrp="1"/>
          </p:cNvSpPr>
          <p:nvPr>
            <p:ph type="title"/>
          </p:nvPr>
        </p:nvSpPr>
        <p:spPr>
          <a:xfrm>
            <a:off x="1066800" y="256507"/>
            <a:ext cx="10606644" cy="1371600"/>
          </a:xfrm>
        </p:spPr>
        <p:txBody>
          <a:bodyPr>
            <a:normAutofit/>
          </a:bodyPr>
          <a:lstStyle/>
          <a:p>
            <a:r>
              <a:rPr lang="en-US" u="sng" dirty="0"/>
              <a:t>Data Exploration in Transactions</a:t>
            </a:r>
            <a:endParaRPr lang="en-US" dirty="0"/>
          </a:p>
        </p:txBody>
      </p:sp>
      <p:sp>
        <p:nvSpPr>
          <p:cNvPr id="3" name="Content Placeholder 2">
            <a:extLst>
              <a:ext uri="{FF2B5EF4-FFF2-40B4-BE49-F238E27FC236}">
                <a16:creationId xmlns:a16="http://schemas.microsoft.com/office/drawing/2014/main" id="{5DA8F43E-2C63-FB48-A67D-9E510E85B8AD}"/>
              </a:ext>
            </a:extLst>
          </p:cNvPr>
          <p:cNvSpPr>
            <a:spLocks noGrp="1"/>
          </p:cNvSpPr>
          <p:nvPr>
            <p:ph idx="1"/>
          </p:nvPr>
        </p:nvSpPr>
        <p:spPr>
          <a:xfrm>
            <a:off x="1066800" y="1472540"/>
            <a:ext cx="10058400" cy="5058888"/>
          </a:xfrm>
        </p:spPr>
        <p:txBody>
          <a:bodyPr>
            <a:normAutofit/>
          </a:bodyPr>
          <a:lstStyle/>
          <a:p>
            <a:pPr algn="just"/>
            <a:r>
              <a:rPr lang="en-US" b="1" u="sng" dirty="0"/>
              <a:t>Auto-Renew</a:t>
            </a:r>
            <a:r>
              <a:rPr lang="en-US" b="1" dirty="0"/>
              <a:t>: </a:t>
            </a:r>
            <a:r>
              <a:rPr lang="en-US" dirty="0"/>
              <a:t>The vast majority of users have automatic renewal of their subscriptions enabled and users who did not choose to auto renew were clearly more likely to churn.</a:t>
            </a:r>
          </a:p>
          <a:p>
            <a:pPr algn="just"/>
            <a:r>
              <a:rPr lang="en-US" b="1" u="sng" dirty="0"/>
              <a:t>Is-Cancel</a:t>
            </a:r>
            <a:r>
              <a:rPr lang="en-US" b="1" dirty="0"/>
              <a:t>: </a:t>
            </a:r>
            <a:r>
              <a:rPr lang="en-US" dirty="0"/>
              <a:t>Cancellations are high in the months of dec, jan, feb &amp; mar. Rest all the months seem very similar.</a:t>
            </a:r>
          </a:p>
          <a:p>
            <a:pPr algn="just"/>
            <a:r>
              <a:rPr lang="en-US" dirty="0"/>
              <a:t>Not all users who cancelled their subscription are churning. Majority of the cancelled users are re-subscribing within a month.</a:t>
            </a:r>
          </a:p>
          <a:p>
            <a:pPr marL="0" indent="0" algn="just">
              <a:buNone/>
            </a:pPr>
            <a:r>
              <a:rPr lang="en-US" sz="4800" u="sng" dirty="0"/>
              <a:t>Data Exploration in User-logs </a:t>
            </a:r>
          </a:p>
          <a:p>
            <a:pPr algn="just"/>
            <a:r>
              <a:rPr lang="en-US" dirty="0"/>
              <a:t>Here we observed that users with less life span are slightly churning more.</a:t>
            </a:r>
          </a:p>
          <a:p>
            <a:pPr lvl="0" algn="just"/>
            <a:r>
              <a:rPr lang="en-US" dirty="0"/>
              <a:t>It is also clear that Churn users are listening to less number of songs when compared to No-Churn users.</a:t>
            </a:r>
          </a:p>
          <a:p>
            <a:pPr lvl="0" algn="just"/>
            <a:r>
              <a:rPr lang="en-US" dirty="0"/>
              <a:t>But we observe that both the churn users &amp; not churn users log-ins are very similar.</a:t>
            </a:r>
          </a:p>
          <a:p>
            <a:pPr algn="just"/>
            <a:endParaRPr lang="en-US" b="1" dirty="0"/>
          </a:p>
          <a:p>
            <a:pPr algn="just"/>
            <a:endParaRPr lang="en-US" dirty="0"/>
          </a:p>
          <a:p>
            <a:endParaRPr lang="en-US" dirty="0"/>
          </a:p>
        </p:txBody>
      </p:sp>
    </p:spTree>
    <p:extLst>
      <p:ext uri="{BB962C8B-B14F-4D97-AF65-F5344CB8AC3E}">
        <p14:creationId xmlns:p14="http://schemas.microsoft.com/office/powerpoint/2010/main" val="5858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ED4C-6B6E-614C-AA8B-DF883E17C5C1}"/>
              </a:ext>
            </a:extLst>
          </p:cNvPr>
          <p:cNvSpPr>
            <a:spLocks noGrp="1"/>
          </p:cNvSpPr>
          <p:nvPr>
            <p:ph type="title"/>
          </p:nvPr>
        </p:nvSpPr>
        <p:spPr>
          <a:xfrm>
            <a:off x="1066800" y="385947"/>
            <a:ext cx="10058400" cy="1371600"/>
          </a:xfrm>
        </p:spPr>
        <p:txBody>
          <a:bodyPr>
            <a:normAutofit/>
          </a:bodyPr>
          <a:lstStyle/>
          <a:p>
            <a:r>
              <a:rPr lang="en-US" u="sng" dirty="0"/>
              <a:t>Feature Engineering</a:t>
            </a:r>
            <a:endParaRPr lang="en-US" dirty="0"/>
          </a:p>
        </p:txBody>
      </p:sp>
      <p:sp>
        <p:nvSpPr>
          <p:cNvPr id="3" name="Content Placeholder 2">
            <a:extLst>
              <a:ext uri="{FF2B5EF4-FFF2-40B4-BE49-F238E27FC236}">
                <a16:creationId xmlns:a16="http://schemas.microsoft.com/office/drawing/2014/main" id="{B08BB98A-228C-6345-9457-4F396A2944C0}"/>
              </a:ext>
            </a:extLst>
          </p:cNvPr>
          <p:cNvSpPr>
            <a:spLocks noGrp="1"/>
          </p:cNvSpPr>
          <p:nvPr>
            <p:ph idx="1"/>
          </p:nvPr>
        </p:nvSpPr>
        <p:spPr>
          <a:xfrm>
            <a:off x="1066800" y="1757547"/>
            <a:ext cx="10058400" cy="4512623"/>
          </a:xfrm>
        </p:spPr>
        <p:txBody>
          <a:bodyPr>
            <a:normAutofit/>
          </a:bodyPr>
          <a:lstStyle/>
          <a:p>
            <a:pPr algn="just"/>
            <a:r>
              <a:rPr lang="en-US" dirty="0"/>
              <a:t>Feature Engineering is the process of creating additional relevant features from the existing raw features in the data, and to increase the predictive power of the learning algorithm. Here are the features that are created.</a:t>
            </a:r>
          </a:p>
          <a:p>
            <a:pPr lvl="0" algn="just"/>
            <a:r>
              <a:rPr lang="en-US" b="1" dirty="0"/>
              <a:t>trans_count</a:t>
            </a:r>
            <a:r>
              <a:rPr lang="en-US" dirty="0"/>
              <a:t>: Count of number of transactions for each user.</a:t>
            </a:r>
          </a:p>
          <a:p>
            <a:pPr lvl="0" algn="just"/>
            <a:r>
              <a:rPr lang="en-US" b="1" dirty="0"/>
              <a:t>transaction span</a:t>
            </a:r>
            <a:r>
              <a:rPr lang="en-US" dirty="0"/>
              <a:t>: Sum of payment plan days of all the transactions for each user.</a:t>
            </a:r>
          </a:p>
          <a:p>
            <a:pPr lvl="0" algn="just"/>
            <a:r>
              <a:rPr lang="en-US" b="1" dirty="0"/>
              <a:t>total_list_price</a:t>
            </a:r>
            <a:r>
              <a:rPr lang="en-US" dirty="0"/>
              <a:t>: Sum of the listed price in all the transactions for each user. </a:t>
            </a:r>
          </a:p>
          <a:p>
            <a:pPr lvl="0" algn="just"/>
            <a:r>
              <a:rPr lang="en-US" b="1" dirty="0"/>
              <a:t>total_amount_paid</a:t>
            </a:r>
            <a:r>
              <a:rPr lang="en-US" dirty="0"/>
              <a:t>: Sum of the amount paid in all the transactions by a user.</a:t>
            </a:r>
          </a:p>
          <a:p>
            <a:pPr lvl="0" algn="just"/>
            <a:r>
              <a:rPr lang="en-US" b="1" dirty="0"/>
              <a:t>difference_in_price_paid</a:t>
            </a:r>
            <a:r>
              <a:rPr lang="en-US" dirty="0"/>
              <a:t>: Some of the users have paid more or less amount than the list price. So, this feature calculates the difference between the list price and price paid for each user.</a:t>
            </a:r>
          </a:p>
          <a:p>
            <a:pPr lvl="0" algn="just"/>
            <a:r>
              <a:rPr lang="en-US" b="1" dirty="0"/>
              <a:t>amount_paid_perday</a:t>
            </a:r>
            <a:r>
              <a:rPr lang="en-US" dirty="0"/>
              <a:t>: This feature is created by dividing the total amount paid by transaction span of each user.</a:t>
            </a:r>
          </a:p>
          <a:p>
            <a:pPr lvl="0" algn="just"/>
            <a:r>
              <a:rPr lang="en-US" b="1" dirty="0"/>
              <a:t>logs_count</a:t>
            </a:r>
            <a:r>
              <a:rPr lang="en-US" dirty="0"/>
              <a:t>: Count of number of entries for each user in the user-log dataset.</a:t>
            </a:r>
          </a:p>
          <a:p>
            <a:endParaRPr lang="en-US" dirty="0"/>
          </a:p>
        </p:txBody>
      </p:sp>
    </p:spTree>
    <p:extLst>
      <p:ext uri="{BB962C8B-B14F-4D97-AF65-F5344CB8AC3E}">
        <p14:creationId xmlns:p14="http://schemas.microsoft.com/office/powerpoint/2010/main" val="225223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84</TotalTime>
  <Words>1520</Words>
  <Application>Microsoft Macintosh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Cambria Math</vt:lpstr>
      <vt:lpstr>Century Gothic</vt:lpstr>
      <vt:lpstr>Garamond</vt:lpstr>
      <vt:lpstr>Times New Roman</vt:lpstr>
      <vt:lpstr>Savon</vt:lpstr>
      <vt:lpstr>Kkbox churn prediction</vt:lpstr>
      <vt:lpstr>Introduction</vt:lpstr>
      <vt:lpstr>Data</vt:lpstr>
      <vt:lpstr>Memory Reduction</vt:lpstr>
      <vt:lpstr>Data Exploration in Train </vt:lpstr>
      <vt:lpstr>Data Exploration in Members</vt:lpstr>
      <vt:lpstr>Data Exploration in Transactions</vt:lpstr>
      <vt:lpstr>Data Exploration in Transactions</vt:lpstr>
      <vt:lpstr>Feature Engineering</vt:lpstr>
      <vt:lpstr>Data Preparation</vt:lpstr>
      <vt:lpstr>SMOTE</vt:lpstr>
      <vt:lpstr>Log-Loss</vt:lpstr>
      <vt:lpstr>Predictive Modelling</vt:lpstr>
      <vt:lpstr>Predictive Modelling</vt:lpstr>
      <vt:lpstr>   Gradient-Boosting Feature Importance plot </vt:lpstr>
      <vt:lpstr>Conclusion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Kkbox churn prediction</dc:title>
  <dc:creator>Dinesh Viswa Teja Gurram</dc:creator>
  <cp:lastModifiedBy>Dinesh Viswa Teja Gurram</cp:lastModifiedBy>
  <cp:revision>13</cp:revision>
  <dcterms:created xsi:type="dcterms:W3CDTF">2018-03-10T01:52:41Z</dcterms:created>
  <dcterms:modified xsi:type="dcterms:W3CDTF">2018-03-25T03:55:00Z</dcterms:modified>
</cp:coreProperties>
</file>