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9" r:id="rId1"/>
  </p:sldMasterIdLst>
  <p:sldIdLst>
    <p:sldId id="256" r:id="rId2"/>
    <p:sldId id="257" r:id="rId3"/>
    <p:sldId id="272" r:id="rId4"/>
    <p:sldId id="258" r:id="rId5"/>
    <p:sldId id="259" r:id="rId6"/>
    <p:sldId id="260" r:id="rId7"/>
    <p:sldId id="261" r:id="rId8"/>
    <p:sldId id="262" r:id="rId9"/>
    <p:sldId id="263" r:id="rId10"/>
    <p:sldId id="273" r:id="rId11"/>
    <p:sldId id="264" r:id="rId12"/>
    <p:sldId id="265" r:id="rId13"/>
    <p:sldId id="271" r:id="rId14"/>
    <p:sldId id="266" r:id="rId15"/>
    <p:sldId id="267" r:id="rId16"/>
    <p:sldId id="268" r:id="rId17"/>
    <p:sldId id="269"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94"/>
  </p:normalViewPr>
  <p:slideViewPr>
    <p:cSldViewPr snapToGrid="0" snapToObjects="1">
      <p:cViewPr varScale="1">
        <p:scale>
          <a:sx n="95" d="100"/>
          <a:sy n="95" d="100"/>
        </p:scale>
        <p:origin x="68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A51639-B2D6-4652-B8C3-1B4C224A7BAF}" type="datetimeFigureOut">
              <a:rPr lang="en-US" smtClean="0"/>
              <a:t>5/3/18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9000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1A6AA8-A04B-4104-9AE2-BD48D340E27F}" type="datetimeFigureOut">
              <a:rPr lang="en-US" smtClean="0"/>
              <a:t>5/3/18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49057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5/3/18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19711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t>5/3/18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54045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44961B7-6B89-48AB-966F-622E2788EECC}" type="datetimeFigureOut">
              <a:rPr lang="en-US" smtClean="0"/>
              <a:t>5/3/18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3488904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5/3/18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07601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5/3/18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69127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0B90D90-AA62-404D-A741-635B4370F9CB}" type="datetimeFigureOut">
              <a:rPr lang="en-US" smtClean="0"/>
              <a:t>5/3/18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89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5/3/18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5325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CF131DD-A141-4471-BCF9-C6073EDD7E20}" type="datetimeFigureOut">
              <a:rPr lang="en-US" smtClean="0"/>
              <a:t>5/3/18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63382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B334A90-EB03-42F3-8859-2C2B2724C058}" type="datetimeFigureOut">
              <a:rPr lang="en-US" smtClean="0"/>
              <a:t>5/3/18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63319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BC48EC7-AF6A-48D3-8284-14BACBEBDD84}" type="datetimeFigureOut">
              <a:rPr lang="en-US" smtClean="0"/>
              <a:t>5/3/18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8661262"/>
      </p:ext>
    </p:extLst>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Lst>
  <p:hf sldNum="0"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A7BBA-D1A5-3B41-9965-F43701087363}"/>
              </a:ext>
            </a:extLst>
          </p:cNvPr>
          <p:cNvSpPr>
            <a:spLocks noGrp="1"/>
          </p:cNvSpPr>
          <p:nvPr>
            <p:ph type="ctrTitle"/>
          </p:nvPr>
        </p:nvSpPr>
        <p:spPr/>
        <p:txBody>
          <a:bodyPr/>
          <a:lstStyle/>
          <a:p>
            <a:pPr algn="ctr"/>
            <a:r>
              <a:rPr lang="en-US" sz="10000" b="1" dirty="0">
                <a:solidFill>
                  <a:schemeClr val="accent1">
                    <a:lumMod val="50000"/>
                  </a:schemeClr>
                </a:solidFill>
              </a:rPr>
              <a:t>Kkbox churn prediction</a:t>
            </a:r>
          </a:p>
        </p:txBody>
      </p:sp>
      <p:sp>
        <p:nvSpPr>
          <p:cNvPr id="3" name="Subtitle 2">
            <a:extLst>
              <a:ext uri="{FF2B5EF4-FFF2-40B4-BE49-F238E27FC236}">
                <a16:creationId xmlns:a16="http://schemas.microsoft.com/office/drawing/2014/main" id="{79C1A988-EB9F-1E42-8B93-F259A16AFC70}"/>
              </a:ext>
            </a:extLst>
          </p:cNvPr>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1399051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F81A2-3F06-E946-A0F3-2CA10AE78FB9}"/>
              </a:ext>
            </a:extLst>
          </p:cNvPr>
          <p:cNvSpPr>
            <a:spLocks noGrp="1"/>
          </p:cNvSpPr>
          <p:nvPr>
            <p:ph type="title"/>
          </p:nvPr>
        </p:nvSpPr>
        <p:spPr/>
        <p:txBody>
          <a:bodyPr>
            <a:normAutofit/>
          </a:bodyPr>
          <a:lstStyle/>
          <a:p>
            <a:pPr algn="ctr"/>
            <a:r>
              <a:rPr lang="en-US" sz="6000" u="sng" dirty="0">
                <a:solidFill>
                  <a:schemeClr val="accent1">
                    <a:lumMod val="50000"/>
                  </a:schemeClr>
                </a:solidFill>
              </a:rPr>
              <a:t>Data Exploration in User-logs</a:t>
            </a:r>
            <a:endParaRPr lang="en-US" sz="6000" dirty="0">
              <a:solidFill>
                <a:schemeClr val="accent1">
                  <a:lumMod val="50000"/>
                </a:schemeClr>
              </a:solidFill>
            </a:endParaRPr>
          </a:p>
        </p:txBody>
      </p:sp>
      <p:sp>
        <p:nvSpPr>
          <p:cNvPr id="3" name="Content Placeholder 2">
            <a:extLst>
              <a:ext uri="{FF2B5EF4-FFF2-40B4-BE49-F238E27FC236}">
                <a16:creationId xmlns:a16="http://schemas.microsoft.com/office/drawing/2014/main" id="{FB4BAD24-70D9-7D42-9804-E5EA881C40E2}"/>
              </a:ext>
            </a:extLst>
          </p:cNvPr>
          <p:cNvSpPr>
            <a:spLocks noGrp="1"/>
          </p:cNvSpPr>
          <p:nvPr>
            <p:ph idx="1"/>
          </p:nvPr>
        </p:nvSpPr>
        <p:spPr/>
        <p:txBody>
          <a:bodyPr/>
          <a:lstStyle/>
          <a:p>
            <a:pPr algn="just">
              <a:lnSpc>
                <a:spcPct val="100000"/>
              </a:lnSpc>
            </a:pPr>
            <a:r>
              <a:rPr lang="en-US" dirty="0">
                <a:solidFill>
                  <a:schemeClr val="accent3">
                    <a:lumMod val="75000"/>
                  </a:schemeClr>
                </a:solidFill>
              </a:rPr>
              <a:t>Here we observed that users with less life span are slightly churning more.</a:t>
            </a:r>
          </a:p>
          <a:p>
            <a:pPr lvl="0" algn="just">
              <a:lnSpc>
                <a:spcPct val="100000"/>
              </a:lnSpc>
            </a:pPr>
            <a:r>
              <a:rPr lang="en-US" dirty="0">
                <a:solidFill>
                  <a:schemeClr val="accent3">
                    <a:lumMod val="75000"/>
                  </a:schemeClr>
                </a:solidFill>
              </a:rPr>
              <a:t>It is also clear that Churn users are listening to less number of songs when compared to No-Churn users.</a:t>
            </a:r>
          </a:p>
          <a:p>
            <a:pPr lvl="0" algn="just">
              <a:lnSpc>
                <a:spcPct val="100000"/>
              </a:lnSpc>
            </a:pPr>
            <a:r>
              <a:rPr lang="en-US" dirty="0">
                <a:solidFill>
                  <a:schemeClr val="accent3">
                    <a:lumMod val="75000"/>
                  </a:schemeClr>
                </a:solidFill>
              </a:rPr>
              <a:t>But we observe that both the churn users &amp; not churn users log-ins are very similar.</a:t>
            </a:r>
          </a:p>
        </p:txBody>
      </p:sp>
    </p:spTree>
    <p:extLst>
      <p:ext uri="{BB962C8B-B14F-4D97-AF65-F5344CB8AC3E}">
        <p14:creationId xmlns:p14="http://schemas.microsoft.com/office/powerpoint/2010/main" val="4106086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1ED4C-6B6E-614C-AA8B-DF883E17C5C1}"/>
              </a:ext>
            </a:extLst>
          </p:cNvPr>
          <p:cNvSpPr>
            <a:spLocks noGrp="1"/>
          </p:cNvSpPr>
          <p:nvPr>
            <p:ph type="title"/>
          </p:nvPr>
        </p:nvSpPr>
        <p:spPr>
          <a:xfrm>
            <a:off x="1068779" y="0"/>
            <a:ext cx="10058400" cy="1371600"/>
          </a:xfrm>
        </p:spPr>
        <p:txBody>
          <a:bodyPr>
            <a:normAutofit/>
          </a:bodyPr>
          <a:lstStyle/>
          <a:p>
            <a:pPr algn="ctr"/>
            <a:r>
              <a:rPr lang="en-US" sz="6000" u="sng" dirty="0">
                <a:solidFill>
                  <a:schemeClr val="accent1">
                    <a:lumMod val="50000"/>
                  </a:schemeClr>
                </a:solidFill>
              </a:rPr>
              <a:t>Feature Engineering</a:t>
            </a:r>
            <a:endParaRPr lang="en-US" sz="6000" dirty="0">
              <a:solidFill>
                <a:schemeClr val="accent1">
                  <a:lumMod val="50000"/>
                </a:schemeClr>
              </a:solidFill>
            </a:endParaRPr>
          </a:p>
        </p:txBody>
      </p:sp>
      <p:sp>
        <p:nvSpPr>
          <p:cNvPr id="3" name="Content Placeholder 2">
            <a:extLst>
              <a:ext uri="{FF2B5EF4-FFF2-40B4-BE49-F238E27FC236}">
                <a16:creationId xmlns:a16="http://schemas.microsoft.com/office/drawing/2014/main" id="{B08BB98A-228C-6345-9457-4F396A2944C0}"/>
              </a:ext>
            </a:extLst>
          </p:cNvPr>
          <p:cNvSpPr>
            <a:spLocks noGrp="1"/>
          </p:cNvSpPr>
          <p:nvPr>
            <p:ph idx="1"/>
          </p:nvPr>
        </p:nvSpPr>
        <p:spPr>
          <a:xfrm>
            <a:off x="261257" y="1371600"/>
            <a:ext cx="11673444" cy="5314208"/>
          </a:xfrm>
        </p:spPr>
        <p:txBody>
          <a:bodyPr>
            <a:noAutofit/>
          </a:bodyPr>
          <a:lstStyle/>
          <a:p>
            <a:pPr algn="just">
              <a:lnSpc>
                <a:spcPct val="110000"/>
              </a:lnSpc>
            </a:pPr>
            <a:r>
              <a:rPr lang="en-US" dirty="0">
                <a:solidFill>
                  <a:schemeClr val="accent3">
                    <a:lumMod val="75000"/>
                  </a:schemeClr>
                </a:solidFill>
              </a:rPr>
              <a:t>Feature Engineering is the process of creating additional relevant features from the existing raw features in the data, and to increase the predictive power of the learning algorithm. Here are the features that are created.</a:t>
            </a:r>
          </a:p>
          <a:p>
            <a:pPr lvl="0" algn="just">
              <a:lnSpc>
                <a:spcPct val="110000"/>
              </a:lnSpc>
            </a:pPr>
            <a:r>
              <a:rPr lang="en-US" b="1" dirty="0">
                <a:solidFill>
                  <a:schemeClr val="accent1">
                    <a:lumMod val="50000"/>
                  </a:schemeClr>
                </a:solidFill>
              </a:rPr>
              <a:t>trans_count</a:t>
            </a:r>
            <a:r>
              <a:rPr lang="en-US" dirty="0">
                <a:solidFill>
                  <a:schemeClr val="accent1">
                    <a:lumMod val="50000"/>
                  </a:schemeClr>
                </a:solidFill>
              </a:rPr>
              <a:t>: </a:t>
            </a:r>
            <a:r>
              <a:rPr lang="en-US" dirty="0">
                <a:solidFill>
                  <a:schemeClr val="accent3">
                    <a:lumMod val="75000"/>
                  </a:schemeClr>
                </a:solidFill>
              </a:rPr>
              <a:t>Count of number of transactions for each user.</a:t>
            </a:r>
          </a:p>
          <a:p>
            <a:pPr lvl="0" algn="just">
              <a:lnSpc>
                <a:spcPct val="110000"/>
              </a:lnSpc>
            </a:pPr>
            <a:r>
              <a:rPr lang="en-US" b="1" dirty="0">
                <a:solidFill>
                  <a:schemeClr val="accent1">
                    <a:lumMod val="50000"/>
                  </a:schemeClr>
                </a:solidFill>
              </a:rPr>
              <a:t>transaction span</a:t>
            </a:r>
            <a:r>
              <a:rPr lang="en-US" dirty="0">
                <a:solidFill>
                  <a:schemeClr val="accent1">
                    <a:lumMod val="50000"/>
                  </a:schemeClr>
                </a:solidFill>
              </a:rPr>
              <a:t>:</a:t>
            </a:r>
            <a:r>
              <a:rPr lang="en-US" dirty="0">
                <a:solidFill>
                  <a:schemeClr val="accent3">
                    <a:lumMod val="75000"/>
                  </a:schemeClr>
                </a:solidFill>
              </a:rPr>
              <a:t> Sum of payment plan days of all the transactions for each user.</a:t>
            </a:r>
          </a:p>
          <a:p>
            <a:pPr lvl="0" algn="just">
              <a:lnSpc>
                <a:spcPct val="110000"/>
              </a:lnSpc>
            </a:pPr>
            <a:r>
              <a:rPr lang="en-US" b="1" dirty="0">
                <a:solidFill>
                  <a:schemeClr val="accent1">
                    <a:lumMod val="50000"/>
                  </a:schemeClr>
                </a:solidFill>
              </a:rPr>
              <a:t>total_list_price</a:t>
            </a:r>
            <a:r>
              <a:rPr lang="en-US" dirty="0">
                <a:solidFill>
                  <a:schemeClr val="accent1">
                    <a:lumMod val="50000"/>
                  </a:schemeClr>
                </a:solidFill>
              </a:rPr>
              <a:t>: </a:t>
            </a:r>
            <a:r>
              <a:rPr lang="en-US" dirty="0">
                <a:solidFill>
                  <a:schemeClr val="accent3">
                    <a:lumMod val="75000"/>
                  </a:schemeClr>
                </a:solidFill>
              </a:rPr>
              <a:t>Sum of the listed price in all the transactions for each user. </a:t>
            </a:r>
          </a:p>
          <a:p>
            <a:pPr lvl="0" algn="just">
              <a:lnSpc>
                <a:spcPct val="110000"/>
              </a:lnSpc>
            </a:pPr>
            <a:r>
              <a:rPr lang="en-US" b="1" dirty="0">
                <a:solidFill>
                  <a:schemeClr val="accent1">
                    <a:lumMod val="50000"/>
                  </a:schemeClr>
                </a:solidFill>
              </a:rPr>
              <a:t>total_amount_paid</a:t>
            </a:r>
            <a:r>
              <a:rPr lang="en-US" dirty="0">
                <a:solidFill>
                  <a:schemeClr val="accent1">
                    <a:lumMod val="50000"/>
                  </a:schemeClr>
                </a:solidFill>
              </a:rPr>
              <a:t>: </a:t>
            </a:r>
            <a:r>
              <a:rPr lang="en-US" dirty="0">
                <a:solidFill>
                  <a:schemeClr val="accent3">
                    <a:lumMod val="75000"/>
                  </a:schemeClr>
                </a:solidFill>
              </a:rPr>
              <a:t>Sum of the amount paid in all the transactions by a user.</a:t>
            </a:r>
          </a:p>
          <a:p>
            <a:pPr lvl="0" algn="just">
              <a:lnSpc>
                <a:spcPct val="110000"/>
              </a:lnSpc>
            </a:pPr>
            <a:r>
              <a:rPr lang="en-US" b="1" dirty="0">
                <a:solidFill>
                  <a:schemeClr val="accent1">
                    <a:lumMod val="50000"/>
                  </a:schemeClr>
                </a:solidFill>
              </a:rPr>
              <a:t>difference_in_price_paid</a:t>
            </a:r>
            <a:r>
              <a:rPr lang="en-US" dirty="0">
                <a:solidFill>
                  <a:schemeClr val="accent1">
                    <a:lumMod val="50000"/>
                  </a:schemeClr>
                </a:solidFill>
              </a:rPr>
              <a:t>:</a:t>
            </a:r>
            <a:r>
              <a:rPr lang="en-US" dirty="0">
                <a:solidFill>
                  <a:schemeClr val="accent3">
                    <a:lumMod val="75000"/>
                  </a:schemeClr>
                </a:solidFill>
              </a:rPr>
              <a:t> Some of the users have paid more or less amount than the list price. So, this feature calculates the difference between the list price and price paid for each user.</a:t>
            </a:r>
          </a:p>
          <a:p>
            <a:pPr lvl="0" algn="just">
              <a:lnSpc>
                <a:spcPct val="110000"/>
              </a:lnSpc>
            </a:pPr>
            <a:r>
              <a:rPr lang="en-US" b="1" dirty="0">
                <a:solidFill>
                  <a:schemeClr val="accent1">
                    <a:lumMod val="50000"/>
                  </a:schemeClr>
                </a:solidFill>
              </a:rPr>
              <a:t>amount_paid_perday</a:t>
            </a:r>
            <a:r>
              <a:rPr lang="en-US" dirty="0">
                <a:solidFill>
                  <a:schemeClr val="accent1">
                    <a:lumMod val="50000"/>
                  </a:schemeClr>
                </a:solidFill>
              </a:rPr>
              <a:t>: </a:t>
            </a:r>
            <a:r>
              <a:rPr lang="en-US" dirty="0">
                <a:solidFill>
                  <a:schemeClr val="accent3">
                    <a:lumMod val="75000"/>
                  </a:schemeClr>
                </a:solidFill>
              </a:rPr>
              <a:t>This feature is created by dividing the total amount paid by transaction span of each user.</a:t>
            </a:r>
          </a:p>
          <a:p>
            <a:pPr lvl="0" algn="just">
              <a:lnSpc>
                <a:spcPct val="110000"/>
              </a:lnSpc>
            </a:pPr>
            <a:r>
              <a:rPr lang="en-US" b="1" dirty="0">
                <a:solidFill>
                  <a:schemeClr val="accent1">
                    <a:lumMod val="50000"/>
                  </a:schemeClr>
                </a:solidFill>
              </a:rPr>
              <a:t>logs_count</a:t>
            </a:r>
            <a:r>
              <a:rPr lang="en-US" dirty="0">
                <a:solidFill>
                  <a:schemeClr val="accent1">
                    <a:lumMod val="50000"/>
                  </a:schemeClr>
                </a:solidFill>
              </a:rPr>
              <a:t>: </a:t>
            </a:r>
            <a:r>
              <a:rPr lang="en-US" dirty="0">
                <a:solidFill>
                  <a:schemeClr val="accent3">
                    <a:lumMod val="75000"/>
                  </a:schemeClr>
                </a:solidFill>
              </a:rPr>
              <a:t>Count of number of entries for each user in the user-log dataset.</a:t>
            </a:r>
          </a:p>
          <a:p>
            <a:endParaRPr lang="en-US" dirty="0">
              <a:solidFill>
                <a:schemeClr val="accent3">
                  <a:lumMod val="75000"/>
                </a:schemeClr>
              </a:solidFill>
            </a:endParaRPr>
          </a:p>
        </p:txBody>
      </p:sp>
    </p:spTree>
    <p:extLst>
      <p:ext uri="{BB962C8B-B14F-4D97-AF65-F5344CB8AC3E}">
        <p14:creationId xmlns:p14="http://schemas.microsoft.com/office/powerpoint/2010/main" val="225223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333A-A3A8-DF4E-9733-B3E23DE54DF4}"/>
              </a:ext>
            </a:extLst>
          </p:cNvPr>
          <p:cNvSpPr>
            <a:spLocks noGrp="1"/>
          </p:cNvSpPr>
          <p:nvPr>
            <p:ph type="title"/>
          </p:nvPr>
        </p:nvSpPr>
        <p:spPr>
          <a:xfrm>
            <a:off x="1066800" y="0"/>
            <a:ext cx="10058400" cy="1371600"/>
          </a:xfrm>
        </p:spPr>
        <p:txBody>
          <a:bodyPr>
            <a:normAutofit/>
          </a:bodyPr>
          <a:lstStyle/>
          <a:p>
            <a:pPr algn="ctr"/>
            <a:r>
              <a:rPr lang="en-US" sz="6000" u="sng" dirty="0">
                <a:solidFill>
                  <a:schemeClr val="accent1">
                    <a:lumMod val="50000"/>
                  </a:schemeClr>
                </a:solidFill>
              </a:rPr>
              <a:t>Data Preparation</a:t>
            </a:r>
          </a:p>
        </p:txBody>
      </p:sp>
      <p:sp>
        <p:nvSpPr>
          <p:cNvPr id="3" name="Content Placeholder 2">
            <a:extLst>
              <a:ext uri="{FF2B5EF4-FFF2-40B4-BE49-F238E27FC236}">
                <a16:creationId xmlns:a16="http://schemas.microsoft.com/office/drawing/2014/main" id="{4B9E31DE-7434-4A4E-8E6D-1284ADC2F1F7}"/>
              </a:ext>
            </a:extLst>
          </p:cNvPr>
          <p:cNvSpPr>
            <a:spLocks noGrp="1"/>
          </p:cNvSpPr>
          <p:nvPr>
            <p:ph idx="1"/>
          </p:nvPr>
        </p:nvSpPr>
        <p:spPr>
          <a:xfrm>
            <a:off x="534390" y="1444178"/>
            <a:ext cx="11115304" cy="5241630"/>
          </a:xfrm>
        </p:spPr>
        <p:txBody>
          <a:bodyPr>
            <a:normAutofit/>
          </a:bodyPr>
          <a:lstStyle/>
          <a:p>
            <a:pPr algn="just">
              <a:lnSpc>
                <a:spcPct val="110000"/>
              </a:lnSpc>
            </a:pPr>
            <a:r>
              <a:rPr lang="en-US" dirty="0">
                <a:solidFill>
                  <a:schemeClr val="accent3">
                    <a:lumMod val="75000"/>
                  </a:schemeClr>
                </a:solidFill>
              </a:rPr>
              <a:t>we have dropped </a:t>
            </a:r>
            <a:r>
              <a:rPr lang="en-US" dirty="0">
                <a:solidFill>
                  <a:schemeClr val="accent1">
                    <a:lumMod val="50000"/>
                  </a:schemeClr>
                </a:solidFill>
              </a:rPr>
              <a:t>‘</a:t>
            </a:r>
            <a:r>
              <a:rPr lang="en-US" b="1" dirty="0">
                <a:solidFill>
                  <a:schemeClr val="accent1">
                    <a:lumMod val="50000"/>
                  </a:schemeClr>
                </a:solidFill>
              </a:rPr>
              <a:t>bd</a:t>
            </a:r>
            <a:r>
              <a:rPr lang="en-US" dirty="0">
                <a:solidFill>
                  <a:schemeClr val="accent1">
                    <a:lumMod val="50000"/>
                  </a:schemeClr>
                </a:solidFill>
              </a:rPr>
              <a:t>’ </a:t>
            </a:r>
            <a:r>
              <a:rPr lang="en-US" dirty="0">
                <a:solidFill>
                  <a:schemeClr val="accent3">
                    <a:lumMod val="75000"/>
                  </a:schemeClr>
                </a:solidFill>
              </a:rPr>
              <a:t>and </a:t>
            </a:r>
            <a:r>
              <a:rPr lang="en-US" dirty="0">
                <a:solidFill>
                  <a:schemeClr val="accent1">
                    <a:lumMod val="50000"/>
                  </a:schemeClr>
                </a:solidFill>
              </a:rPr>
              <a:t>‘</a:t>
            </a:r>
            <a:r>
              <a:rPr lang="en-US" b="1" dirty="0">
                <a:solidFill>
                  <a:schemeClr val="accent1">
                    <a:lumMod val="50000"/>
                  </a:schemeClr>
                </a:solidFill>
              </a:rPr>
              <a:t>gender</a:t>
            </a:r>
            <a:r>
              <a:rPr lang="en-US" dirty="0">
                <a:solidFill>
                  <a:schemeClr val="accent1">
                    <a:lumMod val="50000"/>
                  </a:schemeClr>
                </a:solidFill>
              </a:rPr>
              <a:t>’ </a:t>
            </a:r>
            <a:r>
              <a:rPr lang="en-US" dirty="0">
                <a:solidFill>
                  <a:schemeClr val="accent3">
                    <a:lumMod val="75000"/>
                  </a:schemeClr>
                </a:solidFill>
              </a:rPr>
              <a:t>features from our final data-frame because of having around 60% null-values. </a:t>
            </a:r>
          </a:p>
          <a:p>
            <a:pPr algn="just">
              <a:lnSpc>
                <a:spcPct val="110000"/>
              </a:lnSpc>
            </a:pPr>
            <a:r>
              <a:rPr lang="en-US" dirty="0">
                <a:solidFill>
                  <a:schemeClr val="accent3">
                    <a:lumMod val="75000"/>
                  </a:schemeClr>
                </a:solidFill>
              </a:rPr>
              <a:t>All the date columns are transformed into ‘year’, ‘month’, and ‘day’ columns respectively.</a:t>
            </a:r>
          </a:p>
          <a:p>
            <a:pPr algn="just">
              <a:lnSpc>
                <a:spcPct val="110000"/>
              </a:lnSpc>
            </a:pPr>
            <a:r>
              <a:rPr lang="en-US" dirty="0">
                <a:solidFill>
                  <a:schemeClr val="accent3">
                    <a:lumMod val="75000"/>
                  </a:schemeClr>
                </a:solidFill>
              </a:rPr>
              <a:t>Finally, all the data-frames are joined using left join on ‘msno’ to the train data-set.</a:t>
            </a:r>
          </a:p>
          <a:p>
            <a:pPr algn="just">
              <a:lnSpc>
                <a:spcPct val="110000"/>
              </a:lnSpc>
            </a:pPr>
            <a:r>
              <a:rPr lang="en-US" dirty="0">
                <a:solidFill>
                  <a:schemeClr val="accent3">
                    <a:lumMod val="75000"/>
                  </a:schemeClr>
                </a:solidFill>
              </a:rPr>
              <a:t>We have some user entries missing in the user-logs dataset. Because the entire row has missing values here, we are dropping all the rows with missing rows. </a:t>
            </a:r>
          </a:p>
          <a:p>
            <a:pPr algn="just">
              <a:lnSpc>
                <a:spcPct val="110000"/>
              </a:lnSpc>
            </a:pPr>
            <a:r>
              <a:rPr lang="en-US" b="1" u="sng" dirty="0">
                <a:solidFill>
                  <a:schemeClr val="accent1">
                    <a:lumMod val="50000"/>
                  </a:schemeClr>
                </a:solidFill>
              </a:rPr>
              <a:t>Label Encoding &amp; Changing data-types</a:t>
            </a:r>
            <a:r>
              <a:rPr lang="en-US" dirty="0">
                <a:solidFill>
                  <a:schemeClr val="accent1">
                    <a:lumMod val="50000"/>
                  </a:schemeClr>
                </a:solidFill>
              </a:rPr>
              <a:t>:</a:t>
            </a:r>
            <a:r>
              <a:rPr lang="en-US" dirty="0">
                <a:solidFill>
                  <a:schemeClr val="accent3">
                    <a:lumMod val="75000"/>
                  </a:schemeClr>
                </a:solidFill>
              </a:rPr>
              <a:t> We are changing the data types of the features making sure the categorical features and continuous features are converted to category, integer &amp; float respectively. </a:t>
            </a:r>
          </a:p>
          <a:p>
            <a:pPr algn="just">
              <a:lnSpc>
                <a:spcPct val="110000"/>
              </a:lnSpc>
            </a:pPr>
            <a:r>
              <a:rPr lang="en-US" b="1" u="sng" dirty="0">
                <a:solidFill>
                  <a:schemeClr val="accent1">
                    <a:lumMod val="50000"/>
                  </a:schemeClr>
                </a:solidFill>
              </a:rPr>
              <a:t>Data Splitting</a:t>
            </a:r>
            <a:r>
              <a:rPr lang="en-US" b="1" dirty="0">
                <a:solidFill>
                  <a:schemeClr val="accent1">
                    <a:lumMod val="50000"/>
                  </a:schemeClr>
                </a:solidFill>
              </a:rPr>
              <a:t>: </a:t>
            </a:r>
            <a:r>
              <a:rPr lang="en-US" dirty="0">
                <a:solidFill>
                  <a:schemeClr val="accent3">
                    <a:lumMod val="75000"/>
                  </a:schemeClr>
                </a:solidFill>
              </a:rPr>
              <a:t>Finally, before building the machine learning models the dataset is split into ‘train’ and ‘test’ sets. Here we have split the train and test sets in 80:20 ratio. </a:t>
            </a:r>
          </a:p>
        </p:txBody>
      </p:sp>
    </p:spTree>
    <p:extLst>
      <p:ext uri="{BB962C8B-B14F-4D97-AF65-F5344CB8AC3E}">
        <p14:creationId xmlns:p14="http://schemas.microsoft.com/office/powerpoint/2010/main" val="1332842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4ED7-3561-414D-8BBB-E62BFD953D2A}"/>
              </a:ext>
            </a:extLst>
          </p:cNvPr>
          <p:cNvSpPr>
            <a:spLocks noGrp="1"/>
          </p:cNvSpPr>
          <p:nvPr>
            <p:ph type="title"/>
          </p:nvPr>
        </p:nvSpPr>
        <p:spPr>
          <a:xfrm>
            <a:off x="1069848" y="247126"/>
            <a:ext cx="10058400" cy="1609344"/>
          </a:xfrm>
        </p:spPr>
        <p:txBody>
          <a:bodyPr>
            <a:normAutofit/>
          </a:bodyPr>
          <a:lstStyle/>
          <a:p>
            <a:pPr algn="ctr"/>
            <a:r>
              <a:rPr lang="en-US" sz="6000" u="sng" dirty="0">
                <a:solidFill>
                  <a:schemeClr val="accent1">
                    <a:lumMod val="50000"/>
                  </a:schemeClr>
                </a:solidFill>
              </a:rPr>
              <a:t>SMOTE</a:t>
            </a:r>
          </a:p>
        </p:txBody>
      </p:sp>
      <p:sp>
        <p:nvSpPr>
          <p:cNvPr id="3" name="Content Placeholder 2">
            <a:extLst>
              <a:ext uri="{FF2B5EF4-FFF2-40B4-BE49-F238E27FC236}">
                <a16:creationId xmlns:a16="http://schemas.microsoft.com/office/drawing/2014/main" id="{612DE5AD-CFF7-D54C-80B1-9AFC4F1F4881}"/>
              </a:ext>
            </a:extLst>
          </p:cNvPr>
          <p:cNvSpPr>
            <a:spLocks noGrp="1"/>
          </p:cNvSpPr>
          <p:nvPr>
            <p:ph idx="1"/>
          </p:nvPr>
        </p:nvSpPr>
        <p:spPr/>
        <p:txBody>
          <a:bodyPr>
            <a:normAutofit/>
          </a:bodyPr>
          <a:lstStyle/>
          <a:p>
            <a:pPr algn="just">
              <a:lnSpc>
                <a:spcPct val="100000"/>
              </a:lnSpc>
            </a:pPr>
            <a:r>
              <a:rPr lang="en-US" dirty="0">
                <a:solidFill>
                  <a:schemeClr val="accent3">
                    <a:lumMod val="75000"/>
                  </a:schemeClr>
                </a:solidFill>
              </a:rPr>
              <a:t>Synthetic Minority Oversampling (SMOTE) works by creating synthetic observations based upon the existing minority observations.</a:t>
            </a:r>
          </a:p>
          <a:p>
            <a:pPr algn="just">
              <a:lnSpc>
                <a:spcPct val="100000"/>
              </a:lnSpc>
            </a:pPr>
            <a:r>
              <a:rPr lang="en-US" dirty="0">
                <a:solidFill>
                  <a:schemeClr val="accent3">
                    <a:lumMod val="75000"/>
                  </a:schemeClr>
                </a:solidFill>
              </a:rPr>
              <a:t>Since our dataset is highly imbalanced, we applied SMOTE on the training set. </a:t>
            </a:r>
          </a:p>
          <a:p>
            <a:pPr algn="just">
              <a:lnSpc>
                <a:spcPct val="100000"/>
              </a:lnSpc>
            </a:pPr>
            <a:r>
              <a:rPr lang="en-US" dirty="0">
                <a:solidFill>
                  <a:schemeClr val="accent3">
                    <a:lumMod val="75000"/>
                  </a:schemeClr>
                </a:solidFill>
              </a:rPr>
              <a:t>At a high level, SMOTE creates synthetic observations of the minority class (Churn-users) by:</a:t>
            </a:r>
          </a:p>
          <a:p>
            <a:pPr marL="0" indent="0" algn="just">
              <a:lnSpc>
                <a:spcPct val="100000"/>
              </a:lnSpc>
              <a:buNone/>
            </a:pPr>
            <a:r>
              <a:rPr lang="en-US" dirty="0">
                <a:solidFill>
                  <a:schemeClr val="accent3">
                    <a:lumMod val="75000"/>
                  </a:schemeClr>
                </a:solidFill>
              </a:rPr>
              <a:t>       1.Finding the k-nearest-neighbors for minority class observations (finding similar observations)</a:t>
            </a:r>
          </a:p>
          <a:p>
            <a:pPr marL="0" lvl="0" indent="0" algn="just">
              <a:lnSpc>
                <a:spcPct val="100000"/>
              </a:lnSpc>
              <a:buNone/>
            </a:pPr>
            <a:r>
              <a:rPr lang="en-US" dirty="0">
                <a:solidFill>
                  <a:schemeClr val="accent3">
                    <a:lumMod val="75000"/>
                  </a:schemeClr>
                </a:solidFill>
              </a:rPr>
              <a:t>       2.Randomly choosing one of the k-nearest-neighbors and using it to create a similar, but randomly tweaked, new observation.</a:t>
            </a:r>
          </a:p>
          <a:p>
            <a:pPr marL="0" indent="0">
              <a:lnSpc>
                <a:spcPct val="150000"/>
              </a:lnSpc>
              <a:buNone/>
            </a:pPr>
            <a:endParaRPr lang="en-US" dirty="0"/>
          </a:p>
        </p:txBody>
      </p:sp>
    </p:spTree>
    <p:extLst>
      <p:ext uri="{BB962C8B-B14F-4D97-AF65-F5344CB8AC3E}">
        <p14:creationId xmlns:p14="http://schemas.microsoft.com/office/powerpoint/2010/main" val="4192460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B4504-8490-3E47-B20A-791939435031}"/>
              </a:ext>
            </a:extLst>
          </p:cNvPr>
          <p:cNvSpPr>
            <a:spLocks noGrp="1"/>
          </p:cNvSpPr>
          <p:nvPr>
            <p:ph type="title"/>
          </p:nvPr>
        </p:nvSpPr>
        <p:spPr>
          <a:xfrm>
            <a:off x="819397" y="0"/>
            <a:ext cx="10058400" cy="1371600"/>
          </a:xfrm>
        </p:spPr>
        <p:txBody>
          <a:bodyPr>
            <a:normAutofit/>
          </a:bodyPr>
          <a:lstStyle/>
          <a:p>
            <a:pPr algn="ctr"/>
            <a:r>
              <a:rPr lang="en-US" sz="6000" u="sng" dirty="0">
                <a:solidFill>
                  <a:schemeClr val="accent1">
                    <a:lumMod val="50000"/>
                  </a:schemeClr>
                </a:solidFill>
              </a:rPr>
              <a:t>Log-Loss</a:t>
            </a:r>
            <a:endParaRPr lang="en-US" sz="6000" dirty="0">
              <a:solidFill>
                <a:schemeClr val="accent1">
                  <a:lumMod val="50000"/>
                </a:schemeClr>
              </a:solidFill>
            </a:endParaRPr>
          </a:p>
        </p:txBody>
      </p:sp>
      <p:sp>
        <p:nvSpPr>
          <p:cNvPr id="3" name="Content Placeholder 2">
            <a:extLst>
              <a:ext uri="{FF2B5EF4-FFF2-40B4-BE49-F238E27FC236}">
                <a16:creationId xmlns:a16="http://schemas.microsoft.com/office/drawing/2014/main" id="{452301C0-0AD6-C04E-B04B-5651E3AB4EE2}"/>
              </a:ext>
            </a:extLst>
          </p:cNvPr>
          <p:cNvSpPr>
            <a:spLocks noGrp="1"/>
          </p:cNvSpPr>
          <p:nvPr>
            <p:ph idx="1"/>
          </p:nvPr>
        </p:nvSpPr>
        <p:spPr>
          <a:xfrm>
            <a:off x="641268" y="1460665"/>
            <a:ext cx="10236529" cy="4987635"/>
          </a:xfrm>
        </p:spPr>
        <p:txBody>
          <a:bodyPr>
            <a:normAutofit/>
          </a:bodyPr>
          <a:lstStyle/>
          <a:p>
            <a:pPr algn="just">
              <a:lnSpc>
                <a:spcPct val="100000"/>
              </a:lnSpc>
            </a:pPr>
            <a:r>
              <a:rPr lang="en-US" dirty="0">
                <a:solidFill>
                  <a:schemeClr val="accent3">
                    <a:lumMod val="75000"/>
                  </a:schemeClr>
                </a:solidFill>
              </a:rPr>
              <a:t>Logarithmic Loss, is a classification loss function often used as an evaluation metric in classification problems. </a:t>
            </a:r>
          </a:p>
          <a:p>
            <a:pPr algn="just">
              <a:lnSpc>
                <a:spcPct val="100000"/>
              </a:lnSpc>
            </a:pPr>
            <a:r>
              <a:rPr lang="en-US" dirty="0">
                <a:solidFill>
                  <a:schemeClr val="accent3">
                    <a:lumMod val="75000"/>
                  </a:schemeClr>
                </a:solidFill>
              </a:rPr>
              <a:t>Log Loss quantifies the accuracy of a classifier by penalizing false classifications. Minimizing the Log Loss is basically equivalent to maximizing the accuracy of the classifier.</a:t>
            </a:r>
          </a:p>
          <a:p>
            <a:pPr algn="just">
              <a:lnSpc>
                <a:spcPct val="100000"/>
              </a:lnSpc>
            </a:pPr>
            <a:r>
              <a:rPr lang="en-US" dirty="0">
                <a:solidFill>
                  <a:schemeClr val="accent3">
                    <a:lumMod val="75000"/>
                  </a:schemeClr>
                </a:solidFill>
              </a:rPr>
              <a:t>A perfect classifier would have a Log Loss </a:t>
            </a:r>
          </a:p>
          <a:p>
            <a:pPr marL="0" indent="0" algn="just">
              <a:lnSpc>
                <a:spcPct val="100000"/>
              </a:lnSpc>
              <a:buNone/>
            </a:pPr>
            <a:r>
              <a:rPr lang="en-US" dirty="0">
                <a:solidFill>
                  <a:schemeClr val="accent3">
                    <a:lumMod val="75000"/>
                  </a:schemeClr>
                </a:solidFill>
              </a:rPr>
              <a:t>   of precisely zero. </a:t>
            </a:r>
          </a:p>
          <a:p>
            <a:pPr algn="just">
              <a:lnSpc>
                <a:spcPct val="100000"/>
              </a:lnSpc>
            </a:pPr>
            <a:r>
              <a:rPr lang="en-US" dirty="0">
                <a:solidFill>
                  <a:schemeClr val="accent3">
                    <a:lumMod val="75000"/>
                  </a:schemeClr>
                </a:solidFill>
              </a:rPr>
              <a:t>The plot shows the Log Loss contribution </a:t>
            </a:r>
          </a:p>
          <a:p>
            <a:pPr marL="0" indent="0" algn="just">
              <a:lnSpc>
                <a:spcPct val="100000"/>
              </a:lnSpc>
              <a:buNone/>
            </a:pPr>
            <a:r>
              <a:rPr lang="en-US" dirty="0">
                <a:solidFill>
                  <a:schemeClr val="accent3">
                    <a:lumMod val="75000"/>
                  </a:schemeClr>
                </a:solidFill>
              </a:rPr>
              <a:t>   from a single positive instance where </a:t>
            </a:r>
          </a:p>
          <a:p>
            <a:pPr marL="0" indent="0" algn="just">
              <a:lnSpc>
                <a:spcPct val="100000"/>
              </a:lnSpc>
              <a:buNone/>
            </a:pPr>
            <a:r>
              <a:rPr lang="en-US" dirty="0">
                <a:solidFill>
                  <a:schemeClr val="accent3">
                    <a:lumMod val="75000"/>
                  </a:schemeClr>
                </a:solidFill>
              </a:rPr>
              <a:t>   the predicted probability ranges </a:t>
            </a:r>
          </a:p>
          <a:p>
            <a:pPr marL="0" indent="0" algn="just">
              <a:lnSpc>
                <a:spcPct val="100000"/>
              </a:lnSpc>
              <a:buNone/>
            </a:pPr>
            <a:r>
              <a:rPr lang="en-US" dirty="0">
                <a:solidFill>
                  <a:schemeClr val="accent3">
                    <a:lumMod val="75000"/>
                  </a:schemeClr>
                </a:solidFill>
              </a:rPr>
              <a:t>   from 0 (the completely wrong prediction) </a:t>
            </a:r>
          </a:p>
          <a:p>
            <a:pPr marL="0" indent="0" algn="just">
              <a:lnSpc>
                <a:spcPct val="100000"/>
              </a:lnSpc>
              <a:buNone/>
            </a:pPr>
            <a:r>
              <a:rPr lang="en-US" dirty="0">
                <a:solidFill>
                  <a:schemeClr val="accent3">
                    <a:lumMod val="75000"/>
                  </a:schemeClr>
                </a:solidFill>
              </a:rPr>
              <a:t>   to 1 (the correct prediction). </a:t>
            </a:r>
          </a:p>
        </p:txBody>
      </p:sp>
      <p:pic>
        <p:nvPicPr>
          <p:cNvPr id="4" name="Picture 3">
            <a:extLst>
              <a:ext uri="{FF2B5EF4-FFF2-40B4-BE49-F238E27FC236}">
                <a16:creationId xmlns:a16="http://schemas.microsoft.com/office/drawing/2014/main" id="{7B2FB342-F5B9-084F-8FEB-01042D8548F7}"/>
              </a:ext>
            </a:extLst>
          </p:cNvPr>
          <p:cNvPicPr/>
          <p:nvPr/>
        </p:nvPicPr>
        <p:blipFill>
          <a:blip r:embed="rId2">
            <a:extLst>
              <a:ext uri="{28A0092B-C50C-407E-A947-70E740481C1C}">
                <a14:useLocalDpi xmlns:a14="http://schemas.microsoft.com/office/drawing/2010/main" val="0"/>
              </a:ext>
            </a:extLst>
          </a:blip>
          <a:stretch>
            <a:fillRect/>
          </a:stretch>
        </p:blipFill>
        <p:spPr>
          <a:xfrm>
            <a:off x="5866410" y="3099460"/>
            <a:ext cx="4878780" cy="3213758"/>
          </a:xfrm>
          <a:prstGeom prst="rect">
            <a:avLst/>
          </a:prstGeom>
        </p:spPr>
      </p:pic>
    </p:spTree>
    <p:extLst>
      <p:ext uri="{BB962C8B-B14F-4D97-AF65-F5344CB8AC3E}">
        <p14:creationId xmlns:p14="http://schemas.microsoft.com/office/powerpoint/2010/main" val="1796588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6F28C-5891-284E-B9F2-A240120F3656}"/>
              </a:ext>
            </a:extLst>
          </p:cNvPr>
          <p:cNvSpPr>
            <a:spLocks noGrp="1"/>
          </p:cNvSpPr>
          <p:nvPr>
            <p:ph type="title"/>
          </p:nvPr>
        </p:nvSpPr>
        <p:spPr>
          <a:xfrm>
            <a:off x="1066800" y="266957"/>
            <a:ext cx="10058400" cy="1609344"/>
          </a:xfrm>
        </p:spPr>
        <p:txBody>
          <a:bodyPr>
            <a:normAutofit/>
          </a:bodyPr>
          <a:lstStyle/>
          <a:p>
            <a:pPr algn="ctr"/>
            <a:r>
              <a:rPr lang="en-US" sz="6000" u="sng" dirty="0">
                <a:solidFill>
                  <a:schemeClr val="accent1">
                    <a:lumMod val="50000"/>
                  </a:schemeClr>
                </a:solidFill>
              </a:rPr>
              <a:t>Predictive Modelling</a:t>
            </a:r>
            <a:endParaRPr lang="en-US" sz="6000" dirty="0">
              <a:solidFill>
                <a:schemeClr val="accent1">
                  <a:lumMod val="50000"/>
                </a:schemeClr>
              </a:solidFill>
            </a:endParaRPr>
          </a:p>
        </p:txBody>
      </p:sp>
      <p:sp>
        <p:nvSpPr>
          <p:cNvPr id="3" name="Content Placeholder 2">
            <a:extLst>
              <a:ext uri="{FF2B5EF4-FFF2-40B4-BE49-F238E27FC236}">
                <a16:creationId xmlns:a16="http://schemas.microsoft.com/office/drawing/2014/main" id="{CB185B2E-99D6-9640-A9B3-5810FEAB4539}"/>
              </a:ext>
            </a:extLst>
          </p:cNvPr>
          <p:cNvSpPr>
            <a:spLocks noGrp="1"/>
          </p:cNvSpPr>
          <p:nvPr>
            <p:ph idx="1"/>
          </p:nvPr>
        </p:nvSpPr>
        <p:spPr>
          <a:xfrm>
            <a:off x="1066800" y="1876301"/>
            <a:ext cx="10058400" cy="4158739"/>
          </a:xfrm>
        </p:spPr>
        <p:txBody>
          <a:bodyPr/>
          <a:lstStyle/>
          <a:p>
            <a:pPr algn="just">
              <a:lnSpc>
                <a:spcPct val="100000"/>
              </a:lnSpc>
            </a:pPr>
            <a:r>
              <a:rPr lang="en-US" dirty="0">
                <a:solidFill>
                  <a:schemeClr val="accent3">
                    <a:lumMod val="75000"/>
                  </a:schemeClr>
                </a:solidFill>
              </a:rPr>
              <a:t>Implementing machine learning algorithms to build a predictive model. Since our problem is a classification problem first implementing some of the simple classification algorithms &amp; then ensemble methods and evaluate our metric ‘log-loss’ and see which method results lower ‘log-loss’ value. </a:t>
            </a:r>
          </a:p>
        </p:txBody>
      </p:sp>
      <p:graphicFrame>
        <p:nvGraphicFramePr>
          <p:cNvPr id="5" name="Table 4">
            <a:extLst>
              <a:ext uri="{FF2B5EF4-FFF2-40B4-BE49-F238E27FC236}">
                <a16:creationId xmlns:a16="http://schemas.microsoft.com/office/drawing/2014/main" id="{1D11F9D0-3607-2B4D-89D1-1B83B769F0F5}"/>
              </a:ext>
            </a:extLst>
          </p:cNvPr>
          <p:cNvGraphicFramePr>
            <a:graphicFrameLocks noGrp="1"/>
          </p:cNvGraphicFramePr>
          <p:nvPr>
            <p:extLst>
              <p:ext uri="{D42A27DB-BD31-4B8C-83A1-F6EECF244321}">
                <p14:modId xmlns:p14="http://schemas.microsoft.com/office/powerpoint/2010/main" val="1993897523"/>
              </p:ext>
            </p:extLst>
          </p:nvPr>
        </p:nvGraphicFramePr>
        <p:xfrm>
          <a:off x="2032000" y="3439160"/>
          <a:ext cx="8128000" cy="2773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10409057"/>
                    </a:ext>
                  </a:extLst>
                </a:gridCol>
                <a:gridCol w="4064000">
                  <a:extLst>
                    <a:ext uri="{9D8B030D-6E8A-4147-A177-3AD203B41FA5}">
                      <a16:colId xmlns:a16="http://schemas.microsoft.com/office/drawing/2014/main" val="257955158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effectLst/>
                        </a:rPr>
                        <a:t>Classifier</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effectLst/>
                        </a:rPr>
                        <a:t>log-loss value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52756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effectLst/>
                        </a:rPr>
                        <a:t>Logistic Regression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effectLst/>
                        </a:rPr>
                        <a:t>0.21877964999512514</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159483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effectLst/>
                        </a:rPr>
                        <a:t>Decision Tree Classifier</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effectLst/>
                        </a:rPr>
                        <a:t>2.0344661505056827</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60803733"/>
                  </a:ext>
                </a:extLst>
              </a:tr>
              <a:tr h="370840">
                <a:tc>
                  <a:txBody>
                    <a:bodyPr/>
                    <a:lstStyle/>
                    <a:p>
                      <a:r>
                        <a:rPr lang="en-US" sz="2000" dirty="0">
                          <a:effectLst/>
                        </a:rPr>
                        <a:t>Random Forest Classifier</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effectLst/>
                        </a:rPr>
                        <a:t>0.4136045064093898</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314816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effectLst/>
                        </a:rPr>
                        <a:t>Gradient-Boosting Classifier</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r>
                        <a:rPr lang="en-US" sz="2000" dirty="0">
                          <a:effectLst/>
                        </a:rPr>
                        <a:t>0.11795942846203314</a:t>
                      </a:r>
                      <a:endParaRPr lang="en-US" sz="2000" dirty="0"/>
                    </a:p>
                  </a:txBody>
                  <a:tcPr/>
                </a:tc>
                <a:extLst>
                  <a:ext uri="{0D108BD9-81ED-4DB2-BD59-A6C34878D82A}">
                    <a16:rowId xmlns:a16="http://schemas.microsoft.com/office/drawing/2014/main" val="1275159216"/>
                  </a:ext>
                </a:extLst>
              </a:tr>
              <a:tr h="370840">
                <a:tc>
                  <a:txBody>
                    <a:bodyPr/>
                    <a:lstStyle/>
                    <a:p>
                      <a:r>
                        <a:rPr lang="en-US" sz="2000" dirty="0">
                          <a:effectLst/>
                        </a:rPr>
                        <a:t>Ada-Boost Classifier</a:t>
                      </a:r>
                      <a:endParaRPr lang="en-US" sz="2000" dirty="0"/>
                    </a:p>
                  </a:txBody>
                  <a:tcPr/>
                </a:tc>
                <a:tc>
                  <a:txBody>
                    <a:bodyPr/>
                    <a:lstStyle/>
                    <a:p>
                      <a:r>
                        <a:rPr lang="en-US" sz="2000" dirty="0">
                          <a:effectLst/>
                        </a:rPr>
                        <a:t>0.653128643077741</a:t>
                      </a:r>
                      <a:endParaRPr lang="en-US" sz="2000" dirty="0"/>
                    </a:p>
                  </a:txBody>
                  <a:tcPr/>
                </a:tc>
                <a:extLst>
                  <a:ext uri="{0D108BD9-81ED-4DB2-BD59-A6C34878D82A}">
                    <a16:rowId xmlns:a16="http://schemas.microsoft.com/office/drawing/2014/main" val="944981418"/>
                  </a:ext>
                </a:extLst>
              </a:tr>
              <a:tr h="370840">
                <a:tc>
                  <a:txBody>
                    <a:bodyPr/>
                    <a:lstStyle/>
                    <a:p>
                      <a:r>
                        <a:rPr lang="en-US" sz="2000" dirty="0">
                          <a:effectLst/>
                        </a:rPr>
                        <a:t>XG-Boost Classifier</a:t>
                      </a:r>
                      <a:endParaRPr lang="en-US" sz="2000" dirty="0"/>
                    </a:p>
                  </a:txBody>
                  <a:tcPr/>
                </a:tc>
                <a:tc>
                  <a:txBody>
                    <a:bodyPr/>
                    <a:lstStyle/>
                    <a:p>
                      <a:r>
                        <a:rPr lang="en-US" sz="2000" dirty="0">
                          <a:effectLst/>
                        </a:rPr>
                        <a:t>0.11729961185499269</a:t>
                      </a:r>
                      <a:endParaRPr lang="en-US" sz="2000" dirty="0"/>
                    </a:p>
                  </a:txBody>
                  <a:tcPr/>
                </a:tc>
                <a:extLst>
                  <a:ext uri="{0D108BD9-81ED-4DB2-BD59-A6C34878D82A}">
                    <a16:rowId xmlns:a16="http://schemas.microsoft.com/office/drawing/2014/main" val="3867762407"/>
                  </a:ext>
                </a:extLst>
              </a:tr>
            </a:tbl>
          </a:graphicData>
        </a:graphic>
      </p:graphicFrame>
    </p:spTree>
    <p:extLst>
      <p:ext uri="{BB962C8B-B14F-4D97-AF65-F5344CB8AC3E}">
        <p14:creationId xmlns:p14="http://schemas.microsoft.com/office/powerpoint/2010/main" val="2527508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667BD-D64D-F443-9F4A-85E410E0E63B}"/>
              </a:ext>
            </a:extLst>
          </p:cNvPr>
          <p:cNvSpPr>
            <a:spLocks noGrp="1"/>
          </p:cNvSpPr>
          <p:nvPr>
            <p:ph type="title"/>
          </p:nvPr>
        </p:nvSpPr>
        <p:spPr>
          <a:xfrm>
            <a:off x="1066800" y="36812"/>
            <a:ext cx="10058400" cy="1609344"/>
          </a:xfrm>
        </p:spPr>
        <p:txBody>
          <a:bodyPr>
            <a:normAutofit/>
          </a:bodyPr>
          <a:lstStyle/>
          <a:p>
            <a:pPr algn="ctr"/>
            <a:r>
              <a:rPr lang="en-US" sz="6000" u="sng" dirty="0">
                <a:solidFill>
                  <a:schemeClr val="accent1">
                    <a:lumMod val="50000"/>
                  </a:schemeClr>
                </a:solidFill>
              </a:rPr>
              <a:t>Predictive Modelling</a:t>
            </a:r>
            <a:endParaRPr lang="en-US" sz="6000" dirty="0">
              <a:solidFill>
                <a:schemeClr val="accent1">
                  <a:lumMod val="50000"/>
                </a:schemeClr>
              </a:solidFill>
            </a:endParaRPr>
          </a:p>
        </p:txBody>
      </p:sp>
      <p:sp>
        <p:nvSpPr>
          <p:cNvPr id="3" name="Content Placeholder 2">
            <a:extLst>
              <a:ext uri="{FF2B5EF4-FFF2-40B4-BE49-F238E27FC236}">
                <a16:creationId xmlns:a16="http://schemas.microsoft.com/office/drawing/2014/main" id="{6136F992-36AE-A148-B98A-B3E944063857}"/>
              </a:ext>
            </a:extLst>
          </p:cNvPr>
          <p:cNvSpPr>
            <a:spLocks noGrp="1"/>
          </p:cNvSpPr>
          <p:nvPr>
            <p:ph idx="1"/>
          </p:nvPr>
        </p:nvSpPr>
        <p:spPr>
          <a:xfrm>
            <a:off x="581891" y="1555669"/>
            <a:ext cx="11079678" cy="5201392"/>
          </a:xfrm>
        </p:spPr>
        <p:txBody>
          <a:bodyPr>
            <a:normAutofit/>
          </a:bodyPr>
          <a:lstStyle/>
          <a:p>
            <a:pPr algn="just">
              <a:lnSpc>
                <a:spcPct val="100000"/>
              </a:lnSpc>
            </a:pPr>
            <a:r>
              <a:rPr lang="en-US" dirty="0">
                <a:solidFill>
                  <a:schemeClr val="accent3">
                    <a:lumMod val="75000"/>
                  </a:schemeClr>
                </a:solidFill>
              </a:rPr>
              <a:t>Because, the Gradient-Boosting Classifier &amp; XG-Boost Classifier are returning lower ‘log-loss’ values we are using them as baseline models and try to tune their parameters to optimize the loss-function and see if the ‘log-loss’ value gets any better.</a:t>
            </a:r>
          </a:p>
          <a:p>
            <a:pPr algn="just">
              <a:lnSpc>
                <a:spcPct val="100000"/>
              </a:lnSpc>
            </a:pPr>
            <a:r>
              <a:rPr lang="en-US" b="1" u="sng" dirty="0">
                <a:solidFill>
                  <a:schemeClr val="accent1">
                    <a:lumMod val="50000"/>
                  </a:schemeClr>
                </a:solidFill>
              </a:rPr>
              <a:t>Parameter Tuning in Gradient-Boosting Classifier:</a:t>
            </a:r>
            <a:r>
              <a:rPr lang="en-US" b="1" dirty="0">
                <a:solidFill>
                  <a:schemeClr val="accent3">
                    <a:lumMod val="75000"/>
                  </a:schemeClr>
                </a:solidFill>
              </a:rPr>
              <a:t> </a:t>
            </a:r>
            <a:r>
              <a:rPr lang="en-US" dirty="0">
                <a:solidFill>
                  <a:schemeClr val="accent3">
                    <a:lumMod val="75000"/>
                  </a:schemeClr>
                </a:solidFill>
              </a:rPr>
              <a:t>After tuning some of the important parameters like </a:t>
            </a:r>
            <a:r>
              <a:rPr lang="en-US" b="1" i="1" dirty="0">
                <a:solidFill>
                  <a:schemeClr val="accent1">
                    <a:lumMod val="50000"/>
                  </a:schemeClr>
                </a:solidFill>
              </a:rPr>
              <a:t>learning_rate</a:t>
            </a:r>
            <a:r>
              <a:rPr lang="en-US" b="1" i="1" dirty="0">
                <a:solidFill>
                  <a:schemeClr val="accent3">
                    <a:lumMod val="75000"/>
                  </a:schemeClr>
                </a:solidFill>
              </a:rPr>
              <a:t>, </a:t>
            </a:r>
            <a:r>
              <a:rPr lang="en-US" b="1" i="1" dirty="0">
                <a:solidFill>
                  <a:schemeClr val="accent1">
                    <a:lumMod val="50000"/>
                  </a:schemeClr>
                </a:solidFill>
              </a:rPr>
              <a:t>n_estimators</a:t>
            </a:r>
            <a:r>
              <a:rPr lang="en-US" b="1" i="1" dirty="0">
                <a:solidFill>
                  <a:schemeClr val="accent3">
                    <a:lumMod val="75000"/>
                  </a:schemeClr>
                </a:solidFill>
              </a:rPr>
              <a:t>, </a:t>
            </a:r>
            <a:r>
              <a:rPr lang="en-US" b="1" i="1" dirty="0">
                <a:solidFill>
                  <a:schemeClr val="accent1">
                    <a:lumMod val="50000"/>
                  </a:schemeClr>
                </a:solidFill>
              </a:rPr>
              <a:t>max_depth</a:t>
            </a:r>
            <a:r>
              <a:rPr lang="en-US" b="1" i="1" dirty="0">
                <a:solidFill>
                  <a:schemeClr val="accent3">
                    <a:lumMod val="75000"/>
                  </a:schemeClr>
                </a:solidFill>
              </a:rPr>
              <a:t>, </a:t>
            </a:r>
            <a:r>
              <a:rPr lang="en-US" b="1" i="1" dirty="0">
                <a:solidFill>
                  <a:schemeClr val="accent1">
                    <a:lumMod val="50000"/>
                  </a:schemeClr>
                </a:solidFill>
              </a:rPr>
              <a:t>min_samples_split</a:t>
            </a:r>
            <a:r>
              <a:rPr lang="en-US" b="1" i="1" dirty="0">
                <a:solidFill>
                  <a:schemeClr val="accent3">
                    <a:lumMod val="75000"/>
                  </a:schemeClr>
                </a:solidFill>
              </a:rPr>
              <a:t>, </a:t>
            </a:r>
            <a:r>
              <a:rPr lang="en-US" b="1" i="1" dirty="0">
                <a:solidFill>
                  <a:schemeClr val="accent1">
                    <a:lumMod val="50000"/>
                  </a:schemeClr>
                </a:solidFill>
              </a:rPr>
              <a:t>min_samples_leaf</a:t>
            </a:r>
            <a:r>
              <a:rPr lang="en-US" b="1" i="1" dirty="0">
                <a:solidFill>
                  <a:schemeClr val="accent3">
                    <a:lumMod val="75000"/>
                  </a:schemeClr>
                </a:solidFill>
              </a:rPr>
              <a:t>, </a:t>
            </a:r>
            <a:r>
              <a:rPr lang="en-US" b="1" i="1" dirty="0">
                <a:solidFill>
                  <a:schemeClr val="accent1">
                    <a:lumMod val="50000"/>
                  </a:schemeClr>
                </a:solidFill>
              </a:rPr>
              <a:t>max_features</a:t>
            </a:r>
            <a:r>
              <a:rPr lang="en-US" i="1" dirty="0">
                <a:solidFill>
                  <a:schemeClr val="accent1">
                    <a:lumMod val="50000"/>
                  </a:schemeClr>
                </a:solidFill>
              </a:rPr>
              <a:t> </a:t>
            </a:r>
            <a:r>
              <a:rPr lang="en-US" i="1" dirty="0">
                <a:solidFill>
                  <a:schemeClr val="accent3">
                    <a:lumMod val="75000"/>
                  </a:schemeClr>
                </a:solidFill>
              </a:rPr>
              <a:t>&amp; </a:t>
            </a:r>
            <a:r>
              <a:rPr lang="en-US" b="1" i="1" dirty="0">
                <a:solidFill>
                  <a:schemeClr val="accent1">
                    <a:lumMod val="50000"/>
                  </a:schemeClr>
                </a:solidFill>
              </a:rPr>
              <a:t>subsample</a:t>
            </a:r>
            <a:r>
              <a:rPr lang="en-US" i="1" dirty="0">
                <a:solidFill>
                  <a:schemeClr val="accent3">
                    <a:lumMod val="75000"/>
                  </a:schemeClr>
                </a:solidFill>
              </a:rPr>
              <a:t>  we were able to lower the log-loss value.</a:t>
            </a:r>
          </a:p>
          <a:p>
            <a:pPr marL="0" indent="0" algn="just">
              <a:lnSpc>
                <a:spcPct val="100000"/>
              </a:lnSpc>
              <a:buNone/>
            </a:pPr>
            <a:r>
              <a:rPr lang="en-US" i="1" dirty="0">
                <a:solidFill>
                  <a:schemeClr val="accent3">
                    <a:lumMod val="75000"/>
                  </a:schemeClr>
                </a:solidFill>
              </a:rPr>
              <a:t>                                                                  </a:t>
            </a:r>
          </a:p>
          <a:p>
            <a:pPr algn="just">
              <a:lnSpc>
                <a:spcPct val="100000"/>
              </a:lnSpc>
            </a:pPr>
            <a:endParaRPr lang="en-US" dirty="0">
              <a:solidFill>
                <a:schemeClr val="accent3">
                  <a:lumMod val="75000"/>
                </a:schemeClr>
              </a:solidFill>
            </a:endParaRPr>
          </a:p>
          <a:p>
            <a:pPr algn="just">
              <a:lnSpc>
                <a:spcPct val="100000"/>
              </a:lnSpc>
            </a:pPr>
            <a:r>
              <a:rPr lang="en-US" dirty="0">
                <a:solidFill>
                  <a:schemeClr val="accent3">
                    <a:lumMod val="75000"/>
                  </a:schemeClr>
                </a:solidFill>
              </a:rPr>
              <a:t>Though it gets computationally very expensive finally now we can clearly see that this is a very important step as log-loss scored improved from ~0.1179 to ~0.1026 which is a significant jump.</a:t>
            </a:r>
          </a:p>
        </p:txBody>
      </p:sp>
      <p:graphicFrame>
        <p:nvGraphicFramePr>
          <p:cNvPr id="5" name="Table 4">
            <a:extLst>
              <a:ext uri="{FF2B5EF4-FFF2-40B4-BE49-F238E27FC236}">
                <a16:creationId xmlns:a16="http://schemas.microsoft.com/office/drawing/2014/main" id="{F857DB5A-4A19-884F-A093-6174B21D5621}"/>
              </a:ext>
            </a:extLst>
          </p:cNvPr>
          <p:cNvGraphicFramePr>
            <a:graphicFrameLocks noGrp="1"/>
          </p:cNvGraphicFramePr>
          <p:nvPr>
            <p:extLst>
              <p:ext uri="{D42A27DB-BD31-4B8C-83A1-F6EECF244321}">
                <p14:modId xmlns:p14="http://schemas.microsoft.com/office/powerpoint/2010/main" val="487334257"/>
              </p:ext>
            </p:extLst>
          </p:nvPr>
        </p:nvGraphicFramePr>
        <p:xfrm>
          <a:off x="1948873" y="3970945"/>
          <a:ext cx="8128000" cy="370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02601833"/>
                    </a:ext>
                  </a:extLst>
                </a:gridCol>
                <a:gridCol w="4064000">
                  <a:extLst>
                    <a:ext uri="{9D8B030D-6E8A-4147-A177-3AD203B41FA5}">
                      <a16:colId xmlns:a16="http://schemas.microsoft.com/office/drawing/2014/main" val="2100229939"/>
                    </a:ext>
                  </a:extLst>
                </a:gridCol>
              </a:tblGrid>
              <a:tr h="370840">
                <a:tc>
                  <a:txBody>
                    <a:bodyPr/>
                    <a:lstStyle/>
                    <a:p>
                      <a:pPr marL="0" marR="0" algn="ctr">
                        <a:spcBef>
                          <a:spcPts val="0"/>
                        </a:spcBef>
                        <a:spcAft>
                          <a:spcPts val="0"/>
                        </a:spcAft>
                      </a:pPr>
                      <a:r>
                        <a:rPr lang="en-US" sz="2000" b="0" dirty="0">
                          <a:solidFill>
                            <a:schemeClr val="tx1"/>
                          </a:solidFill>
                          <a:effectLst/>
                        </a:rPr>
                        <a:t>Log-Loss</a:t>
                      </a:r>
                      <a:endParaRPr lang="en-US" sz="2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b="0" dirty="0">
                          <a:solidFill>
                            <a:schemeClr val="tx1"/>
                          </a:solidFill>
                          <a:effectLst/>
                        </a:rPr>
                        <a:t>0.1026813547203256</a:t>
                      </a:r>
                      <a:endParaRPr lang="en-US" sz="2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44205798"/>
                  </a:ext>
                </a:extLst>
              </a:tr>
            </a:tbl>
          </a:graphicData>
        </a:graphic>
      </p:graphicFrame>
    </p:spTree>
    <p:extLst>
      <p:ext uri="{BB962C8B-B14F-4D97-AF65-F5344CB8AC3E}">
        <p14:creationId xmlns:p14="http://schemas.microsoft.com/office/powerpoint/2010/main" val="1967959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DAFCE-8EF7-AA4F-9946-3C269031679B}"/>
              </a:ext>
            </a:extLst>
          </p:cNvPr>
          <p:cNvSpPr>
            <a:spLocks noGrp="1"/>
          </p:cNvSpPr>
          <p:nvPr>
            <p:ph type="title"/>
          </p:nvPr>
        </p:nvSpPr>
        <p:spPr>
          <a:xfrm>
            <a:off x="-178131" y="428837"/>
            <a:ext cx="12136582" cy="1371600"/>
          </a:xfrm>
        </p:spPr>
        <p:txBody>
          <a:bodyPr>
            <a:normAutofit fontScale="90000"/>
          </a:bodyPr>
          <a:lstStyle/>
          <a:p>
            <a:pPr algn="ctr"/>
            <a:r>
              <a:rPr lang="en-US" sz="4000" dirty="0"/>
              <a:t>   </a:t>
            </a:r>
            <a:r>
              <a:rPr lang="en-US" sz="6000" u="sng" dirty="0">
                <a:solidFill>
                  <a:schemeClr val="accent1">
                    <a:lumMod val="50000"/>
                  </a:schemeClr>
                </a:solidFill>
              </a:rPr>
              <a:t>Gradient-Boosting Feature Importance plot</a:t>
            </a:r>
            <a:br>
              <a:rPr lang="en-US" sz="4000" dirty="0"/>
            </a:br>
            <a:endParaRPr lang="en-US" sz="4000" dirty="0"/>
          </a:p>
        </p:txBody>
      </p:sp>
      <p:pic>
        <p:nvPicPr>
          <p:cNvPr id="4" name="Content Placeholder 3">
            <a:extLst>
              <a:ext uri="{FF2B5EF4-FFF2-40B4-BE49-F238E27FC236}">
                <a16:creationId xmlns:a16="http://schemas.microsoft.com/office/drawing/2014/main" id="{1856AD19-45DC-8D4D-9E1D-7B4E1E7537C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47552" y="1800437"/>
            <a:ext cx="8455231" cy="4707241"/>
          </a:xfrm>
          <a:prstGeom prst="rect">
            <a:avLst/>
          </a:prstGeom>
        </p:spPr>
      </p:pic>
    </p:spTree>
    <p:extLst>
      <p:ext uri="{BB962C8B-B14F-4D97-AF65-F5344CB8AC3E}">
        <p14:creationId xmlns:p14="http://schemas.microsoft.com/office/powerpoint/2010/main" val="2389615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9C082-09C1-8B46-8320-BC70650B4D16}"/>
              </a:ext>
            </a:extLst>
          </p:cNvPr>
          <p:cNvSpPr>
            <a:spLocks noGrp="1"/>
          </p:cNvSpPr>
          <p:nvPr>
            <p:ph type="title"/>
          </p:nvPr>
        </p:nvSpPr>
        <p:spPr/>
        <p:txBody>
          <a:bodyPr>
            <a:normAutofit/>
          </a:bodyPr>
          <a:lstStyle/>
          <a:p>
            <a:pPr algn="ctr"/>
            <a:r>
              <a:rPr lang="en-US" sz="6000" u="sng" dirty="0">
                <a:solidFill>
                  <a:schemeClr val="accent1">
                    <a:lumMod val="50000"/>
                  </a:schemeClr>
                </a:solidFill>
              </a:rPr>
              <a:t>Conclusion</a:t>
            </a:r>
            <a:endParaRPr lang="en-US" sz="6000" dirty="0">
              <a:solidFill>
                <a:schemeClr val="accent1">
                  <a:lumMod val="50000"/>
                </a:schemeClr>
              </a:solidFill>
            </a:endParaRPr>
          </a:p>
        </p:txBody>
      </p:sp>
      <p:sp>
        <p:nvSpPr>
          <p:cNvPr id="3" name="Content Placeholder 2">
            <a:extLst>
              <a:ext uri="{FF2B5EF4-FFF2-40B4-BE49-F238E27FC236}">
                <a16:creationId xmlns:a16="http://schemas.microsoft.com/office/drawing/2014/main" id="{FDE2D8E7-CAAD-EC4A-8680-7797D6FCDB5D}"/>
              </a:ext>
            </a:extLst>
          </p:cNvPr>
          <p:cNvSpPr>
            <a:spLocks noGrp="1"/>
          </p:cNvSpPr>
          <p:nvPr>
            <p:ph idx="1"/>
          </p:nvPr>
        </p:nvSpPr>
        <p:spPr/>
        <p:txBody>
          <a:bodyPr/>
          <a:lstStyle/>
          <a:p>
            <a:pPr algn="just">
              <a:lnSpc>
                <a:spcPct val="100000"/>
              </a:lnSpc>
            </a:pPr>
            <a:r>
              <a:rPr lang="en-US" dirty="0">
                <a:solidFill>
                  <a:schemeClr val="accent3">
                    <a:lumMod val="75000"/>
                  </a:schemeClr>
                </a:solidFill>
              </a:rPr>
              <a:t>Finally, we can say that the ‘amount paid per day by each user’, ‘payment plan days’, ‘transaction dates’ are top contributors for user churn. </a:t>
            </a:r>
          </a:p>
          <a:p>
            <a:pPr algn="just">
              <a:lnSpc>
                <a:spcPct val="100000"/>
              </a:lnSpc>
            </a:pPr>
            <a:r>
              <a:rPr lang="en-US" dirty="0">
                <a:solidFill>
                  <a:schemeClr val="accent3">
                    <a:lumMod val="75000"/>
                  </a:schemeClr>
                </a:solidFill>
              </a:rPr>
              <a:t>We can even try tuning XG-Boost classifier parameters and also include ‘user-log’ file which we couldn’t use in this analysis due to large file size (32 GB) to improve ‘log-loss’ score.</a:t>
            </a:r>
          </a:p>
          <a:p>
            <a:pPr>
              <a:lnSpc>
                <a:spcPct val="100000"/>
              </a:lnSpc>
            </a:pPr>
            <a:endParaRPr lang="en-US" dirty="0">
              <a:solidFill>
                <a:schemeClr val="accent3">
                  <a:lumMod val="75000"/>
                </a:schemeClr>
              </a:solidFill>
            </a:endParaRPr>
          </a:p>
          <a:p>
            <a:pPr marL="0" indent="0" algn="ctr">
              <a:buNone/>
            </a:pPr>
            <a:endParaRPr lang="en-US" dirty="0"/>
          </a:p>
        </p:txBody>
      </p:sp>
    </p:spTree>
    <p:extLst>
      <p:ext uri="{BB962C8B-B14F-4D97-AF65-F5344CB8AC3E}">
        <p14:creationId xmlns:p14="http://schemas.microsoft.com/office/powerpoint/2010/main" val="1273765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3E96-60C9-4A44-8318-BE9310DADFE3}"/>
              </a:ext>
            </a:extLst>
          </p:cNvPr>
          <p:cNvSpPr>
            <a:spLocks noGrp="1"/>
          </p:cNvSpPr>
          <p:nvPr>
            <p:ph type="title"/>
          </p:nvPr>
        </p:nvSpPr>
        <p:spPr>
          <a:xfrm>
            <a:off x="1066800" y="13447"/>
            <a:ext cx="10058400" cy="1371600"/>
          </a:xfrm>
        </p:spPr>
        <p:txBody>
          <a:bodyPr>
            <a:normAutofit/>
          </a:bodyPr>
          <a:lstStyle/>
          <a:p>
            <a:pPr algn="ctr"/>
            <a:r>
              <a:rPr lang="en-US" sz="6000" u="sng" dirty="0">
                <a:solidFill>
                  <a:schemeClr val="accent1">
                    <a:lumMod val="50000"/>
                  </a:schemeClr>
                </a:solidFill>
              </a:rPr>
              <a:t>Objective &amp; Evaluation</a:t>
            </a:r>
            <a:endParaRPr lang="en-US" sz="6000" u="sng" dirty="0">
              <a:solidFill>
                <a:schemeClr val="accent1">
                  <a:lumMod val="50000"/>
                </a:schemeClr>
              </a:solidFill>
              <a:latin typeface="Rockwell Condensed" panose="02060603050405020104" pitchFamily="18" charset="77"/>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BF3E9D-6320-E64F-8CD9-2EB37C7ECCA1}"/>
                  </a:ext>
                </a:extLst>
              </p:cNvPr>
              <p:cNvSpPr>
                <a:spLocks noGrp="1"/>
              </p:cNvSpPr>
              <p:nvPr>
                <p:ph idx="1"/>
              </p:nvPr>
            </p:nvSpPr>
            <p:spPr>
              <a:xfrm>
                <a:off x="1066800" y="1584475"/>
                <a:ext cx="10058400" cy="5397335"/>
              </a:xfrm>
            </p:spPr>
            <p:txBody>
              <a:bodyPr anchor="t">
                <a:normAutofit/>
              </a:bodyPr>
              <a:lstStyle/>
              <a:p>
                <a:pPr algn="just">
                  <a:lnSpc>
                    <a:spcPct val="120000"/>
                  </a:lnSpc>
                  <a:buClr>
                    <a:schemeClr val="accent1">
                      <a:lumMod val="50000"/>
                    </a:schemeClr>
                  </a:buClr>
                </a:pPr>
                <a:r>
                  <a:rPr lang="en-US" b="1" u="sng" dirty="0">
                    <a:solidFill>
                      <a:schemeClr val="accent1">
                        <a:lumMod val="50000"/>
                      </a:schemeClr>
                    </a:solidFill>
                  </a:rPr>
                  <a:t>Objective</a:t>
                </a:r>
                <a:r>
                  <a:rPr lang="en-US" b="1" dirty="0">
                    <a:solidFill>
                      <a:schemeClr val="accent1">
                        <a:lumMod val="50000"/>
                      </a:schemeClr>
                    </a:solidFill>
                  </a:rPr>
                  <a:t>: </a:t>
                </a:r>
                <a:r>
                  <a:rPr lang="en-US" dirty="0">
                    <a:solidFill>
                      <a:schemeClr val="accent3">
                        <a:lumMod val="75000"/>
                      </a:schemeClr>
                    </a:solidFill>
                    <a:latin typeface="Rockwell" panose="02060603020205020403" pitchFamily="18" charset="77"/>
                  </a:rPr>
                  <a:t>Predicting whether a user will churn after the subscription expires. </a:t>
                </a:r>
              </a:p>
              <a:p>
                <a:pPr algn="just">
                  <a:lnSpc>
                    <a:spcPct val="120000"/>
                  </a:lnSpc>
                  <a:buClr>
                    <a:schemeClr val="accent1">
                      <a:lumMod val="50000"/>
                    </a:schemeClr>
                  </a:buClr>
                </a:pPr>
                <a:r>
                  <a:rPr lang="en-US" b="1" u="sng" dirty="0">
                    <a:solidFill>
                      <a:schemeClr val="accent1">
                        <a:lumMod val="50000"/>
                      </a:schemeClr>
                    </a:solidFill>
                    <a:latin typeface="Rockwell" panose="02060603020205020403" pitchFamily="18" charset="77"/>
                  </a:rPr>
                  <a:t>Evaluation</a:t>
                </a:r>
                <a:r>
                  <a:rPr lang="en-US" b="1" dirty="0">
                    <a:solidFill>
                      <a:schemeClr val="accent1">
                        <a:lumMod val="50000"/>
                      </a:schemeClr>
                    </a:solidFill>
                    <a:latin typeface="Rockwell" panose="02060603020205020403" pitchFamily="18" charset="77"/>
                  </a:rPr>
                  <a:t>: </a:t>
                </a:r>
                <a:r>
                  <a:rPr lang="en-US" dirty="0">
                    <a:solidFill>
                      <a:schemeClr val="accent3">
                        <a:lumMod val="75000"/>
                      </a:schemeClr>
                    </a:solidFill>
                    <a:latin typeface="Rockwell" panose="02060603020205020403" pitchFamily="18" charset="77"/>
                  </a:rPr>
                  <a:t>The evaluation metric for this project is Log Loss</a:t>
                </a:r>
              </a:p>
              <a:p>
                <a:pPr marL="0" indent="0" algn="ctr">
                  <a:lnSpc>
                    <a:spcPct val="120000"/>
                  </a:lnSpc>
                  <a:buNone/>
                </a:pPr>
                <a:r>
                  <a:rPr lang="en-US" i="1" dirty="0">
                    <a:solidFill>
                      <a:schemeClr val="accent3">
                        <a:lumMod val="75000"/>
                      </a:schemeClr>
                    </a:solidFill>
                    <a:latin typeface="Rockwell" panose="02060603020205020403" pitchFamily="18" charset="77"/>
                  </a:rPr>
                  <a:t>  </a:t>
                </a:r>
                <a:r>
                  <a:rPr lang="en-US" b="1" i="1" dirty="0">
                    <a:solidFill>
                      <a:schemeClr val="accent3">
                        <a:lumMod val="75000"/>
                      </a:schemeClr>
                    </a:solidFill>
                    <a:latin typeface="Rockwell" panose="02060603020205020403" pitchFamily="18" charset="77"/>
                  </a:rPr>
                  <a:t>log-loss</a:t>
                </a:r>
                <a:r>
                  <a:rPr lang="en-US" i="1" dirty="0">
                    <a:solidFill>
                      <a:schemeClr val="accent3">
                        <a:lumMod val="75000"/>
                      </a:schemeClr>
                    </a:solidFill>
                    <a:latin typeface="Rockwell" panose="02060603020205020403" pitchFamily="18" charset="77"/>
                  </a:rPr>
                  <a:t>= </a:t>
                </a:r>
                <a14:m>
                  <m:oMath xmlns:m="http://schemas.openxmlformats.org/officeDocument/2006/math">
                    <m:f>
                      <m:fPr>
                        <m:ctrlPr>
                          <a:rPr lang="en-US" i="1">
                            <a:solidFill>
                              <a:schemeClr val="accent3">
                                <a:lumMod val="75000"/>
                              </a:schemeClr>
                            </a:solidFill>
                            <a:latin typeface="Cambria Math" panose="02040503050406030204" pitchFamily="18" charset="0"/>
                          </a:rPr>
                        </m:ctrlPr>
                      </m:fPr>
                      <m:num>
                        <m:r>
                          <a:rPr lang="en-US" b="0" i="1">
                            <a:solidFill>
                              <a:schemeClr val="accent3">
                                <a:lumMod val="75000"/>
                              </a:schemeClr>
                            </a:solidFill>
                            <a:latin typeface="Cambria Math" panose="02040503050406030204" pitchFamily="18" charset="0"/>
                          </a:rPr>
                          <m:t>−1</m:t>
                        </m:r>
                      </m:num>
                      <m:den>
                        <m:r>
                          <a:rPr lang="en-US" b="0" i="1">
                            <a:solidFill>
                              <a:schemeClr val="accent3">
                                <a:lumMod val="75000"/>
                              </a:schemeClr>
                            </a:solidFill>
                            <a:latin typeface="Cambria Math" panose="02040503050406030204" pitchFamily="18" charset="0"/>
                          </a:rPr>
                          <m:t>𝑁</m:t>
                        </m:r>
                      </m:den>
                    </m:f>
                    <m:nary>
                      <m:naryPr>
                        <m:chr m:val="∑"/>
                        <m:limLoc m:val="undOvr"/>
                        <m:ctrlPr>
                          <a:rPr lang="en-US" i="1">
                            <a:solidFill>
                              <a:schemeClr val="accent3">
                                <a:lumMod val="75000"/>
                              </a:schemeClr>
                            </a:solidFill>
                            <a:latin typeface="Cambria Math" panose="02040503050406030204" pitchFamily="18" charset="0"/>
                          </a:rPr>
                        </m:ctrlPr>
                      </m:naryPr>
                      <m:sub>
                        <m:r>
                          <a:rPr lang="en-US" b="0" i="1">
                            <a:solidFill>
                              <a:schemeClr val="accent3">
                                <a:lumMod val="75000"/>
                              </a:schemeClr>
                            </a:solidFill>
                            <a:latin typeface="Cambria Math" panose="02040503050406030204" pitchFamily="18" charset="0"/>
                          </a:rPr>
                          <m:t>𝑖</m:t>
                        </m:r>
                        <m:r>
                          <a:rPr lang="en-US" b="0" i="1">
                            <a:solidFill>
                              <a:schemeClr val="accent3">
                                <a:lumMod val="75000"/>
                              </a:schemeClr>
                            </a:solidFill>
                            <a:latin typeface="Cambria Math" panose="02040503050406030204" pitchFamily="18" charset="0"/>
                          </a:rPr>
                          <m:t>=1</m:t>
                        </m:r>
                      </m:sub>
                      <m:sup>
                        <m:r>
                          <a:rPr lang="en-US" b="0" i="1">
                            <a:solidFill>
                              <a:schemeClr val="accent3">
                                <a:lumMod val="75000"/>
                              </a:schemeClr>
                            </a:solidFill>
                            <a:latin typeface="Cambria Math" panose="02040503050406030204" pitchFamily="18" charset="0"/>
                          </a:rPr>
                          <m:t>𝑁</m:t>
                        </m:r>
                      </m:sup>
                      <m:e>
                        <m:r>
                          <a:rPr lang="en-US" b="0" i="1">
                            <a:solidFill>
                              <a:schemeClr val="accent3">
                                <a:lumMod val="75000"/>
                              </a:schemeClr>
                            </a:solidFill>
                            <a:latin typeface="Cambria Math" panose="02040503050406030204" pitchFamily="18" charset="0"/>
                          </a:rPr>
                          <m:t>(</m:t>
                        </m:r>
                        <m:r>
                          <a:rPr lang="en-US" b="0" i="1">
                            <a:solidFill>
                              <a:schemeClr val="accent3">
                                <a:lumMod val="75000"/>
                              </a:schemeClr>
                            </a:solidFill>
                            <a:latin typeface="Cambria Math" panose="02040503050406030204" pitchFamily="18" charset="0"/>
                          </a:rPr>
                          <m:t>𝑦𝑖</m:t>
                        </m:r>
                        <m:r>
                          <a:rPr lang="en-US" b="0" i="1">
                            <a:solidFill>
                              <a:schemeClr val="accent3">
                                <a:lumMod val="75000"/>
                              </a:schemeClr>
                            </a:solidFill>
                            <a:latin typeface="Cambria Math" panose="02040503050406030204" pitchFamily="18" charset="0"/>
                          </a:rPr>
                          <m:t> </m:t>
                        </m:r>
                        <m:r>
                          <a:rPr lang="en-US" b="0" i="1">
                            <a:solidFill>
                              <a:schemeClr val="accent3">
                                <a:lumMod val="75000"/>
                              </a:schemeClr>
                            </a:solidFill>
                            <a:latin typeface="Cambria Math" panose="02040503050406030204" pitchFamily="18" charset="0"/>
                          </a:rPr>
                          <m:t>𝑙𝑜𝑔</m:t>
                        </m:r>
                        <m:r>
                          <a:rPr lang="en-US" b="0" i="1">
                            <a:solidFill>
                              <a:schemeClr val="accent3">
                                <a:lumMod val="75000"/>
                              </a:schemeClr>
                            </a:solidFill>
                            <a:latin typeface="Cambria Math" panose="02040503050406030204" pitchFamily="18" charset="0"/>
                          </a:rPr>
                          <m:t>(</m:t>
                        </m:r>
                        <m:r>
                          <a:rPr lang="en-US" b="0" i="1">
                            <a:solidFill>
                              <a:schemeClr val="accent3">
                                <a:lumMod val="75000"/>
                              </a:schemeClr>
                            </a:solidFill>
                            <a:latin typeface="Cambria Math" panose="02040503050406030204" pitchFamily="18" charset="0"/>
                          </a:rPr>
                          <m:t>𝑝𝑖</m:t>
                        </m:r>
                        <m:r>
                          <a:rPr lang="en-US" b="0" i="1">
                            <a:solidFill>
                              <a:schemeClr val="accent3">
                                <a:lumMod val="75000"/>
                              </a:schemeClr>
                            </a:solidFill>
                            <a:latin typeface="Cambria Math" panose="02040503050406030204" pitchFamily="18" charset="0"/>
                          </a:rPr>
                          <m:t>)+(1− </m:t>
                        </m:r>
                        <m:r>
                          <a:rPr lang="en-US" b="0" i="1">
                            <a:solidFill>
                              <a:schemeClr val="accent3">
                                <a:lumMod val="75000"/>
                              </a:schemeClr>
                            </a:solidFill>
                            <a:latin typeface="Cambria Math" panose="02040503050406030204" pitchFamily="18" charset="0"/>
                          </a:rPr>
                          <m:t>𝑦𝑖</m:t>
                        </m:r>
                        <m:r>
                          <a:rPr lang="en-US" b="0" i="1">
                            <a:solidFill>
                              <a:schemeClr val="accent3">
                                <a:lumMod val="75000"/>
                              </a:schemeClr>
                            </a:solidFill>
                            <a:latin typeface="Cambria Math" panose="02040503050406030204" pitchFamily="18" charset="0"/>
                          </a:rPr>
                          <m:t> )</m:t>
                        </m:r>
                        <m:r>
                          <a:rPr lang="en-US" b="0" i="1">
                            <a:solidFill>
                              <a:schemeClr val="accent3">
                                <a:lumMod val="75000"/>
                              </a:schemeClr>
                            </a:solidFill>
                            <a:latin typeface="Cambria Math" panose="02040503050406030204" pitchFamily="18" charset="0"/>
                          </a:rPr>
                          <m:t>𝑙𝑜𝑔</m:t>
                        </m:r>
                        <m:r>
                          <a:rPr lang="en-US" b="0" i="1">
                            <a:solidFill>
                              <a:schemeClr val="accent3">
                                <a:lumMod val="75000"/>
                              </a:schemeClr>
                            </a:solidFill>
                            <a:latin typeface="Cambria Math" panose="02040503050406030204" pitchFamily="18" charset="0"/>
                          </a:rPr>
                          <m:t>(1− </m:t>
                        </m:r>
                        <m:r>
                          <a:rPr lang="en-US" b="0" i="1">
                            <a:solidFill>
                              <a:schemeClr val="accent3">
                                <a:lumMod val="75000"/>
                              </a:schemeClr>
                            </a:solidFill>
                            <a:latin typeface="Cambria Math" panose="02040503050406030204" pitchFamily="18" charset="0"/>
                          </a:rPr>
                          <m:t>𝑝𝑖</m:t>
                        </m:r>
                        <m:r>
                          <a:rPr lang="en-US" b="0" i="1">
                            <a:solidFill>
                              <a:schemeClr val="accent3">
                                <a:lumMod val="75000"/>
                              </a:schemeClr>
                            </a:solidFill>
                            <a:latin typeface="Cambria Math" panose="02040503050406030204" pitchFamily="18" charset="0"/>
                          </a:rPr>
                          <m:t>))</m:t>
                        </m:r>
                      </m:e>
                    </m:nary>
                  </m:oMath>
                </a14:m>
                <a:r>
                  <a:rPr lang="en-US" i="1" dirty="0">
                    <a:solidFill>
                      <a:schemeClr val="accent3">
                        <a:lumMod val="75000"/>
                      </a:schemeClr>
                    </a:solidFill>
                    <a:latin typeface="Rockwell" panose="02060603020205020403" pitchFamily="18" charset="77"/>
                  </a:rPr>
                  <a:t> </a:t>
                </a:r>
              </a:p>
              <a:p>
                <a:pPr marL="0" indent="0">
                  <a:lnSpc>
                    <a:spcPct val="120000"/>
                  </a:lnSpc>
                  <a:buNone/>
                </a:pPr>
                <a:r>
                  <a:rPr lang="en-US" i="1" dirty="0">
                    <a:solidFill>
                      <a:schemeClr val="accent3">
                        <a:lumMod val="75000"/>
                      </a:schemeClr>
                    </a:solidFill>
                    <a:latin typeface="Rockwell" panose="02060603020205020403" pitchFamily="18" charset="77"/>
                  </a:rPr>
                  <a:t>Where </a:t>
                </a:r>
                <a:r>
                  <a:rPr lang="en-US" b="1" i="1" dirty="0">
                    <a:solidFill>
                      <a:schemeClr val="accent3">
                        <a:lumMod val="75000"/>
                      </a:schemeClr>
                    </a:solidFill>
                    <a:latin typeface="Rockwell" panose="02060603020205020403" pitchFamily="18" charset="77"/>
                  </a:rPr>
                  <a:t>N</a:t>
                </a:r>
                <a:r>
                  <a:rPr lang="en-US" dirty="0">
                    <a:solidFill>
                      <a:schemeClr val="accent3">
                        <a:lumMod val="75000"/>
                      </a:schemeClr>
                    </a:solidFill>
                    <a:latin typeface="Rockwell" panose="02060603020205020403" pitchFamily="18" charset="77"/>
                  </a:rPr>
                  <a:t> is the number of observations, </a:t>
                </a:r>
                <a:r>
                  <a:rPr lang="en-US" b="1" i="1" dirty="0">
                    <a:solidFill>
                      <a:schemeClr val="accent3">
                        <a:lumMod val="75000"/>
                      </a:schemeClr>
                    </a:solidFill>
                    <a:latin typeface="Rockwell" panose="02060603020205020403" pitchFamily="18" charset="77"/>
                  </a:rPr>
                  <a:t>y</a:t>
                </a:r>
                <a:r>
                  <a:rPr lang="en-US" b="1" i="1" baseline="-25000" dirty="0">
                    <a:solidFill>
                      <a:schemeClr val="accent3">
                        <a:lumMod val="75000"/>
                      </a:schemeClr>
                    </a:solidFill>
                    <a:latin typeface="Rockwell" panose="02060603020205020403" pitchFamily="18" charset="77"/>
                  </a:rPr>
                  <a:t>i</a:t>
                </a:r>
                <a:r>
                  <a:rPr lang="en-US" i="1" dirty="0">
                    <a:solidFill>
                      <a:schemeClr val="accent3">
                        <a:lumMod val="75000"/>
                      </a:schemeClr>
                    </a:solidFill>
                    <a:latin typeface="Rockwell" panose="02060603020205020403" pitchFamily="18" charset="77"/>
                  </a:rPr>
                  <a:t> </a:t>
                </a:r>
                <a:r>
                  <a:rPr lang="en-US" dirty="0">
                    <a:solidFill>
                      <a:schemeClr val="accent3">
                        <a:lumMod val="75000"/>
                      </a:schemeClr>
                    </a:solidFill>
                    <a:latin typeface="Rockwell" panose="02060603020205020403" pitchFamily="18" charset="77"/>
                  </a:rPr>
                  <a:t>is the binary target, and  </a:t>
                </a:r>
                <a:r>
                  <a:rPr lang="en-US" b="1" i="1" dirty="0">
                    <a:solidFill>
                      <a:schemeClr val="accent3">
                        <a:lumMod val="75000"/>
                      </a:schemeClr>
                    </a:solidFill>
                    <a:latin typeface="Rockwell" panose="02060603020205020403" pitchFamily="18" charset="77"/>
                  </a:rPr>
                  <a:t>p</a:t>
                </a:r>
                <a:r>
                  <a:rPr lang="en-US" b="1" i="1" baseline="-25000" dirty="0">
                    <a:solidFill>
                      <a:schemeClr val="accent3">
                        <a:lumMod val="75000"/>
                      </a:schemeClr>
                    </a:solidFill>
                    <a:latin typeface="Rockwell" panose="02060603020205020403" pitchFamily="18" charset="77"/>
                  </a:rPr>
                  <a:t>i</a:t>
                </a:r>
                <a:r>
                  <a:rPr lang="en-US" dirty="0">
                    <a:solidFill>
                      <a:schemeClr val="accent3">
                        <a:lumMod val="75000"/>
                      </a:schemeClr>
                    </a:solidFill>
                    <a:latin typeface="Rockwell" panose="02060603020205020403" pitchFamily="18" charset="77"/>
                  </a:rPr>
                  <a:t> is the predicted probability that </a:t>
                </a:r>
                <a:r>
                  <a:rPr lang="en-US" i="1" dirty="0">
                    <a:solidFill>
                      <a:schemeClr val="accent3">
                        <a:lumMod val="75000"/>
                      </a:schemeClr>
                    </a:solidFill>
                    <a:latin typeface="Rockwell" panose="02060603020205020403" pitchFamily="18" charset="77"/>
                  </a:rPr>
                  <a:t>y</a:t>
                </a:r>
                <a:r>
                  <a:rPr lang="en-US" i="1" baseline="-25000" dirty="0">
                    <a:solidFill>
                      <a:schemeClr val="accent3">
                        <a:lumMod val="75000"/>
                      </a:schemeClr>
                    </a:solidFill>
                    <a:latin typeface="Rockwell" panose="02060603020205020403" pitchFamily="18" charset="77"/>
                  </a:rPr>
                  <a:t>i</a:t>
                </a:r>
                <a:r>
                  <a:rPr lang="en-US" i="1" dirty="0">
                    <a:solidFill>
                      <a:schemeClr val="accent3">
                        <a:lumMod val="75000"/>
                      </a:schemeClr>
                    </a:solidFill>
                    <a:latin typeface="Rockwell" panose="02060603020205020403" pitchFamily="18" charset="77"/>
                  </a:rPr>
                  <a:t> </a:t>
                </a:r>
                <a:r>
                  <a:rPr lang="en-US" dirty="0">
                    <a:solidFill>
                      <a:schemeClr val="accent3">
                        <a:lumMod val="75000"/>
                      </a:schemeClr>
                    </a:solidFill>
                    <a:latin typeface="Rockwell" panose="02060603020205020403" pitchFamily="18" charset="77"/>
                  </a:rPr>
                  <a:t>equals 1.</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9CBF3E9D-6320-E64F-8CD9-2EB37C7ECCA1}"/>
                  </a:ext>
                </a:extLst>
              </p:cNvPr>
              <p:cNvSpPr>
                <a:spLocks noGrp="1" noRot="1" noChangeAspect="1" noMove="1" noResize="1" noEditPoints="1" noAdjustHandles="1" noChangeArrowheads="1" noChangeShapeType="1" noTextEdit="1"/>
              </p:cNvSpPr>
              <p:nvPr>
                <p:ph idx="1"/>
              </p:nvPr>
            </p:nvSpPr>
            <p:spPr>
              <a:xfrm>
                <a:off x="1066800" y="1584475"/>
                <a:ext cx="10058400" cy="5397335"/>
              </a:xfrm>
              <a:blipFill>
                <a:blip r:embed="rId2"/>
                <a:stretch>
                  <a:fillRect l="-631"/>
                </a:stretch>
              </a:blipFill>
            </p:spPr>
            <p:txBody>
              <a:bodyPr/>
              <a:lstStyle/>
              <a:p>
                <a:r>
                  <a:rPr lang="en-US">
                    <a:noFill/>
                  </a:rPr>
                  <a:t> </a:t>
                </a:r>
              </a:p>
            </p:txBody>
          </p:sp>
        </mc:Fallback>
      </mc:AlternateContent>
    </p:spTree>
    <p:extLst>
      <p:ext uri="{BB962C8B-B14F-4D97-AF65-F5344CB8AC3E}">
        <p14:creationId xmlns:p14="http://schemas.microsoft.com/office/powerpoint/2010/main" val="154395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84757-4B86-964F-9037-0CDF488BF1FA}"/>
              </a:ext>
            </a:extLst>
          </p:cNvPr>
          <p:cNvSpPr>
            <a:spLocks noGrp="1"/>
          </p:cNvSpPr>
          <p:nvPr>
            <p:ph type="title"/>
          </p:nvPr>
        </p:nvSpPr>
        <p:spPr/>
        <p:txBody>
          <a:bodyPr>
            <a:normAutofit/>
          </a:bodyPr>
          <a:lstStyle/>
          <a:p>
            <a:pPr algn="ctr"/>
            <a:r>
              <a:rPr lang="en-US" sz="6000" u="sng" dirty="0">
                <a:solidFill>
                  <a:schemeClr val="accent1">
                    <a:lumMod val="50000"/>
                  </a:schemeClr>
                </a:solidFill>
              </a:rPr>
              <a:t>CLIENT &amp; BUSINESS-IMPACT</a:t>
            </a:r>
          </a:p>
        </p:txBody>
      </p:sp>
      <p:sp>
        <p:nvSpPr>
          <p:cNvPr id="3" name="Content Placeholder 2">
            <a:extLst>
              <a:ext uri="{FF2B5EF4-FFF2-40B4-BE49-F238E27FC236}">
                <a16:creationId xmlns:a16="http://schemas.microsoft.com/office/drawing/2014/main" id="{B77C8A89-19F2-5647-9E16-609B27913B5F}"/>
              </a:ext>
            </a:extLst>
          </p:cNvPr>
          <p:cNvSpPr>
            <a:spLocks noGrp="1"/>
          </p:cNvSpPr>
          <p:nvPr>
            <p:ph idx="1"/>
          </p:nvPr>
        </p:nvSpPr>
        <p:spPr>
          <a:xfrm>
            <a:off x="1141413" y="2315688"/>
            <a:ext cx="9905998" cy="3825135"/>
          </a:xfrm>
        </p:spPr>
        <p:txBody>
          <a:bodyPr>
            <a:normAutofit/>
          </a:bodyPr>
          <a:lstStyle/>
          <a:p>
            <a:pPr algn="just">
              <a:lnSpc>
                <a:spcPct val="120000"/>
              </a:lnSpc>
            </a:pPr>
            <a:r>
              <a:rPr lang="en-US" b="1" u="sng" dirty="0">
                <a:solidFill>
                  <a:schemeClr val="accent1">
                    <a:lumMod val="50000"/>
                  </a:schemeClr>
                </a:solidFill>
              </a:rPr>
              <a:t>Client</a:t>
            </a:r>
            <a:r>
              <a:rPr lang="en-US" b="1" dirty="0">
                <a:solidFill>
                  <a:schemeClr val="accent1">
                    <a:lumMod val="50000"/>
                  </a:schemeClr>
                </a:solidFill>
              </a:rPr>
              <a:t>:</a:t>
            </a:r>
            <a:r>
              <a:rPr lang="en-US" b="1" dirty="0">
                <a:solidFill>
                  <a:schemeClr val="accent3">
                    <a:lumMod val="75000"/>
                  </a:schemeClr>
                </a:solidFill>
              </a:rPr>
              <a:t> KKBOX</a:t>
            </a:r>
            <a:r>
              <a:rPr lang="en-US" dirty="0">
                <a:solidFill>
                  <a:schemeClr val="accent3">
                    <a:lumMod val="75000"/>
                  </a:schemeClr>
                </a:solidFill>
              </a:rPr>
              <a:t> is Asia’s leading music streaming service, holding the world’s most comprehensive Asia-Pop music library with over 30 million tracks, supported by advertising and paid subscriptions. </a:t>
            </a:r>
          </a:p>
          <a:p>
            <a:pPr algn="just">
              <a:lnSpc>
                <a:spcPct val="120000"/>
              </a:lnSpc>
            </a:pPr>
            <a:r>
              <a:rPr lang="en-US" b="1" u="sng" dirty="0">
                <a:solidFill>
                  <a:schemeClr val="accent1">
                    <a:lumMod val="50000"/>
                  </a:schemeClr>
                </a:solidFill>
              </a:rPr>
              <a:t>Business Impact</a:t>
            </a:r>
            <a:r>
              <a:rPr lang="en-US" b="1" dirty="0">
                <a:solidFill>
                  <a:schemeClr val="accent1">
                    <a:lumMod val="50000"/>
                  </a:schemeClr>
                </a:solidFill>
              </a:rPr>
              <a:t>: </a:t>
            </a:r>
            <a:r>
              <a:rPr lang="en-US" dirty="0">
                <a:solidFill>
                  <a:schemeClr val="accent3">
                    <a:lumMod val="75000"/>
                  </a:schemeClr>
                </a:solidFill>
              </a:rPr>
              <a:t>Since the music streaming service providers are becoming more competitive day by day one of the major problem these companies are facing is customer retention. Attracting new customers is much more expensive than retaining existing ones. Hence this predictive model helps the business by predicting the customers who are going to churn.</a:t>
            </a:r>
            <a:endParaRPr lang="en-US" b="1" u="sng" dirty="0">
              <a:solidFill>
                <a:schemeClr val="accent3">
                  <a:lumMod val="75000"/>
                </a:schemeClr>
              </a:solidFill>
            </a:endParaRPr>
          </a:p>
          <a:p>
            <a:pPr algn="just">
              <a:lnSpc>
                <a:spcPct val="120000"/>
              </a:lnSpc>
            </a:pPr>
            <a:endParaRPr lang="en-US" sz="1900" dirty="0">
              <a:solidFill>
                <a:schemeClr val="accent3">
                  <a:lumMod val="75000"/>
                </a:schemeClr>
              </a:solidFill>
            </a:endParaRPr>
          </a:p>
          <a:p>
            <a:endParaRPr lang="en-US" dirty="0"/>
          </a:p>
        </p:txBody>
      </p:sp>
    </p:spTree>
    <p:extLst>
      <p:ext uri="{BB962C8B-B14F-4D97-AF65-F5344CB8AC3E}">
        <p14:creationId xmlns:p14="http://schemas.microsoft.com/office/powerpoint/2010/main" val="2250266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A57AB-1262-F746-B614-FF53BCCC64F3}"/>
              </a:ext>
            </a:extLst>
          </p:cNvPr>
          <p:cNvSpPr>
            <a:spLocks noGrp="1"/>
          </p:cNvSpPr>
          <p:nvPr>
            <p:ph type="title"/>
          </p:nvPr>
        </p:nvSpPr>
        <p:spPr>
          <a:xfrm>
            <a:off x="1141413" y="0"/>
            <a:ext cx="9905998" cy="1905000"/>
          </a:xfrm>
        </p:spPr>
        <p:txBody>
          <a:bodyPr>
            <a:normAutofit/>
          </a:bodyPr>
          <a:lstStyle/>
          <a:p>
            <a:pPr algn="ctr"/>
            <a:r>
              <a:rPr lang="en-US" sz="6000" u="sng" dirty="0">
                <a:solidFill>
                  <a:schemeClr val="accent1">
                    <a:lumMod val="50000"/>
                  </a:schemeClr>
                </a:solidFill>
              </a:rPr>
              <a:t>Data-SET</a:t>
            </a:r>
          </a:p>
        </p:txBody>
      </p:sp>
      <p:sp>
        <p:nvSpPr>
          <p:cNvPr id="3" name="Content Placeholder 2">
            <a:extLst>
              <a:ext uri="{FF2B5EF4-FFF2-40B4-BE49-F238E27FC236}">
                <a16:creationId xmlns:a16="http://schemas.microsoft.com/office/drawing/2014/main" id="{55184ED0-2AC1-6E4A-9251-CD8AA3AC69D4}"/>
              </a:ext>
            </a:extLst>
          </p:cNvPr>
          <p:cNvSpPr>
            <a:spLocks noGrp="1"/>
          </p:cNvSpPr>
          <p:nvPr>
            <p:ph idx="1"/>
          </p:nvPr>
        </p:nvSpPr>
        <p:spPr>
          <a:xfrm>
            <a:off x="1141413" y="1645022"/>
            <a:ext cx="9905998" cy="5212978"/>
          </a:xfrm>
        </p:spPr>
        <p:txBody>
          <a:bodyPr>
            <a:normAutofit/>
          </a:bodyPr>
          <a:lstStyle/>
          <a:p>
            <a:pPr algn="just">
              <a:lnSpc>
                <a:spcPct val="120000"/>
              </a:lnSpc>
            </a:pPr>
            <a:r>
              <a:rPr lang="en-US" dirty="0">
                <a:solidFill>
                  <a:schemeClr val="accent3">
                    <a:lumMod val="75000"/>
                  </a:schemeClr>
                </a:solidFill>
              </a:rPr>
              <a:t>For this analysis, I will be using the KKBox’s churn prediction dataset which was publicly available on Kaggle. Data is distributed across 4 different csv files as follows:</a:t>
            </a:r>
          </a:p>
          <a:p>
            <a:pPr lvl="1" algn="just">
              <a:lnSpc>
                <a:spcPct val="120000"/>
              </a:lnSpc>
            </a:pPr>
            <a:r>
              <a:rPr lang="en-US" sz="2000" b="1" u="sng" dirty="0">
                <a:solidFill>
                  <a:schemeClr val="accent1">
                    <a:lumMod val="50000"/>
                  </a:schemeClr>
                </a:solidFill>
              </a:rPr>
              <a:t>1. train_v2csv:</a:t>
            </a:r>
            <a:r>
              <a:rPr lang="en-US" sz="2000" b="1" dirty="0">
                <a:solidFill>
                  <a:schemeClr val="accent3">
                    <a:lumMod val="75000"/>
                  </a:schemeClr>
                </a:solidFill>
              </a:rPr>
              <a:t> </a:t>
            </a:r>
            <a:r>
              <a:rPr lang="en-US" sz="2000" dirty="0">
                <a:solidFill>
                  <a:schemeClr val="accent3">
                    <a:lumMod val="75000"/>
                  </a:schemeClr>
                </a:solidFill>
              </a:rPr>
              <a:t>The train set, containing the user ids and whether they have churned.</a:t>
            </a:r>
          </a:p>
          <a:p>
            <a:pPr lvl="1" algn="just">
              <a:lnSpc>
                <a:spcPct val="120000"/>
              </a:lnSpc>
            </a:pPr>
            <a:r>
              <a:rPr lang="en-US" sz="2000" b="1" u="sng" dirty="0">
                <a:solidFill>
                  <a:schemeClr val="accent1">
                    <a:lumMod val="50000"/>
                  </a:schemeClr>
                </a:solidFill>
              </a:rPr>
              <a:t>2. transactions.csv:</a:t>
            </a:r>
            <a:r>
              <a:rPr lang="en-US" sz="2000" b="1" dirty="0">
                <a:solidFill>
                  <a:schemeClr val="accent1">
                    <a:lumMod val="50000"/>
                  </a:schemeClr>
                </a:solidFill>
              </a:rPr>
              <a:t> </a:t>
            </a:r>
            <a:r>
              <a:rPr lang="en-US" sz="2000" dirty="0">
                <a:solidFill>
                  <a:schemeClr val="accent3">
                    <a:lumMod val="75000"/>
                  </a:schemeClr>
                </a:solidFill>
              </a:rPr>
              <a:t>The transaction set contains all the payment details till feb-2017.</a:t>
            </a:r>
          </a:p>
          <a:p>
            <a:pPr lvl="1" algn="just">
              <a:lnSpc>
                <a:spcPct val="120000"/>
              </a:lnSpc>
            </a:pPr>
            <a:r>
              <a:rPr lang="en-US" sz="2000" b="1" u="sng" dirty="0">
                <a:solidFill>
                  <a:schemeClr val="accent1">
                    <a:lumMod val="50000"/>
                  </a:schemeClr>
                </a:solidFill>
              </a:rPr>
              <a:t>3. transactions_v2csv:</a:t>
            </a:r>
            <a:r>
              <a:rPr lang="en-US" sz="2000" b="1" dirty="0">
                <a:solidFill>
                  <a:schemeClr val="accent1">
                    <a:lumMod val="50000"/>
                  </a:schemeClr>
                </a:solidFill>
              </a:rPr>
              <a:t> </a:t>
            </a:r>
            <a:r>
              <a:rPr lang="en-US" sz="2000" dirty="0">
                <a:solidFill>
                  <a:schemeClr val="accent3">
                    <a:lumMod val="75000"/>
                  </a:schemeClr>
                </a:solidFill>
              </a:rPr>
              <a:t>The transaction set contains all the payment details of march-2017.</a:t>
            </a:r>
          </a:p>
          <a:p>
            <a:pPr lvl="1" algn="just">
              <a:lnSpc>
                <a:spcPct val="120000"/>
              </a:lnSpc>
            </a:pPr>
            <a:r>
              <a:rPr lang="en-US" sz="2000" b="1" u="sng" dirty="0">
                <a:solidFill>
                  <a:schemeClr val="accent1">
                    <a:lumMod val="50000"/>
                  </a:schemeClr>
                </a:solidFill>
              </a:rPr>
              <a:t>4. </a:t>
            </a:r>
            <a:r>
              <a:rPr lang="en-US" sz="2000" b="1" u="sng" dirty="0" err="1">
                <a:solidFill>
                  <a:schemeClr val="accent1">
                    <a:lumMod val="50000"/>
                  </a:schemeClr>
                </a:solidFill>
              </a:rPr>
              <a:t>members.csv</a:t>
            </a:r>
            <a:r>
              <a:rPr lang="en-US" sz="2000" b="1" u="sng" dirty="0">
                <a:solidFill>
                  <a:schemeClr val="accent1">
                    <a:lumMod val="50000"/>
                  </a:schemeClr>
                </a:solidFill>
              </a:rPr>
              <a:t>:</a:t>
            </a:r>
            <a:r>
              <a:rPr lang="en-US" sz="2000" b="1" dirty="0">
                <a:solidFill>
                  <a:schemeClr val="accent3">
                    <a:lumMod val="75000"/>
                  </a:schemeClr>
                </a:solidFill>
              </a:rPr>
              <a:t> </a:t>
            </a:r>
            <a:r>
              <a:rPr lang="en-US" sz="2000" dirty="0">
                <a:solidFill>
                  <a:schemeClr val="accent3">
                    <a:lumMod val="75000"/>
                  </a:schemeClr>
                </a:solidFill>
              </a:rPr>
              <a:t>The members set contains the user information.</a:t>
            </a:r>
          </a:p>
          <a:p>
            <a:pPr lvl="1" algn="just">
              <a:lnSpc>
                <a:spcPct val="120000"/>
              </a:lnSpc>
            </a:pPr>
            <a:r>
              <a:rPr lang="en-US" sz="2000" b="1" u="sng" dirty="0">
                <a:solidFill>
                  <a:schemeClr val="accent1">
                    <a:lumMod val="50000"/>
                  </a:schemeClr>
                </a:solidFill>
              </a:rPr>
              <a:t>5. </a:t>
            </a:r>
            <a:r>
              <a:rPr lang="en-US" sz="2000" b="1" u="sng" dirty="0" err="1">
                <a:solidFill>
                  <a:schemeClr val="accent1">
                    <a:lumMod val="50000"/>
                  </a:schemeClr>
                </a:solidFill>
              </a:rPr>
              <a:t>user_logs.csv</a:t>
            </a:r>
            <a:r>
              <a:rPr lang="en-US" sz="2000" b="1" u="sng" dirty="0">
                <a:solidFill>
                  <a:schemeClr val="accent1">
                    <a:lumMod val="50000"/>
                  </a:schemeClr>
                </a:solidFill>
              </a:rPr>
              <a:t>:</a:t>
            </a:r>
            <a:r>
              <a:rPr lang="en-US" sz="2000" b="1" dirty="0">
                <a:solidFill>
                  <a:schemeClr val="accent1">
                    <a:lumMod val="50000"/>
                  </a:schemeClr>
                </a:solidFill>
              </a:rPr>
              <a:t> </a:t>
            </a:r>
            <a:r>
              <a:rPr lang="en-US" sz="2000" dirty="0">
                <a:solidFill>
                  <a:schemeClr val="accent3">
                    <a:lumMod val="75000"/>
                  </a:schemeClr>
                </a:solidFill>
              </a:rPr>
              <a:t>The user logs set contains the daily user logs describing listening behaviors of a user for the month march-2017.</a:t>
            </a:r>
          </a:p>
          <a:p>
            <a:pPr algn="just">
              <a:lnSpc>
                <a:spcPct val="120000"/>
              </a:lnSpc>
            </a:pPr>
            <a:endParaRPr lang="en-US" sz="2600" dirty="0">
              <a:solidFill>
                <a:schemeClr val="accent3">
                  <a:lumMod val="75000"/>
                </a:schemeClr>
              </a:solidFill>
            </a:endParaRPr>
          </a:p>
          <a:p>
            <a:pPr>
              <a:lnSpc>
                <a:spcPct val="120000"/>
              </a:lnSpc>
            </a:pPr>
            <a:endParaRPr lang="en-US" dirty="0"/>
          </a:p>
        </p:txBody>
      </p:sp>
    </p:spTree>
    <p:extLst>
      <p:ext uri="{BB962C8B-B14F-4D97-AF65-F5344CB8AC3E}">
        <p14:creationId xmlns:p14="http://schemas.microsoft.com/office/powerpoint/2010/main" val="381631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9AF24-EC04-1A41-B643-9CC909274155}"/>
              </a:ext>
            </a:extLst>
          </p:cNvPr>
          <p:cNvSpPr>
            <a:spLocks noGrp="1"/>
          </p:cNvSpPr>
          <p:nvPr>
            <p:ph type="title"/>
          </p:nvPr>
        </p:nvSpPr>
        <p:spPr/>
        <p:txBody>
          <a:bodyPr>
            <a:normAutofit/>
          </a:bodyPr>
          <a:lstStyle/>
          <a:p>
            <a:pPr algn="ctr"/>
            <a:r>
              <a:rPr lang="en-US" sz="6000" u="sng" dirty="0">
                <a:solidFill>
                  <a:schemeClr val="accent1">
                    <a:lumMod val="50000"/>
                  </a:schemeClr>
                </a:solidFill>
              </a:rPr>
              <a:t>Memory Reduction</a:t>
            </a:r>
            <a:endParaRPr lang="en-US" sz="6000" dirty="0">
              <a:solidFill>
                <a:schemeClr val="accent1">
                  <a:lumMod val="50000"/>
                </a:schemeClr>
              </a:solidFill>
            </a:endParaRPr>
          </a:p>
        </p:txBody>
      </p:sp>
      <p:sp>
        <p:nvSpPr>
          <p:cNvPr id="3" name="Content Placeholder 2">
            <a:extLst>
              <a:ext uri="{FF2B5EF4-FFF2-40B4-BE49-F238E27FC236}">
                <a16:creationId xmlns:a16="http://schemas.microsoft.com/office/drawing/2014/main" id="{27AA43FC-518A-D048-A963-C6C836D1A266}"/>
              </a:ext>
            </a:extLst>
          </p:cNvPr>
          <p:cNvSpPr>
            <a:spLocks noGrp="1"/>
          </p:cNvSpPr>
          <p:nvPr>
            <p:ph idx="1"/>
          </p:nvPr>
        </p:nvSpPr>
        <p:spPr/>
        <p:txBody>
          <a:bodyPr>
            <a:normAutofit/>
          </a:bodyPr>
          <a:lstStyle/>
          <a:p>
            <a:pPr algn="just">
              <a:lnSpc>
                <a:spcPct val="100000"/>
              </a:lnSpc>
            </a:pPr>
            <a:r>
              <a:rPr lang="en-US" dirty="0">
                <a:solidFill>
                  <a:schemeClr val="accent3">
                    <a:lumMod val="75000"/>
                  </a:schemeClr>
                </a:solidFill>
              </a:rPr>
              <a:t>Because all the data frames are very large in size and are using a lot of memory, we performed memory reduction to reduce the memory usage by changing the data types of some columns and splitting the date column into three different columns - year, month &amp; day columns respectively.</a:t>
            </a:r>
          </a:p>
          <a:p>
            <a:pPr algn="just">
              <a:lnSpc>
                <a:spcPct val="100000"/>
              </a:lnSpc>
            </a:pPr>
            <a:r>
              <a:rPr lang="en-US" b="1" dirty="0">
                <a:solidFill>
                  <a:schemeClr val="accent1">
                    <a:lumMod val="50000"/>
                  </a:schemeClr>
                </a:solidFill>
              </a:rPr>
              <a:t>Members</a:t>
            </a:r>
            <a:r>
              <a:rPr lang="en-US" dirty="0">
                <a:solidFill>
                  <a:schemeClr val="accent3">
                    <a:lumMod val="75000"/>
                  </a:schemeClr>
                </a:solidFill>
              </a:rPr>
              <a:t> data set memory-usage has been reduced from 310 MB to 155 MB.</a:t>
            </a:r>
          </a:p>
          <a:p>
            <a:pPr algn="just">
              <a:lnSpc>
                <a:spcPct val="100000"/>
              </a:lnSpc>
            </a:pPr>
            <a:r>
              <a:rPr lang="en-US" b="1" dirty="0">
                <a:solidFill>
                  <a:schemeClr val="accent1">
                    <a:lumMod val="50000"/>
                  </a:schemeClr>
                </a:solidFill>
              </a:rPr>
              <a:t>Transactions</a:t>
            </a:r>
            <a:r>
              <a:rPr lang="en-US" b="1" dirty="0">
                <a:solidFill>
                  <a:schemeClr val="accent3">
                    <a:lumMod val="75000"/>
                  </a:schemeClr>
                </a:solidFill>
              </a:rPr>
              <a:t> </a:t>
            </a:r>
            <a:r>
              <a:rPr lang="en-US" dirty="0">
                <a:solidFill>
                  <a:schemeClr val="accent3">
                    <a:lumMod val="75000"/>
                  </a:schemeClr>
                </a:solidFill>
              </a:rPr>
              <a:t>data set memory-usage has been reduced from 1756 MB to 723 MB.</a:t>
            </a:r>
          </a:p>
          <a:p>
            <a:pPr algn="just">
              <a:lnSpc>
                <a:spcPct val="100000"/>
              </a:lnSpc>
            </a:pPr>
            <a:r>
              <a:rPr lang="en-US" b="1" dirty="0">
                <a:solidFill>
                  <a:schemeClr val="accent1">
                    <a:lumMod val="50000"/>
                  </a:schemeClr>
                </a:solidFill>
              </a:rPr>
              <a:t>User-logs</a:t>
            </a:r>
            <a:r>
              <a:rPr lang="en-US" dirty="0">
                <a:solidFill>
                  <a:schemeClr val="accent3">
                    <a:lumMod val="75000"/>
                  </a:schemeClr>
                </a:solidFill>
              </a:rPr>
              <a:t> data set memory-usage has been reduced from 1265 MB to 597 MB.</a:t>
            </a:r>
          </a:p>
          <a:p>
            <a:pPr algn="just">
              <a:lnSpc>
                <a:spcPct val="100000"/>
              </a:lnSpc>
            </a:pPr>
            <a:r>
              <a:rPr lang="en-US" b="1" dirty="0">
                <a:solidFill>
                  <a:schemeClr val="accent1">
                    <a:lumMod val="50000"/>
                  </a:schemeClr>
                </a:solidFill>
              </a:rPr>
              <a:t>Train</a:t>
            </a:r>
            <a:r>
              <a:rPr lang="en-US" dirty="0">
                <a:solidFill>
                  <a:schemeClr val="accent3">
                    <a:lumMod val="75000"/>
                  </a:schemeClr>
                </a:solidFill>
              </a:rPr>
              <a:t> data set memory-usage has been reduced from 15 MB to 8 MB.</a:t>
            </a:r>
          </a:p>
          <a:p>
            <a:pPr algn="just">
              <a:lnSpc>
                <a:spcPct val="100000"/>
              </a:lnSpc>
            </a:pPr>
            <a:r>
              <a:rPr lang="en-US" dirty="0">
                <a:solidFill>
                  <a:schemeClr val="accent3">
                    <a:lumMod val="75000"/>
                  </a:schemeClr>
                </a:solidFill>
              </a:rPr>
              <a:t>We have reduced the memory of each file to its half making it convenient for the later analysis.</a:t>
            </a:r>
          </a:p>
        </p:txBody>
      </p:sp>
    </p:spTree>
    <p:extLst>
      <p:ext uri="{BB962C8B-B14F-4D97-AF65-F5344CB8AC3E}">
        <p14:creationId xmlns:p14="http://schemas.microsoft.com/office/powerpoint/2010/main" val="691945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82BFE-9395-8A4E-890F-53013B03B050}"/>
              </a:ext>
            </a:extLst>
          </p:cNvPr>
          <p:cNvSpPr>
            <a:spLocks noGrp="1"/>
          </p:cNvSpPr>
          <p:nvPr>
            <p:ph type="title"/>
          </p:nvPr>
        </p:nvSpPr>
        <p:spPr/>
        <p:txBody>
          <a:bodyPr>
            <a:normAutofit/>
          </a:bodyPr>
          <a:lstStyle/>
          <a:p>
            <a:pPr algn="ctr"/>
            <a:r>
              <a:rPr lang="en-US" sz="6000" u="sng" dirty="0">
                <a:solidFill>
                  <a:schemeClr val="accent1">
                    <a:lumMod val="50000"/>
                  </a:schemeClr>
                </a:solidFill>
              </a:rPr>
              <a:t>Data Exploration in Train</a:t>
            </a:r>
            <a:r>
              <a:rPr lang="en-US" sz="6000" dirty="0">
                <a:solidFill>
                  <a:schemeClr val="accent1">
                    <a:lumMod val="50000"/>
                  </a:schemeClr>
                </a:solidFill>
              </a:rPr>
              <a:t> </a:t>
            </a:r>
          </a:p>
        </p:txBody>
      </p:sp>
      <p:sp>
        <p:nvSpPr>
          <p:cNvPr id="3" name="Content Placeholder 2">
            <a:extLst>
              <a:ext uri="{FF2B5EF4-FFF2-40B4-BE49-F238E27FC236}">
                <a16:creationId xmlns:a16="http://schemas.microsoft.com/office/drawing/2014/main" id="{0898EC3C-7DDE-3D47-A1D8-30E930DBA51C}"/>
              </a:ext>
            </a:extLst>
          </p:cNvPr>
          <p:cNvSpPr>
            <a:spLocks noGrp="1"/>
          </p:cNvSpPr>
          <p:nvPr>
            <p:ph idx="1"/>
          </p:nvPr>
        </p:nvSpPr>
        <p:spPr>
          <a:xfrm>
            <a:off x="1069848" y="2121407"/>
            <a:ext cx="10058400" cy="4611901"/>
          </a:xfrm>
        </p:spPr>
        <p:txBody>
          <a:bodyPr>
            <a:noAutofit/>
          </a:bodyPr>
          <a:lstStyle/>
          <a:p>
            <a:pPr algn="just">
              <a:lnSpc>
                <a:spcPct val="110000"/>
              </a:lnSpc>
            </a:pPr>
            <a:r>
              <a:rPr lang="en-US" b="1" u="sng" dirty="0">
                <a:solidFill>
                  <a:schemeClr val="accent1">
                    <a:lumMod val="50000"/>
                  </a:schemeClr>
                </a:solidFill>
              </a:rPr>
              <a:t>Churn Percentage</a:t>
            </a:r>
            <a:r>
              <a:rPr lang="en-US" b="1" dirty="0">
                <a:solidFill>
                  <a:schemeClr val="accent1">
                    <a:lumMod val="50000"/>
                  </a:schemeClr>
                </a:solidFill>
              </a:rPr>
              <a:t>:</a:t>
            </a:r>
            <a:r>
              <a:rPr lang="en-US" b="1" dirty="0">
                <a:solidFill>
                  <a:schemeClr val="accent3">
                    <a:lumMod val="75000"/>
                  </a:schemeClr>
                </a:solidFill>
              </a:rPr>
              <a:t> </a:t>
            </a:r>
            <a:r>
              <a:rPr lang="en-US" dirty="0">
                <a:solidFill>
                  <a:schemeClr val="accent3">
                    <a:lumMod val="75000"/>
                  </a:schemeClr>
                </a:solidFill>
              </a:rPr>
              <a:t>In the train data frame, we have the ‘msno’ – which are unique id no’s for given to each customer &amp; their churn detail are present.</a:t>
            </a:r>
          </a:p>
          <a:p>
            <a:pPr algn="just">
              <a:lnSpc>
                <a:spcPct val="110000"/>
              </a:lnSpc>
            </a:pPr>
            <a:endParaRPr lang="en-US" dirty="0">
              <a:solidFill>
                <a:schemeClr val="accent3">
                  <a:lumMod val="75000"/>
                </a:schemeClr>
              </a:solidFill>
            </a:endParaRPr>
          </a:p>
          <a:p>
            <a:pPr algn="just">
              <a:lnSpc>
                <a:spcPct val="110000"/>
              </a:lnSpc>
            </a:pPr>
            <a:endParaRPr lang="en-US" dirty="0">
              <a:solidFill>
                <a:schemeClr val="accent3">
                  <a:lumMod val="75000"/>
                </a:schemeClr>
              </a:solidFill>
            </a:endParaRPr>
          </a:p>
          <a:p>
            <a:pPr algn="just">
              <a:lnSpc>
                <a:spcPct val="110000"/>
              </a:lnSpc>
            </a:pPr>
            <a:endParaRPr lang="en-US" dirty="0">
              <a:solidFill>
                <a:schemeClr val="accent3">
                  <a:lumMod val="75000"/>
                </a:schemeClr>
              </a:solidFill>
            </a:endParaRPr>
          </a:p>
          <a:p>
            <a:pPr marL="0" indent="0" algn="just">
              <a:lnSpc>
                <a:spcPct val="110000"/>
              </a:lnSpc>
              <a:buNone/>
            </a:pPr>
            <a:endParaRPr lang="en-US" dirty="0">
              <a:solidFill>
                <a:schemeClr val="accent3">
                  <a:lumMod val="75000"/>
                </a:schemeClr>
              </a:solidFill>
            </a:endParaRPr>
          </a:p>
          <a:p>
            <a:pPr marL="0" indent="0" algn="just">
              <a:lnSpc>
                <a:spcPct val="110000"/>
              </a:lnSpc>
              <a:buNone/>
            </a:pPr>
            <a:endParaRPr lang="en-US" dirty="0">
              <a:solidFill>
                <a:schemeClr val="accent3">
                  <a:lumMod val="75000"/>
                </a:schemeClr>
              </a:solidFill>
            </a:endParaRPr>
          </a:p>
          <a:p>
            <a:pPr algn="just">
              <a:lnSpc>
                <a:spcPct val="110000"/>
              </a:lnSpc>
            </a:pPr>
            <a:r>
              <a:rPr lang="en-US" dirty="0">
                <a:solidFill>
                  <a:schemeClr val="accent3">
                    <a:lumMod val="75000"/>
                  </a:schemeClr>
                </a:solidFill>
              </a:rPr>
              <a:t>Only </a:t>
            </a:r>
            <a:r>
              <a:rPr lang="en-US" b="1" dirty="0">
                <a:solidFill>
                  <a:schemeClr val="accent1">
                    <a:lumMod val="50000"/>
                  </a:schemeClr>
                </a:solidFill>
              </a:rPr>
              <a:t>9%</a:t>
            </a:r>
            <a:r>
              <a:rPr lang="en-US" dirty="0">
                <a:solidFill>
                  <a:schemeClr val="accent3">
                    <a:lumMod val="75000"/>
                  </a:schemeClr>
                </a:solidFill>
              </a:rPr>
              <a:t> people have churned which looks so successful, making it a highly imbalanced classification problem.</a:t>
            </a:r>
          </a:p>
          <a:p>
            <a:pPr algn="just">
              <a:lnSpc>
                <a:spcPct val="110000"/>
              </a:lnSpc>
            </a:pPr>
            <a:endParaRPr lang="en-US" dirty="0"/>
          </a:p>
          <a:p>
            <a:endParaRPr lang="en-US" dirty="0"/>
          </a:p>
        </p:txBody>
      </p:sp>
      <p:pic>
        <p:nvPicPr>
          <p:cNvPr id="7" name="Picture 6">
            <a:extLst>
              <a:ext uri="{FF2B5EF4-FFF2-40B4-BE49-F238E27FC236}">
                <a16:creationId xmlns:a16="http://schemas.microsoft.com/office/drawing/2014/main" id="{92B3AF58-1FC3-644A-9140-213735EC110C}"/>
              </a:ext>
            </a:extLst>
          </p:cNvPr>
          <p:cNvPicPr/>
          <p:nvPr/>
        </p:nvPicPr>
        <p:blipFill>
          <a:blip r:embed="rId2">
            <a:extLst>
              <a:ext uri="{28A0092B-C50C-407E-A947-70E740481C1C}">
                <a14:useLocalDpi xmlns:a14="http://schemas.microsoft.com/office/drawing/2010/main" val="0"/>
              </a:ext>
            </a:extLst>
          </a:blip>
          <a:stretch>
            <a:fillRect/>
          </a:stretch>
        </p:blipFill>
        <p:spPr>
          <a:xfrm>
            <a:off x="4267200" y="2880360"/>
            <a:ext cx="3297382" cy="2178528"/>
          </a:xfrm>
          <a:prstGeom prst="rect">
            <a:avLst/>
          </a:prstGeom>
        </p:spPr>
      </p:pic>
    </p:spTree>
    <p:extLst>
      <p:ext uri="{BB962C8B-B14F-4D97-AF65-F5344CB8AC3E}">
        <p14:creationId xmlns:p14="http://schemas.microsoft.com/office/powerpoint/2010/main" val="2564656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05784-10C2-5543-B855-0F90B41DD6C4}"/>
              </a:ext>
            </a:extLst>
          </p:cNvPr>
          <p:cNvSpPr>
            <a:spLocks noGrp="1"/>
          </p:cNvSpPr>
          <p:nvPr>
            <p:ph type="title"/>
          </p:nvPr>
        </p:nvSpPr>
        <p:spPr>
          <a:xfrm>
            <a:off x="1066800" y="0"/>
            <a:ext cx="10058400" cy="1609344"/>
          </a:xfrm>
        </p:spPr>
        <p:txBody>
          <a:bodyPr>
            <a:normAutofit/>
          </a:bodyPr>
          <a:lstStyle/>
          <a:p>
            <a:pPr algn="ctr"/>
            <a:r>
              <a:rPr lang="en-US" sz="6000" u="sng" dirty="0">
                <a:solidFill>
                  <a:schemeClr val="accent1">
                    <a:lumMod val="50000"/>
                  </a:schemeClr>
                </a:solidFill>
              </a:rPr>
              <a:t>Data Exploration in Members</a:t>
            </a:r>
            <a:endParaRPr lang="en-US" sz="6000" dirty="0">
              <a:solidFill>
                <a:schemeClr val="accent1">
                  <a:lumMod val="50000"/>
                </a:schemeClr>
              </a:solidFill>
            </a:endParaRPr>
          </a:p>
        </p:txBody>
      </p:sp>
      <p:sp>
        <p:nvSpPr>
          <p:cNvPr id="3" name="Content Placeholder 2">
            <a:extLst>
              <a:ext uri="{FF2B5EF4-FFF2-40B4-BE49-F238E27FC236}">
                <a16:creationId xmlns:a16="http://schemas.microsoft.com/office/drawing/2014/main" id="{72B57D73-52B0-714E-AC3D-A993210DD64A}"/>
              </a:ext>
            </a:extLst>
          </p:cNvPr>
          <p:cNvSpPr>
            <a:spLocks noGrp="1"/>
          </p:cNvSpPr>
          <p:nvPr>
            <p:ph idx="1"/>
          </p:nvPr>
        </p:nvSpPr>
        <p:spPr>
          <a:xfrm>
            <a:off x="407719" y="1609344"/>
            <a:ext cx="11376561" cy="5391396"/>
          </a:xfrm>
        </p:spPr>
        <p:txBody>
          <a:bodyPr>
            <a:normAutofit/>
          </a:bodyPr>
          <a:lstStyle/>
          <a:p>
            <a:pPr algn="just">
              <a:lnSpc>
                <a:spcPct val="100000"/>
              </a:lnSpc>
            </a:pPr>
            <a:r>
              <a:rPr lang="en-US" b="1" u="sng" dirty="0">
                <a:solidFill>
                  <a:schemeClr val="accent1">
                    <a:lumMod val="50000"/>
                  </a:schemeClr>
                </a:solidFill>
              </a:rPr>
              <a:t>City</a:t>
            </a:r>
            <a:r>
              <a:rPr lang="en-US" b="1" dirty="0">
                <a:solidFill>
                  <a:schemeClr val="accent1">
                    <a:lumMod val="50000"/>
                  </a:schemeClr>
                </a:solidFill>
              </a:rPr>
              <a:t>:</a:t>
            </a:r>
            <a:r>
              <a:rPr lang="en-US" b="1" dirty="0">
                <a:solidFill>
                  <a:schemeClr val="accent3">
                    <a:lumMod val="75000"/>
                  </a:schemeClr>
                </a:solidFill>
              </a:rPr>
              <a:t> </a:t>
            </a:r>
            <a:r>
              <a:rPr lang="en-US" dirty="0">
                <a:solidFill>
                  <a:schemeClr val="accent3">
                    <a:lumMod val="75000"/>
                  </a:schemeClr>
                </a:solidFill>
              </a:rPr>
              <a:t>There are total of 21 cities, there is no city '2'. We observe majority from city 1.             Everything else looks similarly unpopular.</a:t>
            </a:r>
          </a:p>
          <a:p>
            <a:pPr algn="just">
              <a:lnSpc>
                <a:spcPct val="100000"/>
              </a:lnSpc>
            </a:pPr>
            <a:r>
              <a:rPr lang="en-US" b="1" u="sng" dirty="0">
                <a:solidFill>
                  <a:schemeClr val="accent1">
                    <a:lumMod val="50000"/>
                  </a:schemeClr>
                </a:solidFill>
              </a:rPr>
              <a:t>bd (age column)</a:t>
            </a:r>
            <a:r>
              <a:rPr lang="en-US" b="1" dirty="0">
                <a:solidFill>
                  <a:schemeClr val="accent1">
                    <a:lumMod val="50000"/>
                  </a:schemeClr>
                </a:solidFill>
              </a:rPr>
              <a:t>: </a:t>
            </a:r>
            <a:r>
              <a:rPr lang="en-US" dirty="0">
                <a:solidFill>
                  <a:schemeClr val="accent3">
                    <a:lumMod val="75000"/>
                  </a:schemeClr>
                </a:solidFill>
              </a:rPr>
              <a:t>In the bd (Age) column we observed it has lot of values set to 0 and there are some outliers ranging from ‘-7168’ to ‘2016’.we find that younger users on average appear to be more likely to churn.</a:t>
            </a:r>
          </a:p>
          <a:p>
            <a:pPr algn="just">
              <a:lnSpc>
                <a:spcPct val="100000"/>
              </a:lnSpc>
            </a:pPr>
            <a:r>
              <a:rPr lang="en-US" b="1" u="sng" dirty="0">
                <a:solidFill>
                  <a:schemeClr val="accent1">
                    <a:lumMod val="50000"/>
                  </a:schemeClr>
                </a:solidFill>
              </a:rPr>
              <a:t>Gender</a:t>
            </a:r>
            <a:r>
              <a:rPr lang="en-US" b="1" dirty="0">
                <a:solidFill>
                  <a:schemeClr val="accent1">
                    <a:lumMod val="50000"/>
                  </a:schemeClr>
                </a:solidFill>
              </a:rPr>
              <a:t>:</a:t>
            </a:r>
            <a:r>
              <a:rPr lang="en-US" b="1" dirty="0">
                <a:solidFill>
                  <a:schemeClr val="accent3">
                    <a:lumMod val="75000"/>
                  </a:schemeClr>
                </a:solidFill>
              </a:rPr>
              <a:t> </a:t>
            </a:r>
            <a:r>
              <a:rPr lang="en-US" dirty="0">
                <a:solidFill>
                  <a:schemeClr val="accent3">
                    <a:lumMod val="75000"/>
                  </a:schemeClr>
                </a:solidFill>
              </a:rPr>
              <a:t>Around 60% of the data is missing after the merge. With the data we have it seems both male and female are churning quite similar. We have to see how to deal with the missing values in future analysis.</a:t>
            </a:r>
          </a:p>
          <a:p>
            <a:pPr lvl="0" algn="just">
              <a:lnSpc>
                <a:spcPct val="100000"/>
              </a:lnSpc>
            </a:pPr>
            <a:r>
              <a:rPr lang="en-US" b="1" u="sng" dirty="0">
                <a:solidFill>
                  <a:schemeClr val="accent1">
                    <a:lumMod val="50000"/>
                  </a:schemeClr>
                </a:solidFill>
              </a:rPr>
              <a:t>Registered-via</a:t>
            </a:r>
            <a:r>
              <a:rPr lang="en-US" b="1" dirty="0">
                <a:solidFill>
                  <a:schemeClr val="accent1">
                    <a:lumMod val="50000"/>
                  </a:schemeClr>
                </a:solidFill>
              </a:rPr>
              <a:t>:</a:t>
            </a:r>
            <a:r>
              <a:rPr lang="en-US" b="1" dirty="0">
                <a:solidFill>
                  <a:schemeClr val="accent3">
                    <a:lumMod val="75000"/>
                  </a:schemeClr>
                </a:solidFill>
              </a:rPr>
              <a:t> </a:t>
            </a:r>
            <a:r>
              <a:rPr lang="en-US" dirty="0">
                <a:solidFill>
                  <a:schemeClr val="accent3">
                    <a:lumMod val="75000"/>
                  </a:schemeClr>
                </a:solidFill>
              </a:rPr>
              <a:t>There are 5 classes ('3', '4', '7', '9', '13') listed as registration method. Method ‘7’ appears to correlated with the most loyal users, while method ‘4’ has slightly higher churn rate of all.</a:t>
            </a:r>
          </a:p>
          <a:p>
            <a:pPr algn="just">
              <a:lnSpc>
                <a:spcPct val="100000"/>
              </a:lnSpc>
            </a:pPr>
            <a:r>
              <a:rPr lang="en-US" b="1" u="sng" dirty="0">
                <a:solidFill>
                  <a:schemeClr val="accent1">
                    <a:lumMod val="50000"/>
                  </a:schemeClr>
                </a:solidFill>
              </a:rPr>
              <a:t>Registration &amp; churning trends yearly &amp; monthly</a:t>
            </a:r>
            <a:r>
              <a:rPr lang="en-US" b="1" dirty="0">
                <a:solidFill>
                  <a:schemeClr val="accent1">
                    <a:lumMod val="50000"/>
                  </a:schemeClr>
                </a:solidFill>
              </a:rPr>
              <a:t>:</a:t>
            </a:r>
            <a:r>
              <a:rPr lang="en-US" b="1" dirty="0">
                <a:solidFill>
                  <a:schemeClr val="accent3">
                    <a:lumMod val="75000"/>
                  </a:schemeClr>
                </a:solidFill>
              </a:rPr>
              <a:t> </a:t>
            </a:r>
            <a:r>
              <a:rPr lang="en-US" dirty="0">
                <a:solidFill>
                  <a:schemeClr val="accent3">
                    <a:lumMod val="75000"/>
                  </a:schemeClr>
                </a:solidFill>
              </a:rPr>
              <a:t>we observed that popularity started rising slowly after 2009 and it started to increase strongly from 2012. Registrations are high during the year end and starting months.</a:t>
            </a:r>
          </a:p>
          <a:p>
            <a:endParaRPr lang="en-US" dirty="0">
              <a:solidFill>
                <a:schemeClr val="accent3">
                  <a:lumMod val="75000"/>
                </a:schemeClr>
              </a:solidFill>
            </a:endParaRPr>
          </a:p>
          <a:p>
            <a:pPr algn="just"/>
            <a:endParaRPr lang="en-US" dirty="0"/>
          </a:p>
          <a:p>
            <a:pPr algn="just"/>
            <a:endParaRPr lang="en-US" dirty="0"/>
          </a:p>
          <a:p>
            <a:endParaRPr lang="en-US" dirty="0"/>
          </a:p>
        </p:txBody>
      </p:sp>
    </p:spTree>
    <p:extLst>
      <p:ext uri="{BB962C8B-B14F-4D97-AF65-F5344CB8AC3E}">
        <p14:creationId xmlns:p14="http://schemas.microsoft.com/office/powerpoint/2010/main" val="3956752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769F-E939-924F-AE1B-05D3FFB6E99B}"/>
              </a:ext>
            </a:extLst>
          </p:cNvPr>
          <p:cNvSpPr>
            <a:spLocks noGrp="1"/>
          </p:cNvSpPr>
          <p:nvPr>
            <p:ph type="title"/>
          </p:nvPr>
        </p:nvSpPr>
        <p:spPr>
          <a:xfrm>
            <a:off x="1069848" y="262583"/>
            <a:ext cx="10523517" cy="1371600"/>
          </a:xfrm>
        </p:spPr>
        <p:txBody>
          <a:bodyPr>
            <a:normAutofit/>
          </a:bodyPr>
          <a:lstStyle/>
          <a:p>
            <a:pPr algn="ctr"/>
            <a:r>
              <a:rPr lang="en-US" sz="6000" u="sng" dirty="0">
                <a:solidFill>
                  <a:schemeClr val="accent1">
                    <a:lumMod val="50000"/>
                  </a:schemeClr>
                </a:solidFill>
              </a:rPr>
              <a:t>Data Exploration in Transactions</a:t>
            </a:r>
            <a:endParaRPr lang="en-US" sz="6000" dirty="0">
              <a:solidFill>
                <a:schemeClr val="accent1">
                  <a:lumMod val="50000"/>
                </a:schemeClr>
              </a:solidFill>
            </a:endParaRPr>
          </a:p>
        </p:txBody>
      </p:sp>
      <p:sp>
        <p:nvSpPr>
          <p:cNvPr id="3" name="Content Placeholder 2">
            <a:extLst>
              <a:ext uri="{FF2B5EF4-FFF2-40B4-BE49-F238E27FC236}">
                <a16:creationId xmlns:a16="http://schemas.microsoft.com/office/drawing/2014/main" id="{06A2E4D3-5F5D-E34B-88C6-5DDB2B44C99A}"/>
              </a:ext>
            </a:extLst>
          </p:cNvPr>
          <p:cNvSpPr>
            <a:spLocks noGrp="1"/>
          </p:cNvSpPr>
          <p:nvPr>
            <p:ph idx="1"/>
          </p:nvPr>
        </p:nvSpPr>
        <p:spPr>
          <a:xfrm>
            <a:off x="632440" y="1836401"/>
            <a:ext cx="10960925" cy="4386270"/>
          </a:xfrm>
        </p:spPr>
        <p:txBody>
          <a:bodyPr>
            <a:normAutofit/>
          </a:bodyPr>
          <a:lstStyle/>
          <a:p>
            <a:pPr algn="just">
              <a:lnSpc>
                <a:spcPct val="100000"/>
              </a:lnSpc>
            </a:pPr>
            <a:r>
              <a:rPr lang="en-US" b="1" u="sng" dirty="0">
                <a:solidFill>
                  <a:schemeClr val="accent1">
                    <a:lumMod val="50000"/>
                  </a:schemeClr>
                </a:solidFill>
              </a:rPr>
              <a:t>Payment method-id</a:t>
            </a:r>
            <a:r>
              <a:rPr lang="en-US" b="1" dirty="0">
                <a:solidFill>
                  <a:schemeClr val="accent1">
                    <a:lumMod val="50000"/>
                  </a:schemeClr>
                </a:solidFill>
              </a:rPr>
              <a:t>:</a:t>
            </a:r>
            <a:r>
              <a:rPr lang="en-US" b="1" dirty="0">
                <a:solidFill>
                  <a:schemeClr val="accent3">
                    <a:lumMod val="75000"/>
                  </a:schemeClr>
                </a:solidFill>
              </a:rPr>
              <a:t> </a:t>
            </a:r>
            <a:r>
              <a:rPr lang="en-US" dirty="0">
                <a:solidFill>
                  <a:schemeClr val="accent3">
                    <a:lumMod val="75000"/>
                  </a:schemeClr>
                </a:solidFill>
              </a:rPr>
              <a:t>There are 40 payment methods (method ‘9’ is missing) and the payment - method '41' is by far the most popular one.</a:t>
            </a:r>
          </a:p>
          <a:p>
            <a:pPr algn="just">
              <a:lnSpc>
                <a:spcPct val="100000"/>
              </a:lnSpc>
            </a:pPr>
            <a:r>
              <a:rPr lang="en-US" b="1" u="sng" dirty="0">
                <a:solidFill>
                  <a:schemeClr val="accent1">
                    <a:lumMod val="50000"/>
                  </a:schemeClr>
                </a:solidFill>
              </a:rPr>
              <a:t>Payment plan days</a:t>
            </a:r>
            <a:r>
              <a:rPr lang="en-US" b="1" dirty="0">
                <a:solidFill>
                  <a:schemeClr val="accent1">
                    <a:lumMod val="50000"/>
                  </a:schemeClr>
                </a:solidFill>
              </a:rPr>
              <a:t>:</a:t>
            </a:r>
            <a:r>
              <a:rPr lang="en-US" b="1" dirty="0">
                <a:solidFill>
                  <a:schemeClr val="accent3">
                    <a:lumMod val="75000"/>
                  </a:schemeClr>
                </a:solidFill>
              </a:rPr>
              <a:t> </a:t>
            </a:r>
            <a:r>
              <a:rPr lang="en-US" dirty="0">
                <a:solidFill>
                  <a:schemeClr val="accent3">
                    <a:lumMod val="75000"/>
                  </a:schemeClr>
                </a:solidFill>
              </a:rPr>
              <a:t>The payment plan duration categories show strong differences in churn percentage. The lowest churn numbers (around 5%) are associated with the 30-days, 31-days, and the 0-day memberships (surprisingly). The churn percentage for next widely used plans 7-days is 35% &amp; 410-days is 63%. </a:t>
            </a:r>
          </a:p>
          <a:p>
            <a:pPr algn="just">
              <a:lnSpc>
                <a:spcPct val="100000"/>
              </a:lnSpc>
            </a:pPr>
            <a:r>
              <a:rPr lang="en-US" b="1" u="sng" dirty="0">
                <a:solidFill>
                  <a:schemeClr val="accent1">
                    <a:lumMod val="50000"/>
                  </a:schemeClr>
                </a:solidFill>
              </a:rPr>
              <a:t>Plan list price &amp; Actual amount paid</a:t>
            </a:r>
            <a:r>
              <a:rPr lang="en-US" b="1" dirty="0">
                <a:solidFill>
                  <a:schemeClr val="accent1">
                    <a:lumMod val="50000"/>
                  </a:schemeClr>
                </a:solidFill>
              </a:rPr>
              <a:t>: </a:t>
            </a:r>
            <a:r>
              <a:rPr lang="en-US" dirty="0">
                <a:solidFill>
                  <a:schemeClr val="accent3">
                    <a:lumMod val="75000"/>
                  </a:schemeClr>
                </a:solidFill>
              </a:rPr>
              <a:t>The overall distributions of planned vs actual payment are very similar, even though there are some differences in price paid to the list price.</a:t>
            </a:r>
          </a:p>
          <a:p>
            <a:pPr algn="just">
              <a:lnSpc>
                <a:spcPct val="100000"/>
              </a:lnSpc>
            </a:pPr>
            <a:r>
              <a:rPr lang="en-US" dirty="0">
                <a:solidFill>
                  <a:schemeClr val="accent3">
                    <a:lumMod val="75000"/>
                  </a:schemeClr>
                </a:solidFill>
              </a:rPr>
              <a:t>Interestingly here, in most of the cases the users ended up paying more.</a:t>
            </a:r>
          </a:p>
          <a:p>
            <a:pPr algn="just">
              <a:lnSpc>
                <a:spcPct val="100000"/>
              </a:lnSpc>
            </a:pPr>
            <a:r>
              <a:rPr lang="en-US" dirty="0">
                <a:solidFill>
                  <a:schemeClr val="accent3">
                    <a:lumMod val="75000"/>
                  </a:schemeClr>
                </a:solidFill>
              </a:rPr>
              <a:t>But there isn't any surprising trend in churn rate of users who paid more.</a:t>
            </a:r>
          </a:p>
          <a:p>
            <a:pPr algn="just">
              <a:lnSpc>
                <a:spcPct val="100000"/>
              </a:lnSpc>
            </a:pPr>
            <a:endParaRPr lang="en-US" dirty="0">
              <a:solidFill>
                <a:schemeClr val="accent3">
                  <a:lumMod val="75000"/>
                </a:schemeClr>
              </a:solidFill>
            </a:endParaRPr>
          </a:p>
          <a:p>
            <a:endParaRPr lang="en-US" dirty="0"/>
          </a:p>
        </p:txBody>
      </p:sp>
    </p:spTree>
    <p:extLst>
      <p:ext uri="{BB962C8B-B14F-4D97-AF65-F5344CB8AC3E}">
        <p14:creationId xmlns:p14="http://schemas.microsoft.com/office/powerpoint/2010/main" val="3528391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9A939-4508-9B4B-A9B0-480C82A3D755}"/>
              </a:ext>
            </a:extLst>
          </p:cNvPr>
          <p:cNvSpPr>
            <a:spLocks noGrp="1"/>
          </p:cNvSpPr>
          <p:nvPr>
            <p:ph type="title"/>
          </p:nvPr>
        </p:nvSpPr>
        <p:spPr>
          <a:xfrm>
            <a:off x="1066800" y="256507"/>
            <a:ext cx="10606644" cy="1371600"/>
          </a:xfrm>
        </p:spPr>
        <p:txBody>
          <a:bodyPr>
            <a:normAutofit/>
          </a:bodyPr>
          <a:lstStyle/>
          <a:p>
            <a:pPr algn="ctr"/>
            <a:r>
              <a:rPr lang="en-US" sz="6000" u="sng" dirty="0">
                <a:solidFill>
                  <a:schemeClr val="accent1">
                    <a:lumMod val="50000"/>
                  </a:schemeClr>
                </a:solidFill>
              </a:rPr>
              <a:t>Data Exploration in Transactions</a:t>
            </a:r>
            <a:endParaRPr lang="en-US" sz="6000" dirty="0">
              <a:solidFill>
                <a:schemeClr val="accent1">
                  <a:lumMod val="50000"/>
                </a:schemeClr>
              </a:solidFill>
            </a:endParaRPr>
          </a:p>
        </p:txBody>
      </p:sp>
      <p:sp>
        <p:nvSpPr>
          <p:cNvPr id="3" name="Content Placeholder 2">
            <a:extLst>
              <a:ext uri="{FF2B5EF4-FFF2-40B4-BE49-F238E27FC236}">
                <a16:creationId xmlns:a16="http://schemas.microsoft.com/office/drawing/2014/main" id="{5DA8F43E-2C63-FB48-A67D-9E510E85B8AD}"/>
              </a:ext>
            </a:extLst>
          </p:cNvPr>
          <p:cNvSpPr>
            <a:spLocks noGrp="1"/>
          </p:cNvSpPr>
          <p:nvPr>
            <p:ph idx="1"/>
          </p:nvPr>
        </p:nvSpPr>
        <p:spPr>
          <a:xfrm>
            <a:off x="1066800" y="2018805"/>
            <a:ext cx="10058400" cy="5058888"/>
          </a:xfrm>
        </p:spPr>
        <p:txBody>
          <a:bodyPr>
            <a:normAutofit/>
          </a:bodyPr>
          <a:lstStyle/>
          <a:p>
            <a:pPr algn="just">
              <a:lnSpc>
                <a:spcPct val="100000"/>
              </a:lnSpc>
            </a:pPr>
            <a:r>
              <a:rPr lang="en-US" b="1" u="sng" dirty="0">
                <a:solidFill>
                  <a:schemeClr val="accent1">
                    <a:lumMod val="50000"/>
                  </a:schemeClr>
                </a:solidFill>
              </a:rPr>
              <a:t>Auto-Renew</a:t>
            </a:r>
            <a:r>
              <a:rPr lang="en-US" b="1" dirty="0">
                <a:solidFill>
                  <a:schemeClr val="accent1">
                    <a:lumMod val="50000"/>
                  </a:schemeClr>
                </a:solidFill>
              </a:rPr>
              <a:t>:</a:t>
            </a:r>
            <a:r>
              <a:rPr lang="en-US" b="1" dirty="0">
                <a:solidFill>
                  <a:schemeClr val="accent3">
                    <a:lumMod val="75000"/>
                  </a:schemeClr>
                </a:solidFill>
              </a:rPr>
              <a:t> </a:t>
            </a:r>
            <a:r>
              <a:rPr lang="en-US" dirty="0">
                <a:solidFill>
                  <a:schemeClr val="accent3">
                    <a:lumMod val="75000"/>
                  </a:schemeClr>
                </a:solidFill>
              </a:rPr>
              <a:t>The vast majority of users have automatic renewal of their subscriptions enabled and users who did not choose to auto renew were clearly more likely to churn.</a:t>
            </a:r>
          </a:p>
          <a:p>
            <a:pPr algn="just">
              <a:lnSpc>
                <a:spcPct val="100000"/>
              </a:lnSpc>
            </a:pPr>
            <a:r>
              <a:rPr lang="en-US" b="1" u="sng" dirty="0">
                <a:solidFill>
                  <a:schemeClr val="accent1">
                    <a:lumMod val="50000"/>
                  </a:schemeClr>
                </a:solidFill>
              </a:rPr>
              <a:t>Is-Cancel</a:t>
            </a:r>
            <a:r>
              <a:rPr lang="en-US" b="1" dirty="0">
                <a:solidFill>
                  <a:schemeClr val="accent1">
                    <a:lumMod val="50000"/>
                  </a:schemeClr>
                </a:solidFill>
              </a:rPr>
              <a:t>:</a:t>
            </a:r>
            <a:r>
              <a:rPr lang="en-US" b="1" dirty="0">
                <a:solidFill>
                  <a:schemeClr val="accent3">
                    <a:lumMod val="75000"/>
                  </a:schemeClr>
                </a:solidFill>
              </a:rPr>
              <a:t> </a:t>
            </a:r>
            <a:r>
              <a:rPr lang="en-US" dirty="0">
                <a:solidFill>
                  <a:schemeClr val="accent3">
                    <a:lumMod val="75000"/>
                  </a:schemeClr>
                </a:solidFill>
              </a:rPr>
              <a:t>Cancellations are high in the months of dec, jan, feb &amp; mar. Rest all the months seem very similar.</a:t>
            </a:r>
          </a:p>
          <a:p>
            <a:pPr algn="just">
              <a:lnSpc>
                <a:spcPct val="100000"/>
              </a:lnSpc>
            </a:pPr>
            <a:r>
              <a:rPr lang="en-US" dirty="0">
                <a:solidFill>
                  <a:schemeClr val="accent3">
                    <a:lumMod val="75000"/>
                  </a:schemeClr>
                </a:solidFill>
              </a:rPr>
              <a:t>Not all users who cancelled their subscription are churning. Majority of the cancelled users are re-subscribing within a month.</a:t>
            </a:r>
          </a:p>
          <a:p>
            <a:endParaRPr lang="en-US" dirty="0"/>
          </a:p>
        </p:txBody>
      </p:sp>
    </p:spTree>
    <p:extLst>
      <p:ext uri="{BB962C8B-B14F-4D97-AF65-F5344CB8AC3E}">
        <p14:creationId xmlns:p14="http://schemas.microsoft.com/office/powerpoint/2010/main" val="5858952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{1BA8B4D9-AFDB-3C49-B72A-6C0BB0FDA843}tf10001070</Template>
  <TotalTime>129</TotalTime>
  <Words>1563</Words>
  <Application>Microsoft Macintosh PowerPoint</Application>
  <PresentationFormat>Widescreen</PresentationFormat>
  <Paragraphs>113</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Cambria Math</vt:lpstr>
      <vt:lpstr>Rockwell</vt:lpstr>
      <vt:lpstr>Rockwell Condensed</vt:lpstr>
      <vt:lpstr>Rockwell Extra Bold</vt:lpstr>
      <vt:lpstr>Times New Roman</vt:lpstr>
      <vt:lpstr>Wingdings</vt:lpstr>
      <vt:lpstr>Wood Type</vt:lpstr>
      <vt:lpstr>Kkbox churn prediction</vt:lpstr>
      <vt:lpstr>Objective &amp; Evaluation</vt:lpstr>
      <vt:lpstr>CLIENT &amp; BUSINESS-IMPACT</vt:lpstr>
      <vt:lpstr>Data-SET</vt:lpstr>
      <vt:lpstr>Memory Reduction</vt:lpstr>
      <vt:lpstr>Data Exploration in Train </vt:lpstr>
      <vt:lpstr>Data Exploration in Members</vt:lpstr>
      <vt:lpstr>Data Exploration in Transactions</vt:lpstr>
      <vt:lpstr>Data Exploration in Transactions</vt:lpstr>
      <vt:lpstr>Data Exploration in User-logs</vt:lpstr>
      <vt:lpstr>Feature Engineering</vt:lpstr>
      <vt:lpstr>Data Preparation</vt:lpstr>
      <vt:lpstr>SMOTE</vt:lpstr>
      <vt:lpstr>Log-Loss</vt:lpstr>
      <vt:lpstr>Predictive Modelling</vt:lpstr>
      <vt:lpstr>Predictive Modelling</vt:lpstr>
      <vt:lpstr>   Gradient-Boosting Feature Importance plot </vt:lpstr>
      <vt:lpstr>Conclusion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Kkbox churn prediction</dc:title>
  <dc:creator>Dinesh Viswa Teja Gurram</dc:creator>
  <cp:lastModifiedBy>Dinesh Viswa Teja Gurram</cp:lastModifiedBy>
  <cp:revision>19</cp:revision>
  <dcterms:created xsi:type="dcterms:W3CDTF">2018-03-10T01:52:41Z</dcterms:created>
  <dcterms:modified xsi:type="dcterms:W3CDTF">2018-05-03T17:51:23Z</dcterms:modified>
</cp:coreProperties>
</file>