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 id="2147483667" r:id="rId6"/>
    <p:sldMasterId id="214748366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5143500" cx="9144000"/>
  <p:notesSz cx="6858000" cy="9144000"/>
  <p:embeddedFontLst>
    <p:embeddedFont>
      <p:font typeface="Helvetica Neue"/>
      <p:regular r:id="rId41"/>
      <p:bold r:id="rId42"/>
      <p:italic r:id="rId43"/>
      <p:boldItalic r:id="rId44"/>
    </p:embeddedFont>
    <p:embeddedFont>
      <p:font typeface="Century Gothic"/>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5D163C-4AF2-4FDF-8D3E-7112E925ED42}">
  <a:tblStyle styleId="{AD5D163C-4AF2-4FDF-8D3E-7112E925ED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font" Target="fonts/HelveticaNeue-bold.fntdata"/><Relationship Id="rId41" Type="http://schemas.openxmlformats.org/officeDocument/2006/relationships/font" Target="fonts/HelveticaNeue-regular.fntdata"/><Relationship Id="rId22" Type="http://schemas.openxmlformats.org/officeDocument/2006/relationships/slide" Target="slides/slide14.xml"/><Relationship Id="rId44" Type="http://schemas.openxmlformats.org/officeDocument/2006/relationships/font" Target="fonts/HelveticaNeue-boldItalic.fntdata"/><Relationship Id="rId21" Type="http://schemas.openxmlformats.org/officeDocument/2006/relationships/slide" Target="slides/slide13.xml"/><Relationship Id="rId43" Type="http://schemas.openxmlformats.org/officeDocument/2006/relationships/font" Target="fonts/HelveticaNeue-italic.fntdata"/><Relationship Id="rId24" Type="http://schemas.openxmlformats.org/officeDocument/2006/relationships/slide" Target="slides/slide16.xml"/><Relationship Id="rId46" Type="http://schemas.openxmlformats.org/officeDocument/2006/relationships/font" Target="fonts/CenturyGothic-bold.fntdata"/><Relationship Id="rId23" Type="http://schemas.openxmlformats.org/officeDocument/2006/relationships/slide" Target="slides/slide15.xml"/><Relationship Id="rId45"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48" Type="http://schemas.openxmlformats.org/officeDocument/2006/relationships/font" Target="fonts/CenturyGothic-boldItalic.fntdata"/><Relationship Id="rId25" Type="http://schemas.openxmlformats.org/officeDocument/2006/relationships/slide" Target="slides/slide17.xml"/><Relationship Id="rId47" Type="http://schemas.openxmlformats.org/officeDocument/2006/relationships/font" Target="fonts/CenturyGothic-italic.fntdata"/><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64f069f384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64f069f38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7b74e89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7b74e89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more time, we might be able to look through the dataset more carefully...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7b74e8903_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b7b74e8903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7ad4c555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7ad4c555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seen in the sample earlier, we removed the meaningless artifacts and strings of x-- and substituted the “$” with USD as it referred to US dollars, but are special characters. The % is also substituted with the word “percent”. We also removed stopwords.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7b74e890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7b74e890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7d6e07764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7d6e07764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7d6e0776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7d6e0776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7d6e07764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7d6e07764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None/>
            </a:pPr>
            <a:r>
              <a:t/>
            </a:r>
            <a:endParaRPr sz="1200">
              <a:solidFill>
                <a:srgbClr val="595959"/>
              </a:solidFill>
              <a:latin typeface="Century Gothic"/>
              <a:ea typeface="Century Gothic"/>
              <a:cs typeface="Century Gothic"/>
              <a:sym typeface="Century Gothic"/>
            </a:endParaRPr>
          </a:p>
          <a:p>
            <a:pPr indent="0" lvl="0" marL="0" rtl="0" algn="l">
              <a:lnSpc>
                <a:spcPct val="90000"/>
              </a:lnSpc>
              <a:spcBef>
                <a:spcPts val="800"/>
              </a:spcBef>
              <a:spcAft>
                <a:spcPts val="0"/>
              </a:spcAft>
              <a:buNone/>
            </a:pPr>
            <a:r>
              <a:t/>
            </a:r>
            <a:endParaRPr sz="1200">
              <a:solidFill>
                <a:srgbClr val="595959"/>
              </a:solidFill>
              <a:latin typeface="Century Gothic"/>
              <a:ea typeface="Century Gothic"/>
              <a:cs typeface="Century Gothic"/>
              <a:sym typeface="Century Gothic"/>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7b74e890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7b74e890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7ad4c555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7ad4c5551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1"/>
              </a:buClr>
              <a:buSzPts val="1100"/>
              <a:buFont typeface="Arial"/>
              <a:buNone/>
            </a:pPr>
            <a:r>
              <a:rPr b="1" lang="en" sz="1650">
                <a:solidFill>
                  <a:srgbClr val="24292E"/>
                </a:solidFill>
                <a:highlight>
                  <a:srgbClr val="FFFFFF"/>
                </a:highlight>
              </a:rPr>
              <a:t>Warning: Evaluation Metrics</a:t>
            </a:r>
            <a:endParaRPr b="1" sz="165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For summarization, automatic metrics such as ROUGE and METEOR have serious limitations:</a:t>
            </a:r>
            <a:endParaRPr sz="1200">
              <a:solidFill>
                <a:srgbClr val="24292E"/>
              </a:solidFill>
              <a:highlight>
                <a:srgbClr val="FFFFFF"/>
              </a:highlight>
            </a:endParaRPr>
          </a:p>
          <a:p>
            <a:pPr indent="-304800" lvl="0" marL="457200" rtl="0" algn="l">
              <a:lnSpc>
                <a:spcPct val="115000"/>
              </a:lnSpc>
              <a:spcBef>
                <a:spcPts val="1200"/>
              </a:spcBef>
              <a:spcAft>
                <a:spcPts val="0"/>
              </a:spcAft>
              <a:buClr>
                <a:srgbClr val="24292E"/>
              </a:buClr>
              <a:buSzPts val="1200"/>
              <a:buAutoNum type="arabicPeriod"/>
            </a:pPr>
            <a:r>
              <a:rPr lang="en" sz="1200">
                <a:solidFill>
                  <a:srgbClr val="24292E"/>
                </a:solidFill>
                <a:highlight>
                  <a:srgbClr val="FFFFFF"/>
                </a:highlight>
              </a:rPr>
              <a:t>They only assess content selection and do not account for other quality aspects, such as fluency, grammaticality, coherence, etc.</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highlight>
                  <a:srgbClr val="FFFFFF"/>
                </a:highlight>
              </a:rPr>
              <a:t>To assess content selection, they rely mostly on lexical overlap, although an abstractive summary could express they same content as a reference without any lexical overlap.</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highlight>
                  <a:srgbClr val="FFFFFF"/>
                </a:highlight>
              </a:rPr>
              <a:t>Given the subjectiveness of summarization and the correspondingly low agreement between annotators, the metrics were designed to be used with multiple reference summaries per input. However, recent datasets such as CNN/DailyMail and Gigaword provide only a single reference.</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Therefore, tracking progress and claiming state-of-the-art based only on these metrics is questionable. Most papers carry out additional manual comparisons of alternative summaries. Unfortunately, such experiments are difficult to compare across papers.</a:t>
            </a:r>
            <a:endParaRPr sz="1200">
              <a:solidFill>
                <a:srgbClr val="24292E"/>
              </a:solidFill>
              <a:highlight>
                <a:srgbClr val="FFFFFF"/>
              </a:highlight>
            </a:endParaRPr>
          </a:p>
          <a:p>
            <a:pPr indent="0" lvl="0" marL="0" rtl="0" algn="l">
              <a:lnSpc>
                <a:spcPct val="115000"/>
              </a:lnSpc>
              <a:spcBef>
                <a:spcPts val="1200"/>
              </a:spcBef>
              <a:spcAft>
                <a:spcPts val="0"/>
              </a:spcAft>
              <a:buNone/>
            </a:pPr>
            <a:r>
              <a:t/>
            </a:r>
            <a:endParaRPr sz="1150">
              <a:solidFill>
                <a:srgbClr val="242729"/>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7b74e890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7b74e890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a2790529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aa2790529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aa2790529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7d6e0776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7d6e0776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7d6e07764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7d6e0776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outputs, suspect that NLTK was used for the reference summary which is why the rouge score is marginally higher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7b74e89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7b74e89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Based on outputs, suspect that NLTK was used for the reference summary which is why the rouge score is marginally higher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 one way to determine the “best” model; still need some human review</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7ad4c555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7ad4c555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7ad4c5551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7ad4c5551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89d8045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89d8045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893a271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893a271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7b74e890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7b74e890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7b74e890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7b74e890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7b74e890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7b74e890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a27905297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a27905297_0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aa27905297_0_3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7d6e0776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7d6e0776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7ad4c555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b7ad4c555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b7d6e0776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b7d6e0776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a27905297_0_1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aa27905297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a2790529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a2790529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a27905297_0_3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aa27905297_0_3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32a55cb3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32a55cb3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7d6e0776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7d6e0776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common words that are found in news articles, the similar words generated seemed to be words that are commonly found with them. As for countries’ names, we found that the similar words generated are more dependent on the news related to the country at that point of time. (e.g. for us, the word helsinki is for the declaration of helsinki in 2004, crude was related to China as oil demand was surging  in 2004, for Singapore, there was a slowdown in economy due to SARS then a surge later on...), same thing was observed for company-related words.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7d6e07764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7d6e07764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of the words that often showed co-occurence in the dataset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without tagline)" type="title">
  <p:cSld name="TITLE">
    <p:spTree>
      <p:nvGrpSpPr>
        <p:cNvPr id="57" name="Shape 57"/>
        <p:cNvGrpSpPr/>
        <p:nvPr/>
      </p:nvGrpSpPr>
      <p:grpSpPr>
        <a:xfrm>
          <a:off x="0" y="0"/>
          <a:ext cx="0" cy="0"/>
          <a:chOff x="0" y="0"/>
          <a:chExt cx="0" cy="0"/>
        </a:xfrm>
      </p:grpSpPr>
      <p:sp>
        <p:nvSpPr>
          <p:cNvPr id="58" name="Google Shape;58;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61" name="Google Shape;61;p1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2" name="Google Shape;62;p14"/>
          <p:cNvSpPr txBox="1"/>
          <p:nvPr>
            <p:ph type="ctrTitle"/>
          </p:nvPr>
        </p:nvSpPr>
        <p:spPr>
          <a:xfrm>
            <a:off x="4778943" y="2946020"/>
            <a:ext cx="3599400" cy="7548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595959"/>
              </a:buClr>
              <a:buSzPts val="2400"/>
              <a:buFont typeface="Century Gothic"/>
              <a:buNone/>
              <a:defRPr sz="2400">
                <a:solidFill>
                  <a:srgbClr val="595959"/>
                </a:solidFill>
                <a:latin typeface="Century Gothic"/>
                <a:ea typeface="Century Gothic"/>
                <a:cs typeface="Century Gothic"/>
                <a:sym typeface="Century Gothic"/>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3" name="Google Shape;63;p14"/>
          <p:cNvSpPr txBox="1"/>
          <p:nvPr>
            <p:ph idx="1" type="subTitle"/>
          </p:nvPr>
        </p:nvSpPr>
        <p:spPr>
          <a:xfrm>
            <a:off x="4778943" y="3863114"/>
            <a:ext cx="2358300" cy="7419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rgbClr val="595959"/>
              </a:buClr>
              <a:buSzPts val="1100"/>
              <a:buNone/>
              <a:defRPr sz="1100">
                <a:solidFill>
                  <a:srgbClr val="595959"/>
                </a:solidFill>
              </a:defRPr>
            </a:lvl1pPr>
            <a:lvl2pPr lvl="1" rtl="0" algn="ctr">
              <a:lnSpc>
                <a:spcPct val="90000"/>
              </a:lnSpc>
              <a:spcBef>
                <a:spcPts val="400"/>
              </a:spcBef>
              <a:spcAft>
                <a:spcPts val="0"/>
              </a:spcAft>
              <a:buClr>
                <a:srgbClr val="595959"/>
              </a:buClr>
              <a:buSzPts val="1500"/>
              <a:buNone/>
              <a:defRPr sz="1500"/>
            </a:lvl2pPr>
            <a:lvl3pPr lvl="2" rtl="0" algn="ctr">
              <a:lnSpc>
                <a:spcPct val="90000"/>
              </a:lnSpc>
              <a:spcBef>
                <a:spcPts val="400"/>
              </a:spcBef>
              <a:spcAft>
                <a:spcPts val="0"/>
              </a:spcAft>
              <a:buClr>
                <a:srgbClr val="595959"/>
              </a:buClr>
              <a:buSzPts val="1400"/>
              <a:buNone/>
              <a:defRPr sz="1400"/>
            </a:lvl3pPr>
            <a:lvl4pPr lvl="3" rtl="0" algn="ctr">
              <a:lnSpc>
                <a:spcPct val="90000"/>
              </a:lnSpc>
              <a:spcBef>
                <a:spcPts val="400"/>
              </a:spcBef>
              <a:spcAft>
                <a:spcPts val="0"/>
              </a:spcAft>
              <a:buClr>
                <a:srgbClr val="595959"/>
              </a:buClr>
              <a:buSzPts val="1200"/>
              <a:buNone/>
              <a:defRPr sz="1200"/>
            </a:lvl4pPr>
            <a:lvl5pPr lvl="4" rtl="0" algn="ctr">
              <a:lnSpc>
                <a:spcPct val="90000"/>
              </a:lnSpc>
              <a:spcBef>
                <a:spcPts val="400"/>
              </a:spcBef>
              <a:spcAft>
                <a:spcPts val="0"/>
              </a:spcAft>
              <a:buClr>
                <a:srgbClr val="595959"/>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4" name="Google Shape;64;p14"/>
          <p:cNvSpPr/>
          <p:nvPr/>
        </p:nvSpPr>
        <p:spPr>
          <a:xfrm>
            <a:off x="112148" y="4745740"/>
            <a:ext cx="45720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757070"/>
              </a:buClr>
              <a:buSzPts val="1100"/>
              <a:buFont typeface="Helvetica Neue"/>
              <a:buNone/>
            </a:pPr>
            <a:r>
              <a:rPr b="0" i="0" lang="en" sz="1100" u="none" cap="none" strike="noStrike">
                <a:solidFill>
                  <a:srgbClr val="757070"/>
                </a:solidFill>
                <a:highlight>
                  <a:srgbClr val="FFFFFF"/>
                </a:highlight>
                <a:latin typeface="Helvetica Neue"/>
                <a:ea typeface="Helvetica Neue"/>
                <a:cs typeface="Helvetica Neue"/>
                <a:sym typeface="Helvetica Neue"/>
              </a:rPr>
              <a:t>© 20</a:t>
            </a:r>
            <a:r>
              <a:rPr lang="en" sz="1100">
                <a:solidFill>
                  <a:srgbClr val="757070"/>
                </a:solidFill>
                <a:highlight>
                  <a:srgbClr val="FFFFFF"/>
                </a:highlight>
                <a:latin typeface="Helvetica Neue"/>
                <a:ea typeface="Helvetica Neue"/>
                <a:cs typeface="Helvetica Neue"/>
                <a:sym typeface="Helvetica Neue"/>
              </a:rPr>
              <a:t>21</a:t>
            </a:r>
            <a:r>
              <a:rPr b="0" i="0" lang="en" sz="1100" u="none" cap="none" strike="noStrike">
                <a:solidFill>
                  <a:srgbClr val="757070"/>
                </a:solidFill>
                <a:highlight>
                  <a:srgbClr val="FFFFFF"/>
                </a:highlight>
                <a:latin typeface="Helvetica Neue"/>
                <a:ea typeface="Helvetica Neue"/>
                <a:cs typeface="Helvetica Neue"/>
                <a:sym typeface="Helvetica Neue"/>
              </a:rPr>
              <a:t> AI Singapore - Copyright &amp; Proprietary</a:t>
            </a:r>
            <a:endParaRPr b="0" i="0" sz="1100" u="none" cap="none" strike="noStrike">
              <a:solidFill>
                <a:srgbClr val="75707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Century Gothic"/>
              <a:buNone/>
            </a:pPr>
            <a:r>
              <a:t/>
            </a:r>
            <a:endParaRPr b="0" i="0" sz="1100" u="none" cap="none" strike="noStrike">
              <a:solidFill>
                <a:srgbClr val="757070"/>
              </a:solidFill>
              <a:latin typeface="Helvetica Neue"/>
              <a:ea typeface="Helvetica Neue"/>
              <a:cs typeface="Helvetica Neue"/>
              <a:sym typeface="Helvetica Neu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rtl="0" algn="l">
              <a:lnSpc>
                <a:spcPct val="90000"/>
              </a:lnSpc>
              <a:spcBef>
                <a:spcPts val="0"/>
              </a:spcBef>
              <a:spcAft>
                <a:spcPts val="0"/>
              </a:spcAft>
              <a:buClr>
                <a:srgbClr val="595959"/>
              </a:buClr>
              <a:buSzPts val="2100"/>
              <a:buFont typeface="Century Gothic"/>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67" name="Google Shape;67;p15"/>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Autofit/>
          </a:bodyPr>
          <a:lstStyle>
            <a:lvl1pPr indent="-317500" lvl="0" marL="457200" rtl="0" algn="l">
              <a:lnSpc>
                <a:spcPct val="90000"/>
              </a:lnSpc>
              <a:spcBef>
                <a:spcPts val="0"/>
              </a:spcBef>
              <a:spcAft>
                <a:spcPts val="0"/>
              </a:spcAft>
              <a:buClr>
                <a:srgbClr val="595959"/>
              </a:buClr>
              <a:buSzPts val="1400"/>
              <a:buChar char="●"/>
              <a:defRPr/>
            </a:lvl1pPr>
            <a:lvl2pPr indent="-298450" lvl="1" marL="914400" rtl="0" algn="l">
              <a:lnSpc>
                <a:spcPct val="90000"/>
              </a:lnSpc>
              <a:spcBef>
                <a:spcPts val="1600"/>
              </a:spcBef>
              <a:spcAft>
                <a:spcPts val="0"/>
              </a:spcAft>
              <a:buClr>
                <a:srgbClr val="595959"/>
              </a:buClr>
              <a:buSzPts val="1100"/>
              <a:buChar char="○"/>
              <a:defRPr/>
            </a:lvl2pPr>
            <a:lvl3pPr indent="-298450" lvl="2" marL="1371600" rtl="0" algn="l">
              <a:lnSpc>
                <a:spcPct val="90000"/>
              </a:lnSpc>
              <a:spcBef>
                <a:spcPts val="1600"/>
              </a:spcBef>
              <a:spcAft>
                <a:spcPts val="0"/>
              </a:spcAft>
              <a:buClr>
                <a:srgbClr val="595959"/>
              </a:buClr>
              <a:buSzPts val="1100"/>
              <a:buChar char="■"/>
              <a:defRPr/>
            </a:lvl3pPr>
            <a:lvl4pPr indent="-298450" lvl="3" marL="1828800" rtl="0" algn="l">
              <a:lnSpc>
                <a:spcPct val="90000"/>
              </a:lnSpc>
              <a:spcBef>
                <a:spcPts val="1600"/>
              </a:spcBef>
              <a:spcAft>
                <a:spcPts val="0"/>
              </a:spcAft>
              <a:buClr>
                <a:srgbClr val="595959"/>
              </a:buClr>
              <a:buSzPts val="1100"/>
              <a:buChar char="●"/>
              <a:defRPr/>
            </a:lvl4pPr>
            <a:lvl5pPr indent="-298450" lvl="4" marL="2286000" rtl="0" algn="l">
              <a:lnSpc>
                <a:spcPct val="90000"/>
              </a:lnSpc>
              <a:spcBef>
                <a:spcPts val="1600"/>
              </a:spcBef>
              <a:spcAft>
                <a:spcPts val="0"/>
              </a:spcAft>
              <a:buClr>
                <a:srgbClr val="595959"/>
              </a:buClr>
              <a:buSzPts val="1100"/>
              <a:buChar char="○"/>
              <a:defRPr/>
            </a:lvl5pPr>
            <a:lvl6pPr indent="-298450" lvl="5" marL="2743200" rtl="0" algn="l">
              <a:lnSpc>
                <a:spcPct val="90000"/>
              </a:lnSpc>
              <a:spcBef>
                <a:spcPts val="1600"/>
              </a:spcBef>
              <a:spcAft>
                <a:spcPts val="0"/>
              </a:spcAft>
              <a:buClr>
                <a:schemeClr val="dk1"/>
              </a:buClr>
              <a:buSzPts val="1100"/>
              <a:buChar char="■"/>
              <a:defRPr/>
            </a:lvl6pPr>
            <a:lvl7pPr indent="-298450" lvl="6" marL="3200400" rtl="0" algn="l">
              <a:lnSpc>
                <a:spcPct val="90000"/>
              </a:lnSpc>
              <a:spcBef>
                <a:spcPts val="1600"/>
              </a:spcBef>
              <a:spcAft>
                <a:spcPts val="0"/>
              </a:spcAft>
              <a:buClr>
                <a:schemeClr val="dk1"/>
              </a:buClr>
              <a:buSzPts val="1100"/>
              <a:buChar char="●"/>
              <a:defRPr/>
            </a:lvl7pPr>
            <a:lvl8pPr indent="-298450" lvl="7" marL="3657600" rtl="0" algn="l">
              <a:lnSpc>
                <a:spcPct val="90000"/>
              </a:lnSpc>
              <a:spcBef>
                <a:spcPts val="1600"/>
              </a:spcBef>
              <a:spcAft>
                <a:spcPts val="0"/>
              </a:spcAft>
              <a:buClr>
                <a:schemeClr val="dk1"/>
              </a:buClr>
              <a:buSzPts val="1100"/>
              <a:buChar char="○"/>
              <a:defRPr/>
            </a:lvl8pPr>
            <a:lvl9pPr indent="-298450" lvl="8" marL="4114800" rtl="0" algn="l">
              <a:lnSpc>
                <a:spcPct val="90000"/>
              </a:lnSpc>
              <a:spcBef>
                <a:spcPts val="1600"/>
              </a:spcBef>
              <a:spcAft>
                <a:spcPts val="1600"/>
              </a:spcAft>
              <a:buClr>
                <a:schemeClr val="dk1"/>
              </a:buClr>
              <a:buSzPts val="1100"/>
              <a:buChar char="■"/>
              <a:defRPr/>
            </a:lvl9pPr>
          </a:lstStyle>
          <a:p/>
        </p:txBody>
      </p:sp>
      <p:sp>
        <p:nvSpPr>
          <p:cNvPr id="68" name="Google Shape;68;p15"/>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1pPr>
            <a:lvl2pPr indent="0" lvl="1"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2pPr>
            <a:lvl3pPr indent="0" lvl="2"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3pPr>
            <a:lvl4pPr indent="0" lvl="3"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4pPr>
            <a:lvl5pPr indent="0" lvl="4"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5pPr>
            <a:lvl6pPr indent="0" lvl="5"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6pPr>
            <a:lvl7pPr indent="0" lvl="6"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7pPr>
            <a:lvl8pPr indent="0" lvl="7"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8pPr>
            <a:lvl9pPr indent="0" lvl="8" marL="0" rtl="0" algn="r">
              <a:buClr>
                <a:srgbClr val="888888"/>
              </a:buClr>
              <a:buSzPts val="900"/>
              <a:buFont typeface="Century Gothic"/>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logo without tagline)">
  <p:cSld name="Slide divider (logo without tagline)">
    <p:spTree>
      <p:nvGrpSpPr>
        <p:cNvPr id="69" name="Shape 69"/>
        <p:cNvGrpSpPr/>
        <p:nvPr/>
      </p:nvGrpSpPr>
      <p:grpSpPr>
        <a:xfrm>
          <a:off x="0" y="0"/>
          <a:ext cx="0" cy="0"/>
          <a:chOff x="0" y="0"/>
          <a:chExt cx="0" cy="0"/>
        </a:xfrm>
      </p:grpSpPr>
      <p:sp>
        <p:nvSpPr>
          <p:cNvPr id="70" name="Google Shape;7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73" name="Google Shape;73;p1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4" name="Google Shape;74;p16"/>
          <p:cNvSpPr txBox="1"/>
          <p:nvPr>
            <p:ph type="ctrTitle"/>
          </p:nvPr>
        </p:nvSpPr>
        <p:spPr>
          <a:xfrm>
            <a:off x="4771724" y="1624952"/>
            <a:ext cx="3599400" cy="7548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595959"/>
              </a:buClr>
              <a:buSzPts val="2400"/>
              <a:buFont typeface="Century Gothic"/>
              <a:buNone/>
              <a:defRPr sz="2400">
                <a:solidFill>
                  <a:srgbClr val="595959"/>
                </a:solidFill>
                <a:latin typeface="Century Gothic"/>
                <a:ea typeface="Century Gothic"/>
                <a:cs typeface="Century Gothic"/>
                <a:sym typeface="Century Gothic"/>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5" name="Google Shape;75;p16"/>
          <p:cNvSpPr txBox="1"/>
          <p:nvPr>
            <p:ph idx="1" type="subTitle"/>
          </p:nvPr>
        </p:nvSpPr>
        <p:spPr>
          <a:xfrm>
            <a:off x="4771724" y="2542047"/>
            <a:ext cx="2358300" cy="7419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rgbClr val="595959"/>
              </a:buClr>
              <a:buSzPts val="1100"/>
              <a:buNone/>
              <a:defRPr sz="1100">
                <a:solidFill>
                  <a:srgbClr val="595959"/>
                </a:solidFill>
              </a:defRPr>
            </a:lvl1pPr>
            <a:lvl2pPr lvl="1" rtl="0" algn="ctr">
              <a:lnSpc>
                <a:spcPct val="90000"/>
              </a:lnSpc>
              <a:spcBef>
                <a:spcPts val="400"/>
              </a:spcBef>
              <a:spcAft>
                <a:spcPts val="0"/>
              </a:spcAft>
              <a:buClr>
                <a:srgbClr val="595959"/>
              </a:buClr>
              <a:buSzPts val="1500"/>
              <a:buNone/>
              <a:defRPr sz="1500"/>
            </a:lvl2pPr>
            <a:lvl3pPr lvl="2" rtl="0" algn="ctr">
              <a:lnSpc>
                <a:spcPct val="90000"/>
              </a:lnSpc>
              <a:spcBef>
                <a:spcPts val="400"/>
              </a:spcBef>
              <a:spcAft>
                <a:spcPts val="0"/>
              </a:spcAft>
              <a:buClr>
                <a:srgbClr val="595959"/>
              </a:buClr>
              <a:buSzPts val="1400"/>
              <a:buNone/>
              <a:defRPr sz="1400"/>
            </a:lvl3pPr>
            <a:lvl4pPr lvl="3" rtl="0" algn="ctr">
              <a:lnSpc>
                <a:spcPct val="90000"/>
              </a:lnSpc>
              <a:spcBef>
                <a:spcPts val="400"/>
              </a:spcBef>
              <a:spcAft>
                <a:spcPts val="0"/>
              </a:spcAft>
              <a:buClr>
                <a:srgbClr val="595959"/>
              </a:buClr>
              <a:buSzPts val="1200"/>
              <a:buNone/>
              <a:defRPr sz="1200"/>
            </a:lvl4pPr>
            <a:lvl5pPr lvl="4" rtl="0" algn="ctr">
              <a:lnSpc>
                <a:spcPct val="90000"/>
              </a:lnSpc>
              <a:spcBef>
                <a:spcPts val="400"/>
              </a:spcBef>
              <a:spcAft>
                <a:spcPts val="0"/>
              </a:spcAft>
              <a:buClr>
                <a:srgbClr val="595959"/>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6" name="Google Shape;76;p16"/>
          <p:cNvSpPr/>
          <p:nvPr/>
        </p:nvSpPr>
        <p:spPr>
          <a:xfrm>
            <a:off x="112148" y="4745740"/>
            <a:ext cx="45720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757070"/>
              </a:buClr>
              <a:buSzPts val="1100"/>
              <a:buFont typeface="Helvetica Neue"/>
              <a:buNone/>
            </a:pPr>
            <a:r>
              <a:rPr b="0" i="0" lang="en" sz="1100" u="none" cap="none" strike="noStrike">
                <a:solidFill>
                  <a:srgbClr val="757070"/>
                </a:solidFill>
                <a:highlight>
                  <a:srgbClr val="FFFFFF"/>
                </a:highlight>
                <a:latin typeface="Helvetica Neue"/>
                <a:ea typeface="Helvetica Neue"/>
                <a:cs typeface="Helvetica Neue"/>
                <a:sym typeface="Helvetica Neue"/>
              </a:rPr>
              <a:t>© 2019</a:t>
            </a:r>
            <a:r>
              <a:rPr b="0" i="0" lang="en" sz="1100" u="none" cap="none" strike="noStrike">
                <a:solidFill>
                  <a:srgbClr val="757070"/>
                </a:solidFill>
                <a:highlight>
                  <a:srgbClr val="FFFFFF"/>
                </a:highlight>
                <a:latin typeface="Helvetica Neue"/>
                <a:ea typeface="Helvetica Neue"/>
                <a:cs typeface="Helvetica Neue"/>
                <a:sym typeface="Helvetica Neue"/>
              </a:rPr>
              <a:t> </a:t>
            </a:r>
            <a:r>
              <a:rPr b="0" i="0" lang="en" sz="1100" u="none" cap="none" strike="noStrike">
                <a:solidFill>
                  <a:srgbClr val="757070"/>
                </a:solidFill>
                <a:highlight>
                  <a:srgbClr val="FFFFFF"/>
                </a:highlight>
                <a:latin typeface="Helvetica Neue"/>
                <a:ea typeface="Helvetica Neue"/>
                <a:cs typeface="Helvetica Neue"/>
                <a:sym typeface="Helvetica Neue"/>
              </a:rPr>
              <a:t>AI Singapore - Copyright &amp; Proprietary</a:t>
            </a:r>
            <a:endParaRPr b="0" i="0" sz="1100" u="none" cap="none" strike="noStrike">
              <a:solidFill>
                <a:srgbClr val="75707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Century Gothic"/>
              <a:buNone/>
            </a:pPr>
            <a:r>
              <a:t/>
            </a:r>
            <a:endParaRPr b="0" i="0" sz="1100" u="none" cap="none" strike="noStrike">
              <a:solidFill>
                <a:srgbClr val="757070"/>
              </a:solidFill>
              <a:latin typeface="Helvetica Neue"/>
              <a:ea typeface="Helvetica Neue"/>
              <a:cs typeface="Helvetica Neue"/>
              <a:sym typeface="Helvetica Neu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Logo without tagline)" type="obj">
  <p:cSld name="OBJECT">
    <p:spTree>
      <p:nvGrpSpPr>
        <p:cNvPr id="77" name="Shape 77"/>
        <p:cNvGrpSpPr/>
        <p:nvPr/>
      </p:nvGrpSpPr>
      <p:grpSpPr>
        <a:xfrm>
          <a:off x="0" y="0"/>
          <a:ext cx="0" cy="0"/>
          <a:chOff x="0" y="0"/>
          <a:chExt cx="0" cy="0"/>
        </a:xfrm>
      </p:grpSpPr>
      <p:sp>
        <p:nvSpPr>
          <p:cNvPr id="78" name="Google Shape;78;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7"/>
          <p:cNvSpPr txBox="1"/>
          <p:nvPr>
            <p:ph type="title"/>
          </p:nvPr>
        </p:nvSpPr>
        <p:spPr>
          <a:xfrm>
            <a:off x="628650" y="273844"/>
            <a:ext cx="7886700" cy="852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595959"/>
              </a:buClr>
              <a:buSzPts val="3000"/>
              <a:buFont typeface="Century Gothic"/>
              <a:buNone/>
              <a:defRPr sz="3000">
                <a:solidFill>
                  <a:srgbClr val="595959"/>
                </a:solidFill>
                <a:latin typeface="Century Gothic"/>
                <a:ea typeface="Century Gothic"/>
                <a:cs typeface="Century Gothic"/>
                <a:sym typeface="Century Gothic"/>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 name="Google Shape;80;p17"/>
          <p:cNvSpPr txBox="1"/>
          <p:nvPr>
            <p:ph idx="1" type="body"/>
          </p:nvPr>
        </p:nvSpPr>
        <p:spPr>
          <a:xfrm>
            <a:off x="628650" y="1181526"/>
            <a:ext cx="7886700" cy="3084900"/>
          </a:xfrm>
          <a:prstGeom prst="rect">
            <a:avLst/>
          </a:prstGeom>
          <a:noFill/>
          <a:ln>
            <a:noFill/>
          </a:ln>
        </p:spPr>
        <p:txBody>
          <a:bodyPr anchorCtr="0" anchor="t" bIns="34275" lIns="68575" spcFirstLastPara="1" rIns="68575" wrap="square" tIns="34275">
            <a:noAutofit/>
          </a:bodyPr>
          <a:lstStyle>
            <a:lvl1pPr indent="-342900" lvl="0" marL="457200" rtl="0" algn="l">
              <a:lnSpc>
                <a:spcPct val="90000"/>
              </a:lnSpc>
              <a:spcBef>
                <a:spcPts val="800"/>
              </a:spcBef>
              <a:spcAft>
                <a:spcPts val="0"/>
              </a:spcAft>
              <a:buClr>
                <a:srgbClr val="595959"/>
              </a:buClr>
              <a:buSzPts val="1800"/>
              <a:buChar char="•"/>
              <a:defRPr sz="1800">
                <a:solidFill>
                  <a:srgbClr val="595959"/>
                </a:solidFill>
              </a:defRPr>
            </a:lvl1pPr>
            <a:lvl2pPr indent="-323850" lvl="1" marL="914400" rtl="0" algn="l">
              <a:lnSpc>
                <a:spcPct val="90000"/>
              </a:lnSpc>
              <a:spcBef>
                <a:spcPts val="400"/>
              </a:spcBef>
              <a:spcAft>
                <a:spcPts val="0"/>
              </a:spcAft>
              <a:buClr>
                <a:srgbClr val="595959"/>
              </a:buClr>
              <a:buSzPts val="1500"/>
              <a:buChar char="•"/>
              <a:defRPr sz="1500">
                <a:solidFill>
                  <a:srgbClr val="595959"/>
                </a:solidFill>
              </a:defRPr>
            </a:lvl2pPr>
            <a:lvl3pPr indent="-317500" lvl="2" marL="1371600" rtl="0" algn="l">
              <a:lnSpc>
                <a:spcPct val="90000"/>
              </a:lnSpc>
              <a:spcBef>
                <a:spcPts val="400"/>
              </a:spcBef>
              <a:spcAft>
                <a:spcPts val="0"/>
              </a:spcAft>
              <a:buClr>
                <a:srgbClr val="595959"/>
              </a:buClr>
              <a:buSzPts val="1400"/>
              <a:buChar char="•"/>
              <a:defRPr sz="1400">
                <a:solidFill>
                  <a:srgbClr val="595959"/>
                </a:solidFill>
              </a:defRPr>
            </a:lvl3pPr>
            <a:lvl4pPr indent="-304800" lvl="3" marL="1828800" rtl="0" algn="l">
              <a:lnSpc>
                <a:spcPct val="90000"/>
              </a:lnSpc>
              <a:spcBef>
                <a:spcPts val="400"/>
              </a:spcBef>
              <a:spcAft>
                <a:spcPts val="0"/>
              </a:spcAft>
              <a:buClr>
                <a:srgbClr val="595959"/>
              </a:buClr>
              <a:buSzPts val="1200"/>
              <a:buChar char="•"/>
              <a:defRPr sz="1200">
                <a:solidFill>
                  <a:srgbClr val="595959"/>
                </a:solidFill>
              </a:defRPr>
            </a:lvl4pPr>
            <a:lvl5pPr indent="-304800" lvl="4" marL="2286000" rtl="0" algn="l">
              <a:lnSpc>
                <a:spcPct val="90000"/>
              </a:lnSpc>
              <a:spcBef>
                <a:spcPts val="400"/>
              </a:spcBef>
              <a:spcAft>
                <a:spcPts val="0"/>
              </a:spcAft>
              <a:buClr>
                <a:srgbClr val="595959"/>
              </a:buClr>
              <a:buSzPts val="1200"/>
              <a:buChar char="•"/>
              <a:defRPr sz="1200">
                <a:solidFill>
                  <a:srgbClr val="595959"/>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 name="Google Shape;81;p17"/>
          <p:cNvSpPr/>
          <p:nvPr/>
        </p:nvSpPr>
        <p:spPr>
          <a:xfrm>
            <a:off x="112148" y="4745740"/>
            <a:ext cx="45720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757070"/>
              </a:buClr>
              <a:buSzPts val="1100"/>
              <a:buFont typeface="Helvetica Neue"/>
              <a:buNone/>
            </a:pPr>
            <a:r>
              <a:rPr b="0" i="0" lang="en" sz="1100" u="none" cap="none" strike="noStrike">
                <a:solidFill>
                  <a:srgbClr val="757070"/>
                </a:solidFill>
                <a:highlight>
                  <a:srgbClr val="FFFFFF"/>
                </a:highlight>
                <a:latin typeface="Helvetica Neue"/>
                <a:ea typeface="Helvetica Neue"/>
                <a:cs typeface="Helvetica Neue"/>
                <a:sym typeface="Helvetica Neue"/>
              </a:rPr>
              <a:t>© 2019 AI Singapore - Copyright &amp; Proprietary</a:t>
            </a:r>
            <a:endParaRPr b="0" i="0" sz="1100" u="none" cap="none" strike="noStrike">
              <a:solidFill>
                <a:srgbClr val="75707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Century Gothic"/>
              <a:buNone/>
            </a:pPr>
            <a:r>
              <a:t/>
            </a:r>
            <a:endParaRPr b="0" i="0" sz="1100" u="none" cap="none" strike="noStrike">
              <a:solidFill>
                <a:srgbClr val="757070"/>
              </a:solidFill>
              <a:latin typeface="Helvetica Neue"/>
              <a:ea typeface="Helvetica Neue"/>
              <a:cs typeface="Helvetica Neue"/>
              <a:sym typeface="Helvetica Neu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without tagline)" type="title">
  <p:cSld name="TITLE">
    <p:spTree>
      <p:nvGrpSpPr>
        <p:cNvPr id="89" name="Shape 89"/>
        <p:cNvGrpSpPr/>
        <p:nvPr/>
      </p:nvGrpSpPr>
      <p:grpSpPr>
        <a:xfrm>
          <a:off x="0" y="0"/>
          <a:ext cx="0" cy="0"/>
          <a:chOff x="0" y="0"/>
          <a:chExt cx="0" cy="0"/>
        </a:xfrm>
      </p:grpSpPr>
      <p:sp>
        <p:nvSpPr>
          <p:cNvPr id="90" name="Google Shape;90;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93" name="Google Shape;93;p1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4" name="Google Shape;94;p19"/>
          <p:cNvSpPr txBox="1"/>
          <p:nvPr>
            <p:ph type="ctrTitle"/>
          </p:nvPr>
        </p:nvSpPr>
        <p:spPr>
          <a:xfrm>
            <a:off x="4778943" y="2946020"/>
            <a:ext cx="3599400" cy="7548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595959"/>
              </a:buClr>
              <a:buSzPts val="2400"/>
              <a:buFont typeface="Century Gothic"/>
              <a:buNone/>
              <a:defRPr sz="2400">
                <a:solidFill>
                  <a:srgbClr val="595959"/>
                </a:solidFill>
                <a:latin typeface="Century Gothic"/>
                <a:ea typeface="Century Gothic"/>
                <a:cs typeface="Century Gothic"/>
                <a:sym typeface="Century Gothic"/>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5" name="Google Shape;95;p19"/>
          <p:cNvSpPr txBox="1"/>
          <p:nvPr>
            <p:ph idx="1" type="subTitle"/>
          </p:nvPr>
        </p:nvSpPr>
        <p:spPr>
          <a:xfrm>
            <a:off x="4778943" y="3863114"/>
            <a:ext cx="2358300" cy="7419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rgbClr val="595959"/>
              </a:buClr>
              <a:buSzPts val="1100"/>
              <a:buNone/>
              <a:defRPr sz="1100">
                <a:solidFill>
                  <a:srgbClr val="595959"/>
                </a:solidFill>
              </a:defRPr>
            </a:lvl1pPr>
            <a:lvl2pPr lvl="1" rtl="0" algn="ctr">
              <a:lnSpc>
                <a:spcPct val="90000"/>
              </a:lnSpc>
              <a:spcBef>
                <a:spcPts val="400"/>
              </a:spcBef>
              <a:spcAft>
                <a:spcPts val="0"/>
              </a:spcAft>
              <a:buClr>
                <a:srgbClr val="595959"/>
              </a:buClr>
              <a:buSzPts val="1500"/>
              <a:buNone/>
              <a:defRPr sz="1500"/>
            </a:lvl2pPr>
            <a:lvl3pPr lvl="2" rtl="0" algn="ctr">
              <a:lnSpc>
                <a:spcPct val="90000"/>
              </a:lnSpc>
              <a:spcBef>
                <a:spcPts val="400"/>
              </a:spcBef>
              <a:spcAft>
                <a:spcPts val="0"/>
              </a:spcAft>
              <a:buClr>
                <a:srgbClr val="595959"/>
              </a:buClr>
              <a:buSzPts val="1400"/>
              <a:buNone/>
              <a:defRPr sz="1400"/>
            </a:lvl3pPr>
            <a:lvl4pPr lvl="3" rtl="0" algn="ctr">
              <a:lnSpc>
                <a:spcPct val="90000"/>
              </a:lnSpc>
              <a:spcBef>
                <a:spcPts val="400"/>
              </a:spcBef>
              <a:spcAft>
                <a:spcPts val="0"/>
              </a:spcAft>
              <a:buClr>
                <a:srgbClr val="595959"/>
              </a:buClr>
              <a:buSzPts val="1200"/>
              <a:buNone/>
              <a:defRPr sz="1200"/>
            </a:lvl4pPr>
            <a:lvl5pPr lvl="4" rtl="0" algn="ctr">
              <a:lnSpc>
                <a:spcPct val="90000"/>
              </a:lnSpc>
              <a:spcBef>
                <a:spcPts val="400"/>
              </a:spcBef>
              <a:spcAft>
                <a:spcPts val="0"/>
              </a:spcAft>
              <a:buClr>
                <a:srgbClr val="595959"/>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96" name="Google Shape;96;p19"/>
          <p:cNvSpPr/>
          <p:nvPr/>
        </p:nvSpPr>
        <p:spPr>
          <a:xfrm>
            <a:off x="112148" y="4745740"/>
            <a:ext cx="45720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757070"/>
              </a:buClr>
              <a:buSzPts val="1100"/>
              <a:buFont typeface="Century Gothic"/>
              <a:buNone/>
            </a:pPr>
            <a:r>
              <a:rPr b="0" i="0" lang="en" sz="1100" u="none" cap="none" strike="noStrike">
                <a:solidFill>
                  <a:srgbClr val="757070"/>
                </a:solidFill>
                <a:highlight>
                  <a:srgbClr val="FFFFFF"/>
                </a:highlight>
                <a:latin typeface="Century Gothic"/>
                <a:ea typeface="Century Gothic"/>
                <a:cs typeface="Century Gothic"/>
                <a:sym typeface="Century Gothic"/>
              </a:rPr>
              <a:t>© 202</a:t>
            </a:r>
            <a:r>
              <a:rPr lang="en" sz="1100">
                <a:solidFill>
                  <a:srgbClr val="757070"/>
                </a:solidFill>
                <a:highlight>
                  <a:srgbClr val="FFFFFF"/>
                </a:highlight>
                <a:latin typeface="Century Gothic"/>
                <a:ea typeface="Century Gothic"/>
                <a:cs typeface="Century Gothic"/>
                <a:sym typeface="Century Gothic"/>
              </a:rPr>
              <a:t>1</a:t>
            </a:r>
            <a:r>
              <a:rPr b="0" i="0" lang="en" sz="1100" u="none" cap="none" strike="noStrike">
                <a:solidFill>
                  <a:srgbClr val="757070"/>
                </a:solidFill>
                <a:highlight>
                  <a:srgbClr val="FFFFFF"/>
                </a:highlight>
                <a:latin typeface="Century Gothic"/>
                <a:ea typeface="Century Gothic"/>
                <a:cs typeface="Century Gothic"/>
                <a:sym typeface="Century Gothic"/>
              </a:rPr>
              <a:t> AI Singapore</a:t>
            </a:r>
            <a:endParaRPr b="0" i="0" sz="1100" u="none" cap="none" strike="noStrike">
              <a:solidFill>
                <a:srgbClr val="757070"/>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Logo without tagline)" type="obj">
  <p:cSld name="OBJECT">
    <p:spTree>
      <p:nvGrpSpPr>
        <p:cNvPr id="97" name="Shape 97"/>
        <p:cNvGrpSpPr/>
        <p:nvPr/>
      </p:nvGrpSpPr>
      <p:grpSpPr>
        <a:xfrm>
          <a:off x="0" y="0"/>
          <a:ext cx="0" cy="0"/>
          <a:chOff x="0" y="0"/>
          <a:chExt cx="0" cy="0"/>
        </a:xfrm>
      </p:grpSpPr>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20"/>
          <p:cNvSpPr txBox="1"/>
          <p:nvPr>
            <p:ph type="title"/>
          </p:nvPr>
        </p:nvSpPr>
        <p:spPr>
          <a:xfrm>
            <a:off x="628650" y="273844"/>
            <a:ext cx="7886700" cy="8523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595959"/>
              </a:buClr>
              <a:buSzPts val="3000"/>
              <a:buFont typeface="Century Gothic"/>
              <a:buNone/>
              <a:defRPr sz="3000">
                <a:solidFill>
                  <a:srgbClr val="595959"/>
                </a:solidFill>
                <a:latin typeface="Century Gothic"/>
                <a:ea typeface="Century Gothic"/>
                <a:cs typeface="Century Gothic"/>
                <a:sym typeface="Century Gothic"/>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0" name="Google Shape;100;p20"/>
          <p:cNvSpPr txBox="1"/>
          <p:nvPr>
            <p:ph idx="1" type="body"/>
          </p:nvPr>
        </p:nvSpPr>
        <p:spPr>
          <a:xfrm>
            <a:off x="628650" y="1181526"/>
            <a:ext cx="7886700" cy="3084900"/>
          </a:xfrm>
          <a:prstGeom prst="rect">
            <a:avLst/>
          </a:prstGeom>
          <a:noFill/>
          <a:ln>
            <a:noFill/>
          </a:ln>
        </p:spPr>
        <p:txBody>
          <a:bodyPr anchorCtr="0" anchor="t" bIns="34275" lIns="68575" spcFirstLastPara="1" rIns="68575" wrap="square" tIns="34275">
            <a:noAutofit/>
          </a:bodyPr>
          <a:lstStyle>
            <a:lvl1pPr indent="-342900" lvl="0" marL="457200" rtl="0" algn="l">
              <a:lnSpc>
                <a:spcPct val="90000"/>
              </a:lnSpc>
              <a:spcBef>
                <a:spcPts val="800"/>
              </a:spcBef>
              <a:spcAft>
                <a:spcPts val="0"/>
              </a:spcAft>
              <a:buClr>
                <a:srgbClr val="595959"/>
              </a:buClr>
              <a:buSzPts val="1800"/>
              <a:buChar char="•"/>
              <a:defRPr sz="1800">
                <a:solidFill>
                  <a:srgbClr val="595959"/>
                </a:solidFill>
              </a:defRPr>
            </a:lvl1pPr>
            <a:lvl2pPr indent="-323850" lvl="1" marL="914400" rtl="0" algn="l">
              <a:lnSpc>
                <a:spcPct val="90000"/>
              </a:lnSpc>
              <a:spcBef>
                <a:spcPts val="400"/>
              </a:spcBef>
              <a:spcAft>
                <a:spcPts val="0"/>
              </a:spcAft>
              <a:buClr>
                <a:srgbClr val="595959"/>
              </a:buClr>
              <a:buSzPts val="1500"/>
              <a:buChar char="•"/>
              <a:defRPr sz="1500">
                <a:solidFill>
                  <a:srgbClr val="595959"/>
                </a:solidFill>
              </a:defRPr>
            </a:lvl2pPr>
            <a:lvl3pPr indent="-317500" lvl="2" marL="1371600" rtl="0" algn="l">
              <a:lnSpc>
                <a:spcPct val="90000"/>
              </a:lnSpc>
              <a:spcBef>
                <a:spcPts val="400"/>
              </a:spcBef>
              <a:spcAft>
                <a:spcPts val="0"/>
              </a:spcAft>
              <a:buClr>
                <a:srgbClr val="595959"/>
              </a:buClr>
              <a:buSzPts val="1400"/>
              <a:buChar char="•"/>
              <a:defRPr sz="1400">
                <a:solidFill>
                  <a:srgbClr val="595959"/>
                </a:solidFill>
              </a:defRPr>
            </a:lvl3pPr>
            <a:lvl4pPr indent="-304800" lvl="3" marL="1828800" rtl="0" algn="l">
              <a:lnSpc>
                <a:spcPct val="90000"/>
              </a:lnSpc>
              <a:spcBef>
                <a:spcPts val="400"/>
              </a:spcBef>
              <a:spcAft>
                <a:spcPts val="0"/>
              </a:spcAft>
              <a:buClr>
                <a:srgbClr val="595959"/>
              </a:buClr>
              <a:buSzPts val="1200"/>
              <a:buChar char="•"/>
              <a:defRPr sz="1200">
                <a:solidFill>
                  <a:srgbClr val="595959"/>
                </a:solidFill>
              </a:defRPr>
            </a:lvl4pPr>
            <a:lvl5pPr indent="-304800" lvl="4" marL="2286000" rtl="0" algn="l">
              <a:lnSpc>
                <a:spcPct val="90000"/>
              </a:lnSpc>
              <a:spcBef>
                <a:spcPts val="400"/>
              </a:spcBef>
              <a:spcAft>
                <a:spcPts val="0"/>
              </a:spcAft>
              <a:buClr>
                <a:srgbClr val="595959"/>
              </a:buClr>
              <a:buSzPts val="1200"/>
              <a:buChar char="•"/>
              <a:defRPr sz="1200">
                <a:solidFill>
                  <a:srgbClr val="595959"/>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1" name="Google Shape;101;p20"/>
          <p:cNvSpPr/>
          <p:nvPr/>
        </p:nvSpPr>
        <p:spPr>
          <a:xfrm>
            <a:off x="112148" y="4745740"/>
            <a:ext cx="45720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757070"/>
              </a:buClr>
              <a:buSzPts val="1100"/>
              <a:buFont typeface="Century Gothic"/>
              <a:buNone/>
            </a:pPr>
            <a:r>
              <a:rPr b="0" i="0" lang="en" sz="1100" u="none" cap="none" strike="noStrike">
                <a:solidFill>
                  <a:srgbClr val="757070"/>
                </a:solidFill>
                <a:highlight>
                  <a:srgbClr val="FFFFFF"/>
                </a:highlight>
                <a:latin typeface="Century Gothic"/>
                <a:ea typeface="Century Gothic"/>
                <a:cs typeface="Century Gothic"/>
                <a:sym typeface="Century Gothic"/>
              </a:rPr>
              <a:t>© 202</a:t>
            </a:r>
            <a:r>
              <a:rPr lang="en" sz="1100">
                <a:solidFill>
                  <a:srgbClr val="757070"/>
                </a:solidFill>
                <a:highlight>
                  <a:srgbClr val="FFFFFF"/>
                </a:highlight>
                <a:latin typeface="Century Gothic"/>
                <a:ea typeface="Century Gothic"/>
                <a:cs typeface="Century Gothic"/>
                <a:sym typeface="Century Gothic"/>
              </a:rPr>
              <a:t>1</a:t>
            </a:r>
            <a:r>
              <a:rPr b="0" i="0" lang="en" sz="1100" u="none" cap="none" strike="noStrike">
                <a:solidFill>
                  <a:srgbClr val="757070"/>
                </a:solidFill>
                <a:highlight>
                  <a:srgbClr val="FFFFFF"/>
                </a:highlight>
                <a:latin typeface="Century Gothic"/>
                <a:ea typeface="Century Gothic"/>
                <a:cs typeface="Century Gothic"/>
                <a:sym typeface="Century Gothic"/>
              </a:rPr>
              <a:t> AI Singapore</a:t>
            </a:r>
            <a:endParaRPr b="0" i="0" sz="1100" u="none" cap="none" strike="noStrike">
              <a:solidFill>
                <a:srgbClr val="757070"/>
              </a:solidFill>
              <a:latin typeface="Century Gothic"/>
              <a:ea typeface="Century Gothic"/>
              <a:cs typeface="Century Gothic"/>
              <a:sym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logo without tagline)">
  <p:cSld name="Slide divider (logo without tagline)">
    <p:spTree>
      <p:nvGrpSpPr>
        <p:cNvPr id="102" name="Shape 102"/>
        <p:cNvGrpSpPr/>
        <p:nvPr/>
      </p:nvGrpSpPr>
      <p:grpSpPr>
        <a:xfrm>
          <a:off x="0" y="0"/>
          <a:ext cx="0" cy="0"/>
          <a:chOff x="0" y="0"/>
          <a:chExt cx="0" cy="0"/>
        </a:xfrm>
      </p:grpSpPr>
      <p:sp>
        <p:nvSpPr>
          <p:cNvPr id="103" name="Google Shape;10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106" name="Google Shape;106;p2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7" name="Google Shape;107;p21"/>
          <p:cNvSpPr txBox="1"/>
          <p:nvPr>
            <p:ph type="ctrTitle"/>
          </p:nvPr>
        </p:nvSpPr>
        <p:spPr>
          <a:xfrm>
            <a:off x="4771724" y="1624952"/>
            <a:ext cx="3599400" cy="7548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595959"/>
              </a:buClr>
              <a:buSzPts val="2400"/>
              <a:buFont typeface="Century Gothic"/>
              <a:buNone/>
              <a:defRPr sz="2400">
                <a:solidFill>
                  <a:srgbClr val="595959"/>
                </a:solidFill>
                <a:latin typeface="Century Gothic"/>
                <a:ea typeface="Century Gothic"/>
                <a:cs typeface="Century Gothic"/>
                <a:sym typeface="Century Gothic"/>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1"/>
          <p:cNvSpPr txBox="1"/>
          <p:nvPr>
            <p:ph idx="1" type="subTitle"/>
          </p:nvPr>
        </p:nvSpPr>
        <p:spPr>
          <a:xfrm>
            <a:off x="4771724" y="2542047"/>
            <a:ext cx="2358300" cy="7419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rgbClr val="595959"/>
              </a:buClr>
              <a:buSzPts val="1100"/>
              <a:buNone/>
              <a:defRPr sz="1100">
                <a:solidFill>
                  <a:srgbClr val="595959"/>
                </a:solidFill>
              </a:defRPr>
            </a:lvl1pPr>
            <a:lvl2pPr lvl="1" rtl="0" algn="ctr">
              <a:lnSpc>
                <a:spcPct val="90000"/>
              </a:lnSpc>
              <a:spcBef>
                <a:spcPts val="400"/>
              </a:spcBef>
              <a:spcAft>
                <a:spcPts val="0"/>
              </a:spcAft>
              <a:buClr>
                <a:srgbClr val="595959"/>
              </a:buClr>
              <a:buSzPts val="1500"/>
              <a:buNone/>
              <a:defRPr sz="1500"/>
            </a:lvl2pPr>
            <a:lvl3pPr lvl="2" rtl="0" algn="ctr">
              <a:lnSpc>
                <a:spcPct val="90000"/>
              </a:lnSpc>
              <a:spcBef>
                <a:spcPts val="400"/>
              </a:spcBef>
              <a:spcAft>
                <a:spcPts val="0"/>
              </a:spcAft>
              <a:buClr>
                <a:srgbClr val="595959"/>
              </a:buClr>
              <a:buSzPts val="1400"/>
              <a:buNone/>
              <a:defRPr sz="1400"/>
            </a:lvl3pPr>
            <a:lvl4pPr lvl="3" rtl="0" algn="ctr">
              <a:lnSpc>
                <a:spcPct val="90000"/>
              </a:lnSpc>
              <a:spcBef>
                <a:spcPts val="400"/>
              </a:spcBef>
              <a:spcAft>
                <a:spcPts val="0"/>
              </a:spcAft>
              <a:buClr>
                <a:srgbClr val="595959"/>
              </a:buClr>
              <a:buSzPts val="1200"/>
              <a:buNone/>
              <a:defRPr sz="1200"/>
            </a:lvl4pPr>
            <a:lvl5pPr lvl="4" rtl="0" algn="ctr">
              <a:lnSpc>
                <a:spcPct val="90000"/>
              </a:lnSpc>
              <a:spcBef>
                <a:spcPts val="400"/>
              </a:spcBef>
              <a:spcAft>
                <a:spcPts val="0"/>
              </a:spcAft>
              <a:buClr>
                <a:srgbClr val="595959"/>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09" name="Google Shape;109;p21"/>
          <p:cNvSpPr/>
          <p:nvPr/>
        </p:nvSpPr>
        <p:spPr>
          <a:xfrm>
            <a:off x="112148" y="4745740"/>
            <a:ext cx="45720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757070"/>
              </a:buClr>
              <a:buSzPts val="1100"/>
              <a:buFont typeface="Century Gothic"/>
              <a:buNone/>
            </a:pPr>
            <a:r>
              <a:rPr b="0" i="0" lang="en" sz="1100" u="none" cap="none" strike="noStrike">
                <a:solidFill>
                  <a:srgbClr val="757070"/>
                </a:solidFill>
                <a:highlight>
                  <a:srgbClr val="FFFFFF"/>
                </a:highlight>
                <a:latin typeface="Century Gothic"/>
                <a:ea typeface="Century Gothic"/>
                <a:cs typeface="Century Gothic"/>
                <a:sym typeface="Century Gothic"/>
              </a:rPr>
              <a:t>© 202</a:t>
            </a:r>
            <a:r>
              <a:rPr lang="en" sz="1100">
                <a:solidFill>
                  <a:srgbClr val="757070"/>
                </a:solidFill>
                <a:highlight>
                  <a:srgbClr val="FFFFFF"/>
                </a:highlight>
                <a:latin typeface="Century Gothic"/>
                <a:ea typeface="Century Gothic"/>
                <a:cs typeface="Century Gothic"/>
                <a:sym typeface="Century Gothic"/>
              </a:rPr>
              <a:t>1</a:t>
            </a:r>
            <a:r>
              <a:rPr b="0" i="0" lang="en" sz="1100" u="none" cap="none" strike="noStrike">
                <a:solidFill>
                  <a:srgbClr val="757070"/>
                </a:solidFill>
                <a:highlight>
                  <a:srgbClr val="FFFFFF"/>
                </a:highlight>
                <a:latin typeface="Century Gothic"/>
                <a:ea typeface="Century Gothic"/>
                <a:cs typeface="Century Gothic"/>
                <a:sym typeface="Century Gothic"/>
              </a:rPr>
              <a:t> </a:t>
            </a:r>
            <a:r>
              <a:rPr b="0" i="0" lang="en" sz="1100" u="none" cap="none" strike="noStrike">
                <a:solidFill>
                  <a:srgbClr val="757070"/>
                </a:solidFill>
                <a:highlight>
                  <a:srgbClr val="FFFFFF"/>
                </a:highlight>
                <a:latin typeface="Century Gothic"/>
                <a:ea typeface="Century Gothic"/>
                <a:cs typeface="Century Gothic"/>
                <a:sym typeface="Century Gothic"/>
              </a:rPr>
              <a:t>AI Singapore</a:t>
            </a:r>
            <a:endParaRPr b="0" i="0" sz="1100" u="none" cap="none" strike="noStrike">
              <a:solidFill>
                <a:srgbClr val="757070"/>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595959"/>
              </a:buClr>
              <a:buSzPts val="3300"/>
              <a:buFont typeface="Century Gothic"/>
              <a:buNone/>
              <a:defRPr b="0" i="0" sz="3300" u="none" cap="none" strike="noStrike">
                <a:solidFill>
                  <a:srgbClr val="595959"/>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rgbClr val="595959"/>
              </a:buClr>
              <a:buSzPts val="2100"/>
              <a:buFont typeface="Arial"/>
              <a:buChar char="•"/>
              <a:defRPr b="0" i="0" sz="2100" u="none" cap="none" strike="noStrike">
                <a:solidFill>
                  <a:srgbClr val="595959"/>
                </a:solidFill>
                <a:latin typeface="Century Gothic"/>
                <a:ea typeface="Century Gothic"/>
                <a:cs typeface="Century Gothic"/>
                <a:sym typeface="Century Gothic"/>
              </a:defRPr>
            </a:lvl1pPr>
            <a:lvl2pPr indent="-342900" lvl="1" marL="914400" marR="0" rtl="0" algn="l">
              <a:lnSpc>
                <a:spcPct val="90000"/>
              </a:lnSpc>
              <a:spcBef>
                <a:spcPts val="400"/>
              </a:spcBef>
              <a:spcAft>
                <a:spcPts val="0"/>
              </a:spcAft>
              <a:buClr>
                <a:srgbClr val="595959"/>
              </a:buClr>
              <a:buSzPts val="1800"/>
              <a:buFont typeface="Arial"/>
              <a:buChar char="•"/>
              <a:defRPr b="0" i="0" sz="1800" u="none" cap="none" strike="noStrike">
                <a:solidFill>
                  <a:srgbClr val="595959"/>
                </a:solidFill>
                <a:latin typeface="Century Gothic"/>
                <a:ea typeface="Century Gothic"/>
                <a:cs typeface="Century Gothic"/>
                <a:sym typeface="Century Gothic"/>
              </a:defRPr>
            </a:lvl2pPr>
            <a:lvl3pPr indent="-323850" lvl="2" marL="1371600" marR="0" rtl="0" algn="l">
              <a:lnSpc>
                <a:spcPct val="90000"/>
              </a:lnSpc>
              <a:spcBef>
                <a:spcPts val="400"/>
              </a:spcBef>
              <a:spcAft>
                <a:spcPts val="0"/>
              </a:spcAft>
              <a:buClr>
                <a:srgbClr val="595959"/>
              </a:buClr>
              <a:buSzPts val="1500"/>
              <a:buFont typeface="Arial"/>
              <a:buChar char="•"/>
              <a:defRPr b="0" i="0" sz="1500" u="none" cap="none" strike="noStrike">
                <a:solidFill>
                  <a:srgbClr val="595959"/>
                </a:solidFill>
                <a:latin typeface="Century Gothic"/>
                <a:ea typeface="Century Gothic"/>
                <a:cs typeface="Century Gothic"/>
                <a:sym typeface="Century Gothic"/>
              </a:defRPr>
            </a:lvl3pPr>
            <a:lvl4pPr indent="-317500" lvl="3" marL="1828800" marR="0" rtl="0" algn="l">
              <a:lnSpc>
                <a:spcPct val="90000"/>
              </a:lnSpc>
              <a:spcBef>
                <a:spcPts val="400"/>
              </a:spcBef>
              <a:spcAft>
                <a:spcPts val="0"/>
              </a:spcAft>
              <a:buClr>
                <a:srgbClr val="595959"/>
              </a:buClr>
              <a:buSzPts val="1400"/>
              <a:buFont typeface="Arial"/>
              <a:buChar char="•"/>
              <a:defRPr b="0" i="0" sz="1400" u="none" cap="none" strike="noStrike">
                <a:solidFill>
                  <a:srgbClr val="595959"/>
                </a:solidFill>
                <a:latin typeface="Century Gothic"/>
                <a:ea typeface="Century Gothic"/>
                <a:cs typeface="Century Gothic"/>
                <a:sym typeface="Century Gothic"/>
              </a:defRPr>
            </a:lvl4pPr>
            <a:lvl5pPr indent="-317500" lvl="4" marL="2286000" marR="0" rtl="0" algn="l">
              <a:lnSpc>
                <a:spcPct val="90000"/>
              </a:lnSpc>
              <a:spcBef>
                <a:spcPts val="400"/>
              </a:spcBef>
              <a:spcAft>
                <a:spcPts val="0"/>
              </a:spcAft>
              <a:buClr>
                <a:srgbClr val="595959"/>
              </a:buClr>
              <a:buSzPts val="1400"/>
              <a:buFont typeface="Arial"/>
              <a:buChar char="•"/>
              <a:defRPr b="0" i="0" sz="1400" u="none" cap="none" strike="noStrike">
                <a:solidFill>
                  <a:srgbClr val="595959"/>
                </a:solidFill>
                <a:latin typeface="Century Gothic"/>
                <a:ea typeface="Century Gothic"/>
                <a:cs typeface="Century Gothic"/>
                <a:sym typeface="Century Gothic"/>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90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90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90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90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90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90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90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13"/>
          <p:cNvPicPr preferRelativeResize="0"/>
          <p:nvPr/>
        </p:nvPicPr>
        <p:blipFill rotWithShape="1">
          <a:blip r:embed="rId1">
            <a:alphaModFix/>
          </a:blip>
          <a:srcRect b="0" l="0" r="0" t="0"/>
          <a:stretch/>
        </p:blipFill>
        <p:spPr>
          <a:xfrm>
            <a:off x="6127623" y="4351829"/>
            <a:ext cx="2800350" cy="66436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595959"/>
              </a:buClr>
              <a:buSzPts val="3300"/>
              <a:buFont typeface="Century Gothic"/>
              <a:buNone/>
              <a:defRPr b="0" i="0" sz="3300" u="none" cap="none" strike="noStrike">
                <a:solidFill>
                  <a:srgbClr val="595959"/>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4" name="Google Shape;84;p1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rgbClr val="595959"/>
              </a:buClr>
              <a:buSzPts val="2100"/>
              <a:buFont typeface="Arial"/>
              <a:buChar char="•"/>
              <a:defRPr b="0" i="0" sz="2100" u="none" cap="none" strike="noStrike">
                <a:solidFill>
                  <a:srgbClr val="595959"/>
                </a:solidFill>
                <a:latin typeface="Century Gothic"/>
                <a:ea typeface="Century Gothic"/>
                <a:cs typeface="Century Gothic"/>
                <a:sym typeface="Century Gothic"/>
              </a:defRPr>
            </a:lvl1pPr>
            <a:lvl2pPr indent="-342900" lvl="1" marL="914400" marR="0" rtl="0" algn="l">
              <a:lnSpc>
                <a:spcPct val="90000"/>
              </a:lnSpc>
              <a:spcBef>
                <a:spcPts val="400"/>
              </a:spcBef>
              <a:spcAft>
                <a:spcPts val="0"/>
              </a:spcAft>
              <a:buClr>
                <a:srgbClr val="595959"/>
              </a:buClr>
              <a:buSzPts val="1800"/>
              <a:buFont typeface="Arial"/>
              <a:buChar char="•"/>
              <a:defRPr b="0" i="0" sz="1800" u="none" cap="none" strike="noStrike">
                <a:solidFill>
                  <a:srgbClr val="595959"/>
                </a:solidFill>
                <a:latin typeface="Century Gothic"/>
                <a:ea typeface="Century Gothic"/>
                <a:cs typeface="Century Gothic"/>
                <a:sym typeface="Century Gothic"/>
              </a:defRPr>
            </a:lvl2pPr>
            <a:lvl3pPr indent="-323850" lvl="2" marL="1371600" marR="0" rtl="0" algn="l">
              <a:lnSpc>
                <a:spcPct val="90000"/>
              </a:lnSpc>
              <a:spcBef>
                <a:spcPts val="400"/>
              </a:spcBef>
              <a:spcAft>
                <a:spcPts val="0"/>
              </a:spcAft>
              <a:buClr>
                <a:srgbClr val="595959"/>
              </a:buClr>
              <a:buSzPts val="1500"/>
              <a:buFont typeface="Arial"/>
              <a:buChar char="•"/>
              <a:defRPr b="0" i="0" sz="1500" u="none" cap="none" strike="noStrike">
                <a:solidFill>
                  <a:srgbClr val="595959"/>
                </a:solidFill>
                <a:latin typeface="Century Gothic"/>
                <a:ea typeface="Century Gothic"/>
                <a:cs typeface="Century Gothic"/>
                <a:sym typeface="Century Gothic"/>
              </a:defRPr>
            </a:lvl3pPr>
            <a:lvl4pPr indent="-317500" lvl="3" marL="1828800" marR="0" rtl="0" algn="l">
              <a:lnSpc>
                <a:spcPct val="90000"/>
              </a:lnSpc>
              <a:spcBef>
                <a:spcPts val="400"/>
              </a:spcBef>
              <a:spcAft>
                <a:spcPts val="0"/>
              </a:spcAft>
              <a:buClr>
                <a:srgbClr val="595959"/>
              </a:buClr>
              <a:buSzPts val="1400"/>
              <a:buFont typeface="Arial"/>
              <a:buChar char="•"/>
              <a:defRPr b="0" i="0" sz="1400" u="none" cap="none" strike="noStrike">
                <a:solidFill>
                  <a:srgbClr val="595959"/>
                </a:solidFill>
                <a:latin typeface="Century Gothic"/>
                <a:ea typeface="Century Gothic"/>
                <a:cs typeface="Century Gothic"/>
                <a:sym typeface="Century Gothic"/>
              </a:defRPr>
            </a:lvl4pPr>
            <a:lvl5pPr indent="-317500" lvl="4" marL="2286000" marR="0" rtl="0" algn="l">
              <a:lnSpc>
                <a:spcPct val="90000"/>
              </a:lnSpc>
              <a:spcBef>
                <a:spcPts val="400"/>
              </a:spcBef>
              <a:spcAft>
                <a:spcPts val="0"/>
              </a:spcAft>
              <a:buClr>
                <a:srgbClr val="595959"/>
              </a:buClr>
              <a:buSzPts val="1400"/>
              <a:buFont typeface="Arial"/>
              <a:buChar char="•"/>
              <a:defRPr b="0" i="0" sz="1400" u="none" cap="none" strike="noStrike">
                <a:solidFill>
                  <a:srgbClr val="595959"/>
                </a:solidFill>
                <a:latin typeface="Century Gothic"/>
                <a:ea typeface="Century Gothic"/>
                <a:cs typeface="Century Gothic"/>
                <a:sym typeface="Century Gothic"/>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9pPr>
          </a:lstStyle>
          <a:p/>
        </p:txBody>
      </p:sp>
      <p:sp>
        <p:nvSpPr>
          <p:cNvPr id="85" name="Google Shape;85;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6" name="Google Shape;86;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7" name="Google Shape;87;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90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90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90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90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90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90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90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pic>
        <p:nvPicPr>
          <p:cNvPr id="88" name="Google Shape;88;p18"/>
          <p:cNvPicPr preferRelativeResize="0"/>
          <p:nvPr/>
        </p:nvPicPr>
        <p:blipFill rotWithShape="1">
          <a:blip r:embed="rId1">
            <a:alphaModFix/>
          </a:blip>
          <a:srcRect b="0" l="0" r="0" t="0"/>
          <a:stretch/>
        </p:blipFill>
        <p:spPr>
          <a:xfrm>
            <a:off x="6127623" y="4351829"/>
            <a:ext cx="2800350" cy="66436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text-summariser-newsy.herokuapp.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hyperlink" Target="https://startbootstrap.com/" TargetMode="External"/><Relationship Id="rId4" Type="http://schemas.openxmlformats.org/officeDocument/2006/relationships/image" Target="../media/image14.png"/><Relationship Id="rId5"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hyperlink" Target="https://startbootstrap.com/" TargetMode="External"/><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22.png"/><Relationship Id="rId7"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ctrTitle"/>
          </p:nvPr>
        </p:nvSpPr>
        <p:spPr>
          <a:xfrm>
            <a:off x="4778943" y="3108320"/>
            <a:ext cx="3599400" cy="7548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595959"/>
              </a:buClr>
              <a:buSzPts val="1800"/>
              <a:buFont typeface="Century Gothic"/>
              <a:buNone/>
            </a:pPr>
            <a:r>
              <a:rPr b="1" lang="en" sz="1800"/>
              <a:t>Newsy</a:t>
            </a:r>
            <a:endParaRPr b="1" sz="1800"/>
          </a:p>
          <a:p>
            <a:pPr indent="0" lvl="0" marL="0" rtl="0" algn="l">
              <a:lnSpc>
                <a:spcPct val="90000"/>
              </a:lnSpc>
              <a:spcBef>
                <a:spcPts val="0"/>
              </a:spcBef>
              <a:spcAft>
                <a:spcPts val="0"/>
              </a:spcAft>
              <a:buClr>
                <a:srgbClr val="595959"/>
              </a:buClr>
              <a:buSzPts val="1800"/>
              <a:buFont typeface="Century Gothic"/>
              <a:buNone/>
            </a:pPr>
            <a:r>
              <a:rPr b="1" lang="en" sz="1800"/>
              <a:t>News Summarizer</a:t>
            </a:r>
            <a:endParaRPr b="1" sz="1800"/>
          </a:p>
          <a:p>
            <a:pPr indent="0" lvl="0" marL="0" rtl="0" algn="l">
              <a:lnSpc>
                <a:spcPct val="90000"/>
              </a:lnSpc>
              <a:spcBef>
                <a:spcPts val="0"/>
              </a:spcBef>
              <a:spcAft>
                <a:spcPts val="0"/>
              </a:spcAft>
              <a:buClr>
                <a:srgbClr val="595959"/>
              </a:buClr>
              <a:buSzPts val="1800"/>
              <a:buFont typeface="Century Gothic"/>
              <a:buNone/>
            </a:pPr>
            <a:r>
              <a:rPr b="1" lang="en" sz="1800"/>
              <a:t>Assignment 8 Team 4</a:t>
            </a:r>
            <a:br>
              <a:rPr b="1" lang="en" sz="1800">
                <a:latin typeface="Century Gothic"/>
                <a:ea typeface="Century Gothic"/>
                <a:cs typeface="Century Gothic"/>
                <a:sym typeface="Century Gothic"/>
              </a:rPr>
            </a:br>
            <a:r>
              <a:rPr b="1" lang="en" sz="1800">
                <a:latin typeface="Century Gothic"/>
                <a:ea typeface="Century Gothic"/>
                <a:cs typeface="Century Gothic"/>
                <a:sym typeface="Century Gothic"/>
              </a:rPr>
              <a:t>AIAP</a:t>
            </a:r>
            <a:r>
              <a:rPr b="1" lang="en" sz="1800"/>
              <a:t>7</a:t>
            </a:r>
            <a:endParaRPr sz="1800">
              <a:latin typeface="Century Gothic"/>
              <a:ea typeface="Century Gothic"/>
              <a:cs typeface="Century Gothic"/>
              <a:sym typeface="Century Gothic"/>
            </a:endParaRPr>
          </a:p>
        </p:txBody>
      </p:sp>
      <p:sp>
        <p:nvSpPr>
          <p:cNvPr id="115" name="Google Shape;115;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16" name="Google Shape;116;p22"/>
          <p:cNvSpPr txBox="1"/>
          <p:nvPr>
            <p:ph idx="1" type="subTitle"/>
          </p:nvPr>
        </p:nvSpPr>
        <p:spPr>
          <a:xfrm>
            <a:off x="4778955" y="3863125"/>
            <a:ext cx="3945600" cy="741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t>25/01/2021</a:t>
            </a:r>
            <a:endParaRPr b="1"/>
          </a:p>
          <a:p>
            <a:pPr indent="0" lvl="0" marL="0" rtl="0" algn="l">
              <a:spcBef>
                <a:spcPts val="800"/>
              </a:spcBef>
              <a:spcAft>
                <a:spcPts val="0"/>
              </a:spcAft>
              <a:buNone/>
            </a:pPr>
            <a:r>
              <a:rPr lang="en" u="sng">
                <a:solidFill>
                  <a:schemeClr val="hlink"/>
                </a:solidFill>
                <a:hlinkClick r:id="rId3"/>
              </a:rPr>
              <a:t>https://text-summariser-newsy.herokuapp.com/</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Sample News Article and Summary </a:t>
            </a:r>
            <a:endParaRPr b="1"/>
          </a:p>
        </p:txBody>
      </p:sp>
      <p:sp>
        <p:nvSpPr>
          <p:cNvPr id="190" name="Google Shape;190;p31"/>
          <p:cNvSpPr txBox="1"/>
          <p:nvPr/>
        </p:nvSpPr>
        <p:spPr>
          <a:xfrm>
            <a:off x="0" y="1425850"/>
            <a:ext cx="4572000" cy="363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rPr>
              <a:t>b'Ad sales boost Time Warner profit\n\nQuarterly profits at US media giant TimeWarner jumped 76% to $1.13bn (\xc2\xa3600m) for the three months to December, from $639m year-earlier.\n\nThe firm, which is now one of the biggest investors in Google, benefited from sales of high-speed internet connections and higher advert sales. TimeWarner said fourth quarter sales rose 2% to $11.1bn from $10.9bn. Its profits were buoyed by one-off gains which offset a profit dip at Warner Bros, and less users for AOL.\n\nTime Warner said on Friday that it now owns 8% of search-engine Google. But its own internet business, AOL, had has mixed fortunes. It lost 464,000 subscribers in the fourth quarter profits were lower than in the preceding three quarters. However, the company said AOL\'s underlying profit before exceptional items rose 8% on the back of stronger internet advertising revenues. It hopes to increase subscribers by offering the online service free to TimeWarner internet customers and will try to sign up AOL\'s existing customers for high-speed broadband. TimeWarner also has to restate 2000 and 2003 results following a probe by the US Securities Exchange Commission (SEC), which is close to concluding…..</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p:txBody>
      </p:sp>
      <p:sp>
        <p:nvSpPr>
          <p:cNvPr id="191" name="Google Shape;191;p31"/>
          <p:cNvSpPr/>
          <p:nvPr/>
        </p:nvSpPr>
        <p:spPr>
          <a:xfrm>
            <a:off x="0" y="1020325"/>
            <a:ext cx="4572000" cy="405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entury Gothic"/>
                <a:ea typeface="Century Gothic"/>
                <a:cs typeface="Century Gothic"/>
                <a:sym typeface="Century Gothic"/>
              </a:rPr>
              <a:t>Sample News Article</a:t>
            </a:r>
            <a:endParaRPr b="1">
              <a:latin typeface="Century Gothic"/>
              <a:ea typeface="Century Gothic"/>
              <a:cs typeface="Century Gothic"/>
              <a:sym typeface="Century Gothic"/>
            </a:endParaRPr>
          </a:p>
        </p:txBody>
      </p:sp>
      <p:sp>
        <p:nvSpPr>
          <p:cNvPr id="192" name="Google Shape;192;p31"/>
          <p:cNvSpPr/>
          <p:nvPr/>
        </p:nvSpPr>
        <p:spPr>
          <a:xfrm>
            <a:off x="4640400" y="1020325"/>
            <a:ext cx="4503600" cy="405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entury Gothic"/>
                <a:ea typeface="Century Gothic"/>
                <a:cs typeface="Century Gothic"/>
                <a:sym typeface="Century Gothic"/>
              </a:rPr>
              <a:t>Sample Summary</a:t>
            </a:r>
            <a:endParaRPr b="1">
              <a:latin typeface="Century Gothic"/>
              <a:ea typeface="Century Gothic"/>
              <a:cs typeface="Century Gothic"/>
              <a:sym typeface="Century Gothic"/>
            </a:endParaRPr>
          </a:p>
        </p:txBody>
      </p:sp>
      <p:sp>
        <p:nvSpPr>
          <p:cNvPr id="193" name="Google Shape;193;p31"/>
          <p:cNvSpPr txBox="1"/>
          <p:nvPr/>
        </p:nvSpPr>
        <p:spPr>
          <a:xfrm>
            <a:off x="4640400" y="1425850"/>
            <a:ext cx="4503600" cy="294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solidFill>
                  <a:schemeClr val="dk1"/>
                </a:solidFill>
                <a:highlight>
                  <a:srgbClr val="FFFFFF"/>
                </a:highlight>
              </a:rPr>
              <a:t>b"TimeWarner said fourth quarter sales rose 2% to $11.1bn from $10.9bn.For the full-year, TimeWarner posted a profit of $3.36bn, up 27% from its 2003 performance, while revenues grew 6.4% to $42.09bn.Quarterly profits at US media giant TimeWarner jumped 76% to $1.13bn (\xc2\xa3600m) for the three months to December, from $639m year-earlier.However, the company said AOL's underlying profit before exceptional items rose 8% on the back of stronger internet advertising revenues.Its profits were buoyed by one-off gains which offset a profit dip at Warner Bros, and less users for AOL.For 2005, TimeWarner is projecting operating earnings growth of around 5%, and also expects higher revenue and wider profit margins.It lost 464,000 subscribers in the fourth quarter profits were lower than in the preceding three quarters.Time Warner's fourth quarter profits were slightly better than analysts' expectations."</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p:txBody>
      </p:sp>
      <p:sp>
        <p:nvSpPr>
          <p:cNvPr id="194" name="Google Shape;194;p31"/>
          <p:cNvSpPr/>
          <p:nvPr/>
        </p:nvSpPr>
        <p:spPr>
          <a:xfrm>
            <a:off x="55900" y="1509500"/>
            <a:ext cx="167700" cy="1956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1"/>
          <p:cNvSpPr/>
          <p:nvPr/>
        </p:nvSpPr>
        <p:spPr>
          <a:xfrm>
            <a:off x="2230100" y="1635225"/>
            <a:ext cx="1040400" cy="1956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1"/>
          <p:cNvSpPr/>
          <p:nvPr/>
        </p:nvSpPr>
        <p:spPr>
          <a:xfrm>
            <a:off x="2292200" y="1830825"/>
            <a:ext cx="335400" cy="2517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p:nvPr/>
        </p:nvSpPr>
        <p:spPr>
          <a:xfrm>
            <a:off x="369450" y="2571750"/>
            <a:ext cx="335400" cy="2517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1"/>
          <p:cNvSpPr/>
          <p:nvPr/>
        </p:nvSpPr>
        <p:spPr>
          <a:xfrm>
            <a:off x="223600" y="3236625"/>
            <a:ext cx="335400" cy="2517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1"/>
          <p:cNvSpPr/>
          <p:nvPr/>
        </p:nvSpPr>
        <p:spPr>
          <a:xfrm>
            <a:off x="4572000" y="1481450"/>
            <a:ext cx="335400" cy="2517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1"/>
          <p:cNvSpPr/>
          <p:nvPr/>
        </p:nvSpPr>
        <p:spPr>
          <a:xfrm>
            <a:off x="5366750" y="2243225"/>
            <a:ext cx="1040400" cy="1956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ctrTitle"/>
          </p:nvPr>
        </p:nvSpPr>
        <p:spPr>
          <a:xfrm>
            <a:off x="4841625" y="2715150"/>
            <a:ext cx="4187400" cy="7548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None/>
            </a:pPr>
            <a:r>
              <a:rPr b="1" lang="en" sz="4000"/>
              <a:t>3</a:t>
            </a:r>
            <a:r>
              <a:rPr b="1" lang="en" sz="4000"/>
              <a:t>. </a:t>
            </a:r>
            <a:r>
              <a:rPr b="1" lang="en" sz="4000"/>
              <a:t>Data preprocessing</a:t>
            </a:r>
            <a:endParaRPr b="1" sz="4000"/>
          </a:p>
          <a:p>
            <a:pPr indent="0" lvl="0" marL="0" rtl="0" algn="l">
              <a:lnSpc>
                <a:spcPct val="90000"/>
              </a:lnSpc>
              <a:spcBef>
                <a:spcPts val="0"/>
              </a:spcBef>
              <a:spcAft>
                <a:spcPts val="0"/>
              </a:spcAft>
              <a:buNone/>
            </a:pPr>
            <a:r>
              <a:t/>
            </a:r>
            <a:endParaRPr b="1" sz="4000"/>
          </a:p>
          <a:p>
            <a:pPr indent="0" lvl="0" marL="0" rtl="0" algn="l">
              <a:lnSpc>
                <a:spcPct val="90000"/>
              </a:lnSpc>
              <a:spcBef>
                <a:spcPts val="0"/>
              </a:spcBef>
              <a:spcAft>
                <a:spcPts val="0"/>
              </a:spcAft>
              <a:buNone/>
            </a:pPr>
            <a:r>
              <a:rPr b="1" lang="en" sz="4000"/>
              <a:t> </a:t>
            </a:r>
            <a:endParaRPr b="1"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Data Cleaning</a:t>
            </a:r>
            <a:endParaRPr b="1"/>
          </a:p>
        </p:txBody>
      </p:sp>
      <p:sp>
        <p:nvSpPr>
          <p:cNvPr id="211" name="Google Shape;211;p33"/>
          <p:cNvSpPr txBox="1"/>
          <p:nvPr>
            <p:ph idx="1" type="body"/>
          </p:nvPr>
        </p:nvSpPr>
        <p:spPr>
          <a:xfrm>
            <a:off x="628650" y="1181526"/>
            <a:ext cx="7886700" cy="30849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SzPts val="1800"/>
              <a:buChar char="•"/>
            </a:pPr>
            <a:r>
              <a:rPr lang="en"/>
              <a:t>R</a:t>
            </a:r>
            <a:r>
              <a:rPr lang="en"/>
              <a:t>emove '\n', '\BA', parenthesis, multiple spaces, artifacts (e.g. '\'), various 'xa-' and 'xc2' that has not much meaningful insights</a:t>
            </a:r>
            <a:endParaRPr/>
          </a:p>
          <a:p>
            <a:pPr indent="-342900" lvl="0" marL="457200" rtl="0" algn="l">
              <a:spcBef>
                <a:spcPts val="1000"/>
              </a:spcBef>
              <a:spcAft>
                <a:spcPts val="0"/>
              </a:spcAft>
              <a:buSzPts val="1800"/>
              <a:buChar char="•"/>
            </a:pPr>
            <a:r>
              <a:rPr lang="en"/>
              <a:t>Substituted '$' with USD as dollar signs here in BBC news refers to US Dollars</a:t>
            </a:r>
            <a:endParaRPr/>
          </a:p>
          <a:p>
            <a:pPr indent="-342900" lvl="0" marL="457200" rtl="0" algn="l">
              <a:spcBef>
                <a:spcPts val="1000"/>
              </a:spcBef>
              <a:spcAft>
                <a:spcPts val="0"/>
              </a:spcAft>
              <a:buSzPts val="1800"/>
              <a:buChar char="•"/>
            </a:pPr>
            <a:r>
              <a:rPr lang="en"/>
              <a:t>Substituted '%' with 'percent'</a:t>
            </a:r>
            <a:endParaRPr/>
          </a:p>
          <a:p>
            <a:pPr indent="-342900" lvl="0" marL="457200" rtl="0" algn="l">
              <a:spcBef>
                <a:spcPts val="1000"/>
              </a:spcBef>
              <a:spcAft>
                <a:spcPts val="1000"/>
              </a:spcAft>
              <a:buSzPts val="1800"/>
              <a:buChar char="•"/>
            </a:pPr>
            <a:r>
              <a:rPr lang="en"/>
              <a:t>Remove stopwords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ctrTitle"/>
          </p:nvPr>
        </p:nvSpPr>
        <p:spPr>
          <a:xfrm>
            <a:off x="4771724" y="1624952"/>
            <a:ext cx="3599400" cy="754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4000"/>
              <a:t>4</a:t>
            </a:r>
            <a:r>
              <a:rPr b="1" lang="en" sz="4000"/>
              <a:t>. Modelling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2 types of text summarisation</a:t>
            </a:r>
            <a:endParaRPr b="1"/>
          </a:p>
        </p:txBody>
      </p:sp>
      <p:graphicFrame>
        <p:nvGraphicFramePr>
          <p:cNvPr id="222" name="Google Shape;222;p35"/>
          <p:cNvGraphicFramePr/>
          <p:nvPr/>
        </p:nvGraphicFramePr>
        <p:xfrm>
          <a:off x="723900" y="1047750"/>
          <a:ext cx="3000000" cy="3000000"/>
        </p:xfrm>
        <a:graphic>
          <a:graphicData uri="http://schemas.openxmlformats.org/drawingml/2006/table">
            <a:tbl>
              <a:tblPr>
                <a:noFill/>
                <a:tableStyleId>{AD5D163C-4AF2-4FDF-8D3E-7112E925ED42}</a:tableStyleId>
              </a:tblPr>
              <a:tblGrid>
                <a:gridCol w="3895800"/>
                <a:gridCol w="3895800"/>
              </a:tblGrid>
              <a:tr h="353100">
                <a:tc>
                  <a:txBody>
                    <a:bodyPr/>
                    <a:lstStyle/>
                    <a:p>
                      <a:pPr indent="0" lvl="0" marL="0" rtl="0" algn="l">
                        <a:spcBef>
                          <a:spcPts val="0"/>
                        </a:spcBef>
                        <a:spcAft>
                          <a:spcPts val="0"/>
                        </a:spcAft>
                        <a:buNone/>
                      </a:pPr>
                      <a:r>
                        <a:rPr b="1" lang="en">
                          <a:latin typeface="Century Gothic"/>
                          <a:ea typeface="Century Gothic"/>
                          <a:cs typeface="Century Gothic"/>
                          <a:sym typeface="Century Gothic"/>
                        </a:rPr>
                        <a:t>Extractive</a:t>
                      </a:r>
                      <a:endParaRPr b="1">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a:latin typeface="Century Gothic"/>
                          <a:ea typeface="Century Gothic"/>
                          <a:cs typeface="Century Gothic"/>
                          <a:sym typeface="Century Gothic"/>
                        </a:rPr>
                        <a:t>Abstractive</a:t>
                      </a:r>
                      <a:endParaRPr b="1">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1232325">
                <a:tc>
                  <a:txBody>
                    <a:bodyPr/>
                    <a:lstStyle/>
                    <a:p>
                      <a:pPr indent="-317500" lvl="0" marL="342900" rtl="0" algn="l">
                        <a:spcBef>
                          <a:spcPts val="0"/>
                        </a:spcBef>
                        <a:spcAft>
                          <a:spcPts val="0"/>
                        </a:spcAft>
                        <a:buSzPts val="1400"/>
                        <a:buFont typeface="Century Gothic"/>
                        <a:buChar char="●"/>
                      </a:pPr>
                      <a:r>
                        <a:rPr lang="en">
                          <a:latin typeface="Century Gothic"/>
                          <a:ea typeface="Century Gothic"/>
                          <a:cs typeface="Century Gothic"/>
                          <a:sym typeface="Century Gothic"/>
                        </a:rPr>
                        <a:t>E</a:t>
                      </a:r>
                      <a:r>
                        <a:rPr lang="en">
                          <a:latin typeface="Century Gothic"/>
                          <a:ea typeface="Century Gothic"/>
                          <a:cs typeface="Century Gothic"/>
                          <a:sym typeface="Century Gothic"/>
                        </a:rPr>
                        <a:t>xtracts words/phrases/sentences from the original text to create a summary</a:t>
                      </a:r>
                      <a:endParaRPr>
                        <a:latin typeface="Century Gothic"/>
                        <a:ea typeface="Century Gothic"/>
                        <a:cs typeface="Century Gothic"/>
                        <a:sym typeface="Century Gothic"/>
                      </a:endParaRPr>
                    </a:p>
                    <a:p>
                      <a:pPr indent="-317500" lvl="0" marL="342900" rtl="0" algn="l">
                        <a:spcBef>
                          <a:spcPts val="0"/>
                        </a:spcBef>
                        <a:spcAft>
                          <a:spcPts val="0"/>
                        </a:spcAft>
                        <a:buSzPts val="1400"/>
                        <a:buFont typeface="Century Gothic"/>
                        <a:buChar char="●"/>
                      </a:pPr>
                      <a:r>
                        <a:rPr lang="en">
                          <a:latin typeface="Century Gothic"/>
                          <a:ea typeface="Century Gothic"/>
                          <a:cs typeface="Century Gothic"/>
                          <a:sym typeface="Century Gothic"/>
                        </a:rPr>
                        <a:t>Selected sentences </a:t>
                      </a:r>
                      <a:r>
                        <a:rPr lang="en">
                          <a:latin typeface="Century Gothic"/>
                          <a:ea typeface="Century Gothic"/>
                          <a:cs typeface="Century Gothic"/>
                          <a:sym typeface="Century Gothic"/>
                        </a:rPr>
                        <a:t>most relevant to the meaning of the source</a:t>
                      </a:r>
                      <a:endParaRPr>
                        <a:latin typeface="Century Gothic"/>
                        <a:ea typeface="Century Gothic"/>
                        <a:cs typeface="Century Gothic"/>
                        <a:sym typeface="Century Gothic"/>
                      </a:endParaRPr>
                    </a:p>
                    <a:p>
                      <a:pPr indent="-317500" lvl="0" marL="342900" rtl="0" algn="l">
                        <a:spcBef>
                          <a:spcPts val="0"/>
                        </a:spcBef>
                        <a:spcAft>
                          <a:spcPts val="0"/>
                        </a:spcAft>
                        <a:buSzPts val="1400"/>
                        <a:buFont typeface="Century Gothic"/>
                        <a:buChar char="●"/>
                      </a:pPr>
                      <a:r>
                        <a:rPr lang="en">
                          <a:latin typeface="Century Gothic"/>
                          <a:ea typeface="Century Gothic"/>
                          <a:cs typeface="Century Gothic"/>
                          <a:sym typeface="Century Gothic"/>
                        </a:rPr>
                        <a:t>Like a highlighter</a:t>
                      </a:r>
                      <a:endParaRPr>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17500" lvl="0" marL="342900" rtl="0" algn="l">
                        <a:spcBef>
                          <a:spcPts val="0"/>
                        </a:spcBef>
                        <a:spcAft>
                          <a:spcPts val="0"/>
                        </a:spcAft>
                        <a:buSzPts val="1400"/>
                        <a:buFont typeface="Century Gothic"/>
                        <a:buChar char="●"/>
                      </a:pPr>
                      <a:r>
                        <a:rPr lang="en">
                          <a:latin typeface="Century Gothic"/>
                          <a:ea typeface="Century Gothic"/>
                          <a:cs typeface="Century Gothic"/>
                          <a:sym typeface="Century Gothic"/>
                        </a:rPr>
                        <a:t>Paraphrases the provided text</a:t>
                      </a:r>
                      <a:endParaRPr>
                        <a:latin typeface="Century Gothic"/>
                        <a:ea typeface="Century Gothic"/>
                        <a:cs typeface="Century Gothic"/>
                        <a:sym typeface="Century Gothic"/>
                      </a:endParaRPr>
                    </a:p>
                    <a:p>
                      <a:pPr indent="-317500" lvl="0" marL="342900" rtl="0" algn="l">
                        <a:spcBef>
                          <a:spcPts val="0"/>
                        </a:spcBef>
                        <a:spcAft>
                          <a:spcPts val="0"/>
                        </a:spcAft>
                        <a:buSzPts val="1400"/>
                        <a:buFont typeface="Century Gothic"/>
                        <a:buChar char="●"/>
                      </a:pPr>
                      <a:r>
                        <a:rPr lang="en">
                          <a:latin typeface="Century Gothic"/>
                          <a:ea typeface="Century Gothic"/>
                          <a:cs typeface="Century Gothic"/>
                          <a:sym typeface="Century Gothic"/>
                        </a:rPr>
                        <a:t>Learns </a:t>
                      </a:r>
                      <a:r>
                        <a:rPr lang="en">
                          <a:latin typeface="Century Gothic"/>
                          <a:ea typeface="Century Gothic"/>
                          <a:cs typeface="Century Gothic"/>
                          <a:sym typeface="Century Gothic"/>
                        </a:rPr>
                        <a:t>an internal language representation to generate more human-like summaries</a:t>
                      </a:r>
                      <a:endParaRPr>
                        <a:latin typeface="Century Gothic"/>
                        <a:ea typeface="Century Gothic"/>
                        <a:cs typeface="Century Gothic"/>
                        <a:sym typeface="Century Gothic"/>
                      </a:endParaRPr>
                    </a:p>
                    <a:p>
                      <a:pPr indent="-317500" lvl="0" marL="342900" rtl="0" algn="l">
                        <a:spcBef>
                          <a:spcPts val="0"/>
                        </a:spcBef>
                        <a:spcAft>
                          <a:spcPts val="0"/>
                        </a:spcAft>
                        <a:buSzPts val="1400"/>
                        <a:buFont typeface="Century Gothic"/>
                        <a:buChar char="●"/>
                      </a:pPr>
                      <a:r>
                        <a:rPr lang="en">
                          <a:latin typeface="Century Gothic"/>
                          <a:ea typeface="Century Gothic"/>
                          <a:cs typeface="Century Gothic"/>
                          <a:sym typeface="Century Gothic"/>
                        </a:rPr>
                        <a:t>Like a pen</a:t>
                      </a:r>
                      <a:endParaRPr>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23" name="Google Shape;223;p35"/>
          <p:cNvSpPr txBox="1"/>
          <p:nvPr>
            <p:ph idx="1" type="body"/>
          </p:nvPr>
        </p:nvSpPr>
        <p:spPr>
          <a:xfrm>
            <a:off x="723900" y="2805226"/>
            <a:ext cx="7791600" cy="987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200"/>
              <a:t>Sample text:</a:t>
            </a:r>
            <a:endParaRPr b="1" sz="1200"/>
          </a:p>
          <a:p>
            <a:pPr indent="0" lvl="0" marL="0" rtl="0" algn="l">
              <a:spcBef>
                <a:spcPts val="800"/>
              </a:spcBef>
              <a:spcAft>
                <a:spcPts val="0"/>
              </a:spcAft>
              <a:buNone/>
            </a:pPr>
            <a:r>
              <a:rPr lang="en" sz="1200"/>
              <a:t>Na</a:t>
            </a:r>
            <a:r>
              <a:rPr lang="en" sz="1200"/>
              <a:t>tural language processing (NLP) is a subfield of linguistics, computer science, and artificial intelligence concerned with the interactions between computers and human language, in particular how to program computers to process and analyze large amounts of natural language data. The result is </a:t>
            </a:r>
            <a:r>
              <a:rPr lang="en" sz="1200">
                <a:highlight>
                  <a:srgbClr val="C9DAF8"/>
                </a:highlight>
              </a:rPr>
              <a:t>a computer capable of understanding the contents of documents</a:t>
            </a:r>
            <a:r>
              <a:rPr lang="en" sz="1200"/>
              <a:t>, including the contextual nuances of the language within them. The technology can then accurately </a:t>
            </a:r>
            <a:r>
              <a:rPr lang="en" sz="1200">
                <a:highlight>
                  <a:srgbClr val="FCE5CD"/>
                </a:highlight>
              </a:rPr>
              <a:t>extract information and insights contained in</a:t>
            </a:r>
            <a:r>
              <a:rPr lang="en" sz="1200"/>
              <a:t> the documents as well as </a:t>
            </a:r>
            <a:r>
              <a:rPr lang="en" sz="1200">
                <a:highlight>
                  <a:srgbClr val="B6D7A8"/>
                </a:highlight>
              </a:rPr>
              <a:t>categorize and organize the documents themselves.</a:t>
            </a:r>
            <a:r>
              <a:rPr lang="en" sz="1200"/>
              <a:t> </a:t>
            </a:r>
            <a:r>
              <a:rPr lang="en" sz="1200">
                <a:highlight>
                  <a:srgbClr val="FFFF00"/>
                </a:highlight>
              </a:rPr>
              <a:t>Challenges in natural language processing frequently involve speech recognition, natural language understanding, and natural-language generation.</a:t>
            </a:r>
            <a:endParaRPr sz="1200">
              <a:highlight>
                <a:srgbClr val="FFFF00"/>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Examples of both in action</a:t>
            </a:r>
            <a:endParaRPr b="1"/>
          </a:p>
        </p:txBody>
      </p:sp>
      <p:graphicFrame>
        <p:nvGraphicFramePr>
          <p:cNvPr id="229" name="Google Shape;229;p36"/>
          <p:cNvGraphicFramePr/>
          <p:nvPr/>
        </p:nvGraphicFramePr>
        <p:xfrm>
          <a:off x="628650" y="1430950"/>
          <a:ext cx="3000000" cy="3000000"/>
        </p:xfrm>
        <a:graphic>
          <a:graphicData uri="http://schemas.openxmlformats.org/drawingml/2006/table">
            <a:tbl>
              <a:tblPr>
                <a:noFill/>
                <a:tableStyleId>{AD5D163C-4AF2-4FDF-8D3E-7112E925ED42}</a:tableStyleId>
              </a:tblPr>
              <a:tblGrid>
                <a:gridCol w="1497950"/>
                <a:gridCol w="6388750"/>
              </a:tblGrid>
              <a:tr h="295000">
                <a:tc>
                  <a:txBody>
                    <a:bodyPr/>
                    <a:lstStyle/>
                    <a:p>
                      <a:pPr indent="0" lvl="0" marL="0" rtl="0" algn="ctr">
                        <a:lnSpc>
                          <a:spcPct val="90000"/>
                        </a:lnSpc>
                        <a:spcBef>
                          <a:spcPts val="800"/>
                        </a:spcBef>
                        <a:spcAft>
                          <a:spcPts val="0"/>
                        </a:spcAft>
                        <a:buNone/>
                      </a:pPr>
                      <a:r>
                        <a:rPr b="1" lang="en" sz="1200">
                          <a:solidFill>
                            <a:srgbClr val="595959"/>
                          </a:solidFill>
                          <a:latin typeface="Century Gothic"/>
                          <a:ea typeface="Century Gothic"/>
                          <a:cs typeface="Century Gothic"/>
                          <a:sym typeface="Century Gothic"/>
                        </a:rPr>
                        <a:t>Method</a:t>
                      </a:r>
                      <a:endParaRPr b="1" sz="1200">
                        <a:solidFill>
                          <a:srgbClr val="595959"/>
                        </a:solidFill>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200">
                          <a:latin typeface="Century Gothic"/>
                          <a:ea typeface="Century Gothic"/>
                          <a:cs typeface="Century Gothic"/>
                          <a:sym typeface="Century Gothic"/>
                        </a:rPr>
                        <a:t>Output Summary</a:t>
                      </a:r>
                      <a:endParaRPr b="1"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1209700">
                <a:tc>
                  <a:txBody>
                    <a:bodyPr/>
                    <a:lstStyle/>
                    <a:p>
                      <a:pPr indent="0" lvl="0" marL="0" rtl="0" algn="ctr">
                        <a:lnSpc>
                          <a:spcPct val="90000"/>
                        </a:lnSpc>
                        <a:spcBef>
                          <a:spcPts val="800"/>
                        </a:spcBef>
                        <a:spcAft>
                          <a:spcPts val="0"/>
                        </a:spcAft>
                        <a:buClr>
                          <a:schemeClr val="dk1"/>
                        </a:buClr>
                        <a:buSzPts val="1100"/>
                        <a:buFont typeface="Arial"/>
                        <a:buNone/>
                      </a:pPr>
                      <a:r>
                        <a:rPr b="1" lang="en" sz="1200">
                          <a:solidFill>
                            <a:srgbClr val="595959"/>
                          </a:solidFill>
                          <a:latin typeface="Century Gothic"/>
                          <a:ea typeface="Century Gothic"/>
                          <a:cs typeface="Century Gothic"/>
                          <a:sym typeface="Century Gothic"/>
                        </a:rPr>
                        <a:t>Extractive</a:t>
                      </a:r>
                      <a:endParaRPr sz="1200">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highlight>
                            <a:srgbClr val="FFFF00"/>
                          </a:highlight>
                          <a:latin typeface="Century Gothic"/>
                          <a:ea typeface="Century Gothic"/>
                          <a:cs typeface="Century Gothic"/>
                          <a:sym typeface="Century Gothic"/>
                        </a:rPr>
                        <a:t>Challenges in natural language processing frequently involve speech recognition, natural language understanding, and natural-language generation. </a:t>
                      </a:r>
                      <a:r>
                        <a:rPr lang="en" sz="1200">
                          <a:latin typeface="Century Gothic"/>
                          <a:ea typeface="Century Gothic"/>
                          <a:cs typeface="Century Gothic"/>
                          <a:sym typeface="Century Gothic"/>
                        </a:rPr>
                        <a:t>The result is a computer capable of understanding the contents of documents, including the contextual nuances of the language within them. The technology can then accurately extract information and insights contained in the documents as well as categorize and organize the documents themselves.</a:t>
                      </a:r>
                      <a:endParaRPr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90000"/>
                        </a:lnSpc>
                        <a:spcBef>
                          <a:spcPts val="800"/>
                        </a:spcBef>
                        <a:spcAft>
                          <a:spcPts val="0"/>
                        </a:spcAft>
                        <a:buClr>
                          <a:schemeClr val="dk1"/>
                        </a:buClr>
                        <a:buSzPts val="1100"/>
                        <a:buFont typeface="Arial"/>
                        <a:buNone/>
                      </a:pPr>
                      <a:r>
                        <a:rPr b="1" lang="en" sz="1200">
                          <a:solidFill>
                            <a:srgbClr val="595959"/>
                          </a:solidFill>
                          <a:latin typeface="Century Gothic"/>
                          <a:ea typeface="Century Gothic"/>
                          <a:cs typeface="Century Gothic"/>
                          <a:sym typeface="Century Gothic"/>
                        </a:rPr>
                        <a:t>Abstractive</a:t>
                      </a:r>
                      <a:endParaRPr sz="1200">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90000"/>
                        </a:lnSpc>
                        <a:spcBef>
                          <a:spcPts val="800"/>
                        </a:spcBef>
                        <a:spcAft>
                          <a:spcPts val="0"/>
                        </a:spcAft>
                        <a:buNone/>
                      </a:pPr>
                      <a:r>
                        <a:rPr lang="en" sz="1200">
                          <a:solidFill>
                            <a:srgbClr val="595959"/>
                          </a:solidFill>
                          <a:latin typeface="Century Gothic"/>
                          <a:ea typeface="Century Gothic"/>
                          <a:cs typeface="Century Gothic"/>
                          <a:sym typeface="Century Gothic"/>
                        </a:rPr>
                        <a:t>Natural language processing (NLP) is a subfield of linguistics, computer science, and artificial intelligence concerned with the interactions between computers and human language. </a:t>
                      </a:r>
                      <a:r>
                        <a:rPr lang="en" sz="1200">
                          <a:solidFill>
                            <a:srgbClr val="595959"/>
                          </a:solidFill>
                          <a:highlight>
                            <a:srgbClr val="C9DAF8"/>
                          </a:highlight>
                          <a:latin typeface="Century Gothic"/>
                          <a:ea typeface="Century Gothic"/>
                          <a:cs typeface="Century Gothic"/>
                          <a:sym typeface="Century Gothic"/>
                        </a:rPr>
                        <a:t>A computer capable of understanding the contents of documents</a:t>
                      </a:r>
                      <a:r>
                        <a:rPr lang="en" sz="1200">
                          <a:solidFill>
                            <a:srgbClr val="595959"/>
                          </a:solidFill>
                          <a:latin typeface="Century Gothic"/>
                          <a:ea typeface="Century Gothic"/>
                          <a:cs typeface="Century Gothic"/>
                          <a:sym typeface="Century Gothic"/>
                        </a:rPr>
                        <a:t> can </a:t>
                      </a:r>
                      <a:r>
                        <a:rPr lang="en" sz="1200">
                          <a:solidFill>
                            <a:srgbClr val="595959"/>
                          </a:solidFill>
                          <a:highlight>
                            <a:srgbClr val="FCE5CD"/>
                          </a:highlight>
                          <a:latin typeface="Century Gothic"/>
                          <a:ea typeface="Century Gothic"/>
                          <a:cs typeface="Century Gothic"/>
                          <a:sym typeface="Century Gothic"/>
                        </a:rPr>
                        <a:t>extract information and insights contained in them</a:t>
                      </a:r>
                      <a:r>
                        <a:rPr lang="en" sz="1200">
                          <a:solidFill>
                            <a:srgbClr val="595959"/>
                          </a:solidFill>
                          <a:latin typeface="Century Gothic"/>
                          <a:ea typeface="Century Gothic"/>
                          <a:cs typeface="Century Gothic"/>
                          <a:sym typeface="Century Gothic"/>
                        </a:rPr>
                        <a:t>, </a:t>
                      </a:r>
                      <a:r>
                        <a:rPr lang="en" sz="1200">
                          <a:solidFill>
                            <a:srgbClr val="595959"/>
                          </a:solidFill>
                          <a:highlight>
                            <a:srgbClr val="B6D7A8"/>
                          </a:highlight>
                          <a:latin typeface="Century Gothic"/>
                          <a:ea typeface="Century Gothic"/>
                          <a:cs typeface="Century Gothic"/>
                          <a:sym typeface="Century Gothic"/>
                        </a:rPr>
                        <a:t>categorize and organize the documents themselves.</a:t>
                      </a:r>
                      <a:endParaRPr sz="1200">
                        <a:highlight>
                          <a:srgbClr val="B6D7A8"/>
                        </a:highlight>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230" name="Google Shape;230;p36"/>
          <p:cNvPicPr preferRelativeResize="0"/>
          <p:nvPr/>
        </p:nvPicPr>
        <p:blipFill>
          <a:blip r:embed="rId3">
            <a:alphaModFix/>
          </a:blip>
          <a:stretch>
            <a:fillRect/>
          </a:stretch>
        </p:blipFill>
        <p:spPr>
          <a:xfrm>
            <a:off x="6062450" y="38888"/>
            <a:ext cx="2573400" cy="132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628650" y="273850"/>
            <a:ext cx="46062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Models used</a:t>
            </a:r>
            <a:endParaRPr b="1"/>
          </a:p>
        </p:txBody>
      </p:sp>
      <p:graphicFrame>
        <p:nvGraphicFramePr>
          <p:cNvPr id="236" name="Google Shape;236;p37"/>
          <p:cNvGraphicFramePr/>
          <p:nvPr/>
        </p:nvGraphicFramePr>
        <p:xfrm>
          <a:off x="301900" y="968875"/>
          <a:ext cx="3000000" cy="3000000"/>
        </p:xfrm>
        <a:graphic>
          <a:graphicData uri="http://schemas.openxmlformats.org/drawingml/2006/table">
            <a:tbl>
              <a:tblPr>
                <a:noFill/>
                <a:tableStyleId>{AD5D163C-4AF2-4FDF-8D3E-7112E925ED42}</a:tableStyleId>
              </a:tblPr>
              <a:tblGrid>
                <a:gridCol w="1028050"/>
                <a:gridCol w="4717250"/>
                <a:gridCol w="1512450"/>
                <a:gridCol w="1454300"/>
              </a:tblGrid>
              <a:tr h="246100">
                <a:tc>
                  <a:txBody>
                    <a:bodyPr/>
                    <a:lstStyle/>
                    <a:p>
                      <a:pPr indent="0" lvl="0" marL="0" rtl="0" algn="ctr">
                        <a:spcBef>
                          <a:spcPts val="0"/>
                        </a:spcBef>
                        <a:spcAft>
                          <a:spcPts val="0"/>
                        </a:spcAft>
                        <a:buNone/>
                      </a:pPr>
                      <a:r>
                        <a:rPr b="1" lang="en" sz="1200">
                          <a:latin typeface="Century Gothic"/>
                          <a:ea typeface="Century Gothic"/>
                          <a:cs typeface="Century Gothic"/>
                          <a:sym typeface="Century Gothic"/>
                        </a:rPr>
                        <a:t>Model</a:t>
                      </a:r>
                      <a:endParaRPr b="1"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sz="1200">
                          <a:latin typeface="Century Gothic"/>
                          <a:ea typeface="Century Gothic"/>
                          <a:cs typeface="Century Gothic"/>
                          <a:sym typeface="Century Gothic"/>
                        </a:rPr>
                        <a:t>Details</a:t>
                      </a:r>
                      <a:endParaRPr b="1"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sz="1200">
                          <a:latin typeface="Century Gothic"/>
                          <a:ea typeface="Century Gothic"/>
                          <a:cs typeface="Century Gothic"/>
                          <a:sym typeface="Century Gothic"/>
                        </a:rPr>
                        <a:t>Pros</a:t>
                      </a:r>
                      <a:endParaRPr b="1"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sz="1200">
                          <a:latin typeface="Century Gothic"/>
                          <a:ea typeface="Century Gothic"/>
                          <a:cs typeface="Century Gothic"/>
                          <a:sym typeface="Century Gothic"/>
                        </a:rPr>
                        <a:t>Cons</a:t>
                      </a:r>
                      <a:endParaRPr b="1"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696900">
                <a:tc>
                  <a:txBody>
                    <a:bodyPr/>
                    <a:lstStyle/>
                    <a:p>
                      <a:pPr indent="0" lvl="0" marL="0" rtl="0" algn="ctr">
                        <a:spcBef>
                          <a:spcPts val="0"/>
                        </a:spcBef>
                        <a:spcAft>
                          <a:spcPts val="0"/>
                        </a:spcAft>
                        <a:buNone/>
                      </a:pPr>
                      <a:r>
                        <a:rPr b="1" lang="en" sz="1000">
                          <a:latin typeface="Century Gothic"/>
                          <a:ea typeface="Century Gothic"/>
                          <a:cs typeface="Century Gothic"/>
                          <a:sym typeface="Century Gothic"/>
                        </a:rPr>
                        <a:t>NLTK Model</a:t>
                      </a:r>
                      <a:endParaRPr b="1" sz="1000">
                        <a:latin typeface="Century Gothic"/>
                        <a:ea typeface="Century Gothic"/>
                        <a:cs typeface="Century Gothic"/>
                        <a:sym typeface="Century Gothic"/>
                      </a:endParaRPr>
                    </a:p>
                    <a:p>
                      <a:pPr indent="0" lvl="0" marL="0" rtl="0" algn="ctr">
                        <a:spcBef>
                          <a:spcPts val="0"/>
                        </a:spcBef>
                        <a:spcAft>
                          <a:spcPts val="0"/>
                        </a:spcAft>
                        <a:buNone/>
                      </a:pPr>
                      <a:r>
                        <a:rPr b="1" lang="en" sz="1000">
                          <a:latin typeface="Century Gothic"/>
                          <a:ea typeface="Century Gothic"/>
                          <a:cs typeface="Century Gothic"/>
                          <a:sym typeface="Century Gothic"/>
                        </a:rPr>
                        <a:t>(Extractive)</a:t>
                      </a:r>
                      <a:endParaRPr b="1" sz="10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34950" lvl="0" marL="228600" rtl="0" algn="l">
                        <a:lnSpc>
                          <a:spcPct val="90000"/>
                        </a:lnSpc>
                        <a:spcBef>
                          <a:spcPts val="0"/>
                        </a:spcBef>
                        <a:spcAft>
                          <a:spcPts val="0"/>
                        </a:spcAft>
                        <a:buClr>
                          <a:srgbClr val="595959"/>
                        </a:buClr>
                        <a:buSzPts val="1000"/>
                        <a:buChar char="•"/>
                      </a:pPr>
                      <a:r>
                        <a:rPr lang="en" sz="1000">
                          <a:solidFill>
                            <a:srgbClr val="595959"/>
                          </a:solidFill>
                          <a:latin typeface="Century Gothic"/>
                          <a:ea typeface="Century Gothic"/>
                          <a:cs typeface="Century Gothic"/>
                          <a:sym typeface="Century Gothic"/>
                        </a:rPr>
                        <a:t>Each word has a weighted </a:t>
                      </a:r>
                      <a:r>
                        <a:rPr lang="en" sz="1000">
                          <a:solidFill>
                            <a:srgbClr val="595959"/>
                          </a:solidFill>
                          <a:latin typeface="Century Gothic"/>
                          <a:ea typeface="Century Gothic"/>
                          <a:cs typeface="Century Gothic"/>
                          <a:sym typeface="Century Gothic"/>
                        </a:rPr>
                        <a:t>score</a:t>
                      </a:r>
                      <a:endParaRPr sz="1000">
                        <a:solidFill>
                          <a:srgbClr val="595959"/>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sz="1000">
                        <a:solidFill>
                          <a:srgbClr val="595959"/>
                        </a:solidFill>
                        <a:latin typeface="Century Gothic"/>
                        <a:ea typeface="Century Gothic"/>
                        <a:cs typeface="Century Gothic"/>
                        <a:sym typeface="Century Gothic"/>
                      </a:endParaRPr>
                    </a:p>
                    <a:p>
                      <a:pPr indent="-234950" lvl="0" marL="228600" rtl="0" algn="l">
                        <a:lnSpc>
                          <a:spcPct val="90000"/>
                        </a:lnSpc>
                        <a:spcBef>
                          <a:spcPts val="0"/>
                        </a:spcBef>
                        <a:spcAft>
                          <a:spcPts val="0"/>
                        </a:spcAft>
                        <a:buClr>
                          <a:srgbClr val="595959"/>
                        </a:buClr>
                        <a:buSzPts val="1000"/>
                        <a:buChar char="•"/>
                      </a:pPr>
                      <a:r>
                        <a:rPr lang="en" sz="1000">
                          <a:solidFill>
                            <a:srgbClr val="595959"/>
                          </a:solidFill>
                          <a:latin typeface="Century Gothic"/>
                          <a:ea typeface="Century Gothic"/>
                          <a:cs typeface="Century Gothic"/>
                          <a:sym typeface="Century Gothic"/>
                        </a:rPr>
                        <a:t>Sentences are ranked based on these scores</a:t>
                      </a:r>
                      <a:endParaRPr sz="1000">
                        <a:solidFill>
                          <a:srgbClr val="595959"/>
                        </a:solidFill>
                        <a:latin typeface="Century Gothic"/>
                        <a:ea typeface="Century Gothic"/>
                        <a:cs typeface="Century Gothic"/>
                        <a:sym typeface="Century Gothic"/>
                      </a:endParaRPr>
                    </a:p>
                    <a:p>
                      <a:pPr indent="0" lvl="0" marL="457200" rtl="0" algn="l">
                        <a:lnSpc>
                          <a:spcPct val="90000"/>
                        </a:lnSpc>
                        <a:spcBef>
                          <a:spcPts val="0"/>
                        </a:spcBef>
                        <a:spcAft>
                          <a:spcPts val="0"/>
                        </a:spcAft>
                        <a:buNone/>
                      </a:pPr>
                      <a:r>
                        <a:t/>
                      </a:r>
                      <a:endParaRPr sz="1000">
                        <a:solidFill>
                          <a:srgbClr val="595959"/>
                        </a:solidFill>
                        <a:latin typeface="Century Gothic"/>
                        <a:ea typeface="Century Gothic"/>
                        <a:cs typeface="Century Gothic"/>
                        <a:sym typeface="Century Gothic"/>
                      </a:endParaRPr>
                    </a:p>
                    <a:p>
                      <a:pPr indent="-234950" lvl="0" marL="228600" rtl="0" algn="l">
                        <a:lnSpc>
                          <a:spcPct val="90000"/>
                        </a:lnSpc>
                        <a:spcBef>
                          <a:spcPts val="0"/>
                        </a:spcBef>
                        <a:spcAft>
                          <a:spcPts val="0"/>
                        </a:spcAft>
                        <a:buClr>
                          <a:srgbClr val="595959"/>
                        </a:buClr>
                        <a:buSzPts val="1000"/>
                        <a:buChar char="•"/>
                      </a:pPr>
                      <a:r>
                        <a:rPr lang="en" sz="1000">
                          <a:solidFill>
                            <a:srgbClr val="595959"/>
                          </a:solidFill>
                          <a:latin typeface="Century Gothic"/>
                          <a:ea typeface="Century Gothic"/>
                          <a:cs typeface="Century Gothic"/>
                          <a:sym typeface="Century Gothic"/>
                        </a:rPr>
                        <a:t>Top X sentences will be used in the output (X can be adjusted)</a:t>
                      </a:r>
                      <a:endParaRPr sz="10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228600" rtl="0" algn="l">
                        <a:lnSpc>
                          <a:spcPct val="90000"/>
                        </a:lnSpc>
                        <a:spcBef>
                          <a:spcPts val="0"/>
                        </a:spcBef>
                        <a:spcAft>
                          <a:spcPts val="0"/>
                        </a:spcAft>
                        <a:buNone/>
                      </a:pPr>
                      <a:r>
                        <a:rPr lang="en" sz="1000">
                          <a:solidFill>
                            <a:srgbClr val="595959"/>
                          </a:solidFill>
                          <a:latin typeface="Century Gothic"/>
                          <a:ea typeface="Century Gothic"/>
                          <a:cs typeface="Century Gothic"/>
                          <a:sym typeface="Century Gothic"/>
                        </a:rPr>
                        <a:t>Simple</a:t>
                      </a:r>
                      <a:endParaRPr sz="1000">
                        <a:solidFill>
                          <a:srgbClr val="595959"/>
                        </a:solidFill>
                        <a:latin typeface="Century Gothic"/>
                        <a:ea typeface="Century Gothic"/>
                        <a:cs typeface="Century Gothic"/>
                        <a:sym typeface="Century Gothic"/>
                      </a:endParaRPr>
                    </a:p>
                    <a:p>
                      <a:pPr indent="-171450" lvl="0" marL="228600" rtl="0" algn="l">
                        <a:lnSpc>
                          <a:spcPct val="90000"/>
                        </a:lnSpc>
                        <a:spcBef>
                          <a:spcPts val="0"/>
                        </a:spcBef>
                        <a:spcAft>
                          <a:spcPts val="0"/>
                        </a:spcAft>
                        <a:buNone/>
                      </a:pPr>
                      <a:r>
                        <a:rPr lang="en" sz="1000">
                          <a:solidFill>
                            <a:srgbClr val="595959"/>
                          </a:solidFill>
                          <a:latin typeface="Century Gothic"/>
                          <a:ea typeface="Century Gothic"/>
                          <a:cs typeface="Century Gothic"/>
                          <a:sym typeface="Century Gothic"/>
                        </a:rPr>
                        <a:t>implementation</a:t>
                      </a:r>
                      <a:endParaRPr sz="1000">
                        <a:solidFill>
                          <a:srgbClr val="595959"/>
                        </a:solidFill>
                        <a:latin typeface="Century Gothic"/>
                        <a:ea typeface="Century Gothic"/>
                        <a:cs typeface="Century Gothic"/>
                        <a:sym typeface="Century Gothic"/>
                      </a:endParaRPr>
                    </a:p>
                  </a:txBody>
                  <a:tcPr marT="91425" marB="91425" marR="914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 sz="1000">
                          <a:solidFill>
                            <a:srgbClr val="595959"/>
                          </a:solidFill>
                          <a:latin typeface="Century Gothic"/>
                          <a:ea typeface="Century Gothic"/>
                          <a:cs typeface="Century Gothic"/>
                          <a:sym typeface="Century Gothic"/>
                        </a:rPr>
                        <a:t>Lack of coherence at times</a:t>
                      </a:r>
                      <a:endParaRPr sz="1000">
                        <a:solidFill>
                          <a:srgbClr val="595959"/>
                        </a:solidFill>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8425">
                <a:tc>
                  <a:txBody>
                    <a:bodyPr/>
                    <a:lstStyle/>
                    <a:p>
                      <a:pPr indent="0" lvl="0" marL="0" rtl="0" algn="ctr">
                        <a:spcBef>
                          <a:spcPts val="0"/>
                        </a:spcBef>
                        <a:spcAft>
                          <a:spcPts val="0"/>
                        </a:spcAft>
                        <a:buNone/>
                      </a:pPr>
                      <a:r>
                        <a:rPr b="1" lang="en" sz="1000">
                          <a:latin typeface="Century Gothic"/>
                          <a:ea typeface="Century Gothic"/>
                          <a:cs typeface="Century Gothic"/>
                          <a:sym typeface="Century Gothic"/>
                        </a:rPr>
                        <a:t>BERT</a:t>
                      </a:r>
                      <a:endParaRPr b="1" sz="1000">
                        <a:latin typeface="Century Gothic"/>
                        <a:ea typeface="Century Gothic"/>
                        <a:cs typeface="Century Gothic"/>
                        <a:sym typeface="Century Gothic"/>
                      </a:endParaRPr>
                    </a:p>
                    <a:p>
                      <a:pPr indent="0" lvl="0" marL="0" rtl="0" algn="ctr">
                        <a:spcBef>
                          <a:spcPts val="0"/>
                        </a:spcBef>
                        <a:spcAft>
                          <a:spcPts val="0"/>
                        </a:spcAft>
                        <a:buNone/>
                      </a:pPr>
                      <a:r>
                        <a:rPr b="1" lang="en" sz="1000">
                          <a:solidFill>
                            <a:schemeClr val="dk1"/>
                          </a:solidFill>
                          <a:latin typeface="Century Gothic"/>
                          <a:ea typeface="Century Gothic"/>
                          <a:cs typeface="Century Gothic"/>
                          <a:sym typeface="Century Gothic"/>
                        </a:rPr>
                        <a:t>(Extractive)</a:t>
                      </a:r>
                      <a:endParaRPr b="1" sz="10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34950" lvl="0" marL="228600" rtl="0" algn="l">
                        <a:lnSpc>
                          <a:spcPct val="90000"/>
                        </a:lnSpc>
                        <a:spcBef>
                          <a:spcPts val="800"/>
                        </a:spcBef>
                        <a:spcAft>
                          <a:spcPts val="0"/>
                        </a:spcAft>
                        <a:buClr>
                          <a:srgbClr val="595959"/>
                        </a:buClr>
                        <a:buSzPts val="1000"/>
                        <a:buChar char="•"/>
                      </a:pPr>
                      <a:r>
                        <a:rPr lang="en" sz="1000">
                          <a:solidFill>
                            <a:srgbClr val="595959"/>
                          </a:solidFill>
                          <a:latin typeface="Century Gothic"/>
                          <a:ea typeface="Century Gothic"/>
                          <a:cs typeface="Century Gothic"/>
                          <a:sym typeface="Century Gothic"/>
                        </a:rPr>
                        <a:t>A pre-trained BERT summarizer model that was trained on </a:t>
                      </a:r>
                      <a:r>
                        <a:rPr lang="en" sz="1000">
                          <a:solidFill>
                            <a:srgbClr val="595959"/>
                          </a:solidFill>
                          <a:latin typeface="Century Gothic"/>
                          <a:ea typeface="Century Gothic"/>
                          <a:cs typeface="Century Gothic"/>
                          <a:sym typeface="Century Gothic"/>
                        </a:rPr>
                        <a:t>scientific text (</a:t>
                      </a:r>
                      <a:r>
                        <a:rPr lang="en" sz="1000">
                          <a:solidFill>
                            <a:srgbClr val="595959"/>
                          </a:solidFill>
                          <a:latin typeface="Century Gothic"/>
                          <a:ea typeface="Century Gothic"/>
                          <a:cs typeface="Century Gothic"/>
                          <a:sym typeface="Century Gothic"/>
                        </a:rPr>
                        <a:t>SciBERT)</a:t>
                      </a:r>
                      <a:endParaRPr sz="1000">
                        <a:solidFill>
                          <a:srgbClr val="595959"/>
                        </a:solidFill>
                        <a:latin typeface="Century Gothic"/>
                        <a:ea typeface="Century Gothic"/>
                        <a:cs typeface="Century Gothic"/>
                        <a:sym typeface="Century Gothic"/>
                      </a:endParaRPr>
                    </a:p>
                    <a:p>
                      <a:pPr indent="-234950" lvl="0" marL="228600" rtl="0" algn="l">
                        <a:lnSpc>
                          <a:spcPct val="90000"/>
                        </a:lnSpc>
                        <a:spcBef>
                          <a:spcPts val="800"/>
                        </a:spcBef>
                        <a:spcAft>
                          <a:spcPts val="0"/>
                        </a:spcAft>
                        <a:buClr>
                          <a:srgbClr val="595959"/>
                        </a:buClr>
                        <a:buSzPts val="1000"/>
                        <a:buChar char="•"/>
                      </a:pPr>
                      <a:r>
                        <a:rPr lang="en" sz="1000">
                          <a:solidFill>
                            <a:srgbClr val="595959"/>
                          </a:solidFill>
                          <a:latin typeface="Century Gothic"/>
                          <a:ea typeface="Century Gothic"/>
                          <a:cs typeface="Century Gothic"/>
                          <a:sym typeface="Century Gothic"/>
                        </a:rPr>
                        <a:t>The training corpus was papers taken from Semantic Scholar. Corpus size is 1.14M papers, 3.1B tokens</a:t>
                      </a:r>
                      <a:endParaRPr sz="10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90000"/>
                        </a:lnSpc>
                        <a:spcBef>
                          <a:spcPts val="800"/>
                        </a:spcBef>
                        <a:spcAft>
                          <a:spcPts val="0"/>
                        </a:spcAft>
                        <a:buNone/>
                      </a:pPr>
                      <a:r>
                        <a:rPr lang="en" sz="1000">
                          <a:solidFill>
                            <a:srgbClr val="595959"/>
                          </a:solidFill>
                          <a:latin typeface="Century Gothic"/>
                          <a:ea typeface="Century Gothic"/>
                          <a:cs typeface="Century Gothic"/>
                          <a:sym typeface="Century Gothic"/>
                        </a:rPr>
                        <a:t>More accurate in retrieving key points of the summary</a:t>
                      </a:r>
                      <a:endParaRPr sz="1000">
                        <a:solidFill>
                          <a:srgbClr val="595959"/>
                        </a:solidFill>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57150" rtl="0" algn="l">
                        <a:lnSpc>
                          <a:spcPct val="90000"/>
                        </a:lnSpc>
                        <a:spcBef>
                          <a:spcPts val="800"/>
                        </a:spcBef>
                        <a:spcAft>
                          <a:spcPts val="0"/>
                        </a:spcAft>
                        <a:buNone/>
                      </a:pPr>
                      <a:r>
                        <a:rPr lang="en" sz="1000">
                          <a:solidFill>
                            <a:srgbClr val="595959"/>
                          </a:solidFill>
                          <a:latin typeface="Century Gothic"/>
                          <a:ea typeface="Century Gothic"/>
                          <a:cs typeface="Century Gothic"/>
                          <a:sym typeface="Century Gothic"/>
                        </a:rPr>
                        <a:t>Large dataset needed to retrain output layers for specific domain</a:t>
                      </a:r>
                      <a:endParaRPr sz="1000">
                        <a:solidFill>
                          <a:srgbClr val="595959"/>
                        </a:solidFill>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68375">
                <a:tc>
                  <a:txBody>
                    <a:bodyPr/>
                    <a:lstStyle/>
                    <a:p>
                      <a:pPr indent="0" lvl="0" marL="0" rtl="0" algn="ctr">
                        <a:spcBef>
                          <a:spcPts val="0"/>
                        </a:spcBef>
                        <a:spcAft>
                          <a:spcPts val="0"/>
                        </a:spcAft>
                        <a:buNone/>
                      </a:pPr>
                      <a:r>
                        <a:rPr b="1" lang="en" sz="1000">
                          <a:latin typeface="Century Gothic"/>
                          <a:ea typeface="Century Gothic"/>
                          <a:cs typeface="Century Gothic"/>
                          <a:sym typeface="Century Gothic"/>
                        </a:rPr>
                        <a:t>KL-Sum</a:t>
                      </a:r>
                      <a:endParaRPr b="1" sz="1000">
                        <a:latin typeface="Century Gothic"/>
                        <a:ea typeface="Century Gothic"/>
                        <a:cs typeface="Century Gothic"/>
                        <a:sym typeface="Century Gothic"/>
                      </a:endParaRPr>
                    </a:p>
                    <a:p>
                      <a:pPr indent="0" lvl="0" marL="0" rtl="0" algn="ctr">
                        <a:spcBef>
                          <a:spcPts val="0"/>
                        </a:spcBef>
                        <a:spcAft>
                          <a:spcPts val="0"/>
                        </a:spcAft>
                        <a:buNone/>
                      </a:pPr>
                      <a:r>
                        <a:rPr b="1" lang="en" sz="1000">
                          <a:solidFill>
                            <a:schemeClr val="dk1"/>
                          </a:solidFill>
                          <a:latin typeface="Century Gothic"/>
                          <a:ea typeface="Century Gothic"/>
                          <a:cs typeface="Century Gothic"/>
                          <a:sym typeface="Century Gothic"/>
                        </a:rPr>
                        <a:t>(Extractive)</a:t>
                      </a:r>
                      <a:endParaRPr b="1" sz="10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34950" lvl="0" marL="228600" rtl="0" algn="l">
                        <a:lnSpc>
                          <a:spcPct val="90000"/>
                        </a:lnSpc>
                        <a:spcBef>
                          <a:spcPts val="800"/>
                        </a:spcBef>
                        <a:spcAft>
                          <a:spcPts val="0"/>
                        </a:spcAft>
                        <a:buClr>
                          <a:srgbClr val="595959"/>
                        </a:buClr>
                        <a:buSzPts val="1000"/>
                        <a:buChar char="•"/>
                      </a:pPr>
                      <a:r>
                        <a:rPr lang="en" sz="1000">
                          <a:solidFill>
                            <a:srgbClr val="595959"/>
                          </a:solidFill>
                          <a:latin typeface="Century Gothic"/>
                          <a:ea typeface="Century Gothic"/>
                          <a:cs typeface="Century Gothic"/>
                          <a:sym typeface="Century Gothic"/>
                        </a:rPr>
                        <a:t>Selects sentences based on similarity of a sentence's word distribution against the full text</a:t>
                      </a:r>
                      <a:endParaRPr sz="1000">
                        <a:solidFill>
                          <a:srgbClr val="595959"/>
                        </a:solidFill>
                        <a:latin typeface="Century Gothic"/>
                        <a:ea typeface="Century Gothic"/>
                        <a:cs typeface="Century Gothic"/>
                        <a:sym typeface="Century Gothic"/>
                      </a:endParaRPr>
                    </a:p>
                    <a:p>
                      <a:pPr indent="-234950" lvl="0" marL="228600" rtl="0" algn="l">
                        <a:lnSpc>
                          <a:spcPct val="90000"/>
                        </a:lnSpc>
                        <a:spcBef>
                          <a:spcPts val="800"/>
                        </a:spcBef>
                        <a:spcAft>
                          <a:spcPts val="0"/>
                        </a:spcAft>
                        <a:buClr>
                          <a:srgbClr val="595959"/>
                        </a:buClr>
                        <a:buSzPts val="1000"/>
                        <a:buChar char="•"/>
                      </a:pPr>
                      <a:r>
                        <a:rPr lang="en" sz="1000">
                          <a:solidFill>
                            <a:srgbClr val="595959"/>
                          </a:solidFill>
                          <a:latin typeface="Century Gothic"/>
                          <a:ea typeface="Century Gothic"/>
                          <a:cs typeface="Century Gothic"/>
                          <a:sym typeface="Century Gothic"/>
                        </a:rPr>
                        <a:t>Greedy algo; seeks to minimise the KL (Kullback–Leibler) divergence</a:t>
                      </a:r>
                      <a:endParaRPr sz="1000">
                        <a:solidFill>
                          <a:srgbClr val="595959"/>
                        </a:solidFill>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57150" rtl="0" algn="l">
                        <a:lnSpc>
                          <a:spcPct val="90000"/>
                        </a:lnSpc>
                        <a:spcBef>
                          <a:spcPts val="800"/>
                        </a:spcBef>
                        <a:spcAft>
                          <a:spcPts val="0"/>
                        </a:spcAft>
                        <a:buNone/>
                      </a:pPr>
                      <a:r>
                        <a:rPr lang="en" sz="1000">
                          <a:solidFill>
                            <a:srgbClr val="595959"/>
                          </a:solidFill>
                          <a:latin typeface="Century Gothic"/>
                          <a:ea typeface="Century Gothic"/>
                          <a:cs typeface="Century Gothic"/>
                          <a:sym typeface="Century Gothic"/>
                        </a:rPr>
                        <a:t>Closer representation of distribution against the input text</a:t>
                      </a:r>
                      <a:endParaRPr sz="1000">
                        <a:solidFill>
                          <a:srgbClr val="595959"/>
                        </a:solidFill>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57150" rtl="0" algn="l">
                        <a:lnSpc>
                          <a:spcPct val="90000"/>
                        </a:lnSpc>
                        <a:spcBef>
                          <a:spcPts val="800"/>
                        </a:spcBef>
                        <a:spcAft>
                          <a:spcPts val="0"/>
                        </a:spcAft>
                        <a:buNone/>
                      </a:pPr>
                      <a:r>
                        <a:rPr lang="en" sz="1000">
                          <a:solidFill>
                            <a:srgbClr val="595959"/>
                          </a:solidFill>
                          <a:latin typeface="Century Gothic"/>
                          <a:ea typeface="Century Gothic"/>
                          <a:cs typeface="Century Gothic"/>
                          <a:sym typeface="Century Gothic"/>
                        </a:rPr>
                        <a:t>Still not as good as abstractive summary</a:t>
                      </a:r>
                      <a:endParaRPr sz="1000">
                        <a:solidFill>
                          <a:srgbClr val="595959"/>
                        </a:solidFill>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9325">
                <a:tc>
                  <a:txBody>
                    <a:bodyPr/>
                    <a:lstStyle/>
                    <a:p>
                      <a:pPr indent="0" lvl="0" marL="0" rtl="0" algn="ctr">
                        <a:spcBef>
                          <a:spcPts val="0"/>
                        </a:spcBef>
                        <a:spcAft>
                          <a:spcPts val="0"/>
                        </a:spcAft>
                        <a:buNone/>
                      </a:pPr>
                      <a:r>
                        <a:rPr b="1" lang="en" sz="1000">
                          <a:latin typeface="Century Gothic"/>
                          <a:ea typeface="Century Gothic"/>
                          <a:cs typeface="Century Gothic"/>
                          <a:sym typeface="Century Gothic"/>
                        </a:rPr>
                        <a:t>T5</a:t>
                      </a:r>
                      <a:endParaRPr b="1" sz="1000">
                        <a:latin typeface="Century Gothic"/>
                        <a:ea typeface="Century Gothic"/>
                        <a:cs typeface="Century Gothic"/>
                        <a:sym typeface="Century Gothic"/>
                      </a:endParaRPr>
                    </a:p>
                    <a:p>
                      <a:pPr indent="0" lvl="0" marL="0" rtl="0" algn="ctr">
                        <a:spcBef>
                          <a:spcPts val="0"/>
                        </a:spcBef>
                        <a:spcAft>
                          <a:spcPts val="0"/>
                        </a:spcAft>
                        <a:buNone/>
                      </a:pPr>
                      <a:r>
                        <a:rPr b="1" lang="en" sz="1000">
                          <a:solidFill>
                            <a:schemeClr val="dk1"/>
                          </a:solidFill>
                          <a:latin typeface="Century Gothic"/>
                          <a:ea typeface="Century Gothic"/>
                          <a:cs typeface="Century Gothic"/>
                          <a:sym typeface="Century Gothic"/>
                        </a:rPr>
                        <a:t>(Abstractive)</a:t>
                      </a:r>
                      <a:endParaRPr b="1" sz="10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34950" lvl="0" marL="228600" rtl="0" algn="l">
                        <a:lnSpc>
                          <a:spcPct val="90000"/>
                        </a:lnSpc>
                        <a:spcBef>
                          <a:spcPts val="800"/>
                        </a:spcBef>
                        <a:spcAft>
                          <a:spcPts val="0"/>
                        </a:spcAft>
                        <a:buClr>
                          <a:srgbClr val="595959"/>
                        </a:buClr>
                        <a:buSzPts val="1000"/>
                        <a:buChar char="•"/>
                      </a:pPr>
                      <a:r>
                        <a:rPr lang="en" sz="1000">
                          <a:solidFill>
                            <a:srgbClr val="595959"/>
                          </a:solidFill>
                          <a:latin typeface="Century Gothic"/>
                          <a:ea typeface="Century Gothic"/>
                          <a:cs typeface="Century Gothic"/>
                          <a:sym typeface="Century Gothic"/>
                        </a:rPr>
                        <a:t>Pretrained on C4 (Colossal Clean Crawled Corpus), 700GB</a:t>
                      </a:r>
                      <a:endParaRPr sz="1000">
                        <a:solidFill>
                          <a:srgbClr val="595959"/>
                        </a:solidFill>
                        <a:latin typeface="Century Gothic"/>
                        <a:ea typeface="Century Gothic"/>
                        <a:cs typeface="Century Gothic"/>
                        <a:sym typeface="Century Gothic"/>
                      </a:endParaRPr>
                    </a:p>
                    <a:p>
                      <a:pPr indent="-234950" lvl="0" marL="228600" rtl="0" algn="l">
                        <a:lnSpc>
                          <a:spcPct val="90000"/>
                        </a:lnSpc>
                        <a:spcBef>
                          <a:spcPts val="800"/>
                        </a:spcBef>
                        <a:spcAft>
                          <a:spcPts val="0"/>
                        </a:spcAft>
                        <a:buClr>
                          <a:srgbClr val="595959"/>
                        </a:buClr>
                        <a:buSzPts val="1000"/>
                        <a:buChar char="•"/>
                      </a:pPr>
                      <a:r>
                        <a:rPr lang="en" sz="1000">
                          <a:solidFill>
                            <a:srgbClr val="595959"/>
                          </a:solidFill>
                          <a:latin typeface="Century Gothic"/>
                          <a:ea typeface="Century Gothic"/>
                          <a:cs typeface="Century Gothic"/>
                          <a:sym typeface="Century Gothic"/>
                        </a:rPr>
                        <a:t>T5 base model with LM on top, fine-tuned on a news summary dataset</a:t>
                      </a:r>
                      <a:endParaRPr sz="1000">
                        <a:solidFill>
                          <a:srgbClr val="595959"/>
                        </a:solidFill>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57150" rtl="0" algn="l">
                        <a:lnSpc>
                          <a:spcPct val="90000"/>
                        </a:lnSpc>
                        <a:spcBef>
                          <a:spcPts val="800"/>
                        </a:spcBef>
                        <a:spcAft>
                          <a:spcPts val="0"/>
                        </a:spcAft>
                        <a:buNone/>
                      </a:pPr>
                      <a:r>
                        <a:rPr lang="en" sz="1000">
                          <a:solidFill>
                            <a:srgbClr val="595959"/>
                          </a:solidFill>
                          <a:latin typeface="Century Gothic"/>
                          <a:ea typeface="Century Gothic"/>
                          <a:cs typeface="Century Gothic"/>
                          <a:sym typeface="Century Gothic"/>
                        </a:rPr>
                        <a:t>Coherent and paraphrased summaries</a:t>
                      </a:r>
                      <a:endParaRPr sz="1000">
                        <a:solidFill>
                          <a:srgbClr val="595959"/>
                        </a:solidFill>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57150" rtl="0" algn="l">
                        <a:lnSpc>
                          <a:spcPct val="90000"/>
                        </a:lnSpc>
                        <a:spcBef>
                          <a:spcPts val="800"/>
                        </a:spcBef>
                        <a:spcAft>
                          <a:spcPts val="0"/>
                        </a:spcAft>
                        <a:buNone/>
                      </a:pPr>
                      <a:r>
                        <a:rPr lang="en" sz="1000">
                          <a:solidFill>
                            <a:srgbClr val="595959"/>
                          </a:solidFill>
                          <a:latin typeface="Century Gothic"/>
                          <a:ea typeface="Century Gothic"/>
                          <a:cs typeface="Century Gothic"/>
                          <a:sym typeface="Century Gothic"/>
                        </a:rPr>
                        <a:t>Longer to summarize</a:t>
                      </a:r>
                      <a:endParaRPr sz="1000">
                        <a:solidFill>
                          <a:srgbClr val="595959"/>
                        </a:solidFill>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ctrTitle"/>
          </p:nvPr>
        </p:nvSpPr>
        <p:spPr>
          <a:xfrm>
            <a:off x="4771724" y="1624952"/>
            <a:ext cx="3599400" cy="754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4000"/>
              <a:t>5</a:t>
            </a:r>
            <a:r>
              <a:rPr b="1" lang="en" sz="4000"/>
              <a:t>. Evaluation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a:t>Metrics used</a:t>
            </a:r>
            <a:endParaRPr b="1"/>
          </a:p>
        </p:txBody>
      </p:sp>
      <p:graphicFrame>
        <p:nvGraphicFramePr>
          <p:cNvPr id="247" name="Google Shape;247;p39"/>
          <p:cNvGraphicFramePr/>
          <p:nvPr/>
        </p:nvGraphicFramePr>
        <p:xfrm>
          <a:off x="832900" y="1303725"/>
          <a:ext cx="3000000" cy="3000000"/>
        </p:xfrm>
        <a:graphic>
          <a:graphicData uri="http://schemas.openxmlformats.org/drawingml/2006/table">
            <a:tbl>
              <a:tblPr>
                <a:noFill/>
                <a:tableStyleId>{AD5D163C-4AF2-4FDF-8D3E-7112E925ED42}</a:tableStyleId>
              </a:tblPr>
              <a:tblGrid>
                <a:gridCol w="3758550"/>
                <a:gridCol w="3758550"/>
              </a:tblGrid>
              <a:tr h="396200">
                <a:tc>
                  <a:txBody>
                    <a:bodyPr/>
                    <a:lstStyle/>
                    <a:p>
                      <a:pPr indent="0" lvl="0" marL="0" rtl="0" algn="l">
                        <a:spcBef>
                          <a:spcPts val="0"/>
                        </a:spcBef>
                        <a:spcAft>
                          <a:spcPts val="0"/>
                        </a:spcAft>
                        <a:buNone/>
                      </a:pPr>
                      <a:r>
                        <a:rPr b="1" lang="en">
                          <a:latin typeface="Century Gothic"/>
                          <a:ea typeface="Century Gothic"/>
                          <a:cs typeface="Century Gothic"/>
                          <a:sym typeface="Century Gothic"/>
                        </a:rPr>
                        <a:t>Bertscore</a:t>
                      </a:r>
                      <a:endParaRPr b="1">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a:latin typeface="Century Gothic"/>
                          <a:ea typeface="Century Gothic"/>
                          <a:cs typeface="Century Gothic"/>
                          <a:sym typeface="Century Gothic"/>
                        </a:rPr>
                        <a:t>ROUGE</a:t>
                      </a:r>
                      <a:endParaRPr b="1">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1836950">
                <a:tc>
                  <a:txBody>
                    <a:bodyPr/>
                    <a:lstStyle/>
                    <a:p>
                      <a:pPr indent="-317500" lvl="0" marL="457200" rtl="0" algn="l">
                        <a:lnSpc>
                          <a:spcPct val="90000"/>
                        </a:lnSpc>
                        <a:spcBef>
                          <a:spcPts val="800"/>
                        </a:spcBef>
                        <a:spcAft>
                          <a:spcPts val="0"/>
                        </a:spcAft>
                        <a:buClr>
                          <a:srgbClr val="595959"/>
                        </a:buClr>
                        <a:buSzPts val="1400"/>
                        <a:buFont typeface="Century Gothic"/>
                        <a:buChar char="●"/>
                      </a:pPr>
                      <a:r>
                        <a:rPr lang="en">
                          <a:solidFill>
                            <a:srgbClr val="595959"/>
                          </a:solidFill>
                          <a:latin typeface="Century Gothic"/>
                          <a:ea typeface="Century Gothic"/>
                          <a:cs typeface="Century Gothic"/>
                          <a:sym typeface="Century Gothic"/>
                        </a:rPr>
                        <a:t>The output summary is evaluated against the </a:t>
                      </a:r>
                      <a:r>
                        <a:rPr lang="en">
                          <a:solidFill>
                            <a:srgbClr val="FF0000"/>
                          </a:solidFill>
                          <a:latin typeface="Century Gothic"/>
                          <a:ea typeface="Century Gothic"/>
                          <a:cs typeface="Century Gothic"/>
                          <a:sym typeface="Century Gothic"/>
                        </a:rPr>
                        <a:t>original text</a:t>
                      </a:r>
                      <a:r>
                        <a:rPr lang="en">
                          <a:solidFill>
                            <a:srgbClr val="595959"/>
                          </a:solidFill>
                          <a:latin typeface="Century Gothic"/>
                          <a:ea typeface="Century Gothic"/>
                          <a:cs typeface="Century Gothic"/>
                          <a:sym typeface="Century Gothic"/>
                        </a:rPr>
                        <a:t>, using contextual embeddings for the tokens. </a:t>
                      </a:r>
                      <a:endParaRPr>
                        <a:solidFill>
                          <a:srgbClr val="595959"/>
                        </a:solidFill>
                        <a:latin typeface="Century Gothic"/>
                        <a:ea typeface="Century Gothic"/>
                        <a:cs typeface="Century Gothic"/>
                        <a:sym typeface="Century Gothic"/>
                      </a:endParaRPr>
                    </a:p>
                    <a:p>
                      <a:pPr indent="-317500" lvl="0" marL="457200" rtl="0" algn="l">
                        <a:lnSpc>
                          <a:spcPct val="90000"/>
                        </a:lnSpc>
                        <a:spcBef>
                          <a:spcPts val="1000"/>
                        </a:spcBef>
                        <a:spcAft>
                          <a:spcPts val="0"/>
                        </a:spcAft>
                        <a:buClr>
                          <a:srgbClr val="595959"/>
                        </a:buClr>
                        <a:buSzPts val="1400"/>
                        <a:buFont typeface="Century Gothic"/>
                        <a:buChar char="●"/>
                      </a:pPr>
                      <a:r>
                        <a:rPr lang="en">
                          <a:solidFill>
                            <a:srgbClr val="595959"/>
                          </a:solidFill>
                          <a:latin typeface="Century Gothic"/>
                          <a:ea typeface="Century Gothic"/>
                          <a:cs typeface="Century Gothic"/>
                          <a:sym typeface="Century Gothic"/>
                        </a:rPr>
                        <a:t>Cosine similarity is then used to compute the matching, optionally weighted with idf.</a:t>
                      </a:r>
                      <a:endParaRPr>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17500" lvl="0" marL="457200" rtl="0" algn="l">
                        <a:lnSpc>
                          <a:spcPct val="90000"/>
                        </a:lnSpc>
                        <a:spcBef>
                          <a:spcPts val="800"/>
                        </a:spcBef>
                        <a:spcAft>
                          <a:spcPts val="0"/>
                        </a:spcAft>
                        <a:buClr>
                          <a:srgbClr val="595959"/>
                        </a:buClr>
                        <a:buSzPts val="1400"/>
                        <a:buFont typeface="Century Gothic"/>
                        <a:buChar char="●"/>
                      </a:pPr>
                      <a:r>
                        <a:rPr lang="en">
                          <a:solidFill>
                            <a:srgbClr val="595959"/>
                          </a:solidFill>
                          <a:latin typeface="Century Gothic"/>
                          <a:ea typeface="Century Gothic"/>
                          <a:cs typeface="Century Gothic"/>
                          <a:sym typeface="Century Gothic"/>
                        </a:rPr>
                        <a:t>Looks at how many n-grams in the </a:t>
                      </a:r>
                      <a:r>
                        <a:rPr lang="en">
                          <a:solidFill>
                            <a:srgbClr val="FF0000"/>
                          </a:solidFill>
                          <a:latin typeface="Century Gothic"/>
                          <a:ea typeface="Century Gothic"/>
                          <a:cs typeface="Century Gothic"/>
                          <a:sym typeface="Century Gothic"/>
                        </a:rPr>
                        <a:t>reference summary</a:t>
                      </a:r>
                      <a:r>
                        <a:rPr lang="en">
                          <a:solidFill>
                            <a:srgbClr val="595959"/>
                          </a:solidFill>
                          <a:latin typeface="Century Gothic"/>
                          <a:ea typeface="Century Gothic"/>
                          <a:cs typeface="Century Gothic"/>
                          <a:sym typeface="Century Gothic"/>
                        </a:rPr>
                        <a:t> shows up in the output summary</a:t>
                      </a:r>
                      <a:endParaRPr>
                        <a:solidFill>
                          <a:srgbClr val="595959"/>
                        </a:solidFill>
                        <a:latin typeface="Century Gothic"/>
                        <a:ea typeface="Century Gothic"/>
                        <a:cs typeface="Century Gothic"/>
                        <a:sym typeface="Century Gothic"/>
                      </a:endParaRPr>
                    </a:p>
                    <a:p>
                      <a:pPr indent="-317500" lvl="0" marL="457200" rtl="0" algn="l">
                        <a:lnSpc>
                          <a:spcPct val="90000"/>
                        </a:lnSpc>
                        <a:spcBef>
                          <a:spcPts val="1000"/>
                        </a:spcBef>
                        <a:spcAft>
                          <a:spcPts val="0"/>
                        </a:spcAft>
                        <a:buClr>
                          <a:srgbClr val="595959"/>
                        </a:buClr>
                        <a:buSzPts val="1400"/>
                        <a:buFont typeface="Century Gothic"/>
                        <a:buChar char="●"/>
                      </a:pPr>
                      <a:r>
                        <a:rPr lang="en">
                          <a:solidFill>
                            <a:srgbClr val="595959"/>
                          </a:solidFill>
                          <a:latin typeface="Century Gothic"/>
                          <a:ea typeface="Century Gothic"/>
                          <a:cs typeface="Century Gothic"/>
                          <a:sym typeface="Century Gothic"/>
                        </a:rPr>
                        <a:t>3 variations:</a:t>
                      </a:r>
                      <a:endParaRPr>
                        <a:solidFill>
                          <a:srgbClr val="595959"/>
                        </a:solidFill>
                        <a:latin typeface="Century Gothic"/>
                        <a:ea typeface="Century Gothic"/>
                        <a:cs typeface="Century Gothic"/>
                        <a:sym typeface="Century Gothic"/>
                      </a:endParaRPr>
                    </a:p>
                    <a:p>
                      <a:pPr indent="-317500" lvl="1" marL="914400" rtl="0" algn="l">
                        <a:lnSpc>
                          <a:spcPct val="90000"/>
                        </a:lnSpc>
                        <a:spcBef>
                          <a:spcPts val="0"/>
                        </a:spcBef>
                        <a:spcAft>
                          <a:spcPts val="0"/>
                        </a:spcAft>
                        <a:buClr>
                          <a:srgbClr val="595959"/>
                        </a:buClr>
                        <a:buSzPts val="1400"/>
                        <a:buFont typeface="Century Gothic"/>
                        <a:buChar char="○"/>
                      </a:pPr>
                      <a:r>
                        <a:rPr lang="en">
                          <a:solidFill>
                            <a:srgbClr val="595959"/>
                          </a:solidFill>
                          <a:latin typeface="Century Gothic"/>
                          <a:ea typeface="Century Gothic"/>
                          <a:cs typeface="Century Gothic"/>
                          <a:sym typeface="Century Gothic"/>
                        </a:rPr>
                        <a:t>Rouge-1: unigrams</a:t>
                      </a:r>
                      <a:endParaRPr>
                        <a:solidFill>
                          <a:srgbClr val="595959"/>
                        </a:solidFill>
                        <a:latin typeface="Century Gothic"/>
                        <a:ea typeface="Century Gothic"/>
                        <a:cs typeface="Century Gothic"/>
                        <a:sym typeface="Century Gothic"/>
                      </a:endParaRPr>
                    </a:p>
                    <a:p>
                      <a:pPr indent="-317500" lvl="1" marL="914400" rtl="0" algn="l">
                        <a:lnSpc>
                          <a:spcPct val="90000"/>
                        </a:lnSpc>
                        <a:spcBef>
                          <a:spcPts val="0"/>
                        </a:spcBef>
                        <a:spcAft>
                          <a:spcPts val="0"/>
                        </a:spcAft>
                        <a:buClr>
                          <a:srgbClr val="595959"/>
                        </a:buClr>
                        <a:buSzPts val="1400"/>
                        <a:buFont typeface="Century Gothic"/>
                        <a:buChar char="○"/>
                      </a:pPr>
                      <a:r>
                        <a:rPr lang="en">
                          <a:solidFill>
                            <a:srgbClr val="595959"/>
                          </a:solidFill>
                          <a:latin typeface="Century Gothic"/>
                          <a:ea typeface="Century Gothic"/>
                          <a:cs typeface="Century Gothic"/>
                          <a:sym typeface="Century Gothic"/>
                        </a:rPr>
                        <a:t>Rouge-2: bigrams</a:t>
                      </a:r>
                      <a:endParaRPr>
                        <a:solidFill>
                          <a:srgbClr val="595959"/>
                        </a:solidFill>
                        <a:latin typeface="Century Gothic"/>
                        <a:ea typeface="Century Gothic"/>
                        <a:cs typeface="Century Gothic"/>
                        <a:sym typeface="Century Gothic"/>
                      </a:endParaRPr>
                    </a:p>
                    <a:p>
                      <a:pPr indent="-317500" lvl="1" marL="914400" rtl="0" algn="l">
                        <a:lnSpc>
                          <a:spcPct val="90000"/>
                        </a:lnSpc>
                        <a:spcBef>
                          <a:spcPts val="0"/>
                        </a:spcBef>
                        <a:spcAft>
                          <a:spcPts val="0"/>
                        </a:spcAft>
                        <a:buClr>
                          <a:srgbClr val="595959"/>
                        </a:buClr>
                        <a:buSzPts val="1400"/>
                        <a:buFont typeface="Century Gothic"/>
                        <a:buChar char="○"/>
                      </a:pPr>
                      <a:r>
                        <a:rPr lang="en">
                          <a:solidFill>
                            <a:srgbClr val="595959"/>
                          </a:solidFill>
                          <a:latin typeface="Century Gothic"/>
                          <a:ea typeface="Century Gothic"/>
                          <a:cs typeface="Century Gothic"/>
                          <a:sym typeface="Century Gothic"/>
                        </a:rPr>
                        <a:t>Rouge-L: longest subsequence</a:t>
                      </a:r>
                      <a:endParaRPr>
                        <a:solidFill>
                          <a:srgbClr val="595959"/>
                        </a:solidFill>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Bertscore</a:t>
            </a:r>
            <a:endParaRPr b="1"/>
          </a:p>
        </p:txBody>
      </p:sp>
      <p:graphicFrame>
        <p:nvGraphicFramePr>
          <p:cNvPr id="253" name="Google Shape;253;p40"/>
          <p:cNvGraphicFramePr/>
          <p:nvPr/>
        </p:nvGraphicFramePr>
        <p:xfrm>
          <a:off x="832125" y="1165975"/>
          <a:ext cx="3000000" cy="3000000"/>
        </p:xfrm>
        <a:graphic>
          <a:graphicData uri="http://schemas.openxmlformats.org/drawingml/2006/table">
            <a:tbl>
              <a:tblPr>
                <a:noFill/>
                <a:tableStyleId>{AD5D163C-4AF2-4FDF-8D3E-7112E925ED42}</a:tableStyleId>
              </a:tblPr>
              <a:tblGrid>
                <a:gridCol w="1135600"/>
                <a:gridCol w="1671850"/>
                <a:gridCol w="1671850"/>
                <a:gridCol w="1671850"/>
                <a:gridCol w="1671850"/>
              </a:tblGrid>
              <a:tr h="672775">
                <a:tc>
                  <a:txBody>
                    <a:bodyPr/>
                    <a:lstStyle/>
                    <a:p>
                      <a:pPr indent="0" lvl="0" marL="0" rtl="0" algn="ctr">
                        <a:spcBef>
                          <a:spcPts val="0"/>
                        </a:spcBef>
                        <a:spcAft>
                          <a:spcPts val="0"/>
                        </a:spcAft>
                        <a:buNone/>
                      </a:pPr>
                      <a:r>
                        <a:rPr b="1" lang="en">
                          <a:latin typeface="Century Gothic"/>
                          <a:ea typeface="Century Gothic"/>
                          <a:cs typeface="Century Gothic"/>
                          <a:sym typeface="Century Gothic"/>
                        </a:rPr>
                        <a:t>Metric</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NLTK </a:t>
                      </a:r>
                      <a:r>
                        <a:rPr b="1" lang="en">
                          <a:latin typeface="Century Gothic"/>
                          <a:ea typeface="Century Gothic"/>
                          <a:cs typeface="Century Gothic"/>
                          <a:sym typeface="Century Gothic"/>
                        </a:rPr>
                        <a:t>Model</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BERT Model</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KL-Sum Model</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T5 Transformer Model</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437300">
                <a:tc>
                  <a:txBody>
                    <a:bodyPr/>
                    <a:lstStyle/>
                    <a:p>
                      <a:pPr indent="0" lvl="0" marL="0" rtl="0" algn="ctr">
                        <a:spcBef>
                          <a:spcPts val="0"/>
                        </a:spcBef>
                        <a:spcAft>
                          <a:spcPts val="0"/>
                        </a:spcAft>
                        <a:buNone/>
                      </a:pPr>
                      <a:r>
                        <a:rPr b="1" lang="en">
                          <a:latin typeface="Century Gothic"/>
                          <a:ea typeface="Century Gothic"/>
                          <a:cs typeface="Century Gothic"/>
                          <a:sym typeface="Century Gothic"/>
                        </a:rPr>
                        <a:t>Precision</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0.93</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0.96</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0.93</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0.93</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300">
                <a:tc>
                  <a:txBody>
                    <a:bodyPr/>
                    <a:lstStyle/>
                    <a:p>
                      <a:pPr indent="0" lvl="0" marL="0" rtl="0" algn="ctr">
                        <a:spcBef>
                          <a:spcPts val="0"/>
                        </a:spcBef>
                        <a:spcAft>
                          <a:spcPts val="0"/>
                        </a:spcAft>
                        <a:buNone/>
                      </a:pPr>
                      <a:r>
                        <a:rPr b="1" lang="en">
                          <a:latin typeface="Century Gothic"/>
                          <a:ea typeface="Century Gothic"/>
                          <a:cs typeface="Century Gothic"/>
                          <a:sym typeface="Century Gothic"/>
                        </a:rPr>
                        <a:t>Recall</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0.86</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0.86</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0.87</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0.83</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300">
                <a:tc>
                  <a:txBody>
                    <a:bodyPr/>
                    <a:lstStyle/>
                    <a:p>
                      <a:pPr indent="0" lvl="0" marL="0" rtl="0" algn="ctr">
                        <a:spcBef>
                          <a:spcPts val="0"/>
                        </a:spcBef>
                        <a:spcAft>
                          <a:spcPts val="0"/>
                        </a:spcAft>
                        <a:buNone/>
                      </a:pPr>
                      <a:r>
                        <a:rPr b="1" lang="en">
                          <a:latin typeface="Century Gothic"/>
                          <a:ea typeface="Century Gothic"/>
                          <a:cs typeface="Century Gothic"/>
                          <a:sym typeface="Century Gothic"/>
                        </a:rPr>
                        <a:t>F1</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0.89</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0.91</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0.90</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0.88</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471488" y="205383"/>
            <a:ext cx="5915100" cy="639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595959"/>
              </a:buClr>
              <a:buSzPts val="3000"/>
              <a:buFont typeface="Century Gothic"/>
              <a:buNone/>
            </a:pPr>
            <a:r>
              <a:rPr b="1" lang="en"/>
              <a:t>Team 4 Team Members</a:t>
            </a:r>
            <a:endParaRPr b="1"/>
          </a:p>
        </p:txBody>
      </p:sp>
      <p:pic>
        <p:nvPicPr>
          <p:cNvPr id="123" name="Google Shape;123;p23"/>
          <p:cNvPicPr preferRelativeResize="0"/>
          <p:nvPr/>
        </p:nvPicPr>
        <p:blipFill rotWithShape="1">
          <a:blip r:embed="rId3">
            <a:alphaModFix/>
          </a:blip>
          <a:srcRect b="0" l="0" r="0" t="0"/>
          <a:stretch/>
        </p:blipFill>
        <p:spPr>
          <a:xfrm>
            <a:off x="6127623" y="4351829"/>
            <a:ext cx="2800350" cy="664369"/>
          </a:xfrm>
          <a:prstGeom prst="rect">
            <a:avLst/>
          </a:prstGeom>
          <a:noFill/>
          <a:ln>
            <a:noFill/>
          </a:ln>
        </p:spPr>
      </p:pic>
      <p:sp>
        <p:nvSpPr>
          <p:cNvPr id="124" name="Google Shape;124;p23"/>
          <p:cNvSpPr txBox="1"/>
          <p:nvPr/>
        </p:nvSpPr>
        <p:spPr>
          <a:xfrm>
            <a:off x="708563" y="1126179"/>
            <a:ext cx="7891200" cy="33120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None/>
            </a:pPr>
            <a:r>
              <a:rPr lang="en" sz="1700">
                <a:solidFill>
                  <a:srgbClr val="595959"/>
                </a:solidFill>
                <a:latin typeface="Century Gothic"/>
                <a:ea typeface="Century Gothic"/>
                <a:cs typeface="Century Gothic"/>
                <a:sym typeface="Century Gothic"/>
              </a:rPr>
              <a:t>Mentor: Kenneth Wang</a:t>
            </a:r>
            <a:endParaRPr sz="1700">
              <a:solidFill>
                <a:srgbClr val="595959"/>
              </a:solidFill>
              <a:latin typeface="Century Gothic"/>
              <a:ea typeface="Century Gothic"/>
              <a:cs typeface="Century Gothic"/>
              <a:sym typeface="Century Gothic"/>
            </a:endParaRPr>
          </a:p>
          <a:p>
            <a:pPr indent="-234950" lvl="0" marL="215900" marR="0" rtl="0" algn="l">
              <a:lnSpc>
                <a:spcPct val="150000"/>
              </a:lnSpc>
              <a:spcBef>
                <a:spcPts val="0"/>
              </a:spcBef>
              <a:spcAft>
                <a:spcPts val="0"/>
              </a:spcAft>
              <a:buClr>
                <a:srgbClr val="595959"/>
              </a:buClr>
              <a:buSzPts val="1700"/>
              <a:buFont typeface="Century Gothic"/>
              <a:buChar char="•"/>
            </a:pPr>
            <a:r>
              <a:rPr lang="en" sz="1700">
                <a:solidFill>
                  <a:srgbClr val="595959"/>
                </a:solidFill>
                <a:latin typeface="Century Gothic"/>
                <a:ea typeface="Century Gothic"/>
                <a:cs typeface="Century Gothic"/>
                <a:sym typeface="Century Gothic"/>
              </a:rPr>
              <a:t>Rui Han Lim</a:t>
            </a:r>
            <a:endParaRPr sz="1700">
              <a:solidFill>
                <a:srgbClr val="595959"/>
              </a:solidFill>
              <a:latin typeface="Century Gothic"/>
              <a:ea typeface="Century Gothic"/>
              <a:cs typeface="Century Gothic"/>
              <a:sym typeface="Century Gothic"/>
            </a:endParaRPr>
          </a:p>
          <a:p>
            <a:pPr indent="-234950" lvl="0" marL="215900" marR="0" rtl="0" algn="l">
              <a:lnSpc>
                <a:spcPct val="150000"/>
              </a:lnSpc>
              <a:spcBef>
                <a:spcPts val="0"/>
              </a:spcBef>
              <a:spcAft>
                <a:spcPts val="0"/>
              </a:spcAft>
              <a:buClr>
                <a:srgbClr val="595959"/>
              </a:buClr>
              <a:buSzPts val="1700"/>
              <a:buFont typeface="Century Gothic"/>
              <a:buChar char="•"/>
            </a:pPr>
            <a:r>
              <a:rPr lang="en" sz="1700">
                <a:solidFill>
                  <a:srgbClr val="595959"/>
                </a:solidFill>
                <a:latin typeface="Century Gothic"/>
                <a:ea typeface="Century Gothic"/>
                <a:cs typeface="Century Gothic"/>
                <a:sym typeface="Century Gothic"/>
              </a:rPr>
              <a:t>Anthony Khoo</a:t>
            </a:r>
            <a:endParaRPr sz="1700">
              <a:solidFill>
                <a:srgbClr val="595959"/>
              </a:solidFill>
              <a:latin typeface="Century Gothic"/>
              <a:ea typeface="Century Gothic"/>
              <a:cs typeface="Century Gothic"/>
              <a:sym typeface="Century Gothic"/>
            </a:endParaRPr>
          </a:p>
          <a:p>
            <a:pPr indent="-234950" lvl="0" marL="215900" marR="0" rtl="0" algn="l">
              <a:lnSpc>
                <a:spcPct val="150000"/>
              </a:lnSpc>
              <a:spcBef>
                <a:spcPts val="0"/>
              </a:spcBef>
              <a:spcAft>
                <a:spcPts val="0"/>
              </a:spcAft>
              <a:buClr>
                <a:srgbClr val="595959"/>
              </a:buClr>
              <a:buSzPts val="1700"/>
              <a:buFont typeface="Century Gothic"/>
              <a:buChar char="•"/>
            </a:pPr>
            <a:r>
              <a:rPr lang="en" sz="1700">
                <a:solidFill>
                  <a:srgbClr val="595959"/>
                </a:solidFill>
                <a:latin typeface="Century Gothic"/>
                <a:ea typeface="Century Gothic"/>
                <a:cs typeface="Century Gothic"/>
                <a:sym typeface="Century Gothic"/>
              </a:rPr>
              <a:t>Pei Wen Choong</a:t>
            </a:r>
            <a:endParaRPr sz="1700">
              <a:solidFill>
                <a:srgbClr val="595959"/>
              </a:solidFill>
              <a:latin typeface="Century Gothic"/>
              <a:ea typeface="Century Gothic"/>
              <a:cs typeface="Century Gothic"/>
              <a:sym typeface="Century Gothic"/>
            </a:endParaRPr>
          </a:p>
          <a:p>
            <a:pPr indent="-234950" lvl="0" marL="215900" marR="0" rtl="0" algn="l">
              <a:lnSpc>
                <a:spcPct val="150000"/>
              </a:lnSpc>
              <a:spcBef>
                <a:spcPts val="0"/>
              </a:spcBef>
              <a:spcAft>
                <a:spcPts val="0"/>
              </a:spcAft>
              <a:buClr>
                <a:srgbClr val="595959"/>
              </a:buClr>
              <a:buSzPts val="1700"/>
              <a:buFont typeface="Century Gothic"/>
              <a:buChar char="•"/>
            </a:pPr>
            <a:r>
              <a:rPr lang="en" sz="1700">
                <a:solidFill>
                  <a:srgbClr val="595959"/>
                </a:solidFill>
                <a:latin typeface="Century Gothic"/>
                <a:ea typeface="Century Gothic"/>
                <a:cs typeface="Century Gothic"/>
                <a:sym typeface="Century Gothic"/>
              </a:rPr>
              <a:t>Daniel Wong</a:t>
            </a:r>
            <a:endParaRPr sz="1700">
              <a:solidFill>
                <a:srgbClr val="595959"/>
              </a:solidFill>
              <a:latin typeface="Century Gothic"/>
              <a:ea typeface="Century Gothic"/>
              <a:cs typeface="Century Gothic"/>
              <a:sym typeface="Century Gothic"/>
            </a:endParaRPr>
          </a:p>
          <a:p>
            <a:pPr indent="0" lvl="0" marL="0" marR="0" rtl="0" algn="l">
              <a:lnSpc>
                <a:spcPct val="150000"/>
              </a:lnSpc>
              <a:spcBef>
                <a:spcPts val="0"/>
              </a:spcBef>
              <a:spcAft>
                <a:spcPts val="0"/>
              </a:spcAft>
              <a:buNone/>
            </a:pPr>
            <a:r>
              <a:t/>
            </a:r>
            <a:endParaRPr sz="1700">
              <a:solidFill>
                <a:srgbClr val="595959"/>
              </a:solidFill>
              <a:latin typeface="Century Gothic"/>
              <a:ea typeface="Century Gothic"/>
              <a:cs typeface="Century Gothic"/>
              <a:sym typeface="Century Gothic"/>
            </a:endParaRPr>
          </a:p>
          <a:p>
            <a:pPr indent="0" lvl="0" marL="0" marR="0" rtl="0" algn="l">
              <a:lnSpc>
                <a:spcPct val="150000"/>
              </a:lnSpc>
              <a:spcBef>
                <a:spcPts val="0"/>
              </a:spcBef>
              <a:spcAft>
                <a:spcPts val="0"/>
              </a:spcAft>
              <a:buNone/>
            </a:pPr>
            <a:r>
              <a:t/>
            </a:r>
            <a:endParaRPr sz="1700">
              <a:solidFill>
                <a:srgbClr val="595959"/>
              </a:solidFill>
              <a:latin typeface="Century Gothic"/>
              <a:ea typeface="Century Gothic"/>
              <a:cs typeface="Century Gothic"/>
              <a:sym typeface="Century Gothic"/>
            </a:endParaRPr>
          </a:p>
          <a:p>
            <a:pPr indent="0" lvl="0" marL="0" marR="0" rtl="0" algn="l">
              <a:lnSpc>
                <a:spcPct val="150000"/>
              </a:lnSpc>
              <a:spcBef>
                <a:spcPts val="0"/>
              </a:spcBef>
              <a:spcAft>
                <a:spcPts val="0"/>
              </a:spcAft>
              <a:buNone/>
            </a:pPr>
            <a:r>
              <a:t/>
            </a:r>
            <a:endParaRPr sz="1700">
              <a:solidFill>
                <a:srgbClr val="595959"/>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ROUGE-2 (Bigrams)</a:t>
            </a:r>
            <a:endParaRPr b="1"/>
          </a:p>
        </p:txBody>
      </p:sp>
      <p:graphicFrame>
        <p:nvGraphicFramePr>
          <p:cNvPr id="259" name="Google Shape;259;p41"/>
          <p:cNvGraphicFramePr/>
          <p:nvPr/>
        </p:nvGraphicFramePr>
        <p:xfrm>
          <a:off x="832125" y="1165975"/>
          <a:ext cx="3000000" cy="3000000"/>
        </p:xfrm>
        <a:graphic>
          <a:graphicData uri="http://schemas.openxmlformats.org/drawingml/2006/table">
            <a:tbl>
              <a:tblPr>
                <a:noFill/>
                <a:tableStyleId>{AD5D163C-4AF2-4FDF-8D3E-7112E925ED42}</a:tableStyleId>
              </a:tblPr>
              <a:tblGrid>
                <a:gridCol w="1135600"/>
                <a:gridCol w="1671850"/>
                <a:gridCol w="1671850"/>
                <a:gridCol w="1671850"/>
                <a:gridCol w="1671850"/>
              </a:tblGrid>
              <a:tr h="672775">
                <a:tc>
                  <a:txBody>
                    <a:bodyPr/>
                    <a:lstStyle/>
                    <a:p>
                      <a:pPr indent="0" lvl="0" marL="0" rtl="0" algn="ctr">
                        <a:spcBef>
                          <a:spcPts val="0"/>
                        </a:spcBef>
                        <a:spcAft>
                          <a:spcPts val="0"/>
                        </a:spcAft>
                        <a:buNone/>
                      </a:pPr>
                      <a:r>
                        <a:rPr b="1" lang="en">
                          <a:latin typeface="Century Gothic"/>
                          <a:ea typeface="Century Gothic"/>
                          <a:cs typeface="Century Gothic"/>
                          <a:sym typeface="Century Gothic"/>
                        </a:rPr>
                        <a:t>Metric</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solidFill>
                            <a:schemeClr val="dk1"/>
                          </a:solidFill>
                          <a:latin typeface="Century Gothic"/>
                          <a:ea typeface="Century Gothic"/>
                          <a:cs typeface="Century Gothic"/>
                          <a:sym typeface="Century Gothic"/>
                        </a:rPr>
                        <a:t>NLTK </a:t>
                      </a:r>
                      <a:r>
                        <a:rPr b="1" lang="en">
                          <a:latin typeface="Century Gothic"/>
                          <a:ea typeface="Century Gothic"/>
                          <a:cs typeface="Century Gothic"/>
                          <a:sym typeface="Century Gothic"/>
                        </a:rPr>
                        <a:t>Model</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BERT Model</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KL-Sum Model</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T5 Transformer Model</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437300">
                <a:tc>
                  <a:txBody>
                    <a:bodyPr/>
                    <a:lstStyle/>
                    <a:p>
                      <a:pPr indent="0" lvl="0" marL="0" rtl="0" algn="ctr">
                        <a:spcBef>
                          <a:spcPts val="0"/>
                        </a:spcBef>
                        <a:spcAft>
                          <a:spcPts val="0"/>
                        </a:spcAft>
                        <a:buNone/>
                      </a:pPr>
                      <a:r>
                        <a:rPr b="1" lang="en">
                          <a:latin typeface="Century Gothic"/>
                          <a:ea typeface="Century Gothic"/>
                          <a:cs typeface="Century Gothic"/>
                          <a:sym typeface="Century Gothic"/>
                        </a:rPr>
                        <a:t>Precision</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0.46</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0.45</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0.44</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0.38</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300">
                <a:tc>
                  <a:txBody>
                    <a:bodyPr/>
                    <a:lstStyle/>
                    <a:p>
                      <a:pPr indent="0" lvl="0" marL="0" rtl="0" algn="ctr">
                        <a:spcBef>
                          <a:spcPts val="0"/>
                        </a:spcBef>
                        <a:spcAft>
                          <a:spcPts val="0"/>
                        </a:spcAft>
                        <a:buNone/>
                      </a:pPr>
                      <a:r>
                        <a:rPr b="1" lang="en">
                          <a:latin typeface="Century Gothic"/>
                          <a:ea typeface="Century Gothic"/>
                          <a:cs typeface="Century Gothic"/>
                          <a:sym typeface="Century Gothic"/>
                        </a:rPr>
                        <a:t>Recall</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0.39</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0.28</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0.30</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0.19</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300">
                <a:tc>
                  <a:txBody>
                    <a:bodyPr/>
                    <a:lstStyle/>
                    <a:p>
                      <a:pPr indent="0" lvl="0" marL="0" rtl="0" algn="ctr">
                        <a:spcBef>
                          <a:spcPts val="0"/>
                        </a:spcBef>
                        <a:spcAft>
                          <a:spcPts val="0"/>
                        </a:spcAft>
                        <a:buNone/>
                      </a:pPr>
                      <a:r>
                        <a:rPr b="1" lang="en">
                          <a:latin typeface="Century Gothic"/>
                          <a:ea typeface="Century Gothic"/>
                          <a:cs typeface="Century Gothic"/>
                          <a:sym typeface="Century Gothic"/>
                        </a:rPr>
                        <a:t>F1</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0.41</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0.34</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0.34</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0.24</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ROUGE-L (Longest subsequence)</a:t>
            </a:r>
            <a:endParaRPr b="1"/>
          </a:p>
        </p:txBody>
      </p:sp>
      <p:graphicFrame>
        <p:nvGraphicFramePr>
          <p:cNvPr id="265" name="Google Shape;265;p42"/>
          <p:cNvGraphicFramePr/>
          <p:nvPr/>
        </p:nvGraphicFramePr>
        <p:xfrm>
          <a:off x="832125" y="1165975"/>
          <a:ext cx="3000000" cy="3000000"/>
        </p:xfrm>
        <a:graphic>
          <a:graphicData uri="http://schemas.openxmlformats.org/drawingml/2006/table">
            <a:tbl>
              <a:tblPr>
                <a:noFill/>
                <a:tableStyleId>{AD5D163C-4AF2-4FDF-8D3E-7112E925ED42}</a:tableStyleId>
              </a:tblPr>
              <a:tblGrid>
                <a:gridCol w="1135600"/>
                <a:gridCol w="1671850"/>
                <a:gridCol w="1671850"/>
                <a:gridCol w="1671850"/>
                <a:gridCol w="1671850"/>
              </a:tblGrid>
              <a:tr h="672775">
                <a:tc>
                  <a:txBody>
                    <a:bodyPr/>
                    <a:lstStyle/>
                    <a:p>
                      <a:pPr indent="0" lvl="0" marL="0" rtl="0" algn="ctr">
                        <a:spcBef>
                          <a:spcPts val="0"/>
                        </a:spcBef>
                        <a:spcAft>
                          <a:spcPts val="0"/>
                        </a:spcAft>
                        <a:buNone/>
                      </a:pPr>
                      <a:r>
                        <a:rPr b="1" lang="en">
                          <a:latin typeface="Century Gothic"/>
                          <a:ea typeface="Century Gothic"/>
                          <a:cs typeface="Century Gothic"/>
                          <a:sym typeface="Century Gothic"/>
                        </a:rPr>
                        <a:t>Metric</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solidFill>
                            <a:schemeClr val="dk1"/>
                          </a:solidFill>
                          <a:latin typeface="Century Gothic"/>
                          <a:ea typeface="Century Gothic"/>
                          <a:cs typeface="Century Gothic"/>
                          <a:sym typeface="Century Gothic"/>
                        </a:rPr>
                        <a:t>NLTK </a:t>
                      </a:r>
                      <a:r>
                        <a:rPr b="1" lang="en">
                          <a:latin typeface="Century Gothic"/>
                          <a:ea typeface="Century Gothic"/>
                          <a:cs typeface="Century Gothic"/>
                          <a:sym typeface="Century Gothic"/>
                        </a:rPr>
                        <a:t>Model</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BERT Model</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KL-Sum Model</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T5 Transformer Model</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437300">
                <a:tc>
                  <a:txBody>
                    <a:bodyPr/>
                    <a:lstStyle/>
                    <a:p>
                      <a:pPr indent="0" lvl="0" marL="0" rtl="0" algn="ctr">
                        <a:spcBef>
                          <a:spcPts val="0"/>
                        </a:spcBef>
                        <a:spcAft>
                          <a:spcPts val="0"/>
                        </a:spcAft>
                        <a:buNone/>
                      </a:pPr>
                      <a:r>
                        <a:rPr b="1" lang="en">
                          <a:latin typeface="Century Gothic"/>
                          <a:ea typeface="Century Gothic"/>
                          <a:cs typeface="Century Gothic"/>
                          <a:sym typeface="Century Gothic"/>
                        </a:rPr>
                        <a:t>Precision</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0.55</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0.57</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0.57</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0.57</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300">
                <a:tc>
                  <a:txBody>
                    <a:bodyPr/>
                    <a:lstStyle/>
                    <a:p>
                      <a:pPr indent="0" lvl="0" marL="0" rtl="0" algn="ctr">
                        <a:spcBef>
                          <a:spcPts val="0"/>
                        </a:spcBef>
                        <a:spcAft>
                          <a:spcPts val="0"/>
                        </a:spcAft>
                        <a:buNone/>
                      </a:pPr>
                      <a:r>
                        <a:rPr b="1" lang="en">
                          <a:latin typeface="Century Gothic"/>
                          <a:ea typeface="Century Gothic"/>
                          <a:cs typeface="Century Gothic"/>
                          <a:sym typeface="Century Gothic"/>
                        </a:rPr>
                        <a:t>Recall</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0.51</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0.41</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0.41</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entury Gothic"/>
                          <a:ea typeface="Century Gothic"/>
                          <a:cs typeface="Century Gothic"/>
                          <a:sym typeface="Century Gothic"/>
                        </a:rPr>
                        <a:t>0.34</a:t>
                      </a:r>
                      <a:endParaRPr>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7300">
                <a:tc>
                  <a:txBody>
                    <a:bodyPr/>
                    <a:lstStyle/>
                    <a:p>
                      <a:pPr indent="0" lvl="0" marL="0" rtl="0" algn="ctr">
                        <a:spcBef>
                          <a:spcPts val="0"/>
                        </a:spcBef>
                        <a:spcAft>
                          <a:spcPts val="0"/>
                        </a:spcAft>
                        <a:buNone/>
                      </a:pPr>
                      <a:r>
                        <a:rPr b="1" lang="en">
                          <a:latin typeface="Century Gothic"/>
                          <a:ea typeface="Century Gothic"/>
                          <a:cs typeface="Century Gothic"/>
                          <a:sym typeface="Century Gothic"/>
                        </a:rPr>
                        <a:t>F1</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0.52</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0.47</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0.46</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entury Gothic"/>
                          <a:ea typeface="Century Gothic"/>
                          <a:cs typeface="Century Gothic"/>
                          <a:sym typeface="Century Gothic"/>
                        </a:rPr>
                        <a:t>0.42</a:t>
                      </a:r>
                      <a:endParaRPr b="1">
                        <a:latin typeface="Century Gothic"/>
                        <a:ea typeface="Century Gothic"/>
                        <a:cs typeface="Century Gothic"/>
                        <a:sym typeface="Century Gothic"/>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KL-Sum </a:t>
            </a:r>
            <a:r>
              <a:rPr b="1" lang="en"/>
              <a:t>model chosen for implementation</a:t>
            </a:r>
            <a:endParaRPr b="1"/>
          </a:p>
        </p:txBody>
      </p:sp>
      <p:sp>
        <p:nvSpPr>
          <p:cNvPr id="271" name="Google Shape;271;p43"/>
          <p:cNvSpPr txBox="1"/>
          <p:nvPr>
            <p:ph idx="1" type="body"/>
          </p:nvPr>
        </p:nvSpPr>
        <p:spPr>
          <a:xfrm>
            <a:off x="628650" y="1029126"/>
            <a:ext cx="7886700" cy="1447500"/>
          </a:xfrm>
          <a:prstGeom prst="rect">
            <a:avLst/>
          </a:prstGeom>
        </p:spPr>
        <p:txBody>
          <a:bodyPr anchorCtr="0" anchor="t" bIns="34275" lIns="68575" spcFirstLastPara="1" rIns="68575" wrap="square" tIns="34275">
            <a:noAutofit/>
          </a:bodyPr>
          <a:lstStyle/>
          <a:p>
            <a:pPr indent="-342900" lvl="0" marL="457200" rtl="0" algn="l">
              <a:spcBef>
                <a:spcPts val="0"/>
              </a:spcBef>
              <a:spcAft>
                <a:spcPts val="0"/>
              </a:spcAft>
              <a:buSzPts val="1800"/>
              <a:buChar char="•"/>
            </a:pPr>
            <a:r>
              <a:rPr lang="en"/>
              <a:t>Results from models are all comparable</a:t>
            </a:r>
            <a:endParaRPr/>
          </a:p>
          <a:p>
            <a:pPr indent="-342900" lvl="0" marL="457200" rtl="0" algn="l">
              <a:spcBef>
                <a:spcPts val="1000"/>
              </a:spcBef>
              <a:spcAft>
                <a:spcPts val="0"/>
              </a:spcAft>
              <a:buSzPts val="1800"/>
              <a:buChar char="•"/>
            </a:pPr>
            <a:r>
              <a:rPr lang="en"/>
              <a:t>T5 transformer has lower ROUGE scores, possibly due to a max token length of 512</a:t>
            </a:r>
            <a:endParaRPr/>
          </a:p>
          <a:p>
            <a:pPr indent="-342900" lvl="0" marL="457200" rtl="0" algn="l">
              <a:spcBef>
                <a:spcPts val="1000"/>
              </a:spcBef>
              <a:spcAft>
                <a:spcPts val="1000"/>
              </a:spcAft>
              <a:buSzPts val="1800"/>
              <a:buChar char="•"/>
            </a:pPr>
            <a:r>
              <a:rPr lang="en"/>
              <a:t>Time consideration</a:t>
            </a:r>
            <a:endParaRPr/>
          </a:p>
        </p:txBody>
      </p:sp>
      <p:graphicFrame>
        <p:nvGraphicFramePr>
          <p:cNvPr id="272" name="Google Shape;272;p43"/>
          <p:cNvGraphicFramePr/>
          <p:nvPr/>
        </p:nvGraphicFramePr>
        <p:xfrm>
          <a:off x="1427450" y="2415050"/>
          <a:ext cx="3000000" cy="3000000"/>
        </p:xfrm>
        <a:graphic>
          <a:graphicData uri="http://schemas.openxmlformats.org/drawingml/2006/table">
            <a:tbl>
              <a:tblPr>
                <a:noFill/>
                <a:tableStyleId>{AD5D163C-4AF2-4FDF-8D3E-7112E925ED42}</a:tableStyleId>
              </a:tblPr>
              <a:tblGrid>
                <a:gridCol w="1463100"/>
                <a:gridCol w="2413000"/>
                <a:gridCol w="2413000"/>
              </a:tblGrid>
              <a:tr h="363400">
                <a:tc>
                  <a:txBody>
                    <a:bodyPr/>
                    <a:lstStyle/>
                    <a:p>
                      <a:pPr indent="0" lvl="0" marL="0" rtl="0" algn="ctr">
                        <a:spcBef>
                          <a:spcPts val="0"/>
                        </a:spcBef>
                        <a:spcAft>
                          <a:spcPts val="0"/>
                        </a:spcAft>
                        <a:buNone/>
                      </a:pPr>
                      <a:r>
                        <a:rPr b="1" lang="en" sz="1200">
                          <a:latin typeface="Century Gothic"/>
                          <a:ea typeface="Century Gothic"/>
                          <a:cs typeface="Century Gothic"/>
                          <a:sym typeface="Century Gothic"/>
                        </a:rPr>
                        <a:t>Model</a:t>
                      </a:r>
                      <a:endParaRPr b="1"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sz="1200">
                          <a:latin typeface="Century Gothic"/>
                          <a:ea typeface="Century Gothic"/>
                          <a:cs typeface="Century Gothic"/>
                          <a:sym typeface="Century Gothic"/>
                        </a:rPr>
                        <a:t>Para of 400 words</a:t>
                      </a:r>
                      <a:endParaRPr b="1"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sz="1200">
                          <a:latin typeface="Century Gothic"/>
                          <a:ea typeface="Century Gothic"/>
                          <a:cs typeface="Century Gothic"/>
                          <a:sym typeface="Century Gothic"/>
                        </a:rPr>
                        <a:t>Top ten news articles</a:t>
                      </a:r>
                      <a:endParaRPr b="1"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r>
              <a:tr h="363400">
                <a:tc>
                  <a:txBody>
                    <a:bodyPr/>
                    <a:lstStyle/>
                    <a:p>
                      <a:pPr indent="0" lvl="0" marL="0" rtl="0" algn="ctr">
                        <a:spcBef>
                          <a:spcPts val="0"/>
                        </a:spcBef>
                        <a:spcAft>
                          <a:spcPts val="0"/>
                        </a:spcAft>
                        <a:buNone/>
                      </a:pPr>
                      <a:r>
                        <a:rPr b="1" lang="en" sz="1200">
                          <a:latin typeface="Century Gothic"/>
                          <a:ea typeface="Century Gothic"/>
                          <a:cs typeface="Century Gothic"/>
                          <a:sym typeface="Century Gothic"/>
                        </a:rPr>
                        <a:t>NLTK Model</a:t>
                      </a:r>
                      <a:endParaRPr b="1"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Century Gothic"/>
                          <a:ea typeface="Century Gothic"/>
                          <a:cs typeface="Century Gothic"/>
                          <a:sym typeface="Century Gothic"/>
                        </a:rPr>
                        <a:t>&lt; 1s</a:t>
                      </a:r>
                      <a:endParaRPr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Century Gothic"/>
                          <a:ea typeface="Century Gothic"/>
                          <a:cs typeface="Century Gothic"/>
                          <a:sym typeface="Century Gothic"/>
                        </a:rPr>
                        <a:t>&lt; 20s</a:t>
                      </a:r>
                      <a:endParaRPr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400">
                <a:tc>
                  <a:txBody>
                    <a:bodyPr/>
                    <a:lstStyle/>
                    <a:p>
                      <a:pPr indent="0" lvl="0" marL="0" rtl="0" algn="ctr">
                        <a:spcBef>
                          <a:spcPts val="0"/>
                        </a:spcBef>
                        <a:spcAft>
                          <a:spcPts val="0"/>
                        </a:spcAft>
                        <a:buNone/>
                      </a:pPr>
                      <a:r>
                        <a:rPr b="1" lang="en" sz="1200">
                          <a:latin typeface="Century Gothic"/>
                          <a:ea typeface="Century Gothic"/>
                          <a:cs typeface="Century Gothic"/>
                          <a:sym typeface="Century Gothic"/>
                        </a:rPr>
                        <a:t>BERT</a:t>
                      </a:r>
                      <a:endParaRPr b="1"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Century Gothic"/>
                          <a:ea typeface="Century Gothic"/>
                          <a:cs typeface="Century Gothic"/>
                          <a:sym typeface="Century Gothic"/>
                        </a:rPr>
                        <a:t>&lt; 12s</a:t>
                      </a:r>
                      <a:endParaRPr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Century Gothic"/>
                          <a:ea typeface="Century Gothic"/>
                          <a:cs typeface="Century Gothic"/>
                          <a:sym typeface="Century Gothic"/>
                        </a:rPr>
                        <a:t>&lt; 120s</a:t>
                      </a:r>
                      <a:endParaRPr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400">
                <a:tc>
                  <a:txBody>
                    <a:bodyPr/>
                    <a:lstStyle/>
                    <a:p>
                      <a:pPr indent="0" lvl="0" marL="0" rtl="0" algn="ctr">
                        <a:spcBef>
                          <a:spcPts val="0"/>
                        </a:spcBef>
                        <a:spcAft>
                          <a:spcPts val="0"/>
                        </a:spcAft>
                        <a:buNone/>
                      </a:pPr>
                      <a:r>
                        <a:rPr b="1" lang="en" sz="1200">
                          <a:latin typeface="Century Gothic"/>
                          <a:ea typeface="Century Gothic"/>
                          <a:cs typeface="Century Gothic"/>
                          <a:sym typeface="Century Gothic"/>
                        </a:rPr>
                        <a:t>KL-Sum</a:t>
                      </a:r>
                      <a:endParaRPr b="1"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Century Gothic"/>
                          <a:ea typeface="Century Gothic"/>
                          <a:cs typeface="Century Gothic"/>
                          <a:sym typeface="Century Gothic"/>
                        </a:rPr>
                        <a:t>&lt; 1s</a:t>
                      </a:r>
                      <a:endParaRPr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Century Gothic"/>
                          <a:ea typeface="Century Gothic"/>
                          <a:cs typeface="Century Gothic"/>
                          <a:sym typeface="Century Gothic"/>
                        </a:rPr>
                        <a:t>&lt; 20s</a:t>
                      </a:r>
                      <a:endParaRPr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400">
                <a:tc>
                  <a:txBody>
                    <a:bodyPr/>
                    <a:lstStyle/>
                    <a:p>
                      <a:pPr indent="0" lvl="0" marL="0" rtl="0" algn="ctr">
                        <a:spcBef>
                          <a:spcPts val="0"/>
                        </a:spcBef>
                        <a:spcAft>
                          <a:spcPts val="0"/>
                        </a:spcAft>
                        <a:buNone/>
                      </a:pPr>
                      <a:r>
                        <a:rPr b="1" lang="en" sz="1200">
                          <a:latin typeface="Century Gothic"/>
                          <a:ea typeface="Century Gothic"/>
                          <a:cs typeface="Century Gothic"/>
                          <a:sym typeface="Century Gothic"/>
                        </a:rPr>
                        <a:t>T5</a:t>
                      </a:r>
                      <a:endParaRPr b="1"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Century Gothic"/>
                          <a:ea typeface="Century Gothic"/>
                          <a:cs typeface="Century Gothic"/>
                          <a:sym typeface="Century Gothic"/>
                        </a:rPr>
                        <a:t>2 mins</a:t>
                      </a:r>
                      <a:endParaRPr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Century Gothic"/>
                          <a:ea typeface="Century Gothic"/>
                          <a:cs typeface="Century Gothic"/>
                          <a:sym typeface="Century Gothic"/>
                        </a:rPr>
                        <a:t>&gt; 20 mins</a:t>
                      </a:r>
                      <a:endParaRPr sz="1200">
                        <a:latin typeface="Century Gothic"/>
                        <a:ea typeface="Century Gothic"/>
                        <a:cs typeface="Century Gothic"/>
                        <a:sym typeface="Century Gothic"/>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ctrTitle"/>
          </p:nvPr>
        </p:nvSpPr>
        <p:spPr>
          <a:xfrm>
            <a:off x="4771725" y="1624950"/>
            <a:ext cx="4197900" cy="754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4000"/>
              <a:t>6</a:t>
            </a:r>
            <a:r>
              <a:rPr b="1" lang="en" sz="4000"/>
              <a:t>. Deployment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API used</a:t>
            </a:r>
            <a:endParaRPr b="1"/>
          </a:p>
        </p:txBody>
      </p:sp>
      <p:sp>
        <p:nvSpPr>
          <p:cNvPr id="283" name="Google Shape;283;p45"/>
          <p:cNvSpPr txBox="1"/>
          <p:nvPr>
            <p:ph idx="1" type="body"/>
          </p:nvPr>
        </p:nvSpPr>
        <p:spPr>
          <a:xfrm>
            <a:off x="628650" y="1388726"/>
            <a:ext cx="7886700" cy="30849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SzPts val="1800"/>
              <a:buChar char="•"/>
            </a:pPr>
            <a:r>
              <a:rPr lang="en"/>
              <a:t>Host web from Flask Application</a:t>
            </a:r>
            <a:endParaRPr/>
          </a:p>
          <a:p>
            <a:pPr indent="-342900" lvl="0" marL="457200" rtl="0" algn="l">
              <a:spcBef>
                <a:spcPts val="1000"/>
              </a:spcBef>
              <a:spcAft>
                <a:spcPts val="0"/>
              </a:spcAft>
              <a:buSzPts val="1800"/>
              <a:buChar char="•"/>
            </a:pPr>
            <a:r>
              <a:rPr lang="en"/>
              <a:t>Free template from </a:t>
            </a:r>
            <a:r>
              <a:rPr lang="en" u="sng">
                <a:solidFill>
                  <a:schemeClr val="hlink"/>
                </a:solidFill>
                <a:hlinkClick r:id="rId3"/>
              </a:rPr>
              <a:t>https://startbootstrap.com/</a:t>
            </a:r>
            <a:r>
              <a:rPr lang="en"/>
              <a:t> </a:t>
            </a:r>
            <a:endParaRPr/>
          </a:p>
          <a:p>
            <a:pPr indent="-342900" lvl="0" marL="457200" rtl="0" algn="l">
              <a:spcBef>
                <a:spcPts val="1000"/>
              </a:spcBef>
              <a:spcAft>
                <a:spcPts val="0"/>
              </a:spcAft>
              <a:buSzPts val="1800"/>
              <a:buChar char="•"/>
            </a:pPr>
            <a:r>
              <a:rPr lang="en"/>
              <a:t>Using Inference and Predict functions like last assignment to get output from model</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1000"/>
              </a:spcAft>
              <a:buNone/>
            </a:pPr>
            <a:r>
              <a:t/>
            </a:r>
            <a:endParaRPr/>
          </a:p>
        </p:txBody>
      </p:sp>
      <p:pic>
        <p:nvPicPr>
          <p:cNvPr id="284" name="Google Shape;284;p45"/>
          <p:cNvPicPr preferRelativeResize="0"/>
          <p:nvPr/>
        </p:nvPicPr>
        <p:blipFill>
          <a:blip r:embed="rId4">
            <a:alphaModFix/>
          </a:blip>
          <a:stretch>
            <a:fillRect/>
          </a:stretch>
        </p:blipFill>
        <p:spPr>
          <a:xfrm>
            <a:off x="5885900" y="66625"/>
            <a:ext cx="3050874" cy="1194924"/>
          </a:xfrm>
          <a:prstGeom prst="rect">
            <a:avLst/>
          </a:prstGeom>
          <a:noFill/>
          <a:ln>
            <a:noFill/>
          </a:ln>
        </p:spPr>
      </p:pic>
      <p:pic>
        <p:nvPicPr>
          <p:cNvPr id="285" name="Google Shape;285;p45"/>
          <p:cNvPicPr preferRelativeResize="0"/>
          <p:nvPr/>
        </p:nvPicPr>
        <p:blipFill>
          <a:blip r:embed="rId5">
            <a:alphaModFix/>
          </a:blip>
          <a:stretch>
            <a:fillRect/>
          </a:stretch>
        </p:blipFill>
        <p:spPr>
          <a:xfrm>
            <a:off x="415950" y="3315525"/>
            <a:ext cx="2355876" cy="1308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Heroku max size of 500 mb</a:t>
            </a:r>
            <a:endParaRPr b="1"/>
          </a:p>
        </p:txBody>
      </p:sp>
      <p:sp>
        <p:nvSpPr>
          <p:cNvPr id="291" name="Google Shape;291;p46"/>
          <p:cNvSpPr txBox="1"/>
          <p:nvPr>
            <p:ph idx="1" type="body"/>
          </p:nvPr>
        </p:nvSpPr>
        <p:spPr>
          <a:xfrm>
            <a:off x="628650" y="1181526"/>
            <a:ext cx="7886700" cy="30849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Clr>
                <a:srgbClr val="000000"/>
              </a:buClr>
              <a:buSzPts val="1400"/>
              <a:buFont typeface="Century Gothic"/>
              <a:buChar char="•"/>
            </a:pPr>
            <a:r>
              <a:rPr lang="en" sz="1400">
                <a:highlight>
                  <a:srgbClr val="FFFFFF"/>
                </a:highlight>
              </a:rPr>
              <a:t>When deploying to Heroku, for the free tier:</a:t>
            </a:r>
            <a:endParaRPr sz="1400">
              <a:highlight>
                <a:srgbClr val="FFFFFF"/>
              </a:highlight>
            </a:endParaRPr>
          </a:p>
          <a:p>
            <a:pPr indent="-317500" lvl="1" marL="914400" rtl="0" algn="l">
              <a:spcBef>
                <a:spcPts val="0"/>
              </a:spcBef>
              <a:spcAft>
                <a:spcPts val="0"/>
              </a:spcAft>
              <a:buClr>
                <a:srgbClr val="000000"/>
              </a:buClr>
              <a:buSzPts val="1400"/>
              <a:buFont typeface="Century Gothic"/>
              <a:buChar char="•"/>
            </a:pPr>
            <a:r>
              <a:rPr lang="en" sz="1400">
                <a:highlight>
                  <a:srgbClr val="FFFFFF"/>
                </a:highlight>
              </a:rPr>
              <a:t>any size more than 300mb will have performance issues </a:t>
            </a:r>
            <a:endParaRPr sz="1400">
              <a:highlight>
                <a:srgbClr val="FFFFFF"/>
              </a:highlight>
            </a:endParaRPr>
          </a:p>
          <a:p>
            <a:pPr indent="-317500" lvl="1" marL="914400" rtl="0" algn="l">
              <a:spcBef>
                <a:spcPts val="0"/>
              </a:spcBef>
              <a:spcAft>
                <a:spcPts val="0"/>
              </a:spcAft>
              <a:buClr>
                <a:srgbClr val="000000"/>
              </a:buClr>
              <a:buSzPts val="1400"/>
              <a:buFont typeface="Century Gothic"/>
              <a:buChar char="•"/>
            </a:pPr>
            <a:r>
              <a:rPr lang="en" sz="1400">
                <a:highlight>
                  <a:srgbClr val="FFFFFF"/>
                </a:highlight>
              </a:rPr>
              <a:t>max size of 500 mb</a:t>
            </a:r>
            <a:endParaRPr sz="1400">
              <a:highlight>
                <a:srgbClr val="FFFFFF"/>
              </a:highlight>
            </a:endParaRPr>
          </a:p>
          <a:p>
            <a:pPr indent="-317500" lvl="0" marL="457200" rtl="0" algn="l">
              <a:spcBef>
                <a:spcPts val="1000"/>
              </a:spcBef>
              <a:spcAft>
                <a:spcPts val="0"/>
              </a:spcAft>
              <a:buClr>
                <a:srgbClr val="000000"/>
              </a:buClr>
              <a:buSzPts val="1400"/>
              <a:buFont typeface="Century Gothic"/>
              <a:buChar char="•"/>
            </a:pPr>
            <a:r>
              <a:rPr lang="en" sz="1400">
                <a:highlight>
                  <a:srgbClr val="FFFFFF"/>
                </a:highlight>
              </a:rPr>
              <a:t>Machine learning models will exceed capacity if it has </a:t>
            </a:r>
            <a:r>
              <a:rPr b="1" lang="en" sz="1400">
                <a:highlight>
                  <a:srgbClr val="FFFFFF"/>
                </a:highlight>
              </a:rPr>
              <a:t>torch</a:t>
            </a:r>
            <a:r>
              <a:rPr lang="en" sz="1400">
                <a:highlight>
                  <a:srgbClr val="FFFFFF"/>
                </a:highlight>
              </a:rPr>
              <a:t> as dependency.</a:t>
            </a:r>
            <a:endParaRPr sz="1400">
              <a:highlight>
                <a:srgbClr val="FFFFFF"/>
              </a:highlight>
            </a:endParaRPr>
          </a:p>
          <a:p>
            <a:pPr indent="-317500" lvl="1" marL="914400" rtl="0" algn="l">
              <a:spcBef>
                <a:spcPts val="0"/>
              </a:spcBef>
              <a:spcAft>
                <a:spcPts val="0"/>
              </a:spcAft>
              <a:buClr>
                <a:srgbClr val="000000"/>
              </a:buClr>
              <a:buSzPts val="1400"/>
              <a:buFont typeface="Verdana"/>
              <a:buChar char="•"/>
            </a:pPr>
            <a:r>
              <a:rPr lang="en" sz="1400">
                <a:highlight>
                  <a:srgbClr val="FFFFFF"/>
                </a:highlight>
              </a:rPr>
              <a:t>If not specified in requirements.txt and your model requires the use of torch, it will auto download latest compatible version which is around </a:t>
            </a:r>
            <a:r>
              <a:rPr b="1" lang="en" sz="1400">
                <a:highlight>
                  <a:srgbClr val="FFFFFF"/>
                </a:highlight>
              </a:rPr>
              <a:t>776.8 mb</a:t>
            </a:r>
            <a:r>
              <a:rPr lang="en" sz="1400">
                <a:highlight>
                  <a:srgbClr val="FFFFFF"/>
                </a:highlight>
              </a:rPr>
              <a:t>.</a:t>
            </a:r>
            <a:endParaRPr sz="1400">
              <a:highlight>
                <a:srgbClr val="FFFFFF"/>
              </a:highlight>
            </a:endParaRPr>
          </a:p>
          <a:p>
            <a:pPr indent="-317500" lvl="0" marL="457200" rtl="0" algn="l">
              <a:spcBef>
                <a:spcPts val="1000"/>
              </a:spcBef>
              <a:spcAft>
                <a:spcPts val="0"/>
              </a:spcAft>
              <a:buClr>
                <a:srgbClr val="000000"/>
              </a:buClr>
              <a:buSzPts val="1400"/>
              <a:buFont typeface="Century Gothic"/>
              <a:buChar char="•"/>
            </a:pPr>
            <a:r>
              <a:rPr lang="en" sz="1400">
                <a:highlight>
                  <a:srgbClr val="FFFFFF"/>
                </a:highlight>
              </a:rPr>
              <a:t>Solution: Torch-CPU only (around 130 mb)</a:t>
            </a:r>
            <a:endParaRPr sz="1400">
              <a:highlight>
                <a:srgbClr val="FFFFFF"/>
              </a:highlight>
            </a:endParaRPr>
          </a:p>
          <a:p>
            <a:pPr indent="0" lvl="0" marL="457200" rtl="0" algn="l">
              <a:spcBef>
                <a:spcPts val="800"/>
              </a:spcBef>
              <a:spcAft>
                <a:spcPts val="0"/>
              </a:spcAft>
              <a:buNone/>
            </a:pPr>
            <a:r>
              <a:rPr lang="en" sz="1400">
                <a:solidFill>
                  <a:srgbClr val="A9B7C6"/>
                </a:solidFill>
                <a:highlight>
                  <a:srgbClr val="2B2B2B"/>
                </a:highlight>
              </a:rPr>
              <a:t>###### Specify torch cpu ######</a:t>
            </a:r>
            <a:endParaRPr sz="1400">
              <a:solidFill>
                <a:srgbClr val="A9B7C6"/>
              </a:solidFill>
              <a:highlight>
                <a:srgbClr val="2B2B2B"/>
              </a:highlight>
            </a:endParaRPr>
          </a:p>
          <a:p>
            <a:pPr indent="0" lvl="0" marL="457200" rtl="0" algn="l">
              <a:spcBef>
                <a:spcPts val="800"/>
              </a:spcBef>
              <a:spcAft>
                <a:spcPts val="0"/>
              </a:spcAft>
              <a:buNone/>
            </a:pPr>
            <a:r>
              <a:rPr lang="en" sz="1400">
                <a:solidFill>
                  <a:srgbClr val="A9B7C6"/>
                </a:solidFill>
                <a:highlight>
                  <a:srgbClr val="2B2B2B"/>
                </a:highlight>
              </a:rPr>
              <a:t>torch==1.5.0+cpu</a:t>
            </a:r>
            <a:endParaRPr sz="1400">
              <a:solidFill>
                <a:srgbClr val="A9B7C6"/>
              </a:solidFill>
              <a:highlight>
                <a:srgbClr val="2B2B2B"/>
              </a:highlight>
            </a:endParaRPr>
          </a:p>
          <a:p>
            <a:pPr indent="0" lvl="0" marL="457200" rtl="0" algn="l">
              <a:spcBef>
                <a:spcPts val="800"/>
              </a:spcBef>
              <a:spcAft>
                <a:spcPts val="0"/>
              </a:spcAft>
              <a:buNone/>
            </a:pPr>
            <a:r>
              <a:rPr lang="en" sz="1400">
                <a:solidFill>
                  <a:srgbClr val="A9B7C6"/>
                </a:solidFill>
                <a:highlight>
                  <a:srgbClr val="2B2B2B"/>
                </a:highlight>
              </a:rPr>
              <a:t>torchvision==0.6.0+cpu</a:t>
            </a:r>
            <a:endParaRPr sz="1400">
              <a:solidFill>
                <a:srgbClr val="A9B7C6"/>
              </a:solidFill>
              <a:highlight>
                <a:srgbClr val="2B2B2B"/>
              </a:highlight>
            </a:endParaRPr>
          </a:p>
          <a:p>
            <a:pPr indent="0" lvl="0" marL="457200" rtl="0" algn="l">
              <a:spcBef>
                <a:spcPts val="800"/>
              </a:spcBef>
              <a:spcAft>
                <a:spcPts val="0"/>
              </a:spcAft>
              <a:buNone/>
            </a:pPr>
            <a:r>
              <a:rPr lang="en" sz="1400">
                <a:solidFill>
                  <a:srgbClr val="A9B7C6"/>
                </a:solidFill>
                <a:highlight>
                  <a:srgbClr val="2B2B2B"/>
                </a:highlight>
              </a:rPr>
              <a:t>-f https://download.pytorch.org/whl/torch_stable.html</a:t>
            </a:r>
            <a:endParaRPr sz="1400">
              <a:solidFill>
                <a:srgbClr val="A9B7C6"/>
              </a:solidFill>
              <a:highlight>
                <a:srgbClr val="2B2B2B"/>
              </a:highlight>
            </a:endParaRPr>
          </a:p>
        </p:txBody>
      </p:sp>
      <p:pic>
        <p:nvPicPr>
          <p:cNvPr id="292" name="Google Shape;292;p46"/>
          <p:cNvPicPr preferRelativeResize="0"/>
          <p:nvPr/>
        </p:nvPicPr>
        <p:blipFill>
          <a:blip r:embed="rId3">
            <a:alphaModFix/>
          </a:blip>
          <a:stretch>
            <a:fillRect/>
          </a:stretch>
        </p:blipFill>
        <p:spPr>
          <a:xfrm>
            <a:off x="192476" y="4191222"/>
            <a:ext cx="5316899" cy="885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Bootstrap</a:t>
            </a:r>
            <a:endParaRPr b="1"/>
          </a:p>
        </p:txBody>
      </p:sp>
      <p:sp>
        <p:nvSpPr>
          <p:cNvPr id="298" name="Google Shape;298;p47"/>
          <p:cNvSpPr txBox="1"/>
          <p:nvPr>
            <p:ph idx="1" type="body"/>
          </p:nvPr>
        </p:nvSpPr>
        <p:spPr>
          <a:xfrm>
            <a:off x="552450" y="952926"/>
            <a:ext cx="7886700" cy="30849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b="1" lang="en" sz="1400">
                <a:highlight>
                  <a:srgbClr val="FFFFFF"/>
                </a:highlight>
              </a:rPr>
              <a:t>Free</a:t>
            </a:r>
            <a:r>
              <a:rPr lang="en" sz="1400">
                <a:highlight>
                  <a:srgbClr val="FFFFFF"/>
                </a:highlight>
              </a:rPr>
              <a:t> Front-end framework for faster and easier web development</a:t>
            </a:r>
            <a:endParaRPr sz="1400">
              <a:highlight>
                <a:srgbClr val="FFFFFF"/>
              </a:highlight>
            </a:endParaRPr>
          </a:p>
          <a:p>
            <a:pPr indent="-317500" lvl="0" marL="457200" rtl="0" algn="l">
              <a:spcBef>
                <a:spcPts val="1000"/>
              </a:spcBef>
              <a:spcAft>
                <a:spcPts val="0"/>
              </a:spcAft>
              <a:buSzPts val="1400"/>
              <a:buChar char="•"/>
            </a:pPr>
            <a:r>
              <a:rPr lang="en" sz="1400">
                <a:highlight>
                  <a:srgbClr val="FFFFFF"/>
                </a:highlight>
              </a:rPr>
              <a:t>Everybody can create their front end web application with a few simple steps: </a:t>
            </a:r>
            <a:endParaRPr sz="1400">
              <a:highlight>
                <a:srgbClr val="FFFFFF"/>
              </a:highlight>
            </a:endParaRPr>
          </a:p>
          <a:p>
            <a:pPr indent="0" lvl="0" marL="457200" rtl="0" algn="l">
              <a:spcBef>
                <a:spcPts val="800"/>
              </a:spcBef>
              <a:spcAft>
                <a:spcPts val="0"/>
              </a:spcAft>
              <a:buNone/>
            </a:pPr>
            <a:r>
              <a:rPr lang="en" sz="1400">
                <a:highlight>
                  <a:srgbClr val="FFFFFF"/>
                </a:highlight>
              </a:rPr>
              <a:t>1. Find your free HTML/CSS templates</a:t>
            </a:r>
            <a:r>
              <a:rPr lang="en" sz="1400">
                <a:solidFill>
                  <a:schemeClr val="dk1"/>
                </a:solidFill>
                <a:highlight>
                  <a:srgbClr val="FFFFFF"/>
                </a:highlight>
              </a:rPr>
              <a:t> </a:t>
            </a:r>
            <a:r>
              <a:rPr lang="en" sz="1400" u="sng">
                <a:solidFill>
                  <a:schemeClr val="hlink"/>
                </a:solidFill>
                <a:highlight>
                  <a:srgbClr val="FFFFFF"/>
                </a:highlight>
                <a:hlinkClick r:id="rId3"/>
              </a:rPr>
              <a:t>https://startbootstrap.com/</a:t>
            </a:r>
            <a:r>
              <a:rPr lang="en" sz="1400">
                <a:solidFill>
                  <a:schemeClr val="dk1"/>
                </a:solidFill>
                <a:highlight>
                  <a:srgbClr val="FFFFFF"/>
                </a:highlight>
              </a:rPr>
              <a:t> </a:t>
            </a:r>
            <a:r>
              <a:rPr lang="en" sz="1400">
                <a:solidFill>
                  <a:schemeClr val="dk1"/>
                </a:solidFill>
                <a:highlight>
                  <a:srgbClr val="FFFFFF"/>
                </a:highlight>
              </a:rPr>
              <a:t> </a:t>
            </a:r>
            <a:endParaRPr sz="1400">
              <a:solidFill>
                <a:schemeClr val="dk1"/>
              </a:solidFill>
              <a:highlight>
                <a:srgbClr val="FFFFFF"/>
              </a:highlight>
            </a:endParaRPr>
          </a:p>
          <a:p>
            <a:pPr indent="0" lvl="0" marL="457200" rtl="0" algn="l">
              <a:spcBef>
                <a:spcPts val="800"/>
              </a:spcBef>
              <a:spcAft>
                <a:spcPts val="0"/>
              </a:spcAft>
              <a:buNone/>
            </a:pPr>
            <a:r>
              <a:rPr lang="en" sz="1400">
                <a:highlight>
                  <a:srgbClr val="FFFFFF"/>
                </a:highlight>
              </a:rPr>
              <a:t>2. Manually edit the HTML/CSS files that you downloaded</a:t>
            </a:r>
            <a:endParaRPr sz="1400">
              <a:highlight>
                <a:srgbClr val="FFFFFF"/>
              </a:highlight>
            </a:endParaRPr>
          </a:p>
          <a:p>
            <a:pPr indent="-203200" lvl="0" marL="742950" rtl="0" algn="l">
              <a:spcBef>
                <a:spcPts val="800"/>
              </a:spcBef>
              <a:spcAft>
                <a:spcPts val="0"/>
              </a:spcAft>
              <a:buSzPts val="1400"/>
              <a:buFont typeface="Century Gothic"/>
              <a:buChar char="-"/>
            </a:pPr>
            <a:r>
              <a:rPr lang="en" sz="1400">
                <a:highlight>
                  <a:srgbClr val="FFFFFF"/>
                </a:highlight>
              </a:rPr>
              <a:t>Unzip package</a:t>
            </a:r>
            <a:endParaRPr sz="1400">
              <a:highlight>
                <a:srgbClr val="FFFFFF"/>
              </a:highlight>
            </a:endParaRPr>
          </a:p>
          <a:p>
            <a:pPr indent="-203200" lvl="0" marL="742950" rtl="0" algn="l">
              <a:spcBef>
                <a:spcPts val="0"/>
              </a:spcBef>
              <a:spcAft>
                <a:spcPts val="0"/>
              </a:spcAft>
              <a:buSzPts val="1400"/>
              <a:buFont typeface="Verdana"/>
              <a:buChar char="-"/>
            </a:pPr>
            <a:r>
              <a:rPr lang="en" sz="1400">
                <a:highlight>
                  <a:srgbClr val="FFFFFF"/>
                </a:highlight>
              </a:rPr>
              <a:t>Sort HTML files into 2 Sub folders, </a:t>
            </a:r>
            <a:r>
              <a:rPr b="1" lang="en" sz="1400">
                <a:highlight>
                  <a:srgbClr val="FFFFFF"/>
                </a:highlight>
              </a:rPr>
              <a:t>static</a:t>
            </a:r>
            <a:r>
              <a:rPr lang="en" sz="1400">
                <a:highlight>
                  <a:srgbClr val="FFFFFF"/>
                </a:highlight>
              </a:rPr>
              <a:t>, </a:t>
            </a:r>
            <a:r>
              <a:rPr b="1" lang="en" sz="1400">
                <a:highlight>
                  <a:srgbClr val="FFFFFF"/>
                </a:highlight>
              </a:rPr>
              <a:t>templates(HTML)</a:t>
            </a:r>
            <a:endParaRPr b="1" sz="1400">
              <a:highlight>
                <a:srgbClr val="FFFFFF"/>
              </a:highlight>
            </a:endParaRPr>
          </a:p>
          <a:p>
            <a:pPr indent="-203200" lvl="0" marL="742950" rtl="0" algn="l">
              <a:spcBef>
                <a:spcPts val="0"/>
              </a:spcBef>
              <a:spcAft>
                <a:spcPts val="0"/>
              </a:spcAft>
              <a:buSzPts val="1400"/>
              <a:buFont typeface="Century Gothic"/>
              <a:buChar char="-"/>
            </a:pPr>
            <a:r>
              <a:rPr lang="en" sz="1400">
                <a:highlight>
                  <a:srgbClr val="FFFFFF"/>
                </a:highlight>
              </a:rPr>
              <a:t>Specify the right filepath in your app.py</a:t>
            </a:r>
            <a:endParaRPr sz="1400">
              <a:highlight>
                <a:srgbClr val="FFFFFF"/>
              </a:highlight>
            </a:endParaRPr>
          </a:p>
          <a:p>
            <a:pPr indent="-203200" lvl="0" marL="742950" rtl="0" algn="l">
              <a:spcBef>
                <a:spcPts val="0"/>
              </a:spcBef>
              <a:spcAft>
                <a:spcPts val="0"/>
              </a:spcAft>
              <a:buSzPts val="1400"/>
              <a:buFont typeface="Century Gothic"/>
              <a:buChar char="-"/>
            </a:pPr>
            <a:r>
              <a:rPr lang="en" sz="1400">
                <a:highlight>
                  <a:srgbClr val="FFFFFF"/>
                </a:highlight>
              </a:rPr>
              <a:t>In the HTML file, edit filepath of any src/href</a:t>
            </a:r>
            <a:endParaRPr sz="1400">
              <a:highlight>
                <a:srgbClr val="FFFFFF"/>
              </a:highlight>
            </a:endParaRPr>
          </a:p>
        </p:txBody>
      </p:sp>
      <p:pic>
        <p:nvPicPr>
          <p:cNvPr id="299" name="Google Shape;299;p47"/>
          <p:cNvPicPr preferRelativeResize="0"/>
          <p:nvPr/>
        </p:nvPicPr>
        <p:blipFill>
          <a:blip r:embed="rId4">
            <a:alphaModFix/>
          </a:blip>
          <a:stretch>
            <a:fillRect/>
          </a:stretch>
        </p:blipFill>
        <p:spPr>
          <a:xfrm>
            <a:off x="7580575" y="101525"/>
            <a:ext cx="1294525" cy="1294525"/>
          </a:xfrm>
          <a:prstGeom prst="rect">
            <a:avLst/>
          </a:prstGeom>
          <a:noFill/>
          <a:ln>
            <a:noFill/>
          </a:ln>
        </p:spPr>
      </p:pic>
      <p:pic>
        <p:nvPicPr>
          <p:cNvPr id="300" name="Google Shape;300;p47"/>
          <p:cNvPicPr preferRelativeResize="0"/>
          <p:nvPr/>
        </p:nvPicPr>
        <p:blipFill>
          <a:blip r:embed="rId5">
            <a:alphaModFix/>
          </a:blip>
          <a:stretch>
            <a:fillRect/>
          </a:stretch>
        </p:blipFill>
        <p:spPr>
          <a:xfrm>
            <a:off x="7435443" y="1951443"/>
            <a:ext cx="1667025" cy="2143301"/>
          </a:xfrm>
          <a:prstGeom prst="rect">
            <a:avLst/>
          </a:prstGeom>
          <a:noFill/>
          <a:ln>
            <a:noFill/>
          </a:ln>
        </p:spPr>
      </p:pic>
      <p:pic>
        <p:nvPicPr>
          <p:cNvPr id="301" name="Google Shape;301;p47"/>
          <p:cNvPicPr preferRelativeResize="0"/>
          <p:nvPr/>
        </p:nvPicPr>
        <p:blipFill>
          <a:blip r:embed="rId6">
            <a:alphaModFix/>
          </a:blip>
          <a:stretch>
            <a:fillRect/>
          </a:stretch>
        </p:blipFill>
        <p:spPr>
          <a:xfrm>
            <a:off x="6179201" y="1951450"/>
            <a:ext cx="1256250" cy="2633625"/>
          </a:xfrm>
          <a:prstGeom prst="rect">
            <a:avLst/>
          </a:prstGeom>
          <a:noFill/>
          <a:ln>
            <a:noFill/>
          </a:ln>
        </p:spPr>
      </p:pic>
      <p:pic>
        <p:nvPicPr>
          <p:cNvPr id="302" name="Google Shape;302;p47"/>
          <p:cNvPicPr preferRelativeResize="0"/>
          <p:nvPr/>
        </p:nvPicPr>
        <p:blipFill>
          <a:blip r:embed="rId7">
            <a:alphaModFix/>
          </a:blip>
          <a:stretch>
            <a:fillRect/>
          </a:stretch>
        </p:blipFill>
        <p:spPr>
          <a:xfrm>
            <a:off x="668075" y="3198746"/>
            <a:ext cx="5305175" cy="1294525"/>
          </a:xfrm>
          <a:prstGeom prst="rect">
            <a:avLst/>
          </a:prstGeom>
          <a:noFill/>
          <a:ln>
            <a:noFill/>
          </a:ln>
        </p:spPr>
      </p:pic>
      <p:sp>
        <p:nvSpPr>
          <p:cNvPr id="303" name="Google Shape;303;p47"/>
          <p:cNvSpPr txBox="1"/>
          <p:nvPr/>
        </p:nvSpPr>
        <p:spPr>
          <a:xfrm>
            <a:off x="668075" y="4457025"/>
            <a:ext cx="813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Century Gothic"/>
                <a:ea typeface="Century Gothic"/>
                <a:cs typeface="Century Gothic"/>
                <a:sym typeface="Century Gothic"/>
              </a:rPr>
              <a:t>*Or use a bootstrap package that sorts it for you https://getbootstrap.com/</a:t>
            </a:r>
            <a:endParaRPr i="1" sz="900">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8"/>
          <p:cNvSpPr txBox="1"/>
          <p:nvPr>
            <p:ph type="ctrTitle"/>
          </p:nvPr>
        </p:nvSpPr>
        <p:spPr>
          <a:xfrm>
            <a:off x="4771724" y="1624952"/>
            <a:ext cx="3599400" cy="754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4000"/>
              <a:t>7</a:t>
            </a:r>
            <a:r>
              <a:rPr b="1" lang="en" sz="4000"/>
              <a:t>. Demo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type="ctrTitle"/>
          </p:nvPr>
        </p:nvSpPr>
        <p:spPr>
          <a:xfrm>
            <a:off x="4771724" y="1624952"/>
            <a:ext cx="3599400" cy="754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4000"/>
              <a:t>THANK YOU!</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7" name="Shape 317"/>
        <p:cNvGrpSpPr/>
        <p:nvPr/>
      </p:nvGrpSpPr>
      <p:grpSpPr>
        <a:xfrm>
          <a:off x="0" y="0"/>
          <a:ext cx="0" cy="0"/>
          <a:chOff x="0" y="0"/>
          <a:chExt cx="0" cy="0"/>
        </a:xfrm>
      </p:grpSpPr>
      <p:sp>
        <p:nvSpPr>
          <p:cNvPr id="318" name="Google Shape;318;p50"/>
          <p:cNvSpPr txBox="1"/>
          <p:nvPr>
            <p:ph type="title"/>
          </p:nvPr>
        </p:nvSpPr>
        <p:spPr>
          <a:xfrm>
            <a:off x="628650" y="273850"/>
            <a:ext cx="46062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NLTK Model (extractive)</a:t>
            </a:r>
            <a:endParaRPr b="1"/>
          </a:p>
        </p:txBody>
      </p:sp>
      <p:sp>
        <p:nvSpPr>
          <p:cNvPr id="319" name="Google Shape;319;p50"/>
          <p:cNvSpPr txBox="1"/>
          <p:nvPr>
            <p:ph idx="1" type="body"/>
          </p:nvPr>
        </p:nvSpPr>
        <p:spPr>
          <a:xfrm>
            <a:off x="628650" y="1181525"/>
            <a:ext cx="7886700" cy="3532800"/>
          </a:xfrm>
          <a:prstGeom prst="rect">
            <a:avLst/>
          </a:prstGeom>
        </p:spPr>
        <p:txBody>
          <a:bodyPr anchorCtr="0" anchor="t" bIns="34275" lIns="68575" spcFirstLastPara="1" rIns="68575" wrap="square" tIns="34275">
            <a:noAutofit/>
          </a:bodyPr>
          <a:lstStyle/>
          <a:p>
            <a:pPr indent="-317500" lvl="0" marL="342900" rtl="0" algn="l">
              <a:spcBef>
                <a:spcPts val="800"/>
              </a:spcBef>
              <a:spcAft>
                <a:spcPts val="0"/>
              </a:spcAft>
              <a:buSzPts val="1400"/>
              <a:buChar char="•"/>
            </a:pPr>
            <a:r>
              <a:rPr lang="en" sz="1200"/>
              <a:t>A simple NLTK extractive summarizer that is used as our baseline model for comparison against the better pretrained models</a:t>
            </a:r>
            <a:endParaRPr sz="1200"/>
          </a:p>
          <a:p>
            <a:pPr indent="-317500" lvl="0" marL="342900" rtl="0" algn="l">
              <a:spcBef>
                <a:spcPts val="1000"/>
              </a:spcBef>
              <a:spcAft>
                <a:spcPts val="0"/>
              </a:spcAft>
              <a:buSzPts val="1400"/>
              <a:buChar char="•"/>
            </a:pPr>
            <a:r>
              <a:rPr lang="en" sz="1200"/>
              <a:t>Uses weightage scores of each words to determine the scores of each sentence in the summary to generate a ranking for each sentence before output</a:t>
            </a:r>
            <a:endParaRPr sz="1200"/>
          </a:p>
          <a:p>
            <a:pPr indent="-317500" lvl="0" marL="342900" rtl="0" algn="l">
              <a:spcBef>
                <a:spcPts val="1000"/>
              </a:spcBef>
              <a:spcAft>
                <a:spcPts val="0"/>
              </a:spcAft>
              <a:buSzPts val="1400"/>
              <a:buChar char="•"/>
            </a:pPr>
            <a:r>
              <a:rPr lang="en" sz="1200"/>
              <a:t>Summary will be generated based on the scoring of each sentences and the number of sentences chosen can be adjusted</a:t>
            </a:r>
            <a:endParaRPr sz="1200"/>
          </a:p>
          <a:p>
            <a:pPr indent="0" lvl="0" marL="0" rtl="0" algn="l">
              <a:spcBef>
                <a:spcPts val="1000"/>
              </a:spcBef>
              <a:spcAft>
                <a:spcPts val="0"/>
              </a:spcAft>
              <a:buClr>
                <a:schemeClr val="dk1"/>
              </a:buClr>
              <a:buSzPts val="1100"/>
              <a:buFont typeface="Arial"/>
              <a:buNone/>
            </a:pPr>
            <a:r>
              <a:t/>
            </a:r>
            <a:endParaRPr sz="1200"/>
          </a:p>
          <a:p>
            <a:pPr indent="0" lvl="0" marL="0" rtl="0" algn="l">
              <a:spcBef>
                <a:spcPts val="800"/>
              </a:spcBef>
              <a:spcAft>
                <a:spcPts val="0"/>
              </a:spcAft>
              <a:buClr>
                <a:schemeClr val="dk1"/>
              </a:buClr>
              <a:buSzPts val="1100"/>
              <a:buFont typeface="Arial"/>
              <a:buNone/>
            </a:pPr>
            <a:r>
              <a:rPr b="1" lang="en" sz="1200"/>
              <a:t>Example summary:</a:t>
            </a:r>
            <a:endParaRPr b="1" sz="1200"/>
          </a:p>
          <a:p>
            <a:pPr indent="0" lvl="0" marL="0" rtl="0" algn="l">
              <a:spcBef>
                <a:spcPts val="800"/>
              </a:spcBef>
              <a:spcAft>
                <a:spcPts val="0"/>
              </a:spcAft>
              <a:buClr>
                <a:schemeClr val="dk1"/>
              </a:buClr>
              <a:buSzPts val="1100"/>
              <a:buFont typeface="Arial"/>
              <a:buNone/>
            </a:pPr>
            <a:r>
              <a:rPr lang="en" sz="1200"/>
              <a:t>Challenges in natural language processing frequently involve speech recognition, natural language understanding, and natural-language generation. The result is a computer capable of understanding the contents of documents, including the contextual nuances of the language within them. The technology can then accurately extract information and insights contained in the documents as well as categorize and organize the documents themselves.</a:t>
            </a:r>
            <a:endParaRPr sz="1200"/>
          </a:p>
          <a:p>
            <a:pPr indent="0" lvl="0" marL="0" rtl="0" algn="l">
              <a:spcBef>
                <a:spcPts val="80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800"/>
              </a:spcBef>
              <a:spcAft>
                <a:spcPts val="0"/>
              </a:spcAft>
              <a:buNone/>
            </a:pPr>
            <a:r>
              <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4843463" y="3575447"/>
            <a:ext cx="1542900" cy="2055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31" name="Google Shape;131;p24"/>
          <p:cNvSpPr txBox="1"/>
          <p:nvPr>
            <p:ph type="title"/>
          </p:nvPr>
        </p:nvSpPr>
        <p:spPr>
          <a:xfrm>
            <a:off x="471488" y="205383"/>
            <a:ext cx="5915100" cy="639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Contents</a:t>
            </a:r>
            <a:endParaRPr b="1"/>
          </a:p>
        </p:txBody>
      </p:sp>
      <p:sp>
        <p:nvSpPr>
          <p:cNvPr id="132" name="Google Shape;132;p24"/>
          <p:cNvSpPr txBox="1"/>
          <p:nvPr>
            <p:ph idx="1" type="body"/>
          </p:nvPr>
        </p:nvSpPr>
        <p:spPr>
          <a:xfrm>
            <a:off x="628650" y="1181532"/>
            <a:ext cx="7886700" cy="34287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en" sz="1200"/>
              <a:t>1. Our Project</a:t>
            </a:r>
            <a:endParaRPr b="1" sz="1200"/>
          </a:p>
          <a:p>
            <a:pPr indent="0" lvl="0" marL="0" rtl="0" algn="l">
              <a:lnSpc>
                <a:spcPct val="115000"/>
              </a:lnSpc>
              <a:spcBef>
                <a:spcPts val="800"/>
              </a:spcBef>
              <a:spcAft>
                <a:spcPts val="0"/>
              </a:spcAft>
              <a:buNone/>
            </a:pPr>
            <a:r>
              <a:rPr b="1" lang="en" sz="1200"/>
              <a:t>2. Datasets</a:t>
            </a:r>
            <a:endParaRPr b="1" sz="1200"/>
          </a:p>
          <a:p>
            <a:pPr indent="0" lvl="0" marL="0" rtl="0" algn="l">
              <a:lnSpc>
                <a:spcPct val="115000"/>
              </a:lnSpc>
              <a:spcBef>
                <a:spcPts val="800"/>
              </a:spcBef>
              <a:spcAft>
                <a:spcPts val="0"/>
              </a:spcAft>
              <a:buNone/>
            </a:pPr>
            <a:r>
              <a:rPr b="1" lang="en" sz="1200"/>
              <a:t>3. Data Preprocessing</a:t>
            </a:r>
            <a:endParaRPr b="1" sz="1200"/>
          </a:p>
          <a:p>
            <a:pPr indent="0" lvl="0" marL="0" rtl="0" algn="l">
              <a:lnSpc>
                <a:spcPct val="115000"/>
              </a:lnSpc>
              <a:spcBef>
                <a:spcPts val="800"/>
              </a:spcBef>
              <a:spcAft>
                <a:spcPts val="0"/>
              </a:spcAft>
              <a:buNone/>
            </a:pPr>
            <a:r>
              <a:rPr b="1" lang="en" sz="1200"/>
              <a:t>4. Modelling</a:t>
            </a:r>
            <a:endParaRPr b="1" sz="1200"/>
          </a:p>
          <a:p>
            <a:pPr indent="0" lvl="0" marL="0" rtl="0" algn="l">
              <a:lnSpc>
                <a:spcPct val="115000"/>
              </a:lnSpc>
              <a:spcBef>
                <a:spcPts val="800"/>
              </a:spcBef>
              <a:spcAft>
                <a:spcPts val="0"/>
              </a:spcAft>
              <a:buNone/>
            </a:pPr>
            <a:r>
              <a:rPr b="1" lang="en" sz="1200"/>
              <a:t>5. Evaluation</a:t>
            </a:r>
            <a:endParaRPr b="1" sz="1200"/>
          </a:p>
          <a:p>
            <a:pPr indent="0" lvl="0" marL="0" rtl="0" algn="l">
              <a:lnSpc>
                <a:spcPct val="115000"/>
              </a:lnSpc>
              <a:spcBef>
                <a:spcPts val="800"/>
              </a:spcBef>
              <a:spcAft>
                <a:spcPts val="0"/>
              </a:spcAft>
              <a:buNone/>
            </a:pPr>
            <a:r>
              <a:rPr b="1" lang="en" sz="1200"/>
              <a:t>6. Deployment</a:t>
            </a:r>
            <a:endParaRPr b="1" sz="1200"/>
          </a:p>
          <a:p>
            <a:pPr indent="0" lvl="0" marL="0" rtl="0" algn="l">
              <a:lnSpc>
                <a:spcPct val="115000"/>
              </a:lnSpc>
              <a:spcBef>
                <a:spcPts val="800"/>
              </a:spcBef>
              <a:spcAft>
                <a:spcPts val="0"/>
              </a:spcAft>
              <a:buNone/>
            </a:pPr>
            <a:r>
              <a:rPr b="1" lang="en" sz="1200"/>
              <a:t>7. Demo</a:t>
            </a:r>
            <a:endParaRPr b="1"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3" name="Shape 323"/>
        <p:cNvGrpSpPr/>
        <p:nvPr/>
      </p:nvGrpSpPr>
      <p:grpSpPr>
        <a:xfrm>
          <a:off x="0" y="0"/>
          <a:ext cx="0" cy="0"/>
          <a:chOff x="0" y="0"/>
          <a:chExt cx="0" cy="0"/>
        </a:xfrm>
      </p:grpSpPr>
      <p:sp>
        <p:nvSpPr>
          <p:cNvPr id="324" name="Google Shape;324;p51"/>
          <p:cNvSpPr txBox="1"/>
          <p:nvPr>
            <p:ph type="title"/>
          </p:nvPr>
        </p:nvSpPr>
        <p:spPr>
          <a:xfrm>
            <a:off x="628650" y="273850"/>
            <a:ext cx="40041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Models used</a:t>
            </a:r>
            <a:endParaRPr b="1"/>
          </a:p>
        </p:txBody>
      </p:sp>
      <p:sp>
        <p:nvSpPr>
          <p:cNvPr id="325" name="Google Shape;325;p51"/>
          <p:cNvSpPr txBox="1"/>
          <p:nvPr>
            <p:ph idx="1" type="body"/>
          </p:nvPr>
        </p:nvSpPr>
        <p:spPr>
          <a:xfrm>
            <a:off x="628650" y="1181525"/>
            <a:ext cx="7886700" cy="3532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b="1" lang="en" sz="1200"/>
              <a:t>2</a:t>
            </a:r>
            <a:r>
              <a:rPr b="1" lang="en" sz="1200"/>
              <a:t>. Bert Model (extractive): </a:t>
            </a:r>
            <a:endParaRPr b="1" sz="1200"/>
          </a:p>
          <a:p>
            <a:pPr indent="0" lvl="0" marL="0" rtl="0" algn="l">
              <a:spcBef>
                <a:spcPts val="800"/>
              </a:spcBef>
              <a:spcAft>
                <a:spcPts val="0"/>
              </a:spcAft>
              <a:buClr>
                <a:schemeClr val="dk1"/>
              </a:buClr>
              <a:buSzPts val="1100"/>
              <a:buFont typeface="Arial"/>
              <a:buNone/>
            </a:pPr>
            <a:r>
              <a:rPr lang="en" sz="1200"/>
              <a:t>- A pre-trained BERT summarizer model that was trained on SciBERT(BERT model trained on scientific text)</a:t>
            </a:r>
            <a:endParaRPr sz="1200"/>
          </a:p>
          <a:p>
            <a:pPr indent="0" lvl="0" marL="0" rtl="0" algn="l">
              <a:spcBef>
                <a:spcPts val="800"/>
              </a:spcBef>
              <a:spcAft>
                <a:spcPts val="0"/>
              </a:spcAft>
              <a:buClr>
                <a:schemeClr val="dk1"/>
              </a:buClr>
              <a:buSzPts val="1100"/>
              <a:buFont typeface="Arial"/>
              <a:buNone/>
            </a:pPr>
            <a:r>
              <a:rPr lang="en" sz="1200"/>
              <a:t>- The training corpus was papers taken from Semantic Scholar. Corpus size is 1.14M papers, 3.1B tokens. Full text of the papers in training (not just abstracts)</a:t>
            </a:r>
            <a:endParaRPr sz="1200"/>
          </a:p>
          <a:p>
            <a:pPr indent="0" lvl="0" marL="0" rtl="0" algn="l">
              <a:spcBef>
                <a:spcPts val="800"/>
              </a:spcBef>
              <a:spcAft>
                <a:spcPts val="0"/>
              </a:spcAft>
              <a:buClr>
                <a:schemeClr val="dk1"/>
              </a:buClr>
              <a:buSzPts val="1100"/>
              <a:buFont typeface="Arial"/>
              <a:buNone/>
            </a:pPr>
            <a:r>
              <a:rPr lang="en" sz="1200"/>
              <a:t>- Additional layers can be added and trained in the future to further improve the evaluation score</a:t>
            </a:r>
            <a:endParaRPr sz="1200"/>
          </a:p>
          <a:p>
            <a:pPr indent="0" lvl="0" marL="0" rtl="0" algn="l">
              <a:spcBef>
                <a:spcPts val="800"/>
              </a:spcBef>
              <a:spcAft>
                <a:spcPts val="0"/>
              </a:spcAft>
              <a:buClr>
                <a:schemeClr val="dk1"/>
              </a:buClr>
              <a:buSzPts val="1100"/>
              <a:buFont typeface="Arial"/>
              <a:buNone/>
            </a:pPr>
            <a:r>
              <a:t/>
            </a:r>
            <a:endParaRPr sz="800"/>
          </a:p>
          <a:p>
            <a:pPr indent="0" lvl="0" marL="0" rtl="0" algn="l">
              <a:spcBef>
                <a:spcPts val="800"/>
              </a:spcBef>
              <a:spcAft>
                <a:spcPts val="0"/>
              </a:spcAft>
              <a:buClr>
                <a:schemeClr val="dk1"/>
              </a:buClr>
              <a:buSzPts val="1100"/>
              <a:buFont typeface="Arial"/>
              <a:buNone/>
            </a:pPr>
            <a:r>
              <a:rPr b="1" lang="en" sz="1200"/>
              <a:t>Example summary:</a:t>
            </a:r>
            <a:endParaRPr b="1" sz="1200"/>
          </a:p>
          <a:p>
            <a:pPr indent="0" lvl="0" marL="0" rtl="0" algn="l">
              <a:spcBef>
                <a:spcPts val="800"/>
              </a:spcBef>
              <a:spcAft>
                <a:spcPts val="0"/>
              </a:spcAft>
              <a:buClr>
                <a:schemeClr val="dk1"/>
              </a:buClr>
              <a:buSzPts val="1100"/>
              <a:buFont typeface="Arial"/>
              <a:buNone/>
            </a:pPr>
            <a:r>
              <a:rPr lang="en" sz="1200"/>
              <a:t>Natural language processing (NLP) is a subfield of linguistics, computer science, and artificial intelligence concerned with the interactions between computers and human language, in particular how to program computers to process and analyze large amounts of natural language data. The technology can then accurately extract information and insights contained in the documents as well as categorize and organize the documents themselves.</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9" name="Shape 329"/>
        <p:cNvGrpSpPr/>
        <p:nvPr/>
      </p:nvGrpSpPr>
      <p:grpSpPr>
        <a:xfrm>
          <a:off x="0" y="0"/>
          <a:ext cx="0" cy="0"/>
          <a:chOff x="0" y="0"/>
          <a:chExt cx="0" cy="0"/>
        </a:xfrm>
      </p:grpSpPr>
      <p:sp>
        <p:nvSpPr>
          <p:cNvPr id="330" name="Google Shape;330;p52"/>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a:t>Models used</a:t>
            </a:r>
            <a:endParaRPr/>
          </a:p>
        </p:txBody>
      </p:sp>
      <p:sp>
        <p:nvSpPr>
          <p:cNvPr id="331" name="Google Shape;331;p52"/>
          <p:cNvSpPr txBox="1"/>
          <p:nvPr>
            <p:ph idx="1" type="body"/>
          </p:nvPr>
        </p:nvSpPr>
        <p:spPr>
          <a:xfrm>
            <a:off x="628650" y="1181526"/>
            <a:ext cx="7886700" cy="3084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b="1" lang="en" sz="1200"/>
              <a:t>3. KL-Sum Model (extractive):</a:t>
            </a:r>
            <a:endParaRPr b="1" sz="1200"/>
          </a:p>
          <a:p>
            <a:pPr indent="0" lvl="0" marL="0" rtl="0" algn="l">
              <a:spcBef>
                <a:spcPts val="800"/>
              </a:spcBef>
              <a:spcAft>
                <a:spcPts val="0"/>
              </a:spcAft>
              <a:buClr>
                <a:schemeClr val="dk1"/>
              </a:buClr>
              <a:buSzPts val="1100"/>
              <a:buFont typeface="Arial"/>
              <a:buNone/>
            </a:pPr>
            <a:r>
              <a:rPr lang="en" sz="1200"/>
              <a:t>- selects sentences based on similarity of a sentence's word distribution against the full text</a:t>
            </a:r>
            <a:endParaRPr sz="1200"/>
          </a:p>
          <a:p>
            <a:pPr indent="0" lvl="0" marL="0" rtl="0" algn="l">
              <a:spcBef>
                <a:spcPts val="800"/>
              </a:spcBef>
              <a:spcAft>
                <a:spcPts val="0"/>
              </a:spcAft>
              <a:buClr>
                <a:schemeClr val="dk1"/>
              </a:buClr>
              <a:buSzPts val="1100"/>
              <a:buFont typeface="Arial"/>
              <a:buNone/>
            </a:pPr>
            <a:r>
              <a:rPr lang="en" sz="1200"/>
              <a:t>- greedy algo</a:t>
            </a:r>
            <a:endParaRPr sz="1200"/>
          </a:p>
          <a:p>
            <a:pPr indent="0" lvl="0" marL="0" rtl="0" algn="l">
              <a:spcBef>
                <a:spcPts val="800"/>
              </a:spcBef>
              <a:spcAft>
                <a:spcPts val="0"/>
              </a:spcAft>
              <a:buClr>
                <a:schemeClr val="dk1"/>
              </a:buClr>
              <a:buSzPts val="1100"/>
              <a:buFont typeface="Arial"/>
              <a:buNone/>
            </a:pPr>
            <a:r>
              <a:rPr lang="en" sz="1200"/>
              <a:t>- seeks to minimise the KL (Kullback–Leibler) divergence</a:t>
            </a:r>
            <a:endParaRPr sz="1200"/>
          </a:p>
          <a:p>
            <a:pPr indent="0" lvl="0" marL="0" rtl="0" algn="l">
              <a:spcBef>
                <a:spcPts val="800"/>
              </a:spcBef>
              <a:spcAft>
                <a:spcPts val="0"/>
              </a:spcAft>
              <a:buClr>
                <a:schemeClr val="dk1"/>
              </a:buClr>
              <a:buSzPts val="1100"/>
              <a:buFont typeface="Arial"/>
              <a:buNone/>
            </a:pPr>
            <a:r>
              <a:t/>
            </a:r>
            <a:endParaRPr sz="1200"/>
          </a:p>
          <a:p>
            <a:pPr indent="0" lvl="0" marL="0" rtl="0" algn="l">
              <a:spcBef>
                <a:spcPts val="800"/>
              </a:spcBef>
              <a:spcAft>
                <a:spcPts val="0"/>
              </a:spcAft>
              <a:buNone/>
            </a:pPr>
            <a:r>
              <a:rPr b="1" lang="en" sz="1200"/>
              <a:t>Example summary:</a:t>
            </a:r>
            <a:endParaRPr b="1" sz="1200"/>
          </a:p>
          <a:p>
            <a:pPr indent="0" lvl="0" marL="0" rtl="0" algn="l">
              <a:spcBef>
                <a:spcPts val="800"/>
              </a:spcBef>
              <a:spcAft>
                <a:spcPts val="0"/>
              </a:spcAft>
              <a:buNone/>
            </a:pPr>
            <a:r>
              <a:rPr lang="en" sz="1200"/>
              <a:t>The result is a computer capable of understanding the contents of documents, including the contextual nuances of the language within them. The technology can then accurately extract information and insights contained in the documents as well as categorize and organize the documents themselves. Challenges in natural language processing frequently involve speech recognition, natural language understanding, and natural-language generation.</a:t>
            </a:r>
            <a:endParaRPr sz="1200"/>
          </a:p>
          <a:p>
            <a:pPr indent="0" lvl="0" marL="0" rtl="0" algn="l">
              <a:lnSpc>
                <a:spcPct val="100000"/>
              </a:lnSpc>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800"/>
              </a:spcBef>
              <a:spcAft>
                <a:spcPts val="0"/>
              </a:spcAft>
              <a:buNone/>
            </a:pPr>
            <a:r>
              <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5" name="Shape 335"/>
        <p:cNvGrpSpPr/>
        <p:nvPr/>
      </p:nvGrpSpPr>
      <p:grpSpPr>
        <a:xfrm>
          <a:off x="0" y="0"/>
          <a:ext cx="0" cy="0"/>
          <a:chOff x="0" y="0"/>
          <a:chExt cx="0" cy="0"/>
        </a:xfrm>
      </p:grpSpPr>
      <p:pic>
        <p:nvPicPr>
          <p:cNvPr id="336" name="Google Shape;336;p53"/>
          <p:cNvPicPr preferRelativeResize="0"/>
          <p:nvPr/>
        </p:nvPicPr>
        <p:blipFill>
          <a:blip r:embed="rId3">
            <a:alphaModFix/>
          </a:blip>
          <a:stretch>
            <a:fillRect/>
          </a:stretch>
        </p:blipFill>
        <p:spPr>
          <a:xfrm>
            <a:off x="5389775" y="93651"/>
            <a:ext cx="3619576" cy="1367950"/>
          </a:xfrm>
          <a:prstGeom prst="rect">
            <a:avLst/>
          </a:prstGeom>
          <a:noFill/>
          <a:ln>
            <a:noFill/>
          </a:ln>
        </p:spPr>
      </p:pic>
      <p:sp>
        <p:nvSpPr>
          <p:cNvPr id="337" name="Google Shape;337;p53"/>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a:t>Models used</a:t>
            </a:r>
            <a:endParaRPr/>
          </a:p>
        </p:txBody>
      </p:sp>
      <p:sp>
        <p:nvSpPr>
          <p:cNvPr id="338" name="Google Shape;338;p53"/>
          <p:cNvSpPr txBox="1"/>
          <p:nvPr>
            <p:ph idx="1" type="body"/>
          </p:nvPr>
        </p:nvSpPr>
        <p:spPr>
          <a:xfrm>
            <a:off x="628650" y="1181526"/>
            <a:ext cx="7886700" cy="3084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b="1" lang="en" sz="1200"/>
              <a:t>4. T5 Transformer Model (abstractive):</a:t>
            </a:r>
            <a:endParaRPr b="1" sz="1200"/>
          </a:p>
          <a:p>
            <a:pPr indent="0" lvl="0" marL="0" rtl="0" algn="l">
              <a:spcBef>
                <a:spcPts val="800"/>
              </a:spcBef>
              <a:spcAft>
                <a:spcPts val="0"/>
              </a:spcAft>
              <a:buClr>
                <a:schemeClr val="dk1"/>
              </a:buClr>
              <a:buSzPts val="1100"/>
              <a:buFont typeface="Arial"/>
              <a:buNone/>
            </a:pPr>
            <a:r>
              <a:rPr lang="en" sz="1200"/>
              <a:t>- pretrained on C4 (Colossal Clean Crawled Corpus), 700GB</a:t>
            </a:r>
            <a:endParaRPr sz="1200"/>
          </a:p>
          <a:p>
            <a:pPr indent="0" lvl="0" marL="0" rtl="0" algn="l">
              <a:spcBef>
                <a:spcPts val="800"/>
              </a:spcBef>
              <a:spcAft>
                <a:spcPts val="0"/>
              </a:spcAft>
              <a:buClr>
                <a:schemeClr val="dk1"/>
              </a:buClr>
              <a:buSzPts val="1100"/>
              <a:buFont typeface="Arial"/>
              <a:buNone/>
            </a:pPr>
            <a:r>
              <a:rPr lang="en" sz="1200"/>
              <a:t>- T5 base model with LM on top was used, fine-tuned on a news summary dataset</a:t>
            </a:r>
            <a:endParaRPr sz="1200"/>
          </a:p>
          <a:p>
            <a:pPr indent="0" lvl="0" marL="0" rtl="0" algn="l">
              <a:spcBef>
                <a:spcPts val="800"/>
              </a:spcBef>
              <a:spcAft>
                <a:spcPts val="0"/>
              </a:spcAft>
              <a:buNone/>
            </a:pPr>
            <a:r>
              <a:t/>
            </a:r>
            <a:endParaRPr/>
          </a:p>
          <a:p>
            <a:pPr indent="0" lvl="0" marL="0" rtl="0" algn="l">
              <a:spcBef>
                <a:spcPts val="800"/>
              </a:spcBef>
              <a:spcAft>
                <a:spcPts val="0"/>
              </a:spcAft>
              <a:buNone/>
            </a:pPr>
            <a:r>
              <a:rPr b="1" lang="en" sz="1200"/>
              <a:t>Example summary:</a:t>
            </a:r>
            <a:endParaRPr b="1" sz="1200"/>
          </a:p>
          <a:p>
            <a:pPr indent="0" lvl="0" marL="0" rtl="0" algn="l">
              <a:spcBef>
                <a:spcPts val="800"/>
              </a:spcBef>
              <a:spcAft>
                <a:spcPts val="0"/>
              </a:spcAft>
              <a:buNone/>
            </a:pPr>
            <a:r>
              <a:rPr lang="en" sz="1200"/>
              <a:t>Natural language processing (NLP) is a subfield of linguistics, computer science, and artificial intelligence concerned with the interactions between computers and human language. A computer capable of understanding the contents of documents can extract information and insights contained in them, categorize and organize the documents themselves.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4771724" y="1624952"/>
            <a:ext cx="3599400" cy="754800"/>
          </a:xfrm>
          <a:prstGeom prst="rect">
            <a:avLst/>
          </a:prstGeom>
          <a:noFill/>
          <a:ln>
            <a:noFill/>
          </a:ln>
        </p:spPr>
        <p:txBody>
          <a:bodyPr anchorCtr="0" anchor="b" bIns="34275" lIns="68575" spcFirstLastPara="1" rIns="68575" wrap="square" tIns="34275">
            <a:noAutofit/>
          </a:bodyPr>
          <a:lstStyle/>
          <a:p>
            <a:pPr indent="-419100" lvl="0" marL="342900" rtl="0" algn="l">
              <a:lnSpc>
                <a:spcPct val="90000"/>
              </a:lnSpc>
              <a:spcBef>
                <a:spcPts val="0"/>
              </a:spcBef>
              <a:spcAft>
                <a:spcPts val="0"/>
              </a:spcAft>
              <a:buSzPts val="4000"/>
              <a:buAutoNum type="arabicPeriod"/>
            </a:pPr>
            <a:r>
              <a:rPr b="1" lang="en" sz="4000"/>
              <a:t>Our Project</a:t>
            </a:r>
            <a:endParaRPr b="1"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News Article Summarization</a:t>
            </a:r>
            <a:endParaRPr b="1"/>
          </a:p>
        </p:txBody>
      </p:sp>
      <p:pic>
        <p:nvPicPr>
          <p:cNvPr id="143" name="Google Shape;143;p26"/>
          <p:cNvPicPr preferRelativeResize="0"/>
          <p:nvPr/>
        </p:nvPicPr>
        <p:blipFill>
          <a:blip r:embed="rId3">
            <a:alphaModFix/>
          </a:blip>
          <a:stretch>
            <a:fillRect/>
          </a:stretch>
        </p:blipFill>
        <p:spPr>
          <a:xfrm>
            <a:off x="712039" y="1486525"/>
            <a:ext cx="1716774" cy="1369750"/>
          </a:xfrm>
          <a:prstGeom prst="rect">
            <a:avLst/>
          </a:prstGeom>
          <a:noFill/>
          <a:ln>
            <a:noFill/>
          </a:ln>
        </p:spPr>
      </p:pic>
      <p:pic>
        <p:nvPicPr>
          <p:cNvPr id="144" name="Google Shape;144;p26"/>
          <p:cNvPicPr preferRelativeResize="0"/>
          <p:nvPr/>
        </p:nvPicPr>
        <p:blipFill>
          <a:blip r:embed="rId4">
            <a:alphaModFix/>
          </a:blip>
          <a:stretch>
            <a:fillRect/>
          </a:stretch>
        </p:blipFill>
        <p:spPr>
          <a:xfrm>
            <a:off x="3182487" y="1637125"/>
            <a:ext cx="1716775" cy="1142445"/>
          </a:xfrm>
          <a:prstGeom prst="rect">
            <a:avLst/>
          </a:prstGeom>
          <a:noFill/>
          <a:ln>
            <a:noFill/>
          </a:ln>
        </p:spPr>
      </p:pic>
      <p:sp>
        <p:nvSpPr>
          <p:cNvPr id="145" name="Google Shape;145;p26"/>
          <p:cNvSpPr txBox="1"/>
          <p:nvPr>
            <p:ph idx="1" type="body"/>
          </p:nvPr>
        </p:nvSpPr>
        <p:spPr>
          <a:xfrm>
            <a:off x="3011725" y="2990525"/>
            <a:ext cx="2058300" cy="8523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b="1" lang="en" sz="1600"/>
              <a:t>Modelling</a:t>
            </a:r>
            <a:endParaRPr b="1" sz="1600"/>
          </a:p>
        </p:txBody>
      </p:sp>
      <p:pic>
        <p:nvPicPr>
          <p:cNvPr id="146" name="Google Shape;146;p26"/>
          <p:cNvPicPr preferRelativeResize="0"/>
          <p:nvPr/>
        </p:nvPicPr>
        <p:blipFill>
          <a:blip r:embed="rId5">
            <a:alphaModFix/>
          </a:blip>
          <a:stretch>
            <a:fillRect/>
          </a:stretch>
        </p:blipFill>
        <p:spPr>
          <a:xfrm>
            <a:off x="5640600" y="1449576"/>
            <a:ext cx="3056452" cy="1443651"/>
          </a:xfrm>
          <a:prstGeom prst="rect">
            <a:avLst/>
          </a:prstGeom>
          <a:noFill/>
          <a:ln>
            <a:noFill/>
          </a:ln>
        </p:spPr>
      </p:pic>
      <p:sp>
        <p:nvSpPr>
          <p:cNvPr id="147" name="Google Shape;147;p26"/>
          <p:cNvSpPr txBox="1"/>
          <p:nvPr>
            <p:ph idx="1" type="body"/>
          </p:nvPr>
        </p:nvSpPr>
        <p:spPr>
          <a:xfrm>
            <a:off x="5640600" y="2990525"/>
            <a:ext cx="2997000" cy="8523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b="1" lang="en" sz="1600"/>
              <a:t>A simple summarizer that can take in news articles and output its summary</a:t>
            </a:r>
            <a:endParaRPr b="1" sz="1600"/>
          </a:p>
        </p:txBody>
      </p:sp>
      <p:sp>
        <p:nvSpPr>
          <p:cNvPr id="148" name="Google Shape;148;p26"/>
          <p:cNvSpPr/>
          <p:nvPr/>
        </p:nvSpPr>
        <p:spPr>
          <a:xfrm rot="5400000">
            <a:off x="2599700" y="2124475"/>
            <a:ext cx="411900" cy="321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p:nvPr/>
        </p:nvSpPr>
        <p:spPr>
          <a:xfrm rot="5400000">
            <a:off x="5063975" y="2124475"/>
            <a:ext cx="411900" cy="321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txBox="1"/>
          <p:nvPr>
            <p:ph idx="1" type="body"/>
          </p:nvPr>
        </p:nvSpPr>
        <p:spPr>
          <a:xfrm>
            <a:off x="541288" y="2990525"/>
            <a:ext cx="2058300" cy="852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600"/>
              <a:t>BBC News Dataset</a:t>
            </a:r>
            <a:endParaRPr b="1" sz="1600"/>
          </a:p>
          <a:p>
            <a:pPr indent="-330200" lvl="0" marL="457200" rtl="0" algn="l">
              <a:spcBef>
                <a:spcPts val="800"/>
              </a:spcBef>
              <a:spcAft>
                <a:spcPts val="0"/>
              </a:spcAft>
              <a:buSzPts val="1600"/>
              <a:buChar char="•"/>
            </a:pPr>
            <a:r>
              <a:rPr b="1" lang="en" sz="1600"/>
              <a:t>News articles</a:t>
            </a:r>
            <a:endParaRPr b="1" sz="1600"/>
          </a:p>
          <a:p>
            <a:pPr indent="-330200" lvl="0" marL="457200" rtl="0" algn="l">
              <a:spcBef>
                <a:spcPts val="0"/>
              </a:spcBef>
              <a:spcAft>
                <a:spcPts val="0"/>
              </a:spcAft>
              <a:buSzPts val="1600"/>
              <a:buChar char="•"/>
            </a:pPr>
            <a:r>
              <a:rPr b="1" lang="en" sz="1600"/>
              <a:t>Summaries</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ctrTitle"/>
          </p:nvPr>
        </p:nvSpPr>
        <p:spPr>
          <a:xfrm>
            <a:off x="4771725" y="1624947"/>
            <a:ext cx="3599400" cy="18756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None/>
            </a:pPr>
            <a:r>
              <a:rPr b="1" lang="en" sz="4000"/>
              <a:t>2. Dataset </a:t>
            </a:r>
            <a:endParaRPr b="1" sz="4000"/>
          </a:p>
          <a:p>
            <a:pPr indent="0" lvl="0" marL="0" rtl="0" algn="l">
              <a:lnSpc>
                <a:spcPct val="90000"/>
              </a:lnSpc>
              <a:spcBef>
                <a:spcPts val="0"/>
              </a:spcBef>
              <a:spcAft>
                <a:spcPts val="0"/>
              </a:spcAft>
              <a:buNone/>
            </a:pPr>
            <a:r>
              <a:rPr b="1" lang="en" sz="4000"/>
              <a:t> </a:t>
            </a:r>
            <a:endParaRPr b="1"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Dataset</a:t>
            </a:r>
            <a:endParaRPr b="1"/>
          </a:p>
        </p:txBody>
      </p:sp>
      <p:sp>
        <p:nvSpPr>
          <p:cNvPr id="161" name="Google Shape;161;p28"/>
          <p:cNvSpPr txBox="1"/>
          <p:nvPr>
            <p:ph idx="1" type="body"/>
          </p:nvPr>
        </p:nvSpPr>
        <p:spPr>
          <a:xfrm>
            <a:off x="5017700" y="1126025"/>
            <a:ext cx="4126200" cy="3262500"/>
          </a:xfrm>
          <a:prstGeom prst="rect">
            <a:avLst/>
          </a:prstGeom>
          <a:solidFill>
            <a:srgbClr val="EFEFEF"/>
          </a:solidFill>
        </p:spPr>
        <p:txBody>
          <a:bodyPr anchorCtr="0" anchor="t" bIns="34275" lIns="68575" spcFirstLastPara="1" rIns="68575" wrap="square" tIns="34275">
            <a:noAutofit/>
          </a:bodyPr>
          <a:lstStyle/>
          <a:p>
            <a:pPr indent="-314325" lvl="0" marL="457200" rtl="0" algn="l">
              <a:spcBef>
                <a:spcPts val="800"/>
              </a:spcBef>
              <a:spcAft>
                <a:spcPts val="0"/>
              </a:spcAft>
              <a:buClr>
                <a:schemeClr val="dk1"/>
              </a:buClr>
              <a:buSzPts val="1350"/>
              <a:buFont typeface="Arial"/>
              <a:buChar char="•"/>
            </a:pPr>
            <a:r>
              <a:rPr lang="en" sz="1350">
                <a:solidFill>
                  <a:schemeClr val="dk1"/>
                </a:solidFill>
              </a:rPr>
              <a:t>Contains news articles from the </a:t>
            </a:r>
            <a:r>
              <a:rPr b="1" lang="en" sz="1350">
                <a:solidFill>
                  <a:schemeClr val="dk1"/>
                </a:solidFill>
              </a:rPr>
              <a:t>BBC</a:t>
            </a:r>
            <a:r>
              <a:rPr lang="en" sz="1350">
                <a:solidFill>
                  <a:schemeClr val="dk1"/>
                </a:solidFill>
              </a:rPr>
              <a:t> News from </a:t>
            </a:r>
            <a:r>
              <a:rPr i="1" lang="en" sz="1350">
                <a:solidFill>
                  <a:schemeClr val="dk1"/>
                </a:solidFill>
              </a:rPr>
              <a:t>2004 to 2005</a:t>
            </a:r>
            <a:endParaRPr i="1" sz="1350">
              <a:solidFill>
                <a:schemeClr val="dk1"/>
              </a:solidFill>
            </a:endParaRPr>
          </a:p>
          <a:p>
            <a:pPr indent="-314325" lvl="0" marL="457200" rtl="0" algn="l">
              <a:spcBef>
                <a:spcPts val="0"/>
              </a:spcBef>
              <a:spcAft>
                <a:spcPts val="0"/>
              </a:spcAft>
              <a:buClr>
                <a:schemeClr val="dk1"/>
              </a:buClr>
              <a:buSzPts val="1350"/>
              <a:buFont typeface="Arial"/>
              <a:buChar char="•"/>
            </a:pPr>
            <a:r>
              <a:rPr lang="en" sz="1350">
                <a:solidFill>
                  <a:schemeClr val="dk1"/>
                </a:solidFill>
              </a:rPr>
              <a:t>Created using a dataset used for data categorization that consists of </a:t>
            </a:r>
            <a:r>
              <a:rPr b="1" lang="en" sz="1350">
                <a:solidFill>
                  <a:schemeClr val="dk1"/>
                </a:solidFill>
              </a:rPr>
              <a:t>2225 documents (each document has its own news article + summary)</a:t>
            </a:r>
            <a:endParaRPr b="1" sz="1350">
              <a:solidFill>
                <a:schemeClr val="dk1"/>
              </a:solidFill>
            </a:endParaRPr>
          </a:p>
          <a:p>
            <a:pPr indent="0" lvl="0" marL="457200" rtl="0" algn="l">
              <a:spcBef>
                <a:spcPts val="800"/>
              </a:spcBef>
              <a:spcAft>
                <a:spcPts val="0"/>
              </a:spcAft>
              <a:buNone/>
            </a:pPr>
            <a:r>
              <a:t/>
            </a:r>
            <a:endParaRPr b="1" sz="1350">
              <a:solidFill>
                <a:schemeClr val="dk1"/>
              </a:solidFill>
            </a:endParaRPr>
          </a:p>
          <a:p>
            <a:pPr indent="-314325" lvl="0" marL="457200" rtl="0" algn="l">
              <a:spcBef>
                <a:spcPts val="800"/>
              </a:spcBef>
              <a:spcAft>
                <a:spcPts val="0"/>
              </a:spcAft>
              <a:buClr>
                <a:schemeClr val="dk1"/>
              </a:buClr>
              <a:buSzPts val="1350"/>
              <a:buFont typeface="Arial"/>
              <a:buChar char="•"/>
            </a:pPr>
            <a:r>
              <a:rPr b="1" lang="en" sz="1350">
                <a:solidFill>
                  <a:schemeClr val="dk1"/>
                </a:solidFill>
              </a:rPr>
              <a:t>5 categories</a:t>
            </a:r>
            <a:r>
              <a:rPr lang="en" sz="1350">
                <a:solidFill>
                  <a:schemeClr val="dk1"/>
                </a:solidFill>
              </a:rPr>
              <a:t> </a:t>
            </a:r>
            <a:endParaRPr sz="1350">
              <a:solidFill>
                <a:schemeClr val="dk1"/>
              </a:solidFill>
            </a:endParaRPr>
          </a:p>
          <a:p>
            <a:pPr indent="0" lvl="0" marL="457200" rtl="0" algn="l">
              <a:spcBef>
                <a:spcPts val="800"/>
              </a:spcBef>
              <a:spcAft>
                <a:spcPts val="0"/>
              </a:spcAft>
              <a:buNone/>
            </a:pPr>
            <a:r>
              <a:rPr lang="en" sz="1350">
                <a:solidFill>
                  <a:schemeClr val="dk1"/>
                </a:solidFill>
              </a:rPr>
              <a:t>- Sport (511 documents)</a:t>
            </a:r>
            <a:endParaRPr sz="1350">
              <a:solidFill>
                <a:schemeClr val="dk1"/>
              </a:solidFill>
            </a:endParaRPr>
          </a:p>
          <a:p>
            <a:pPr indent="0" lvl="0" marL="457200" rtl="0" algn="l">
              <a:spcBef>
                <a:spcPts val="800"/>
              </a:spcBef>
              <a:spcAft>
                <a:spcPts val="0"/>
              </a:spcAft>
              <a:buNone/>
            </a:pPr>
            <a:r>
              <a:rPr lang="en" sz="1350">
                <a:solidFill>
                  <a:schemeClr val="dk1"/>
                </a:solidFill>
              </a:rPr>
              <a:t>- Business (510 documents)</a:t>
            </a:r>
            <a:endParaRPr sz="1350">
              <a:solidFill>
                <a:schemeClr val="dk1"/>
              </a:solidFill>
            </a:endParaRPr>
          </a:p>
          <a:p>
            <a:pPr indent="0" lvl="0" marL="457200" rtl="0" algn="l">
              <a:spcBef>
                <a:spcPts val="800"/>
              </a:spcBef>
              <a:spcAft>
                <a:spcPts val="0"/>
              </a:spcAft>
              <a:buNone/>
            </a:pPr>
            <a:r>
              <a:rPr lang="en" sz="1350">
                <a:solidFill>
                  <a:schemeClr val="dk1"/>
                </a:solidFill>
              </a:rPr>
              <a:t>- Politics (417 documents)</a:t>
            </a:r>
            <a:endParaRPr sz="1350">
              <a:solidFill>
                <a:schemeClr val="dk1"/>
              </a:solidFill>
            </a:endParaRPr>
          </a:p>
          <a:p>
            <a:pPr indent="0" lvl="0" marL="457200" rtl="0" algn="l">
              <a:spcBef>
                <a:spcPts val="800"/>
              </a:spcBef>
              <a:spcAft>
                <a:spcPts val="0"/>
              </a:spcAft>
              <a:buNone/>
            </a:pPr>
            <a:r>
              <a:rPr lang="en" sz="1350">
                <a:solidFill>
                  <a:schemeClr val="dk1"/>
                </a:solidFill>
              </a:rPr>
              <a:t>- Technology (401 documents)</a:t>
            </a:r>
            <a:endParaRPr sz="1350">
              <a:solidFill>
                <a:schemeClr val="dk1"/>
              </a:solidFill>
            </a:endParaRPr>
          </a:p>
          <a:p>
            <a:pPr indent="0" lvl="0" marL="457200" rtl="0" algn="l">
              <a:spcBef>
                <a:spcPts val="800"/>
              </a:spcBef>
              <a:spcAft>
                <a:spcPts val="0"/>
              </a:spcAft>
              <a:buNone/>
            </a:pPr>
            <a:r>
              <a:rPr lang="en" sz="1350">
                <a:solidFill>
                  <a:schemeClr val="dk1"/>
                </a:solidFill>
              </a:rPr>
              <a:t>- Entertainment (336 documents)</a:t>
            </a:r>
            <a:endParaRPr sz="1350">
              <a:solidFill>
                <a:schemeClr val="dk1"/>
              </a:solidFill>
            </a:endParaRPr>
          </a:p>
        </p:txBody>
      </p:sp>
      <p:pic>
        <p:nvPicPr>
          <p:cNvPr id="162" name="Google Shape;162;p28"/>
          <p:cNvPicPr preferRelativeResize="0"/>
          <p:nvPr/>
        </p:nvPicPr>
        <p:blipFill>
          <a:blip r:embed="rId3">
            <a:alphaModFix/>
          </a:blip>
          <a:stretch>
            <a:fillRect/>
          </a:stretch>
        </p:blipFill>
        <p:spPr>
          <a:xfrm>
            <a:off x="83850" y="1126150"/>
            <a:ext cx="4863900" cy="3262600"/>
          </a:xfrm>
          <a:prstGeom prst="rect">
            <a:avLst/>
          </a:prstGeom>
          <a:noFill/>
          <a:ln>
            <a:noFill/>
          </a:ln>
        </p:spPr>
      </p:pic>
      <p:sp>
        <p:nvSpPr>
          <p:cNvPr id="163" name="Google Shape;163;p28"/>
          <p:cNvSpPr/>
          <p:nvPr/>
        </p:nvSpPr>
        <p:spPr>
          <a:xfrm>
            <a:off x="936450" y="1872900"/>
            <a:ext cx="1327500" cy="1397700"/>
          </a:xfrm>
          <a:prstGeom prst="rect">
            <a:avLst/>
          </a:prstGeom>
          <a:no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L</a:t>
            </a:r>
            <a:r>
              <a:rPr lang="en">
                <a:solidFill>
                  <a:schemeClr val="dk1"/>
                </a:solidFill>
                <a:latin typeface="Century Gothic"/>
                <a:ea typeface="Century Gothic"/>
                <a:cs typeface="Century Gothic"/>
                <a:sym typeface="Century Gothic"/>
              </a:rPr>
              <a:t>ength of the summary given in the dataset are mostly below 500 words</a:t>
            </a:r>
            <a:endParaRPr>
              <a:latin typeface="Century Gothic"/>
              <a:ea typeface="Century Gothic"/>
              <a:cs typeface="Century Gothic"/>
              <a:sym typeface="Century Gothic"/>
            </a:endParaRPr>
          </a:p>
        </p:txBody>
      </p:sp>
      <p:sp>
        <p:nvSpPr>
          <p:cNvPr id="164" name="Google Shape;164;p28"/>
          <p:cNvSpPr/>
          <p:nvPr/>
        </p:nvSpPr>
        <p:spPr>
          <a:xfrm>
            <a:off x="3410375" y="1872900"/>
            <a:ext cx="1327500" cy="1397700"/>
          </a:xfrm>
          <a:prstGeom prst="rect">
            <a:avLst/>
          </a:prstGeom>
          <a:no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Century Gothic"/>
                <a:ea typeface="Century Gothic"/>
                <a:cs typeface="Century Gothic"/>
                <a:sym typeface="Century Gothic"/>
              </a:rPr>
              <a:t>Length news article are mostly below 1000 words</a:t>
            </a:r>
            <a:endParaRPr>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Word2Vec - similar word</a:t>
            </a:r>
            <a:endParaRPr b="1"/>
          </a:p>
        </p:txBody>
      </p:sp>
      <p:pic>
        <p:nvPicPr>
          <p:cNvPr id="170" name="Google Shape;170;p29"/>
          <p:cNvPicPr preferRelativeResize="0"/>
          <p:nvPr/>
        </p:nvPicPr>
        <p:blipFill rotWithShape="1">
          <a:blip r:embed="rId3">
            <a:alphaModFix/>
          </a:blip>
          <a:srcRect b="60000" l="0" r="4770" t="0"/>
          <a:stretch/>
        </p:blipFill>
        <p:spPr>
          <a:xfrm>
            <a:off x="2086975" y="1224575"/>
            <a:ext cx="2010725" cy="2423524"/>
          </a:xfrm>
          <a:prstGeom prst="rect">
            <a:avLst/>
          </a:prstGeom>
          <a:noFill/>
          <a:ln>
            <a:noFill/>
          </a:ln>
        </p:spPr>
      </p:pic>
      <p:pic>
        <p:nvPicPr>
          <p:cNvPr id="171" name="Google Shape;171;p29"/>
          <p:cNvPicPr preferRelativeResize="0"/>
          <p:nvPr/>
        </p:nvPicPr>
        <p:blipFill rotWithShape="1">
          <a:blip r:embed="rId3">
            <a:alphaModFix/>
          </a:blip>
          <a:srcRect b="1038" l="-2380" r="2380" t="39610"/>
          <a:stretch/>
        </p:blipFill>
        <p:spPr>
          <a:xfrm>
            <a:off x="22250" y="1224575"/>
            <a:ext cx="2010725" cy="3393075"/>
          </a:xfrm>
          <a:prstGeom prst="rect">
            <a:avLst/>
          </a:prstGeom>
          <a:noFill/>
          <a:ln>
            <a:noFill/>
          </a:ln>
        </p:spPr>
      </p:pic>
      <p:sp>
        <p:nvSpPr>
          <p:cNvPr id="172" name="Google Shape;172;p29"/>
          <p:cNvSpPr/>
          <p:nvPr/>
        </p:nvSpPr>
        <p:spPr>
          <a:xfrm>
            <a:off x="0" y="931775"/>
            <a:ext cx="4097700" cy="29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Common Words</a:t>
            </a:r>
            <a:endParaRPr b="1"/>
          </a:p>
        </p:txBody>
      </p:sp>
      <p:pic>
        <p:nvPicPr>
          <p:cNvPr id="173" name="Google Shape;173;p29"/>
          <p:cNvPicPr preferRelativeResize="0"/>
          <p:nvPr/>
        </p:nvPicPr>
        <p:blipFill rotWithShape="1">
          <a:blip r:embed="rId4">
            <a:alphaModFix/>
          </a:blip>
          <a:srcRect b="0" l="0" r="0" t="0"/>
          <a:stretch/>
        </p:blipFill>
        <p:spPr>
          <a:xfrm>
            <a:off x="4186062" y="1355100"/>
            <a:ext cx="2261700" cy="3712550"/>
          </a:xfrm>
          <a:prstGeom prst="rect">
            <a:avLst/>
          </a:prstGeom>
          <a:noFill/>
          <a:ln>
            <a:noFill/>
          </a:ln>
        </p:spPr>
      </p:pic>
      <p:sp>
        <p:nvSpPr>
          <p:cNvPr id="174" name="Google Shape;174;p29"/>
          <p:cNvSpPr/>
          <p:nvPr/>
        </p:nvSpPr>
        <p:spPr>
          <a:xfrm>
            <a:off x="4097825" y="931775"/>
            <a:ext cx="2261700" cy="292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Country</a:t>
            </a:r>
            <a:endParaRPr b="1"/>
          </a:p>
        </p:txBody>
      </p:sp>
      <p:pic>
        <p:nvPicPr>
          <p:cNvPr id="175" name="Google Shape;175;p29"/>
          <p:cNvPicPr preferRelativeResize="0"/>
          <p:nvPr/>
        </p:nvPicPr>
        <p:blipFill>
          <a:blip r:embed="rId5">
            <a:alphaModFix/>
          </a:blip>
          <a:stretch>
            <a:fillRect/>
          </a:stretch>
        </p:blipFill>
        <p:spPr>
          <a:xfrm>
            <a:off x="6444275" y="1355100"/>
            <a:ext cx="2614900" cy="3712550"/>
          </a:xfrm>
          <a:prstGeom prst="rect">
            <a:avLst/>
          </a:prstGeom>
          <a:noFill/>
          <a:ln>
            <a:noFill/>
          </a:ln>
        </p:spPr>
      </p:pic>
      <p:sp>
        <p:nvSpPr>
          <p:cNvPr id="176" name="Google Shape;176;p29"/>
          <p:cNvSpPr/>
          <p:nvPr/>
        </p:nvSpPr>
        <p:spPr>
          <a:xfrm>
            <a:off x="6359425" y="931775"/>
            <a:ext cx="2784600" cy="292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Companies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628650" y="273844"/>
            <a:ext cx="7886700" cy="85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N-gram</a:t>
            </a:r>
            <a:endParaRPr b="1"/>
          </a:p>
        </p:txBody>
      </p:sp>
      <p:pic>
        <p:nvPicPr>
          <p:cNvPr id="182" name="Google Shape;182;p30"/>
          <p:cNvPicPr preferRelativeResize="0"/>
          <p:nvPr/>
        </p:nvPicPr>
        <p:blipFill rotWithShape="1">
          <a:blip r:embed="rId3">
            <a:alphaModFix/>
          </a:blip>
          <a:srcRect b="69169" l="0" r="0" t="716"/>
          <a:stretch/>
        </p:blipFill>
        <p:spPr>
          <a:xfrm>
            <a:off x="1304775" y="1355500"/>
            <a:ext cx="2119850" cy="2719224"/>
          </a:xfrm>
          <a:prstGeom prst="rect">
            <a:avLst/>
          </a:prstGeom>
          <a:noFill/>
          <a:ln>
            <a:noFill/>
          </a:ln>
        </p:spPr>
      </p:pic>
      <p:pic>
        <p:nvPicPr>
          <p:cNvPr id="183" name="Google Shape;183;p30"/>
          <p:cNvPicPr preferRelativeResize="0"/>
          <p:nvPr/>
        </p:nvPicPr>
        <p:blipFill rotWithShape="1">
          <a:blip r:embed="rId3">
            <a:alphaModFix/>
          </a:blip>
          <a:srcRect b="37405" l="0" r="0" t="30362"/>
          <a:stretch/>
        </p:blipFill>
        <p:spPr>
          <a:xfrm>
            <a:off x="3658350" y="1355500"/>
            <a:ext cx="1980450" cy="2719224"/>
          </a:xfrm>
          <a:prstGeom prst="rect">
            <a:avLst/>
          </a:prstGeom>
          <a:noFill/>
          <a:ln>
            <a:noFill/>
          </a:ln>
        </p:spPr>
      </p:pic>
      <p:pic>
        <p:nvPicPr>
          <p:cNvPr id="184" name="Google Shape;184;p30"/>
          <p:cNvPicPr preferRelativeResize="0"/>
          <p:nvPr/>
        </p:nvPicPr>
        <p:blipFill rotWithShape="1">
          <a:blip r:embed="rId3">
            <a:alphaModFix/>
          </a:blip>
          <a:srcRect b="0" l="0" r="0" t="79695"/>
          <a:stretch/>
        </p:blipFill>
        <p:spPr>
          <a:xfrm>
            <a:off x="5872525" y="1430950"/>
            <a:ext cx="1980450" cy="171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