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CEB6D-2D93-4E33-83C5-773C02E940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B00218-E9DE-409F-AA49-EFD1A5D57598}">
      <dgm:prSet phldrT="[Text]"/>
      <dgm:spPr/>
      <dgm:t>
        <a:bodyPr/>
        <a:lstStyle/>
        <a:p>
          <a:r>
            <a:rPr lang="en-US" dirty="0"/>
            <a:t>Close up to 10 runs</a:t>
          </a:r>
        </a:p>
      </dgm:t>
    </dgm:pt>
    <dgm:pt modelId="{9F06A57D-BFB7-4B12-8958-7A59345461F6}" type="parTrans" cxnId="{E144AE48-6ABD-4A02-9198-A81C1E680B6A}">
      <dgm:prSet/>
      <dgm:spPr/>
      <dgm:t>
        <a:bodyPr/>
        <a:lstStyle/>
        <a:p>
          <a:endParaRPr lang="en-US"/>
        </a:p>
      </dgm:t>
    </dgm:pt>
    <dgm:pt modelId="{CD3B8B34-D940-4142-A208-83BAA792F9D3}" type="sibTrans" cxnId="{E144AE48-6ABD-4A02-9198-A81C1E680B6A}">
      <dgm:prSet/>
      <dgm:spPr/>
      <dgm:t>
        <a:bodyPr/>
        <a:lstStyle/>
        <a:p>
          <a:endParaRPr lang="en-US"/>
        </a:p>
      </dgm:t>
    </dgm:pt>
    <dgm:pt modelId="{3EB6BBCA-5B12-47B7-A38F-4F7E941F86D3}">
      <dgm:prSet phldrT="[Text]"/>
      <dgm:spPr/>
      <dgm:t>
        <a:bodyPr/>
        <a:lstStyle/>
        <a:p>
          <a:r>
            <a:rPr lang="en-US" dirty="0"/>
            <a:t>Closing runs would result in an expected decrease in ticket price ranging from $0 (0 runs closed) to $1.75 (10 runs closed)</a:t>
          </a:r>
        </a:p>
      </dgm:t>
    </dgm:pt>
    <dgm:pt modelId="{5111CAF1-3EE9-4BFF-B2BD-459D428DB615}" type="parTrans" cxnId="{966C331E-BAD6-40D0-8F96-376D1AB503B1}">
      <dgm:prSet/>
      <dgm:spPr/>
      <dgm:t>
        <a:bodyPr/>
        <a:lstStyle/>
        <a:p>
          <a:endParaRPr lang="en-US"/>
        </a:p>
      </dgm:t>
    </dgm:pt>
    <dgm:pt modelId="{1F60E8C5-C000-435D-82F1-F6F300486012}" type="sibTrans" cxnId="{966C331E-BAD6-40D0-8F96-376D1AB503B1}">
      <dgm:prSet/>
      <dgm:spPr/>
      <dgm:t>
        <a:bodyPr/>
        <a:lstStyle/>
        <a:p>
          <a:endParaRPr lang="en-US"/>
        </a:p>
      </dgm:t>
    </dgm:pt>
    <dgm:pt modelId="{32368E35-C744-45B5-97FF-F0513CC39A5E}">
      <dgm:prSet phldrT="[Text]"/>
      <dgm:spPr/>
      <dgm:t>
        <a:bodyPr/>
        <a:lstStyle/>
        <a:p>
          <a:r>
            <a:rPr lang="en-US" dirty="0"/>
            <a:t>Add a run, add 150 feet to vertical drop and add a chair lift</a:t>
          </a:r>
        </a:p>
      </dgm:t>
    </dgm:pt>
    <dgm:pt modelId="{9EC80D6E-2E2C-4FE8-ABEA-AA6AB5915106}" type="parTrans" cxnId="{F1A4E9D3-2692-4C62-9FA3-C16C67813F8F}">
      <dgm:prSet/>
      <dgm:spPr/>
      <dgm:t>
        <a:bodyPr/>
        <a:lstStyle/>
        <a:p>
          <a:endParaRPr lang="en-US"/>
        </a:p>
      </dgm:t>
    </dgm:pt>
    <dgm:pt modelId="{3879DB92-F3C6-4C07-AEB2-7B5A106E0F1C}" type="sibTrans" cxnId="{F1A4E9D3-2692-4C62-9FA3-C16C67813F8F}">
      <dgm:prSet/>
      <dgm:spPr/>
      <dgm:t>
        <a:bodyPr/>
        <a:lstStyle/>
        <a:p>
          <a:endParaRPr lang="en-US"/>
        </a:p>
      </dgm:t>
    </dgm:pt>
    <dgm:pt modelId="{C37D8F4E-EA1A-4F8F-B4B5-856FDA9E701B}">
      <dgm:prSet phldrT="[Text]"/>
      <dgm:spPr/>
      <dgm:t>
        <a:bodyPr/>
        <a:lstStyle/>
        <a:p>
          <a:r>
            <a:rPr lang="en-US" dirty="0"/>
            <a:t>This scenario could justify a price increase of $1.99, which would result in an estimated $3.5M increase to annual revenue</a:t>
          </a:r>
        </a:p>
      </dgm:t>
    </dgm:pt>
    <dgm:pt modelId="{0E0275E9-0819-45AB-B71C-DF47E0AE7AC8}" type="parTrans" cxnId="{5FB53F24-7B79-4FFC-98D9-1B3A66C5CAD1}">
      <dgm:prSet/>
      <dgm:spPr/>
      <dgm:t>
        <a:bodyPr/>
        <a:lstStyle/>
        <a:p>
          <a:endParaRPr lang="en-US"/>
        </a:p>
      </dgm:t>
    </dgm:pt>
    <dgm:pt modelId="{6C90BE07-CADB-4D7B-9C72-C590A5D8189C}" type="sibTrans" cxnId="{5FB53F24-7B79-4FFC-98D9-1B3A66C5CAD1}">
      <dgm:prSet/>
      <dgm:spPr/>
      <dgm:t>
        <a:bodyPr/>
        <a:lstStyle/>
        <a:p>
          <a:endParaRPr lang="en-US"/>
        </a:p>
      </dgm:t>
    </dgm:pt>
    <dgm:pt modelId="{C3F7871B-6394-450B-A06A-435BE4037312}">
      <dgm:prSet/>
      <dgm:spPr/>
      <dgm:t>
        <a:bodyPr/>
        <a:lstStyle/>
        <a:p>
          <a:r>
            <a:rPr lang="en-US" dirty="0"/>
            <a:t>Add a run, add 150 feet to vertical drop, add a chair lift and add 2 acres of snowmaking</a:t>
          </a:r>
        </a:p>
      </dgm:t>
    </dgm:pt>
    <dgm:pt modelId="{5D2EDAEB-338F-4A18-A6D5-B4C275CD8651}" type="parTrans" cxnId="{B9A8A5AE-1882-478F-8BBC-3A3074D80A57}">
      <dgm:prSet/>
      <dgm:spPr/>
      <dgm:t>
        <a:bodyPr/>
        <a:lstStyle/>
        <a:p>
          <a:endParaRPr lang="en-US"/>
        </a:p>
      </dgm:t>
    </dgm:pt>
    <dgm:pt modelId="{B92F20FA-82B0-4DF1-8CF9-6B8EBE7A5AA4}" type="sibTrans" cxnId="{B9A8A5AE-1882-478F-8BBC-3A3074D80A57}">
      <dgm:prSet/>
      <dgm:spPr/>
      <dgm:t>
        <a:bodyPr/>
        <a:lstStyle/>
        <a:p>
          <a:endParaRPr lang="en-US"/>
        </a:p>
      </dgm:t>
    </dgm:pt>
    <dgm:pt modelId="{78BE1DBC-F81D-4C03-9E3D-C5F34CEF8C99}">
      <dgm:prSet/>
      <dgm:spPr/>
      <dgm:t>
        <a:bodyPr/>
        <a:lstStyle/>
        <a:p>
          <a:r>
            <a:rPr lang="en-US" dirty="0"/>
            <a:t>The additional 2 acres of snowmaking does not justify a further price increase compared to the prior scenario</a:t>
          </a:r>
        </a:p>
      </dgm:t>
    </dgm:pt>
    <dgm:pt modelId="{562E81DE-B7EA-4E96-945B-FB6AF8924C89}" type="parTrans" cxnId="{E56639A8-A50C-4E99-A841-87F527AE7AE9}">
      <dgm:prSet/>
      <dgm:spPr/>
      <dgm:t>
        <a:bodyPr/>
        <a:lstStyle/>
        <a:p>
          <a:endParaRPr lang="en-US"/>
        </a:p>
      </dgm:t>
    </dgm:pt>
    <dgm:pt modelId="{50E2314F-E0CE-410C-B559-8D9CBB3A9F38}" type="sibTrans" cxnId="{E56639A8-A50C-4E99-A841-87F527AE7AE9}">
      <dgm:prSet/>
      <dgm:spPr/>
      <dgm:t>
        <a:bodyPr/>
        <a:lstStyle/>
        <a:p>
          <a:endParaRPr lang="en-US"/>
        </a:p>
      </dgm:t>
    </dgm:pt>
    <dgm:pt modelId="{8CBC197C-7A84-4EF6-837A-7D9677C838FA}">
      <dgm:prSet/>
      <dgm:spPr/>
      <dgm:t>
        <a:bodyPr/>
        <a:lstStyle/>
        <a:p>
          <a:r>
            <a:rPr lang="en-US" dirty="0"/>
            <a:t>Increase the longest run by 0.2 miles and add 4 acres of snowmaking</a:t>
          </a:r>
        </a:p>
      </dgm:t>
    </dgm:pt>
    <dgm:pt modelId="{EE438BA3-CF35-4F57-B4FA-99A8D8D8D2AE}" type="parTrans" cxnId="{3607D4E6-3652-4A87-94F9-E0D65BEB810C}">
      <dgm:prSet/>
      <dgm:spPr/>
      <dgm:t>
        <a:bodyPr/>
        <a:lstStyle/>
        <a:p>
          <a:endParaRPr lang="en-US"/>
        </a:p>
      </dgm:t>
    </dgm:pt>
    <dgm:pt modelId="{FBBBB665-FF80-43A8-8D41-719DC3840851}" type="sibTrans" cxnId="{3607D4E6-3652-4A87-94F9-E0D65BEB810C}">
      <dgm:prSet/>
      <dgm:spPr/>
      <dgm:t>
        <a:bodyPr/>
        <a:lstStyle/>
        <a:p>
          <a:endParaRPr lang="en-US"/>
        </a:p>
      </dgm:t>
    </dgm:pt>
    <dgm:pt modelId="{7007DDDD-6D77-49B1-939E-A88B901C28AF}">
      <dgm:prSet/>
      <dgm:spPr/>
      <dgm:t>
        <a:bodyPr/>
        <a:lstStyle/>
        <a:p>
          <a:r>
            <a:rPr lang="en-US" dirty="0"/>
            <a:t>According to the model, this scenario does not justify any additional increase in ticket price</a:t>
          </a:r>
        </a:p>
      </dgm:t>
    </dgm:pt>
    <dgm:pt modelId="{5EAC7B03-DDA9-48C6-BE67-521AE82F3E13}" type="parTrans" cxnId="{907F76DC-AEED-42F3-8CC1-2A4252B8C4EF}">
      <dgm:prSet/>
      <dgm:spPr/>
      <dgm:t>
        <a:bodyPr/>
        <a:lstStyle/>
        <a:p>
          <a:endParaRPr lang="en-US"/>
        </a:p>
      </dgm:t>
    </dgm:pt>
    <dgm:pt modelId="{EB0704FD-ADBA-4F34-9002-C60826E841FB}" type="sibTrans" cxnId="{907F76DC-AEED-42F3-8CC1-2A4252B8C4EF}">
      <dgm:prSet/>
      <dgm:spPr/>
      <dgm:t>
        <a:bodyPr/>
        <a:lstStyle/>
        <a:p>
          <a:endParaRPr lang="en-US"/>
        </a:p>
      </dgm:t>
    </dgm:pt>
    <dgm:pt modelId="{D8F05258-7D01-4D5E-817F-976FCF46A7B4}">
      <dgm:prSet/>
      <dgm:spPr/>
      <dgm:t>
        <a:bodyPr/>
        <a:lstStyle/>
        <a:p>
          <a:r>
            <a:rPr lang="en-US" dirty="0"/>
            <a:t>Add an additional chair lift</a:t>
          </a:r>
        </a:p>
      </dgm:t>
    </dgm:pt>
    <dgm:pt modelId="{D3779E4C-DFB7-48FF-A83B-E4223C28C4C6}" type="parTrans" cxnId="{F6F62ADB-9E67-42DF-9FB8-6E66B1F05124}">
      <dgm:prSet/>
      <dgm:spPr/>
      <dgm:t>
        <a:bodyPr/>
        <a:lstStyle/>
        <a:p>
          <a:endParaRPr lang="en-US"/>
        </a:p>
      </dgm:t>
    </dgm:pt>
    <dgm:pt modelId="{34EDBFC8-0353-47A3-B400-D48B3228AF4C}" type="sibTrans" cxnId="{F6F62ADB-9E67-42DF-9FB8-6E66B1F05124}">
      <dgm:prSet/>
      <dgm:spPr/>
      <dgm:t>
        <a:bodyPr/>
        <a:lstStyle/>
        <a:p>
          <a:endParaRPr lang="en-US"/>
        </a:p>
      </dgm:t>
    </dgm:pt>
    <dgm:pt modelId="{10506361-1DFD-4D10-B601-0D627906B359}">
      <dgm:prSet/>
      <dgm:spPr/>
      <dgm:t>
        <a:bodyPr/>
        <a:lstStyle/>
        <a:p>
          <a:r>
            <a:rPr lang="en-US" dirty="0"/>
            <a:t>The current proposal of adding an additional chair lift with an annual operating cost of $1.5M is not cost effective as it would only justify a price increase of $0.30, or around $500K annually</a:t>
          </a:r>
        </a:p>
      </dgm:t>
    </dgm:pt>
    <dgm:pt modelId="{BAC980DF-6D79-4AB5-B162-67B76498AA76}" type="parTrans" cxnId="{DBB89DE1-620D-4336-9798-93486FE87870}">
      <dgm:prSet/>
      <dgm:spPr/>
      <dgm:t>
        <a:bodyPr/>
        <a:lstStyle/>
        <a:p>
          <a:endParaRPr lang="en-US"/>
        </a:p>
      </dgm:t>
    </dgm:pt>
    <dgm:pt modelId="{09329FEF-9739-4D2E-82DB-60290B9A7166}" type="sibTrans" cxnId="{DBB89DE1-620D-4336-9798-93486FE87870}">
      <dgm:prSet/>
      <dgm:spPr/>
      <dgm:t>
        <a:bodyPr/>
        <a:lstStyle/>
        <a:p>
          <a:endParaRPr lang="en-US"/>
        </a:p>
      </dgm:t>
    </dgm:pt>
    <dgm:pt modelId="{60853B7D-A418-42E7-9BE9-59DC14EB135C}" type="pres">
      <dgm:prSet presAssocID="{6CECEB6D-2D93-4E33-83C5-773C02E94030}" presName="linear" presStyleCnt="0">
        <dgm:presLayoutVars>
          <dgm:animLvl val="lvl"/>
          <dgm:resizeHandles val="exact"/>
        </dgm:presLayoutVars>
      </dgm:prSet>
      <dgm:spPr/>
    </dgm:pt>
    <dgm:pt modelId="{2477B198-17CF-40D0-A021-3FA6873F39B3}" type="pres">
      <dgm:prSet presAssocID="{F3B00218-E9DE-409F-AA49-EFD1A5D575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416A64-17BB-4D89-A5DD-604A8ED17270}" type="pres">
      <dgm:prSet presAssocID="{F3B00218-E9DE-409F-AA49-EFD1A5D57598}" presName="childText" presStyleLbl="revTx" presStyleIdx="0" presStyleCnt="5">
        <dgm:presLayoutVars>
          <dgm:bulletEnabled val="1"/>
        </dgm:presLayoutVars>
      </dgm:prSet>
      <dgm:spPr/>
    </dgm:pt>
    <dgm:pt modelId="{261FE9D1-0379-475D-A596-8209F60DDBAE}" type="pres">
      <dgm:prSet presAssocID="{32368E35-C744-45B5-97FF-F0513CC39A5E}" presName="parentText" presStyleLbl="node1" presStyleIdx="1" presStyleCnt="5" custLinFactNeighborX="3">
        <dgm:presLayoutVars>
          <dgm:chMax val="0"/>
          <dgm:bulletEnabled val="1"/>
        </dgm:presLayoutVars>
      </dgm:prSet>
      <dgm:spPr/>
    </dgm:pt>
    <dgm:pt modelId="{2F8EB2AF-DFE0-4B0E-AF59-263400AB0F1A}" type="pres">
      <dgm:prSet presAssocID="{32368E35-C744-45B5-97FF-F0513CC39A5E}" presName="childText" presStyleLbl="revTx" presStyleIdx="1" presStyleCnt="5">
        <dgm:presLayoutVars>
          <dgm:bulletEnabled val="1"/>
        </dgm:presLayoutVars>
      </dgm:prSet>
      <dgm:spPr/>
    </dgm:pt>
    <dgm:pt modelId="{3F6F6BE1-D4E8-4743-87D4-8913046FF94E}" type="pres">
      <dgm:prSet presAssocID="{C3F7871B-6394-450B-A06A-435BE4037312}" presName="parentText" presStyleLbl="node1" presStyleIdx="2" presStyleCnt="5" custLinFactNeighborX="3">
        <dgm:presLayoutVars>
          <dgm:chMax val="0"/>
          <dgm:bulletEnabled val="1"/>
        </dgm:presLayoutVars>
      </dgm:prSet>
      <dgm:spPr/>
    </dgm:pt>
    <dgm:pt modelId="{59711864-F1FA-4120-A7A5-FA676F6A73D0}" type="pres">
      <dgm:prSet presAssocID="{C3F7871B-6394-450B-A06A-435BE4037312}" presName="childText" presStyleLbl="revTx" presStyleIdx="2" presStyleCnt="5">
        <dgm:presLayoutVars>
          <dgm:bulletEnabled val="1"/>
        </dgm:presLayoutVars>
      </dgm:prSet>
      <dgm:spPr/>
    </dgm:pt>
    <dgm:pt modelId="{F9D1EED0-2348-4AB0-A4F4-70955ACEF203}" type="pres">
      <dgm:prSet presAssocID="{8CBC197C-7A84-4EF6-837A-7D9677C838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7B1900F-923F-4D88-A40F-61C53770A0C8}" type="pres">
      <dgm:prSet presAssocID="{8CBC197C-7A84-4EF6-837A-7D9677C838FA}" presName="childText" presStyleLbl="revTx" presStyleIdx="3" presStyleCnt="5">
        <dgm:presLayoutVars>
          <dgm:bulletEnabled val="1"/>
        </dgm:presLayoutVars>
      </dgm:prSet>
      <dgm:spPr/>
    </dgm:pt>
    <dgm:pt modelId="{B023A1F2-41BE-44A9-908F-2E77C93F5C34}" type="pres">
      <dgm:prSet presAssocID="{D8F05258-7D01-4D5E-817F-976FCF46A7B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522787C-729B-442E-9EB0-3F883F769B9D}" type="pres">
      <dgm:prSet presAssocID="{D8F05258-7D01-4D5E-817F-976FCF46A7B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C45E1612-607D-499D-A86D-0D1092E35A66}" type="presOf" srcId="{D8F05258-7D01-4D5E-817F-976FCF46A7B4}" destId="{B023A1F2-41BE-44A9-908F-2E77C93F5C34}" srcOrd="0" destOrd="0" presId="urn:microsoft.com/office/officeart/2005/8/layout/vList2"/>
    <dgm:cxn modelId="{42BF2813-AA3E-4D22-8C10-2EBF71CC0793}" type="presOf" srcId="{6CECEB6D-2D93-4E33-83C5-773C02E94030}" destId="{60853B7D-A418-42E7-9BE9-59DC14EB135C}" srcOrd="0" destOrd="0" presId="urn:microsoft.com/office/officeart/2005/8/layout/vList2"/>
    <dgm:cxn modelId="{966C331E-BAD6-40D0-8F96-376D1AB503B1}" srcId="{F3B00218-E9DE-409F-AA49-EFD1A5D57598}" destId="{3EB6BBCA-5B12-47B7-A38F-4F7E941F86D3}" srcOrd="0" destOrd="0" parTransId="{5111CAF1-3EE9-4BFF-B2BD-459D428DB615}" sibTransId="{1F60E8C5-C000-435D-82F1-F6F300486012}"/>
    <dgm:cxn modelId="{999B1B1F-F0ED-42E9-8498-C7D69ABEC643}" type="presOf" srcId="{3EB6BBCA-5B12-47B7-A38F-4F7E941F86D3}" destId="{4D416A64-17BB-4D89-A5DD-604A8ED17270}" srcOrd="0" destOrd="0" presId="urn:microsoft.com/office/officeart/2005/8/layout/vList2"/>
    <dgm:cxn modelId="{5FB53F24-7B79-4FFC-98D9-1B3A66C5CAD1}" srcId="{32368E35-C744-45B5-97FF-F0513CC39A5E}" destId="{C37D8F4E-EA1A-4F8F-B4B5-856FDA9E701B}" srcOrd="0" destOrd="0" parTransId="{0E0275E9-0819-45AB-B71C-DF47E0AE7AC8}" sibTransId="{6C90BE07-CADB-4D7B-9C72-C590A5D8189C}"/>
    <dgm:cxn modelId="{9D3D0334-B66D-4BD0-8523-89586B4BB9C8}" type="presOf" srcId="{C3F7871B-6394-450B-A06A-435BE4037312}" destId="{3F6F6BE1-D4E8-4743-87D4-8913046FF94E}" srcOrd="0" destOrd="0" presId="urn:microsoft.com/office/officeart/2005/8/layout/vList2"/>
    <dgm:cxn modelId="{627C0361-9B5E-4E85-9F82-E7830AD200B3}" type="presOf" srcId="{32368E35-C744-45B5-97FF-F0513CC39A5E}" destId="{261FE9D1-0379-475D-A596-8209F60DDBAE}" srcOrd="0" destOrd="0" presId="urn:microsoft.com/office/officeart/2005/8/layout/vList2"/>
    <dgm:cxn modelId="{E144AE48-6ABD-4A02-9198-A81C1E680B6A}" srcId="{6CECEB6D-2D93-4E33-83C5-773C02E94030}" destId="{F3B00218-E9DE-409F-AA49-EFD1A5D57598}" srcOrd="0" destOrd="0" parTransId="{9F06A57D-BFB7-4B12-8958-7A59345461F6}" sibTransId="{CD3B8B34-D940-4142-A208-83BAA792F9D3}"/>
    <dgm:cxn modelId="{27481A6A-56A3-45C2-BA7C-170E998FEE7F}" type="presOf" srcId="{78BE1DBC-F81D-4C03-9E3D-C5F34CEF8C99}" destId="{59711864-F1FA-4120-A7A5-FA676F6A73D0}" srcOrd="0" destOrd="0" presId="urn:microsoft.com/office/officeart/2005/8/layout/vList2"/>
    <dgm:cxn modelId="{F9424175-8CD4-42F6-9CB9-4C5EDCAD1953}" type="presOf" srcId="{7007DDDD-6D77-49B1-939E-A88B901C28AF}" destId="{67B1900F-923F-4D88-A40F-61C53770A0C8}" srcOrd="0" destOrd="0" presId="urn:microsoft.com/office/officeart/2005/8/layout/vList2"/>
    <dgm:cxn modelId="{7517FD77-32B7-47F9-8AF1-34991F9595CF}" type="presOf" srcId="{10506361-1DFD-4D10-B601-0D627906B359}" destId="{4522787C-729B-442E-9EB0-3F883F769B9D}" srcOrd="0" destOrd="0" presId="urn:microsoft.com/office/officeart/2005/8/layout/vList2"/>
    <dgm:cxn modelId="{D2238D7E-C22F-4C5E-B84D-F8EA39CC0767}" type="presOf" srcId="{C37D8F4E-EA1A-4F8F-B4B5-856FDA9E701B}" destId="{2F8EB2AF-DFE0-4B0E-AF59-263400AB0F1A}" srcOrd="0" destOrd="0" presId="urn:microsoft.com/office/officeart/2005/8/layout/vList2"/>
    <dgm:cxn modelId="{215FAA8D-B147-411A-B6F5-CA1077A99B9C}" type="presOf" srcId="{8CBC197C-7A84-4EF6-837A-7D9677C838FA}" destId="{F9D1EED0-2348-4AB0-A4F4-70955ACEF203}" srcOrd="0" destOrd="0" presId="urn:microsoft.com/office/officeart/2005/8/layout/vList2"/>
    <dgm:cxn modelId="{E56639A8-A50C-4E99-A841-87F527AE7AE9}" srcId="{C3F7871B-6394-450B-A06A-435BE4037312}" destId="{78BE1DBC-F81D-4C03-9E3D-C5F34CEF8C99}" srcOrd="0" destOrd="0" parTransId="{562E81DE-B7EA-4E96-945B-FB6AF8924C89}" sibTransId="{50E2314F-E0CE-410C-B559-8D9CBB3A9F38}"/>
    <dgm:cxn modelId="{B9A8A5AE-1882-478F-8BBC-3A3074D80A57}" srcId="{6CECEB6D-2D93-4E33-83C5-773C02E94030}" destId="{C3F7871B-6394-450B-A06A-435BE4037312}" srcOrd="2" destOrd="0" parTransId="{5D2EDAEB-338F-4A18-A6D5-B4C275CD8651}" sibTransId="{B92F20FA-82B0-4DF1-8CF9-6B8EBE7A5AA4}"/>
    <dgm:cxn modelId="{F1A4E9D3-2692-4C62-9FA3-C16C67813F8F}" srcId="{6CECEB6D-2D93-4E33-83C5-773C02E94030}" destId="{32368E35-C744-45B5-97FF-F0513CC39A5E}" srcOrd="1" destOrd="0" parTransId="{9EC80D6E-2E2C-4FE8-ABEA-AA6AB5915106}" sibTransId="{3879DB92-F3C6-4C07-AEB2-7B5A106E0F1C}"/>
    <dgm:cxn modelId="{C10330D4-1E74-4589-BCAF-FFC5319E1476}" type="presOf" srcId="{F3B00218-E9DE-409F-AA49-EFD1A5D57598}" destId="{2477B198-17CF-40D0-A021-3FA6873F39B3}" srcOrd="0" destOrd="0" presId="urn:microsoft.com/office/officeart/2005/8/layout/vList2"/>
    <dgm:cxn modelId="{F6F62ADB-9E67-42DF-9FB8-6E66B1F05124}" srcId="{6CECEB6D-2D93-4E33-83C5-773C02E94030}" destId="{D8F05258-7D01-4D5E-817F-976FCF46A7B4}" srcOrd="4" destOrd="0" parTransId="{D3779E4C-DFB7-48FF-A83B-E4223C28C4C6}" sibTransId="{34EDBFC8-0353-47A3-B400-D48B3228AF4C}"/>
    <dgm:cxn modelId="{907F76DC-AEED-42F3-8CC1-2A4252B8C4EF}" srcId="{8CBC197C-7A84-4EF6-837A-7D9677C838FA}" destId="{7007DDDD-6D77-49B1-939E-A88B901C28AF}" srcOrd="0" destOrd="0" parTransId="{5EAC7B03-DDA9-48C6-BE67-521AE82F3E13}" sibTransId="{EB0704FD-ADBA-4F34-9002-C60826E841FB}"/>
    <dgm:cxn modelId="{DBB89DE1-620D-4336-9798-93486FE87870}" srcId="{D8F05258-7D01-4D5E-817F-976FCF46A7B4}" destId="{10506361-1DFD-4D10-B601-0D627906B359}" srcOrd="0" destOrd="0" parTransId="{BAC980DF-6D79-4AB5-B162-67B76498AA76}" sibTransId="{09329FEF-9739-4D2E-82DB-60290B9A7166}"/>
    <dgm:cxn modelId="{3607D4E6-3652-4A87-94F9-E0D65BEB810C}" srcId="{6CECEB6D-2D93-4E33-83C5-773C02E94030}" destId="{8CBC197C-7A84-4EF6-837A-7D9677C838FA}" srcOrd="3" destOrd="0" parTransId="{EE438BA3-CF35-4F57-B4FA-99A8D8D8D2AE}" sibTransId="{FBBBB665-FF80-43A8-8D41-719DC3840851}"/>
    <dgm:cxn modelId="{ADD6E466-0F7E-4AB4-82FE-4C4A52605A37}" type="presParOf" srcId="{60853B7D-A418-42E7-9BE9-59DC14EB135C}" destId="{2477B198-17CF-40D0-A021-3FA6873F39B3}" srcOrd="0" destOrd="0" presId="urn:microsoft.com/office/officeart/2005/8/layout/vList2"/>
    <dgm:cxn modelId="{560FE2BA-D761-4A8E-9154-B60F69159DEB}" type="presParOf" srcId="{60853B7D-A418-42E7-9BE9-59DC14EB135C}" destId="{4D416A64-17BB-4D89-A5DD-604A8ED17270}" srcOrd="1" destOrd="0" presId="urn:microsoft.com/office/officeart/2005/8/layout/vList2"/>
    <dgm:cxn modelId="{2899E695-1A37-48FD-8FAF-25BBA9FA2DF5}" type="presParOf" srcId="{60853B7D-A418-42E7-9BE9-59DC14EB135C}" destId="{261FE9D1-0379-475D-A596-8209F60DDBAE}" srcOrd="2" destOrd="0" presId="urn:microsoft.com/office/officeart/2005/8/layout/vList2"/>
    <dgm:cxn modelId="{19185C47-5C6D-4338-B456-0DC9E6A39F89}" type="presParOf" srcId="{60853B7D-A418-42E7-9BE9-59DC14EB135C}" destId="{2F8EB2AF-DFE0-4B0E-AF59-263400AB0F1A}" srcOrd="3" destOrd="0" presId="urn:microsoft.com/office/officeart/2005/8/layout/vList2"/>
    <dgm:cxn modelId="{418A8FBA-299E-4EDC-846E-5355476986CC}" type="presParOf" srcId="{60853B7D-A418-42E7-9BE9-59DC14EB135C}" destId="{3F6F6BE1-D4E8-4743-87D4-8913046FF94E}" srcOrd="4" destOrd="0" presId="urn:microsoft.com/office/officeart/2005/8/layout/vList2"/>
    <dgm:cxn modelId="{096B8D80-6957-4A44-8237-3243733FDD90}" type="presParOf" srcId="{60853B7D-A418-42E7-9BE9-59DC14EB135C}" destId="{59711864-F1FA-4120-A7A5-FA676F6A73D0}" srcOrd="5" destOrd="0" presId="urn:microsoft.com/office/officeart/2005/8/layout/vList2"/>
    <dgm:cxn modelId="{EFF1ED1B-E25A-4904-8E61-8E7C209D40BB}" type="presParOf" srcId="{60853B7D-A418-42E7-9BE9-59DC14EB135C}" destId="{F9D1EED0-2348-4AB0-A4F4-70955ACEF203}" srcOrd="6" destOrd="0" presId="urn:microsoft.com/office/officeart/2005/8/layout/vList2"/>
    <dgm:cxn modelId="{9804AECE-87B1-4483-91C8-9E0FEEF8A527}" type="presParOf" srcId="{60853B7D-A418-42E7-9BE9-59DC14EB135C}" destId="{67B1900F-923F-4D88-A40F-61C53770A0C8}" srcOrd="7" destOrd="0" presId="urn:microsoft.com/office/officeart/2005/8/layout/vList2"/>
    <dgm:cxn modelId="{947EC440-BF71-45AC-AFFF-F3FF859C3CA8}" type="presParOf" srcId="{60853B7D-A418-42E7-9BE9-59DC14EB135C}" destId="{B023A1F2-41BE-44A9-908F-2E77C93F5C34}" srcOrd="8" destOrd="0" presId="urn:microsoft.com/office/officeart/2005/8/layout/vList2"/>
    <dgm:cxn modelId="{6C0AF8B4-3D3A-4018-A071-38309A22CA5A}" type="presParOf" srcId="{60853B7D-A418-42E7-9BE9-59DC14EB135C}" destId="{4522787C-729B-442E-9EB0-3F883F769B9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7B198-17CF-40D0-A021-3FA6873F39B3}">
      <dsp:nvSpPr>
        <dsp:cNvPr id="0" name=""/>
        <dsp:cNvSpPr/>
      </dsp:nvSpPr>
      <dsp:spPr>
        <a:xfrm>
          <a:off x="0" y="6815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 up to 10 runs</a:t>
          </a:r>
        </a:p>
      </dsp:txBody>
      <dsp:txXfrm>
        <a:off x="22246" y="29061"/>
        <a:ext cx="10013907" cy="411223"/>
      </dsp:txXfrm>
    </dsp:sp>
    <dsp:sp modelId="{4D416A64-17BB-4D89-A5DD-604A8ED17270}">
      <dsp:nvSpPr>
        <dsp:cNvPr id="0" name=""/>
        <dsp:cNvSpPr/>
      </dsp:nvSpPr>
      <dsp:spPr>
        <a:xfrm>
          <a:off x="0" y="462530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Closing runs would result in an expected decrease in ticket price ranging from $0 (0 runs closed) to $1.75 (10 runs closed)</a:t>
          </a:r>
        </a:p>
      </dsp:txBody>
      <dsp:txXfrm>
        <a:off x="0" y="462530"/>
        <a:ext cx="10058399" cy="314640"/>
      </dsp:txXfrm>
    </dsp:sp>
    <dsp:sp modelId="{261FE9D1-0379-475D-A596-8209F60DDBAE}">
      <dsp:nvSpPr>
        <dsp:cNvPr id="0" name=""/>
        <dsp:cNvSpPr/>
      </dsp:nvSpPr>
      <dsp:spPr>
        <a:xfrm>
          <a:off x="0" y="777170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a run, add 150 feet to vertical drop and add a chair lift</a:t>
          </a:r>
        </a:p>
      </dsp:txBody>
      <dsp:txXfrm>
        <a:off x="22246" y="799416"/>
        <a:ext cx="10013907" cy="411223"/>
      </dsp:txXfrm>
    </dsp:sp>
    <dsp:sp modelId="{2F8EB2AF-DFE0-4B0E-AF59-263400AB0F1A}">
      <dsp:nvSpPr>
        <dsp:cNvPr id="0" name=""/>
        <dsp:cNvSpPr/>
      </dsp:nvSpPr>
      <dsp:spPr>
        <a:xfrm>
          <a:off x="0" y="1232885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This scenario could justify a price increase of $1.99, which would result in an estimated $3.5M increase to annual revenue</a:t>
          </a:r>
        </a:p>
      </dsp:txBody>
      <dsp:txXfrm>
        <a:off x="0" y="1232885"/>
        <a:ext cx="10058399" cy="314640"/>
      </dsp:txXfrm>
    </dsp:sp>
    <dsp:sp modelId="{3F6F6BE1-D4E8-4743-87D4-8913046FF94E}">
      <dsp:nvSpPr>
        <dsp:cNvPr id="0" name=""/>
        <dsp:cNvSpPr/>
      </dsp:nvSpPr>
      <dsp:spPr>
        <a:xfrm>
          <a:off x="0" y="1547525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a run, add 150 feet to vertical drop, add a chair lift and add 2 acres of snowmaking</a:t>
          </a:r>
        </a:p>
      </dsp:txBody>
      <dsp:txXfrm>
        <a:off x="22246" y="1569771"/>
        <a:ext cx="10013907" cy="411223"/>
      </dsp:txXfrm>
    </dsp:sp>
    <dsp:sp modelId="{59711864-F1FA-4120-A7A5-FA676F6A73D0}">
      <dsp:nvSpPr>
        <dsp:cNvPr id="0" name=""/>
        <dsp:cNvSpPr/>
      </dsp:nvSpPr>
      <dsp:spPr>
        <a:xfrm>
          <a:off x="0" y="2003240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The additional 2 acres of snowmaking does not justify a further price increase compared to the prior scenario</a:t>
          </a:r>
        </a:p>
      </dsp:txBody>
      <dsp:txXfrm>
        <a:off x="0" y="2003240"/>
        <a:ext cx="10058399" cy="314640"/>
      </dsp:txXfrm>
    </dsp:sp>
    <dsp:sp modelId="{F9D1EED0-2348-4AB0-A4F4-70955ACEF203}">
      <dsp:nvSpPr>
        <dsp:cNvPr id="0" name=""/>
        <dsp:cNvSpPr/>
      </dsp:nvSpPr>
      <dsp:spPr>
        <a:xfrm>
          <a:off x="0" y="2317880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Increase the longest run by 0.2 miles and add 4 acres of snowmaking</a:t>
          </a:r>
        </a:p>
      </dsp:txBody>
      <dsp:txXfrm>
        <a:off x="22246" y="2340126"/>
        <a:ext cx="10013907" cy="411223"/>
      </dsp:txXfrm>
    </dsp:sp>
    <dsp:sp modelId="{67B1900F-923F-4D88-A40F-61C53770A0C8}">
      <dsp:nvSpPr>
        <dsp:cNvPr id="0" name=""/>
        <dsp:cNvSpPr/>
      </dsp:nvSpPr>
      <dsp:spPr>
        <a:xfrm>
          <a:off x="0" y="2773595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According to the model, this scenario does not justify any additional increase in ticket price</a:t>
          </a:r>
        </a:p>
      </dsp:txBody>
      <dsp:txXfrm>
        <a:off x="0" y="2773595"/>
        <a:ext cx="10058399" cy="314640"/>
      </dsp:txXfrm>
    </dsp:sp>
    <dsp:sp modelId="{B023A1F2-41BE-44A9-908F-2E77C93F5C34}">
      <dsp:nvSpPr>
        <dsp:cNvPr id="0" name=""/>
        <dsp:cNvSpPr/>
      </dsp:nvSpPr>
      <dsp:spPr>
        <a:xfrm>
          <a:off x="0" y="3088234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an additional chair lift</a:t>
          </a:r>
        </a:p>
      </dsp:txBody>
      <dsp:txXfrm>
        <a:off x="22246" y="3110480"/>
        <a:ext cx="10013907" cy="411223"/>
      </dsp:txXfrm>
    </dsp:sp>
    <dsp:sp modelId="{4522787C-729B-442E-9EB0-3F883F769B9D}">
      <dsp:nvSpPr>
        <dsp:cNvPr id="0" name=""/>
        <dsp:cNvSpPr/>
      </dsp:nvSpPr>
      <dsp:spPr>
        <a:xfrm>
          <a:off x="0" y="3543950"/>
          <a:ext cx="10058399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The current proposal of adding an additional chair lift with an annual operating cost of $1.5M is not cost effective as it would only justify a price increase of $0.30, or around $500K annually</a:t>
          </a:r>
        </a:p>
      </dsp:txBody>
      <dsp:txXfrm>
        <a:off x="0" y="3543950"/>
        <a:ext cx="10058399" cy="47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2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8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0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A7128B-92BE-4D57-B08F-83A42E493A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F71456-9B8E-41EE-801B-C0B45EA516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39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B6DE-292D-4BC7-8D50-0673532F1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308" y="1273354"/>
            <a:ext cx="10991567" cy="236595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Analysis of the Ticket Pricing Strategy of Ski Resorts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0314B-0BF0-4574-B35C-18FB907D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23" y="3875873"/>
            <a:ext cx="7315200" cy="914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/>
              <a:t>Big Mountain Resort</a:t>
            </a:r>
          </a:p>
          <a:p>
            <a:pPr algn="l"/>
            <a:r>
              <a:rPr lang="en-US" sz="1800" dirty="0"/>
              <a:t>Presented by: Adam Young</a:t>
            </a:r>
          </a:p>
        </p:txBody>
      </p:sp>
    </p:spTree>
    <p:extLst>
      <p:ext uri="{BB962C8B-B14F-4D97-AF65-F5344CB8AC3E}">
        <p14:creationId xmlns:p14="http://schemas.microsoft.com/office/powerpoint/2010/main" val="12587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3BE7A-0A82-49CD-A68A-0AA5E805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796D-2459-4BE1-93C2-25F3A9BC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Problem Identification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Recommendations and 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Scenario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Model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Conclusion</a:t>
            </a:r>
          </a:p>
        </p:txBody>
      </p:sp>
      <p:pic>
        <p:nvPicPr>
          <p:cNvPr id="5" name="Picture 4" descr="A picture containing snow, sky, outdoor, nature&#10;&#10;Description automatically generated">
            <a:extLst>
              <a:ext uri="{FF2B5EF4-FFF2-40B4-BE49-F238E27FC236}">
                <a16:creationId xmlns:a16="http://schemas.microsoft.com/office/drawing/2014/main" id="{040CE557-8990-4503-85AF-2AB83F6A9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r="9626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29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BE7A-0A82-49CD-A68A-0AA5E805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796D-2459-4BE1-93C2-25F3A9BC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Big Mountain Resort currently charges $81.00 for both weekend and weekday tickets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Management would like to know: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does Big Mountain Resort’s price compare to other resorts?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services and facilities impact the price that a resort charges for their tickets?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Big Mountain Resort’s facilities, are they charging a fair price?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Facility and ticket pricing data has been provided for resorts across The United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Big Mountain Resort has also provided multiple scenarios to be evaluated by the model once it is completed</a:t>
            </a:r>
          </a:p>
        </p:txBody>
      </p:sp>
    </p:spTree>
    <p:extLst>
      <p:ext uri="{BB962C8B-B14F-4D97-AF65-F5344CB8AC3E}">
        <p14:creationId xmlns:p14="http://schemas.microsoft.com/office/powerpoint/2010/main" val="212170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BE7A-0A82-49CD-A68A-0AA5E805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Recommendations and 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796D-2459-4BE1-93C2-25F3A9BC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76670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model recommends Big Mountain Resort charge $95.87 for tickets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is a $14.87 increase from the current price of $81.00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average price charged by all ski resorts in the US is $64.27, and $51.91 for ski resorts in Montana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puts Big Mountain Resort in the highest quartile of Ski Resort Prices, even before the suggested increase to $95.87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ACFC3-A15F-46E9-BE22-AB9CCF67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57" y="1954410"/>
            <a:ext cx="5497631" cy="29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BE7A-0A82-49CD-A68A-0AA5E805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Key Findings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796D-2459-4BE1-93C2-25F3A9BC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938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model identified four key variables that were related to higher ticket prices among Ski Resorts within the United States. These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fast quad lifts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total runs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Acres of snowmaking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Vertical drop of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Big Mountain Resort was modeled to have a price of $95.87 primarily due to scoring very well in these four categories, along with some of the other minor categories.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0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BE7A-0A82-49CD-A68A-0AA5E805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84770C-87BD-418A-AC84-8B2D136E0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5864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3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BE7A-0A82-49CD-A68A-0AA5E805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796D-2459-4BE1-93C2-25F3A9BC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938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was provided by Alesha Eisen, the database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original dataset included 27 columns of data pertaining to 330 different ski resorts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Weekend ticket price was selected as the target variable for the model, due to having fewer missing values than weekday ticket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Throughout the data exploration process we removed missing and inconsistent data, and generated additional features that we felt would be useful for modeling purposes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final dataset used for modeling consisted of 36 columns of data pertaining to 277 ski resorts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7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BE7A-0A82-49CD-A68A-0AA5E805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796D-2459-4BE1-93C2-25F3A9BC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938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models were constructed and tested throughout this process: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Linear regression model</a:t>
            </a:r>
          </a:p>
          <a:p>
            <a:pPr lvl="2"/>
            <a:r>
              <a:rPr lang="en-US" dirty="0"/>
              <a:t>Mean absolute error of 10.5 across the cross-validation data</a:t>
            </a:r>
          </a:p>
          <a:p>
            <a:pPr lvl="2"/>
            <a:r>
              <a:rPr lang="en-US" dirty="0"/>
              <a:t>Mean absolute error of 11.8 when applied to the test set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Random forest model</a:t>
            </a:r>
          </a:p>
          <a:p>
            <a:pPr lvl="2"/>
            <a:r>
              <a:rPr lang="en-US" dirty="0"/>
              <a:t>Mean absolute error of 9.6 across the cross-validation data</a:t>
            </a:r>
          </a:p>
          <a:p>
            <a:pPr lvl="2"/>
            <a:r>
              <a:rPr lang="en-US" dirty="0"/>
              <a:t>Mean absolute error of 9.5 when applied to the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a lower mean absolute error, the random forest model tends to more accurately predict the ticket prices of the ski resorts within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Both models had similar results in terms of which resort features were important to justifying higher ticket price, but the random forest model was selected due to its greater accuracy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26948" lvl="2" indent="-342900">
              <a:buFont typeface="+mj-lt"/>
              <a:buAutoNum type="arabicPeriod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BE7A-0A82-49CD-A68A-0AA5E805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796D-2459-4BE1-93C2-25F3A9BC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938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Based on the ticket prices of other ski resorts across The United States, Big Mountain Resort could justify increasing its current ticket price to $95.87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Big Mountain Resort’s price increase is justified by the fact that it scores well above average in all key indicators of ticket price as identified by the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fast quad lifts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runs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Acres of snowmaking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Vertical drop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Adding one chair lift at an operating cost of $1.5M annually would not be cost effective, as it would only justify a ticket increase of $0.30, or $500K annually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66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797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Analysis of the Ticket Pricing Strategy of Ski Resorts in the United States</vt:lpstr>
      <vt:lpstr>Agenda</vt:lpstr>
      <vt:lpstr>Problem Identification</vt:lpstr>
      <vt:lpstr>Recommendations and Key Findings</vt:lpstr>
      <vt:lpstr>Recommendations and Key Findings (Cont.)</vt:lpstr>
      <vt:lpstr>Scenario Analysis</vt:lpstr>
      <vt:lpstr>Data</vt:lpstr>
      <vt:lpstr>Model Selection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21</cp:revision>
  <dcterms:created xsi:type="dcterms:W3CDTF">2021-03-07T22:46:14Z</dcterms:created>
  <dcterms:modified xsi:type="dcterms:W3CDTF">2021-03-08T01:35:24Z</dcterms:modified>
</cp:coreProperties>
</file>