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9" r:id="rId4"/>
    <p:sldId id="586" r:id="rId5"/>
    <p:sldId id="405" r:id="rId6"/>
    <p:sldId id="406" r:id="rId7"/>
    <p:sldId id="442" r:id="rId8"/>
    <p:sldId id="444" r:id="rId9"/>
    <p:sldId id="408" r:id="rId10"/>
    <p:sldId id="409" r:id="rId11"/>
    <p:sldId id="411" r:id="rId12"/>
    <p:sldId id="412" r:id="rId13"/>
    <p:sldId id="413" r:id="rId14"/>
    <p:sldId id="415" r:id="rId15"/>
    <p:sldId id="587" r:id="rId16"/>
    <p:sldId id="588" r:id="rId17"/>
    <p:sldId id="463" r:id="rId18"/>
    <p:sldId id="464" r:id="rId19"/>
    <p:sldId id="465" r:id="rId20"/>
    <p:sldId id="466" r:id="rId21"/>
    <p:sldId id="470" r:id="rId22"/>
    <p:sldId id="467" r:id="rId23"/>
    <p:sldId id="468" r:id="rId24"/>
    <p:sldId id="469" r:id="rId25"/>
    <p:sldId id="589" r:id="rId26"/>
    <p:sldId id="591" r:id="rId27"/>
  </p:sldIdLst>
  <p:sldSz cx="9144000" cy="5143500" type="screen16x9"/>
  <p:notesSz cx="6858000" cy="9144000"/>
  <p:embeddedFontLst>
    <p:embeddedFont>
      <p:font typeface="Ubuntu" panose="020B050403060203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4D"/>
    <a:srgbClr val="F2F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59" autoAdjust="0"/>
    <p:restoredTop sz="94660"/>
  </p:normalViewPr>
  <p:slideViewPr>
    <p:cSldViewPr snapToGrid="0">
      <p:cViewPr varScale="1">
        <p:scale>
          <a:sx n="149" d="100"/>
          <a:sy n="149" d="100"/>
        </p:scale>
        <p:origin x="360"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992fc3c11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992fc3c11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B422F39-6D47-7E4A-B2A9-7EB2D50CD805}" type="slidenum">
              <a:rPr lang="en-US"/>
              <a:pPr/>
              <a:t>10</a:t>
            </a:fld>
            <a:endParaRPr lang="en-US"/>
          </a:p>
        </p:txBody>
      </p:sp>
      <p:sp>
        <p:nvSpPr>
          <p:cNvPr id="78851" name="Rectangle 2"/>
          <p:cNvSpPr>
            <a:spLocks noGrp="1" noRot="1" noChangeAspect="1" noChangeArrowheads="1" noTextEdit="1"/>
          </p:cNvSpPr>
          <p:nvPr>
            <p:ph type="sldImg"/>
          </p:nvPr>
        </p:nvSpPr>
        <p:spPr>
          <a:xfrm>
            <a:off x="381000" y="685800"/>
            <a:ext cx="6096000" cy="3429000"/>
          </a:xfrm>
          <a:solidFill>
            <a:srgbClr val="FFFFFF"/>
          </a:solidFill>
          <a:ln/>
        </p:spPr>
      </p:sp>
      <p:sp>
        <p:nvSpPr>
          <p:cNvPr id="78852"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206674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0D70C18-464E-3545-9CA1-FC88A632BD18}" type="slidenum">
              <a:rPr lang="en-US"/>
              <a:pPr/>
              <a:t>11</a:t>
            </a:fld>
            <a:endParaRPr lang="en-US"/>
          </a:p>
        </p:txBody>
      </p:sp>
      <p:sp>
        <p:nvSpPr>
          <p:cNvPr id="82947" name="Rectangle 2"/>
          <p:cNvSpPr>
            <a:spLocks noGrp="1" noRot="1" noChangeAspect="1" noChangeArrowheads="1"/>
          </p:cNvSpPr>
          <p:nvPr>
            <p:ph type="sldImg"/>
          </p:nvPr>
        </p:nvSpPr>
        <p:spPr>
          <a:xfrm>
            <a:off x="381000" y="685800"/>
            <a:ext cx="6096000" cy="3429000"/>
          </a:xfrm>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86125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F82BD90-5842-9D48-A685-621D2A4C3779}" type="slidenum">
              <a:rPr lang="en-US"/>
              <a:pPr/>
              <a:t>12</a:t>
            </a:fld>
            <a:endParaRPr lang="en-US"/>
          </a:p>
        </p:txBody>
      </p:sp>
      <p:sp>
        <p:nvSpPr>
          <p:cNvPr id="84995" name="Rectangle 2"/>
          <p:cNvSpPr>
            <a:spLocks noGrp="1" noRot="1" noChangeAspect="1" noChangeArrowheads="1"/>
          </p:cNvSpPr>
          <p:nvPr>
            <p:ph type="sldImg"/>
          </p:nvPr>
        </p:nvSpPr>
        <p:spPr>
          <a:xfrm>
            <a:off x="381000" y="685800"/>
            <a:ext cx="6096000" cy="3429000"/>
          </a:xfrm>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64234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0149E1A-5C54-D64B-9E9D-5A113A6AF7E6}" type="slidenum">
              <a:rPr lang="en-US"/>
              <a:pPr/>
              <a:t>13</a:t>
            </a:fld>
            <a:endParaRPr lang="en-US"/>
          </a:p>
        </p:txBody>
      </p:sp>
      <p:sp>
        <p:nvSpPr>
          <p:cNvPr id="87043" name="Rectangle 2"/>
          <p:cNvSpPr>
            <a:spLocks noGrp="1" noRot="1" noChangeAspect="1" noChangeArrowheads="1"/>
          </p:cNvSpPr>
          <p:nvPr>
            <p:ph type="sldImg"/>
          </p:nvPr>
        </p:nvSpPr>
        <p:spPr>
          <a:xfrm>
            <a:off x="381000" y="685800"/>
            <a:ext cx="6096000" cy="3429000"/>
          </a:xfrm>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638462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EB5C2-C909-4472-063A-4A0EE73F3F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92DD58-3111-F1C0-0200-2EF3C3B688A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7F4C924-3EF2-38D1-1337-6B29C67E3236}"/>
              </a:ext>
            </a:extLst>
          </p:cNvPr>
          <p:cNvSpPr>
            <a:spLocks noGrp="1"/>
          </p:cNvSpPr>
          <p:nvPr>
            <p:ph type="body" idx="1"/>
          </p:nvPr>
        </p:nvSpPr>
        <p:spPr/>
        <p:txBody>
          <a:bodyPr>
            <a:normAutofit/>
          </a:bodyPr>
          <a:lstStyle/>
          <a:p>
            <a:endParaRPr lang="ko-KR" altLang="en-US"/>
          </a:p>
        </p:txBody>
      </p:sp>
      <p:sp>
        <p:nvSpPr>
          <p:cNvPr id="4" name="Slide Number Placeholder 3">
            <a:extLst>
              <a:ext uri="{FF2B5EF4-FFF2-40B4-BE49-F238E27FC236}">
                <a16:creationId xmlns:a16="http://schemas.microsoft.com/office/drawing/2014/main" id="{351AD83A-55CC-5107-6609-3257D2C0DE29}"/>
              </a:ext>
            </a:extLst>
          </p:cNvPr>
          <p:cNvSpPr>
            <a:spLocks noGrp="1"/>
          </p:cNvSpPr>
          <p:nvPr>
            <p:ph type="sldNum" sz="quarter" idx="10"/>
          </p:nvPr>
        </p:nvSpPr>
        <p:spPr/>
        <p:txBody>
          <a:bodyPr/>
          <a:lstStyle/>
          <a:p>
            <a:fld id="{3EB9031F-EB71-7642-8F3C-6FDC1408CB92}" type="slidenum">
              <a:rPr lang="en-US" smtClean="0"/>
              <a:pPr/>
              <a:t>15</a:t>
            </a:fld>
            <a:endParaRPr lang="en-US"/>
          </a:p>
        </p:txBody>
      </p:sp>
    </p:spTree>
    <p:extLst>
      <p:ext uri="{BB962C8B-B14F-4D97-AF65-F5344CB8AC3E}">
        <p14:creationId xmlns:p14="http://schemas.microsoft.com/office/powerpoint/2010/main" val="184057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7D4F0-8023-938A-CE4D-B199352617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C9916F-0B18-20E9-DAA5-834DADC3692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1DF69B3-5033-B02C-1382-203F451E5BE6}"/>
              </a:ext>
            </a:extLst>
          </p:cNvPr>
          <p:cNvSpPr>
            <a:spLocks noGrp="1"/>
          </p:cNvSpPr>
          <p:nvPr>
            <p:ph type="body" idx="1"/>
          </p:nvPr>
        </p:nvSpPr>
        <p:spPr/>
        <p:txBody>
          <a:bodyPr>
            <a:normAutofit/>
          </a:bodyPr>
          <a:lstStyle/>
          <a:p>
            <a:endParaRPr lang="ko-KR" altLang="en-US"/>
          </a:p>
        </p:txBody>
      </p:sp>
      <p:sp>
        <p:nvSpPr>
          <p:cNvPr id="4" name="Slide Number Placeholder 3">
            <a:extLst>
              <a:ext uri="{FF2B5EF4-FFF2-40B4-BE49-F238E27FC236}">
                <a16:creationId xmlns:a16="http://schemas.microsoft.com/office/drawing/2014/main" id="{45341C58-E955-21BC-DC27-8F6A9600C753}"/>
              </a:ext>
            </a:extLst>
          </p:cNvPr>
          <p:cNvSpPr>
            <a:spLocks noGrp="1"/>
          </p:cNvSpPr>
          <p:nvPr>
            <p:ph type="sldNum" sz="quarter" idx="10"/>
          </p:nvPr>
        </p:nvSpPr>
        <p:spPr/>
        <p:txBody>
          <a:bodyPr/>
          <a:lstStyle/>
          <a:p>
            <a:fld id="{3EB9031F-EB71-7642-8F3C-6FDC1408CB92}" type="slidenum">
              <a:rPr lang="en-US" smtClean="0"/>
              <a:pPr/>
              <a:t>16</a:t>
            </a:fld>
            <a:endParaRPr lang="en-US"/>
          </a:p>
        </p:txBody>
      </p:sp>
    </p:spTree>
    <p:extLst>
      <p:ext uri="{BB962C8B-B14F-4D97-AF65-F5344CB8AC3E}">
        <p14:creationId xmlns:p14="http://schemas.microsoft.com/office/powerpoint/2010/main" val="96548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syntax for substitutions is simple. For example the python "S" command can be used to change a string matched by a regex to the substitute, another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17</a:t>
            </a:fld>
            <a:endParaRPr lang="en-US"/>
          </a:p>
        </p:txBody>
      </p:sp>
    </p:spTree>
    <p:extLst>
      <p:ext uri="{BB962C8B-B14F-4D97-AF65-F5344CB8AC3E}">
        <p14:creationId xmlns:p14="http://schemas.microsoft.com/office/powerpoint/2010/main" val="671126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It is often useful to be able to refer to a particular subpart of the string matching the first pattern. </a:t>
            </a:r>
            <a:r>
              <a:rPr lang="en-US" dirty="0"/>
              <a:t>  For that, we can use "capture groups", a way of storing part of the pattern into a "register" so we can refer to it later in the substitution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18</a:t>
            </a:fld>
            <a:endParaRPr lang="en-US"/>
          </a:p>
        </p:txBody>
      </p:sp>
    </p:spTree>
    <p:extLst>
      <p:ext uri="{BB962C8B-B14F-4D97-AF65-F5344CB8AC3E}">
        <p14:creationId xmlns:p14="http://schemas.microsoft.com/office/powerpoint/2010/main" val="1990660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very complex patterns, we'll want to use more than one register; here's an example where we first capture two strings, and then refer to them both in order.</a:t>
            </a:r>
          </a:p>
        </p:txBody>
      </p:sp>
      <p:sp>
        <p:nvSpPr>
          <p:cNvPr id="4" name="Slide Number Placeholder 3"/>
          <p:cNvSpPr>
            <a:spLocks noGrp="1"/>
          </p:cNvSpPr>
          <p:nvPr>
            <p:ph type="sldNum" sz="quarter" idx="5"/>
          </p:nvPr>
        </p:nvSpPr>
        <p:spPr/>
        <p:txBody>
          <a:bodyPr/>
          <a:lstStyle/>
          <a:p>
            <a:fld id="{3EB9031F-EB71-7642-8F3C-6FDC1408CB92}" type="slidenum">
              <a:rPr lang="en-US" smtClean="0"/>
              <a:pPr/>
              <a:t>19</a:t>
            </a:fld>
            <a:endParaRPr lang="en-US"/>
          </a:p>
        </p:txBody>
      </p:sp>
    </p:spTree>
    <p:extLst>
      <p:ext uri="{BB962C8B-B14F-4D97-AF65-F5344CB8AC3E}">
        <p14:creationId xmlns:p14="http://schemas.microsoft.com/office/powerpoint/2010/main" val="3836076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 problem: parenthesis are used to specify capture groups.  But they are also how we group terms, for example for disjunctions, like an expression for a string matching "people" or "cats".  How do we specify that we are using the capture groups just for grouping and not for capturing?  We simply add a "question mark colon" after the open paren.</a:t>
            </a:r>
          </a:p>
        </p:txBody>
      </p:sp>
      <p:sp>
        <p:nvSpPr>
          <p:cNvPr id="4" name="Slide Number Placeholder 3"/>
          <p:cNvSpPr>
            <a:spLocks noGrp="1"/>
          </p:cNvSpPr>
          <p:nvPr>
            <p:ph type="sldNum" sz="quarter" idx="5"/>
          </p:nvPr>
        </p:nvSpPr>
        <p:spPr/>
        <p:txBody>
          <a:bodyPr/>
          <a:lstStyle/>
          <a:p>
            <a:fld id="{3EB9031F-EB71-7642-8F3C-6FDC1408CB92}" type="slidenum">
              <a:rPr lang="en-US" smtClean="0"/>
              <a:pPr/>
              <a:t>20</a:t>
            </a:fld>
            <a:endParaRPr lang="en-US"/>
          </a:p>
        </p:txBody>
      </p:sp>
    </p:spTree>
    <p:extLst>
      <p:ext uri="{BB962C8B-B14F-4D97-AF65-F5344CB8AC3E}">
        <p14:creationId xmlns:p14="http://schemas.microsoft.com/office/powerpoint/2010/main" val="2840235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9fc2d55ca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9fc2d55ca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Finally, there will be times when we need to predict the future: look ahead in the text to see if some pattern matches, but not advance the match cursor, so that we can then deal with the pattern if it occurs.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These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lookahead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assertions" make use of the (? syntax that we just introduced for non-capture groups. The operator (?= pattern) is true if the pattern occurs, but is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zero-width</a:t>
            </a:r>
            <a:r>
              <a:rPr kumimoji="1" lang="en-US" sz="1200" kern="1200" dirty="0">
                <a:solidFill>
                  <a:schemeClr val="tx1"/>
                </a:solidFill>
                <a:effectLst/>
                <a:latin typeface="Arial" pitchFamily="-65" charset="0"/>
                <a:ea typeface="ＭＳ Ｐゴシック" pitchFamily="-65" charset="-128"/>
                <a:cs typeface="ＭＳ Ｐゴシック" pitchFamily="-65" charset="-128"/>
              </a:rPr>
              <a:t>, meaning the match pointer doesn’t advance. And the negative lookahead, ?! pattern only returns true if a pattern does not match, but again is zero-width. Negative lookahead is commonly used when we are parsing some complex pattern but want to rule out a special case. For example this last pattern here matches, at the beginning of a line, any single word that doesn’t start with “Volcano”.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21</a:t>
            </a:fld>
            <a:endParaRPr lang="en-US"/>
          </a:p>
        </p:txBody>
      </p:sp>
    </p:spTree>
    <p:extLst>
      <p:ext uri="{BB962C8B-B14F-4D97-AF65-F5344CB8AC3E}">
        <p14:creationId xmlns:p14="http://schemas.microsoft.com/office/powerpoint/2010/main" val="3795616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Substitutions and capture groups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know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22</a:t>
            </a:fld>
            <a:endParaRPr lang="en-US"/>
          </a:p>
        </p:txBody>
      </p:sp>
    </p:spTree>
    <p:extLst>
      <p:ext uri="{BB962C8B-B14F-4D97-AF65-F5344CB8AC3E}">
        <p14:creationId xmlns:p14="http://schemas.microsoft.com/office/powerpoint/2010/main" val="321035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some fragments from a sample conversation with ELIZA in 1966. </a:t>
            </a:r>
            <a:r>
              <a:rPr kumimoji="1" lang="en-US" sz="1200" kern="1200" dirty="0">
                <a:solidFill>
                  <a:schemeClr val="tx1"/>
                </a:solidFill>
                <a:effectLst/>
                <a:latin typeface="Arial" pitchFamily="-65" charset="0"/>
                <a:ea typeface="ＭＳ Ｐゴシック" pitchFamily="-65" charset="-128"/>
                <a:cs typeface="ＭＳ Ｐゴシック" pitchFamily="-65" charset="-128"/>
              </a:rPr>
              <a:t>Eliza’s mimicry of human conversation was remarkably successful: many people who interacted with ELIZA came to believe that it really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understood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them and their problems, and in very prescient early work,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pointed out the ethical issues in this attribution of human qualities to an artificial agent.   We'll return to this issue in the dialogue lectures.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23</a:t>
            </a:fld>
            <a:endParaRPr lang="en-US"/>
          </a:p>
        </p:txBody>
      </p:sp>
    </p:spTree>
    <p:extLst>
      <p:ext uri="{BB962C8B-B14F-4D97-AF65-F5344CB8AC3E}">
        <p14:creationId xmlns:p14="http://schemas.microsoft.com/office/powerpoint/2010/main" val="1750537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ELIZA consists mainly of a series of substitution patterns, with some control for deciding what pattern to select, and some higher-level dialogue structure that we'll come back to. Here we can see examples of capture groups for capturing the adjectives the user writes to describes themselves, and simple patterns for asking more details when the user uses generic statements containing "all" or "always".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24</a:t>
            </a:fld>
            <a:endParaRPr lang="en-US"/>
          </a:p>
        </p:txBody>
      </p:sp>
    </p:spTree>
    <p:extLst>
      <p:ext uri="{BB962C8B-B14F-4D97-AF65-F5344CB8AC3E}">
        <p14:creationId xmlns:p14="http://schemas.microsoft.com/office/powerpoint/2010/main" val="2941253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EB44B-05D8-FDA4-67A5-30A3F24FE3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0B9285-E1F5-1CF8-6C67-8373481622E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83AA010-23FA-56E4-AEE9-E60BDCC43D2B}"/>
              </a:ext>
            </a:extLst>
          </p:cNvPr>
          <p:cNvSpPr>
            <a:spLocks noGrp="1"/>
          </p:cNvSpPr>
          <p:nvPr>
            <p:ph type="body" idx="1"/>
          </p:nvPr>
        </p:nvSpPr>
        <p:spPr/>
        <p:txBody>
          <a:bodyPr>
            <a:normAutofit/>
          </a:bodyPr>
          <a:lstStyle/>
          <a:p>
            <a:endParaRPr lang="ko-KR" altLang="en-US"/>
          </a:p>
        </p:txBody>
      </p:sp>
      <p:sp>
        <p:nvSpPr>
          <p:cNvPr id="4" name="Slide Number Placeholder 3">
            <a:extLst>
              <a:ext uri="{FF2B5EF4-FFF2-40B4-BE49-F238E27FC236}">
                <a16:creationId xmlns:a16="http://schemas.microsoft.com/office/drawing/2014/main" id="{0F861042-290A-8463-C438-C33AD3DF97AD}"/>
              </a:ext>
            </a:extLst>
          </p:cNvPr>
          <p:cNvSpPr>
            <a:spLocks noGrp="1"/>
          </p:cNvSpPr>
          <p:nvPr>
            <p:ph type="sldNum" sz="quarter" idx="10"/>
          </p:nvPr>
        </p:nvSpPr>
        <p:spPr/>
        <p:txBody>
          <a:bodyPr/>
          <a:lstStyle/>
          <a:p>
            <a:fld id="{3EB9031F-EB71-7642-8F3C-6FDC1408CB92}" type="slidenum">
              <a:rPr lang="en-US" smtClean="0"/>
              <a:pPr/>
              <a:t>25</a:t>
            </a:fld>
            <a:endParaRPr lang="en-US"/>
          </a:p>
        </p:txBody>
      </p:sp>
    </p:spTree>
    <p:extLst>
      <p:ext uri="{BB962C8B-B14F-4D97-AF65-F5344CB8AC3E}">
        <p14:creationId xmlns:p14="http://schemas.microsoft.com/office/powerpoint/2010/main" val="1752159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992fc3c119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992fc3c119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8BBAA-C44D-A1AD-B240-30CF22B04A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C7B7F2-F21E-6160-97FD-106A03186CE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55393EB-D3A2-0C6C-1B77-558C4B09FB40}"/>
              </a:ext>
            </a:extLst>
          </p:cNvPr>
          <p:cNvSpPr>
            <a:spLocks noGrp="1"/>
          </p:cNvSpPr>
          <p:nvPr>
            <p:ph type="body" idx="1"/>
          </p:nvPr>
        </p:nvSpPr>
        <p:spPr/>
        <p:txBody>
          <a:bodyPr>
            <a:normAutofit/>
          </a:bodyPr>
          <a:lstStyle/>
          <a:p>
            <a:endParaRPr lang="ko-KR" altLang="en-US"/>
          </a:p>
        </p:txBody>
      </p:sp>
      <p:sp>
        <p:nvSpPr>
          <p:cNvPr id="4" name="Slide Number Placeholder 3">
            <a:extLst>
              <a:ext uri="{FF2B5EF4-FFF2-40B4-BE49-F238E27FC236}">
                <a16:creationId xmlns:a16="http://schemas.microsoft.com/office/drawing/2014/main" id="{357E1FD6-172A-2115-0CEF-88041836C6B1}"/>
              </a:ext>
            </a:extLst>
          </p:cNvPr>
          <p:cNvSpPr>
            <a:spLocks noGrp="1"/>
          </p:cNvSpPr>
          <p:nvPr>
            <p:ph type="sldNum" sz="quarter" idx="10"/>
          </p:nvPr>
        </p:nvSpPr>
        <p:spPr/>
        <p:txBody>
          <a:bodyPr/>
          <a:lstStyle/>
          <a:p>
            <a:fld id="{3EB9031F-EB71-7642-8F3C-6FDC1408CB92}" type="slidenum">
              <a:rPr lang="en-US" smtClean="0"/>
              <a:pPr/>
              <a:t>4</a:t>
            </a:fld>
            <a:endParaRPr lang="en-US"/>
          </a:p>
        </p:txBody>
      </p:sp>
    </p:spTree>
    <p:extLst>
      <p:ext uri="{BB962C8B-B14F-4D97-AF65-F5344CB8AC3E}">
        <p14:creationId xmlns:p14="http://schemas.microsoft.com/office/powerpoint/2010/main" val="2845978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E64B176-3CE7-6A41-BE1E-57EEC52B0665}" type="slidenum">
              <a:rPr lang="en-US"/>
              <a:pPr/>
              <a:t>5</a:t>
            </a:fld>
            <a:endParaRPr lang="en-US"/>
          </a:p>
        </p:txBody>
      </p:sp>
      <p:sp>
        <p:nvSpPr>
          <p:cNvPr id="70659" name="Rectangle 2"/>
          <p:cNvSpPr>
            <a:spLocks noGrp="1" noRot="1" noChangeAspect="1" noChangeArrowheads="1"/>
          </p:cNvSpPr>
          <p:nvPr>
            <p:ph type="sldImg"/>
          </p:nvPr>
        </p:nvSpPr>
        <p:spPr>
          <a:xfrm>
            <a:off x="381000" y="685800"/>
            <a:ext cx="6096000" cy="3429000"/>
          </a:xfrm>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16554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123507-3658-094F-A348-B086D6EDE221}" type="slidenum">
              <a:rPr lang="en-US"/>
              <a:pPr/>
              <a:t>6</a:t>
            </a:fld>
            <a:endParaRPr lang="en-US"/>
          </a:p>
        </p:txBody>
      </p:sp>
      <p:sp>
        <p:nvSpPr>
          <p:cNvPr id="72707" name="Rectangle 2"/>
          <p:cNvSpPr>
            <a:spLocks noGrp="1" noRot="1" noChangeAspect="1" noChangeArrowheads="1" noTextEdit="1"/>
          </p:cNvSpPr>
          <p:nvPr>
            <p:ph type="sldImg"/>
          </p:nvPr>
        </p:nvSpPr>
        <p:spPr>
          <a:xfrm>
            <a:off x="381000" y="685800"/>
            <a:ext cx="6096000" cy="3429000"/>
          </a:xfrm>
          <a:solidFill>
            <a:srgbClr val="FFFFFF"/>
          </a:solidFill>
          <a:ln/>
        </p:spPr>
      </p:sp>
      <p:sp>
        <p:nvSpPr>
          <p:cNvPr id="72708"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dirty="0"/>
          </a:p>
        </p:txBody>
      </p:sp>
    </p:spTree>
    <p:extLst>
      <p:ext uri="{BB962C8B-B14F-4D97-AF65-F5344CB8AC3E}">
        <p14:creationId xmlns:p14="http://schemas.microsoft.com/office/powerpoint/2010/main" val="1418468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7</a:t>
            </a:fld>
            <a:endParaRPr lang="en-US"/>
          </a:p>
        </p:txBody>
      </p:sp>
      <p:sp>
        <p:nvSpPr>
          <p:cNvPr id="74755" name="Rectangle 2"/>
          <p:cNvSpPr>
            <a:spLocks noGrp="1" noRot="1" noChangeAspect="1" noChangeArrowheads="1" noTextEdit="1"/>
          </p:cNvSpPr>
          <p:nvPr>
            <p:ph type="sldImg"/>
          </p:nvPr>
        </p:nvSpPr>
        <p:spPr>
          <a:xfrm>
            <a:off x="381000" y="685800"/>
            <a:ext cx="6096000" cy="3429000"/>
          </a:xfrm>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2692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8</a:t>
            </a:fld>
            <a:endParaRPr lang="en-US"/>
          </a:p>
        </p:txBody>
      </p:sp>
      <p:sp>
        <p:nvSpPr>
          <p:cNvPr id="74755" name="Rectangle 2"/>
          <p:cNvSpPr>
            <a:spLocks noGrp="1" noRot="1" noChangeAspect="1" noChangeArrowheads="1" noTextEdit="1"/>
          </p:cNvSpPr>
          <p:nvPr>
            <p:ph type="sldImg"/>
          </p:nvPr>
        </p:nvSpPr>
        <p:spPr>
          <a:xfrm>
            <a:off x="381000" y="685800"/>
            <a:ext cx="6096000" cy="3429000"/>
          </a:xfrm>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700313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8DFDE8B-28E4-4047-85D4-57A6728EBAFF}" type="slidenum">
              <a:rPr lang="en-US"/>
              <a:pPr/>
              <a:t>9</a:t>
            </a:fld>
            <a:endParaRPr lang="en-US"/>
          </a:p>
        </p:txBody>
      </p:sp>
      <p:sp>
        <p:nvSpPr>
          <p:cNvPr id="76803" name="Rectangle 2"/>
          <p:cNvSpPr>
            <a:spLocks noGrp="1" noRot="1" noChangeAspect="1" noChangeArrowheads="1" noTextEdit="1"/>
          </p:cNvSpPr>
          <p:nvPr>
            <p:ph type="sldImg"/>
          </p:nvPr>
        </p:nvSpPr>
        <p:spPr>
          <a:xfrm>
            <a:off x="381000" y="685800"/>
            <a:ext cx="6096000" cy="3429000"/>
          </a:xfrm>
          <a:solidFill>
            <a:srgbClr val="FFFFFF"/>
          </a:solidFill>
          <a:ln/>
        </p:spPr>
      </p:sp>
      <p:sp>
        <p:nvSpPr>
          <p:cNvPr id="76804"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874545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2/20/2024</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‹N›</a:t>
            </a:fld>
            <a:endParaRPr lang="en-US"/>
          </a:p>
        </p:txBody>
      </p:sp>
    </p:spTree>
    <p:extLst>
      <p:ext uri="{BB962C8B-B14F-4D97-AF65-F5344CB8AC3E}">
        <p14:creationId xmlns:p14="http://schemas.microsoft.com/office/powerpoint/2010/main" val="2248055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buNone/>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2/20/2024</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a:t>Slides adapted from Jure </a:t>
            </a:r>
            <a:r>
              <a:rPr lang="en-US" err="1"/>
              <a:t>Leskovec</a:t>
            </a:r>
            <a:endParaRPr lang="en-US" sz="525"/>
          </a:p>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‹N›</a:t>
            </a:fld>
            <a:endParaRPr lang="en-US"/>
          </a:p>
        </p:txBody>
      </p:sp>
    </p:spTree>
    <p:extLst>
      <p:ext uri="{BB962C8B-B14F-4D97-AF65-F5344CB8AC3E}">
        <p14:creationId xmlns:p14="http://schemas.microsoft.com/office/powerpoint/2010/main" val="254035780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2F6F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1047"/>
            <a:ext cx="9143998" cy="5145584"/>
          </a:xfrm>
          <a:prstGeom prst="rect">
            <a:avLst/>
          </a:prstGeom>
          <a:noFill/>
          <a:ln>
            <a:noFill/>
          </a:ln>
        </p:spPr>
      </p:pic>
      <p:sp>
        <p:nvSpPr>
          <p:cNvPr id="55" name="Google Shape;55;p13"/>
          <p:cNvSpPr txBox="1"/>
          <p:nvPr/>
        </p:nvSpPr>
        <p:spPr>
          <a:xfrm>
            <a:off x="457200" y="3150800"/>
            <a:ext cx="4768800" cy="6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b="1" dirty="0">
                <a:solidFill>
                  <a:srgbClr val="FF934C"/>
                </a:solidFill>
                <a:latin typeface="Ubuntu"/>
                <a:ea typeface="Ubuntu"/>
                <a:cs typeface="Ubuntu"/>
                <a:sym typeface="Ubuntu"/>
              </a:rPr>
              <a:t>8 weekend per diventare Machine Learning Specialist</a:t>
            </a:r>
            <a:endParaRPr b="1" dirty="0">
              <a:solidFill>
                <a:srgbClr val="FF934C"/>
              </a:solidFill>
              <a:latin typeface="Ubuntu"/>
              <a:ea typeface="Ubuntu"/>
              <a:cs typeface="Ubuntu"/>
              <a:sym typeface="Ubuntu"/>
            </a:endParaRPr>
          </a:p>
        </p:txBody>
      </p:sp>
      <p:sp>
        <p:nvSpPr>
          <p:cNvPr id="56" name="Google Shape;56;p13"/>
          <p:cNvSpPr txBox="1"/>
          <p:nvPr/>
        </p:nvSpPr>
        <p:spPr>
          <a:xfrm>
            <a:off x="457200" y="1982875"/>
            <a:ext cx="4544700" cy="42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900" b="1" dirty="0">
                <a:solidFill>
                  <a:srgbClr val="2E4153"/>
                </a:solidFill>
                <a:latin typeface="Ubuntu"/>
                <a:ea typeface="Ubuntu"/>
                <a:cs typeface="Ubuntu"/>
                <a:sym typeface="Ubuntu"/>
              </a:rPr>
              <a:t>Artificial Intelligence </a:t>
            </a:r>
            <a:endParaRPr sz="2900" b="1" dirty="0">
              <a:solidFill>
                <a:srgbClr val="2E4153"/>
              </a:solidFill>
              <a:latin typeface="Ubuntu"/>
              <a:ea typeface="Ubuntu"/>
              <a:cs typeface="Ubuntu"/>
              <a:sym typeface="Ubuntu"/>
            </a:endParaRPr>
          </a:p>
          <a:p>
            <a:pPr marL="0" lvl="0" indent="0" algn="l" rtl="0">
              <a:spcBef>
                <a:spcPts val="0"/>
              </a:spcBef>
              <a:spcAft>
                <a:spcPts val="0"/>
              </a:spcAft>
              <a:buNone/>
            </a:pPr>
            <a:r>
              <a:rPr lang="it" sz="2900" b="1" dirty="0">
                <a:solidFill>
                  <a:srgbClr val="2E4153"/>
                </a:solidFill>
                <a:latin typeface="Ubuntu"/>
                <a:ea typeface="Ubuntu"/>
                <a:cs typeface="Ubuntu"/>
                <a:sym typeface="Ubuntu"/>
              </a:rPr>
              <a:t>for developers</a:t>
            </a:r>
            <a:endParaRPr sz="2900" b="1" dirty="0">
              <a:solidFill>
                <a:srgbClr val="2E4153"/>
              </a:solidFill>
              <a:latin typeface="Ubuntu"/>
              <a:ea typeface="Ubuntu"/>
              <a:cs typeface="Ubuntu"/>
              <a:sym typeface="Ubuntu"/>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solidFill>
                  <a:srgbClr val="FF934D"/>
                </a:solidFill>
              </a:rPr>
              <a:t>Regular Expressions: Anchors  </a:t>
            </a:r>
            <a:r>
              <a:rPr lang="en-US" dirty="0">
                <a:solidFill>
                  <a:srgbClr val="FF0000"/>
                </a:solidFill>
              </a:rPr>
              <a:t>^   $</a:t>
            </a:r>
          </a:p>
        </p:txBody>
      </p:sp>
      <p:sp>
        <p:nvSpPr>
          <p:cNvPr id="77827" name="Rectangle 3"/>
          <p:cNvSpPr>
            <a:spLocks noGrp="1" noChangeArrowheads="1"/>
          </p:cNvSpPr>
          <p:nvPr>
            <p:ph idx="1"/>
          </p:nvPr>
        </p:nvSpPr>
        <p:spPr>
          <a:xfrm>
            <a:off x="762000" y="1314450"/>
            <a:ext cx="7848600" cy="3543300"/>
          </a:xfrm>
        </p:spPr>
        <p:txBody>
          <a:bodyPr/>
          <a:lstStyle/>
          <a:p>
            <a:pPr>
              <a:lnSpc>
                <a:spcPct val="90000"/>
              </a:lnSpc>
              <a:spcBef>
                <a:spcPct val="50000"/>
              </a:spcBef>
            </a:pPr>
            <a:endParaRPr lang="en-US" sz="2400" dirty="0">
              <a:latin typeface="Courier New" charset="0"/>
            </a:endParaRPr>
          </a:p>
        </p:txBody>
      </p:sp>
      <p:graphicFrame>
        <p:nvGraphicFramePr>
          <p:cNvPr id="6" name="Table 5"/>
          <p:cNvGraphicFramePr>
            <a:graphicFrameLocks noGrp="1"/>
          </p:cNvGraphicFramePr>
          <p:nvPr/>
        </p:nvGraphicFramePr>
        <p:xfrm>
          <a:off x="1905000" y="1809750"/>
          <a:ext cx="4953000" cy="22860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a:solidFill>
                            <a:srgbClr val="CC3300"/>
                          </a:solidFill>
                          <a:latin typeface="Courier"/>
                          <a:cs typeface="Courier"/>
                        </a:rPr>
                        <a:t>^</a:t>
                      </a:r>
                      <a:r>
                        <a:rPr lang="en-US" sz="2000" dirty="0">
                          <a:latin typeface="Courier"/>
                          <a:cs typeface="Courier"/>
                        </a:rPr>
                        <a:t>[A-Z] </a:t>
                      </a:r>
                      <a:endParaRPr lang="en-US" sz="2000" dirty="0"/>
                    </a:p>
                  </a:txBody>
                  <a:tcPr/>
                </a:tc>
                <a:tc>
                  <a:txBody>
                    <a:bodyPr/>
                    <a:lstStyle/>
                    <a:p>
                      <a:r>
                        <a:rPr lang="en-US" sz="2000" u="sng" dirty="0">
                          <a:solidFill>
                            <a:srgbClr val="0000FF"/>
                          </a:solidFill>
                          <a:latin typeface="Courier"/>
                          <a:cs typeface="Courier"/>
                        </a:rPr>
                        <a:t>P</a:t>
                      </a:r>
                      <a:r>
                        <a:rPr lang="en-US" sz="2000" u="none" dirty="0">
                          <a:solidFill>
                            <a:srgbClr val="000000"/>
                          </a:solidFill>
                          <a:latin typeface="Courier"/>
                          <a:cs typeface="Courier"/>
                        </a:rPr>
                        <a:t>alo</a:t>
                      </a:r>
                      <a:r>
                        <a:rPr lang="en-US" sz="2000" u="none" baseline="0" dirty="0">
                          <a:solidFill>
                            <a:srgbClr val="000000"/>
                          </a:solidFill>
                          <a:latin typeface="Courier"/>
                          <a:cs typeface="Courier"/>
                        </a:rPr>
                        <a:t> Alto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3300"/>
                          </a:solidFill>
                          <a:latin typeface="Courier"/>
                          <a:cs typeface="Courier"/>
                        </a:rPr>
                        <a:t>^</a:t>
                      </a:r>
                      <a:r>
                        <a:rPr lang="en-US" sz="2000" dirty="0">
                          <a:latin typeface="Courier"/>
                          <a:cs typeface="Courier"/>
                        </a:rPr>
                        <a:t>[^A-</a:t>
                      </a:r>
                      <a:r>
                        <a:rPr lang="en-US" sz="2000" dirty="0" err="1">
                          <a:latin typeface="Courier"/>
                          <a:cs typeface="Courier"/>
                        </a:rPr>
                        <a:t>Za</a:t>
                      </a:r>
                      <a:r>
                        <a:rPr lang="en-US" sz="2000" dirty="0">
                          <a:latin typeface="Courier"/>
                          <a:cs typeface="Courier"/>
                        </a:rPr>
                        <a:t>-z]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1</a:t>
                      </a:r>
                      <a:r>
                        <a:rPr lang="en-US" sz="2000" u="none" baseline="0" dirty="0">
                          <a:solidFill>
                            <a:srgbClr val="3366FF"/>
                          </a:solidFill>
                          <a:latin typeface="Courier"/>
                          <a:cs typeface="Courier"/>
                        </a:rPr>
                        <a:t>    </a:t>
                      </a:r>
                      <a:r>
                        <a:rPr lang="en-US" sz="2000" u="sng" baseline="0" dirty="0">
                          <a:solidFill>
                            <a:srgbClr val="3366FF"/>
                          </a:solidFill>
                          <a:latin typeface="Courier"/>
                          <a:cs typeface="Courier"/>
                        </a:rPr>
                        <a:t>“</a:t>
                      </a:r>
                      <a:r>
                        <a:rPr lang="en-US" sz="2000" u="none" baseline="0" dirty="0">
                          <a:solidFill>
                            <a:srgbClr val="000000"/>
                          </a:solidFill>
                          <a:latin typeface="Courier"/>
                          <a:cs typeface="Courier"/>
                        </a:rPr>
                        <a:t>Hello”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r>
                        <a:rPr lang="en-US" sz="2000" u="none" baseline="0" dirty="0">
                          <a:solidFill>
                            <a:srgbClr val="3366FF"/>
                          </a:solidFill>
                          <a:latin typeface="Courier"/>
                          <a:cs typeface="Courier"/>
                        </a:rPr>
                        <a:t>  </a:t>
                      </a: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79607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dirty="0">
                <a:solidFill>
                  <a:srgbClr val="FF934D"/>
                </a:solidFill>
              </a:rPr>
              <a:t>Example</a:t>
            </a:r>
          </a:p>
        </p:txBody>
      </p:sp>
      <p:sp>
        <p:nvSpPr>
          <p:cNvPr id="95235" name="Rectangle 3"/>
          <p:cNvSpPr>
            <a:spLocks noGrp="1" noChangeArrowheads="1"/>
          </p:cNvSpPr>
          <p:nvPr>
            <p:ph idx="1"/>
          </p:nvPr>
        </p:nvSpPr>
        <p:spPr/>
        <p:txBody>
          <a:bodyPr>
            <a:normAutofit fontScale="92500"/>
          </a:bodyPr>
          <a:lstStyle/>
          <a:p>
            <a:pPr eaLnBrk="1" hangingPunct="1"/>
            <a:r>
              <a:rPr lang="en-US" sz="2800" dirty="0"/>
              <a:t>Find me all instances of the word “the” in a text.</a:t>
            </a:r>
          </a:p>
          <a:p>
            <a:pPr marL="457200" lvl="1" indent="0" eaLnBrk="1" hangingPunct="1">
              <a:buNone/>
            </a:pPr>
            <a:r>
              <a:rPr lang="en-US" sz="2800" dirty="0">
                <a:solidFill>
                  <a:srgbClr val="A50021"/>
                </a:solidFill>
                <a:latin typeface="Courier"/>
                <a:cs typeface="Courier"/>
              </a:rPr>
              <a:t>the</a:t>
            </a:r>
          </a:p>
          <a:p>
            <a:pPr marL="800100" lvl="2" indent="0" eaLnBrk="1" hangingPunct="1">
              <a:buNone/>
            </a:pPr>
            <a:r>
              <a:rPr lang="en-US" sz="2800" dirty="0">
                <a:solidFill>
                  <a:srgbClr val="000000"/>
                </a:solidFill>
                <a:latin typeface="Calibri"/>
                <a:cs typeface="Calibri"/>
              </a:rPr>
              <a:t>Misses capitalized examples</a:t>
            </a:r>
          </a:p>
          <a:p>
            <a:pPr marL="457200" lvl="1" indent="0" eaLnBrk="1" hangingPunct="1">
              <a:buNone/>
            </a:pPr>
            <a:r>
              <a:rPr lang="en-US" sz="2800" dirty="0">
                <a:solidFill>
                  <a:srgbClr val="009900"/>
                </a:solidFill>
                <a:latin typeface="Courier"/>
                <a:cs typeface="Courier"/>
              </a:rPr>
              <a:t>[</a:t>
            </a:r>
            <a:r>
              <a:rPr lang="en-US" sz="2800" dirty="0" err="1">
                <a:solidFill>
                  <a:srgbClr val="009900"/>
                </a:solidFill>
                <a:latin typeface="Courier"/>
                <a:cs typeface="Courier"/>
              </a:rPr>
              <a:t>tT</a:t>
            </a:r>
            <a:r>
              <a:rPr lang="en-US" sz="2800" dirty="0">
                <a:solidFill>
                  <a:srgbClr val="009900"/>
                </a:solidFill>
                <a:latin typeface="Courier"/>
                <a:cs typeface="Courier"/>
              </a:rPr>
              <a:t>]he</a:t>
            </a:r>
          </a:p>
          <a:p>
            <a:pPr marL="800100" lvl="2" indent="0" eaLnBrk="1" hangingPunct="1">
              <a:buNone/>
            </a:pPr>
            <a:r>
              <a:rPr lang="en-US" sz="2800" dirty="0">
                <a:latin typeface="Calibri"/>
                <a:cs typeface="Calibri"/>
              </a:rPr>
              <a:t>Incorrectly returns </a:t>
            </a:r>
            <a:r>
              <a:rPr lang="en-US" sz="2800" dirty="0">
                <a:latin typeface="Courier"/>
                <a:cs typeface="Courier"/>
              </a:rPr>
              <a:t>other</a:t>
            </a:r>
            <a:r>
              <a:rPr lang="en-US" sz="2800" dirty="0">
                <a:latin typeface="Calibri"/>
                <a:cs typeface="Calibri"/>
              </a:rPr>
              <a:t> or </a:t>
            </a:r>
            <a:r>
              <a:rPr lang="en-US" sz="2800" dirty="0">
                <a:latin typeface="Courier"/>
                <a:cs typeface="Courier"/>
              </a:rPr>
              <a:t>theology</a:t>
            </a:r>
          </a:p>
          <a:p>
            <a:pPr marL="457200" lvl="1" indent="0" eaLnBrk="1" hangingPunct="1">
              <a:buNone/>
            </a:pP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r>
              <a:rPr lang="en-US" sz="2800" dirty="0">
                <a:solidFill>
                  <a:srgbClr val="CC3300"/>
                </a:solidFill>
                <a:latin typeface="Courier"/>
                <a:cs typeface="Courier"/>
              </a:rPr>
              <a:t>[</a:t>
            </a:r>
            <a:r>
              <a:rPr lang="en-US" sz="2800" dirty="0" err="1">
                <a:solidFill>
                  <a:srgbClr val="CC3300"/>
                </a:solidFill>
                <a:latin typeface="Courier"/>
                <a:cs typeface="Courier"/>
              </a:rPr>
              <a:t>tT</a:t>
            </a:r>
            <a:r>
              <a:rPr lang="en-US" sz="2800" dirty="0">
                <a:solidFill>
                  <a:srgbClr val="CC3300"/>
                </a:solidFill>
                <a:latin typeface="Courier"/>
                <a:cs typeface="Courier"/>
              </a:rPr>
              <a:t>]</a:t>
            </a:r>
            <a:r>
              <a:rPr lang="en-US" sz="2800" dirty="0">
                <a:latin typeface="Courier"/>
                <a:cs typeface="Courier"/>
              </a:rPr>
              <a:t>he</a:t>
            </a: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endParaRPr lang="en-US" sz="2800" dirty="0">
              <a:latin typeface="Courier"/>
              <a:cs typeface="Courier"/>
            </a:endParaRPr>
          </a:p>
          <a:p>
            <a:pPr marL="800100" lvl="2" indent="0" eaLnBrk="1" hangingPunct="1">
              <a:buNone/>
            </a:pPr>
            <a:r>
              <a:rPr lang="en-US" dirty="0">
                <a:latin typeface="Calibri"/>
                <a:cs typeface="Calibri"/>
              </a:rPr>
              <a:t>                                          </a:t>
            </a:r>
            <a:endParaRPr lang="en-US" dirty="0">
              <a:solidFill>
                <a:srgbClr val="CC00CC"/>
              </a:solidFill>
              <a:latin typeface="Courier New" charset="0"/>
            </a:endParaRPr>
          </a:p>
          <a:p>
            <a:pPr lvl="1" eaLnBrk="1" hangingPunct="1"/>
            <a:endParaRPr lang="en-US" dirty="0">
              <a:latin typeface="Courier New" charset="0"/>
            </a:endParaRPr>
          </a:p>
        </p:txBody>
      </p:sp>
    </p:spTree>
    <p:extLst>
      <p:ext uri="{BB962C8B-B14F-4D97-AF65-F5344CB8AC3E}">
        <p14:creationId xmlns:p14="http://schemas.microsoft.com/office/powerpoint/2010/main" val="260117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523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solidFill>
                  <a:srgbClr val="FF934D"/>
                </a:solidFill>
              </a:rPr>
              <a:t>Errors</a:t>
            </a:r>
          </a:p>
        </p:txBody>
      </p:sp>
      <p:sp>
        <p:nvSpPr>
          <p:cNvPr id="83971" name="Rectangle 3"/>
          <p:cNvSpPr>
            <a:spLocks noGrp="1" noChangeArrowheads="1"/>
          </p:cNvSpPr>
          <p:nvPr>
            <p:ph idx="1"/>
          </p:nvPr>
        </p:nvSpPr>
        <p:spPr>
          <a:xfrm>
            <a:off x="822960" y="1047750"/>
            <a:ext cx="7543801" cy="3581400"/>
          </a:xfrm>
        </p:spPr>
        <p:txBody>
          <a:bodyPr>
            <a:normAutofit fontScale="92500" lnSpcReduction="20000"/>
          </a:bodyPr>
          <a:lstStyle/>
          <a:p>
            <a:pPr eaLnBrk="1" hangingPunct="1"/>
            <a:r>
              <a:rPr lang="en-US" sz="2800" dirty="0"/>
              <a:t>The process we just went through was based on </a:t>
            </a:r>
            <a:r>
              <a:rPr lang="en-US" sz="2800" dirty="0">
                <a:solidFill>
                  <a:srgbClr val="A50021"/>
                </a:solidFill>
              </a:rPr>
              <a:t>fixing two kinds of errors:</a:t>
            </a:r>
          </a:p>
          <a:p>
            <a:pPr eaLnBrk="1" hangingPunct="1"/>
            <a:endParaRPr lang="en-US" sz="2800" dirty="0">
              <a:solidFill>
                <a:srgbClr val="A50021"/>
              </a:solidFill>
            </a:endParaRPr>
          </a:p>
          <a:p>
            <a:pPr marL="608076" lvl="1" indent="-457200" eaLnBrk="1" hangingPunct="1">
              <a:buFont typeface="+mj-lt"/>
              <a:buAutoNum type="arabicPeriod"/>
            </a:pPr>
            <a:r>
              <a:rPr lang="en-US" sz="2400" dirty="0"/>
              <a:t>Matching strings that we should not have matched (</a:t>
            </a:r>
            <a:r>
              <a:rPr lang="en-US" sz="2400" dirty="0">
                <a:solidFill>
                  <a:srgbClr val="A50021"/>
                </a:solidFill>
              </a:rPr>
              <a:t>the</a:t>
            </a:r>
            <a:r>
              <a:rPr lang="en-US" sz="2400" dirty="0"/>
              <a:t>re, </a:t>
            </a:r>
            <a:r>
              <a:rPr lang="en-US" sz="2400" dirty="0">
                <a:solidFill>
                  <a:srgbClr val="A50021"/>
                </a:solidFill>
              </a:rPr>
              <a:t>the</a:t>
            </a:r>
            <a:r>
              <a:rPr lang="en-US" sz="2400" dirty="0"/>
              <a:t>n, o</a:t>
            </a:r>
            <a:r>
              <a:rPr lang="en-US" sz="2400" dirty="0">
                <a:solidFill>
                  <a:srgbClr val="A50021"/>
                </a:solidFill>
              </a:rPr>
              <a:t>the</a:t>
            </a:r>
            <a:r>
              <a:rPr lang="en-US" sz="2400" dirty="0"/>
              <a:t>r)</a:t>
            </a:r>
          </a:p>
          <a:p>
            <a:pPr marL="288036" lvl="2" indent="0" eaLnBrk="1" hangingPunct="1">
              <a:buNone/>
            </a:pPr>
            <a:r>
              <a:rPr lang="en-US" sz="2400" b="1" dirty="0">
                <a:solidFill>
                  <a:srgbClr val="A50021"/>
                </a:solidFill>
              </a:rPr>
              <a:t>False positives (Type I errors)</a:t>
            </a:r>
          </a:p>
          <a:p>
            <a:pPr lvl="2" eaLnBrk="1" hangingPunct="1"/>
            <a:endParaRPr lang="en-US" sz="2400" dirty="0">
              <a:solidFill>
                <a:srgbClr val="A50021"/>
              </a:solidFill>
            </a:endParaRPr>
          </a:p>
          <a:p>
            <a:pPr marL="608076" lvl="1" indent="-457200" eaLnBrk="1" hangingPunct="1">
              <a:buFont typeface="+mj-lt"/>
              <a:buAutoNum type="arabicPeriod"/>
            </a:pPr>
            <a:r>
              <a:rPr lang="en-US" sz="2400" dirty="0"/>
              <a:t>Not matching things that we should have matched (The)</a:t>
            </a:r>
          </a:p>
          <a:p>
            <a:pPr marL="288036" lvl="2" indent="0" eaLnBrk="1" hangingPunct="1">
              <a:buNone/>
            </a:pPr>
            <a:r>
              <a:rPr lang="en-US" sz="2400" b="1" dirty="0">
                <a:solidFill>
                  <a:srgbClr val="A50021"/>
                </a:solidFill>
              </a:rPr>
              <a:t>False negatives (Type II errors)</a:t>
            </a:r>
          </a:p>
        </p:txBody>
      </p:sp>
    </p:spTree>
    <p:extLst>
      <p:ext uri="{BB962C8B-B14F-4D97-AF65-F5344CB8AC3E}">
        <p14:creationId xmlns:p14="http://schemas.microsoft.com/office/powerpoint/2010/main" val="58255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solidFill>
                  <a:srgbClr val="FF934D"/>
                </a:solidFill>
              </a:rPr>
              <a:t>Errors cont.</a:t>
            </a:r>
          </a:p>
        </p:txBody>
      </p:sp>
      <p:sp>
        <p:nvSpPr>
          <p:cNvPr id="86019" name="Rectangle 3"/>
          <p:cNvSpPr>
            <a:spLocks noGrp="1" noChangeArrowheads="1"/>
          </p:cNvSpPr>
          <p:nvPr>
            <p:ph idx="1"/>
          </p:nvPr>
        </p:nvSpPr>
        <p:spPr/>
        <p:txBody>
          <a:bodyPr>
            <a:normAutofit fontScale="92500" lnSpcReduction="10000"/>
          </a:bodyPr>
          <a:lstStyle/>
          <a:p>
            <a:r>
              <a:rPr lang="en-US" sz="2800" dirty="0"/>
              <a:t>In NLP we are always dealing with these kinds of errors.</a:t>
            </a:r>
          </a:p>
          <a:p>
            <a:r>
              <a:rPr lang="en-US" sz="2800" dirty="0"/>
              <a:t>Reducing the error rate for an application often involves two antagonistic efforts: </a:t>
            </a:r>
          </a:p>
          <a:p>
            <a:pPr lvl="1"/>
            <a:r>
              <a:rPr lang="en-US" sz="2400" dirty="0">
                <a:solidFill>
                  <a:srgbClr val="008000"/>
                </a:solidFill>
              </a:rPr>
              <a:t>Increasing accuracy or precision </a:t>
            </a:r>
            <a:r>
              <a:rPr lang="en-US" sz="2400" dirty="0"/>
              <a:t>(minimizing false positives)</a:t>
            </a:r>
          </a:p>
          <a:p>
            <a:pPr lvl="1"/>
            <a:r>
              <a:rPr lang="en-US" sz="2400" dirty="0">
                <a:solidFill>
                  <a:srgbClr val="008000"/>
                </a:solidFill>
              </a:rPr>
              <a:t>Increasing coverage or recall </a:t>
            </a:r>
            <a:r>
              <a:rPr lang="en-US" sz="2400" dirty="0"/>
              <a:t>(minimizing false negatives).</a:t>
            </a:r>
          </a:p>
        </p:txBody>
      </p:sp>
    </p:spTree>
    <p:extLst>
      <p:ext uri="{BB962C8B-B14F-4D97-AF65-F5344CB8AC3E}">
        <p14:creationId xmlns:p14="http://schemas.microsoft.com/office/powerpoint/2010/main" val="292607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dirty="0">
                <a:solidFill>
                  <a:srgbClr val="FF934D"/>
                </a:solidFill>
              </a:rPr>
              <a:t>Summary</a:t>
            </a:r>
          </a:p>
        </p:txBody>
      </p:sp>
      <p:sp>
        <p:nvSpPr>
          <p:cNvPr id="90115" name="Content Placeholder 2"/>
          <p:cNvSpPr>
            <a:spLocks noGrp="1"/>
          </p:cNvSpPr>
          <p:nvPr>
            <p:ph idx="1"/>
          </p:nvPr>
        </p:nvSpPr>
        <p:spPr/>
        <p:txBody>
          <a:bodyPr>
            <a:normAutofit fontScale="92500" lnSpcReduction="10000"/>
          </a:bodyPr>
          <a:lstStyle/>
          <a:p>
            <a:r>
              <a:rPr lang="en-US" sz="2800" dirty="0"/>
              <a:t>Regular expressions play a surprisingly large role</a:t>
            </a:r>
          </a:p>
          <a:p>
            <a:pPr lvl="1"/>
            <a:r>
              <a:rPr lang="en-US" sz="2400" dirty="0"/>
              <a:t>Sophisticated sequences of regular expressions are often the first model for any text processing text</a:t>
            </a:r>
          </a:p>
          <a:p>
            <a:r>
              <a:rPr lang="en-US" sz="2800" dirty="0"/>
              <a:t>For hard tasks, we use machine learning classifiers</a:t>
            </a:r>
          </a:p>
          <a:p>
            <a:pPr lvl="1"/>
            <a:r>
              <a:rPr lang="en-US" sz="2400" dirty="0"/>
              <a:t>But regular expressions are still used for pre-processing, or as features in the classifiers</a:t>
            </a:r>
          </a:p>
          <a:p>
            <a:pPr lvl="1"/>
            <a:r>
              <a:rPr lang="en-US" sz="2400" dirty="0"/>
              <a:t>Can be very useful in capturing generalizations</a:t>
            </a:r>
          </a:p>
          <a:p>
            <a:pPr lvl="1"/>
            <a:endParaRPr lang="en-US" dirty="0"/>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14</a:t>
            </a:fld>
            <a:endParaRPr lang="en-US"/>
          </a:p>
        </p:txBody>
      </p:sp>
    </p:spTree>
    <p:extLst>
      <p:ext uri="{BB962C8B-B14F-4D97-AF65-F5344CB8AC3E}">
        <p14:creationId xmlns:p14="http://schemas.microsoft.com/office/powerpoint/2010/main" val="2816820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8081B-828F-A7B1-B855-B18A874B7F7E}"/>
            </a:ext>
          </a:extLst>
        </p:cNvPr>
        <p:cNvGrpSpPr/>
        <p:nvPr/>
      </p:nvGrpSpPr>
      <p:grpSpPr>
        <a:xfrm>
          <a:off x="0" y="0"/>
          <a:ext cx="0" cy="0"/>
          <a:chOff x="0" y="0"/>
          <a:chExt cx="0" cy="0"/>
        </a:xfrm>
      </p:grpSpPr>
      <p:pic>
        <p:nvPicPr>
          <p:cNvPr id="3" name="Google Shape;54;p13">
            <a:extLst>
              <a:ext uri="{FF2B5EF4-FFF2-40B4-BE49-F238E27FC236}">
                <a16:creationId xmlns:a16="http://schemas.microsoft.com/office/drawing/2014/main" id="{F738E430-2187-3628-A1B3-53D2A7B0CAB6}"/>
              </a:ext>
            </a:extLst>
          </p:cNvPr>
          <p:cNvPicPr preferRelativeResize="0"/>
          <p:nvPr/>
        </p:nvPicPr>
        <p:blipFill rotWithShape="1">
          <a:blip r:embed="rId3">
            <a:alphaModFix/>
          </a:blip>
          <a:srcRect t="13617"/>
          <a:stretch/>
        </p:blipFill>
        <p:spPr>
          <a:xfrm flipH="1">
            <a:off x="-2" y="0"/>
            <a:ext cx="6664035" cy="5143500"/>
          </a:xfrm>
          <a:prstGeom prst="rect">
            <a:avLst/>
          </a:prstGeom>
          <a:noFill/>
          <a:ln>
            <a:noFill/>
          </a:ln>
        </p:spPr>
      </p:pic>
      <p:sp>
        <p:nvSpPr>
          <p:cNvPr id="6" name="Subtitle 5">
            <a:extLst>
              <a:ext uri="{FF2B5EF4-FFF2-40B4-BE49-F238E27FC236}">
                <a16:creationId xmlns:a16="http://schemas.microsoft.com/office/drawing/2014/main" id="{87C7A325-355E-D55C-67E1-5E9F28740D24}"/>
              </a:ext>
            </a:extLst>
          </p:cNvPr>
          <p:cNvSpPr>
            <a:spLocks noGrp="1"/>
          </p:cNvSpPr>
          <p:nvPr>
            <p:ph idx="1"/>
          </p:nvPr>
        </p:nvSpPr>
        <p:spPr/>
        <p:txBody>
          <a:bodyPr>
            <a:normAutofit/>
          </a:bodyPr>
          <a:lstStyle/>
          <a:p>
            <a:pPr marL="0" lvl="0" indent="0" algn="l" rtl="0">
              <a:spcBef>
                <a:spcPts val="0"/>
              </a:spcBef>
              <a:spcAft>
                <a:spcPts val="0"/>
              </a:spcAft>
              <a:buNone/>
            </a:pPr>
            <a:r>
              <a:rPr lang="it-IT" sz="3200" b="1" dirty="0">
                <a:solidFill>
                  <a:srgbClr val="2E4153"/>
                </a:solidFill>
                <a:latin typeface="Ubuntu"/>
                <a:ea typeface="Ubuntu"/>
                <a:cs typeface="Ubuntu"/>
                <a:sym typeface="Ubuntu"/>
              </a:rPr>
              <a:t>Regular </a:t>
            </a:r>
            <a:r>
              <a:rPr lang="it-IT" sz="3200" b="1" dirty="0" err="1">
                <a:solidFill>
                  <a:srgbClr val="2E4153"/>
                </a:solidFill>
                <a:latin typeface="Ubuntu"/>
                <a:ea typeface="Ubuntu"/>
                <a:cs typeface="Ubuntu"/>
                <a:sym typeface="Ubuntu"/>
              </a:rPr>
              <a:t>Expressions</a:t>
            </a:r>
            <a:endParaRPr lang="it-IT" sz="3200" b="1" dirty="0">
              <a:solidFill>
                <a:srgbClr val="2E4153"/>
              </a:solidFill>
              <a:latin typeface="Ubuntu"/>
              <a:ea typeface="Ubuntu"/>
              <a:cs typeface="Ubuntu"/>
              <a:sym typeface="Ubuntu"/>
            </a:endParaRPr>
          </a:p>
        </p:txBody>
      </p:sp>
      <p:sp>
        <p:nvSpPr>
          <p:cNvPr id="2" name="Text Placeholder 1">
            <a:extLst>
              <a:ext uri="{FF2B5EF4-FFF2-40B4-BE49-F238E27FC236}">
                <a16:creationId xmlns:a16="http://schemas.microsoft.com/office/drawing/2014/main" id="{D3DD679A-20E8-13AE-643C-A64282FDFC9C}"/>
              </a:ext>
            </a:extLst>
          </p:cNvPr>
          <p:cNvSpPr>
            <a:spLocks noGrp="1"/>
          </p:cNvSpPr>
          <p:nvPr>
            <p:ph type="body" sz="half" idx="2"/>
          </p:nvPr>
        </p:nvSpPr>
        <p:spPr/>
        <p:txBody>
          <a:bodyPr/>
          <a:lstStyle/>
          <a:p>
            <a:endParaRPr lang="en-US" dirty="0"/>
          </a:p>
        </p:txBody>
      </p:sp>
      <p:sp>
        <p:nvSpPr>
          <p:cNvPr id="4" name="Google Shape;55;p13">
            <a:extLst>
              <a:ext uri="{FF2B5EF4-FFF2-40B4-BE49-F238E27FC236}">
                <a16:creationId xmlns:a16="http://schemas.microsoft.com/office/drawing/2014/main" id="{A80FADD2-3E86-B564-D651-F12063F51DA2}"/>
              </a:ext>
            </a:extLst>
          </p:cNvPr>
          <p:cNvSpPr txBox="1"/>
          <p:nvPr/>
        </p:nvSpPr>
        <p:spPr>
          <a:xfrm>
            <a:off x="3460238" y="3012254"/>
            <a:ext cx="4768800" cy="6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FF934C"/>
                </a:solidFill>
                <a:latin typeface="Ubuntu"/>
                <a:ea typeface="Ubuntu"/>
                <a:cs typeface="Ubuntu"/>
                <a:sym typeface="Ubuntu"/>
              </a:rPr>
              <a:t>Text Processing</a:t>
            </a:r>
          </a:p>
        </p:txBody>
      </p:sp>
      <p:sp>
        <p:nvSpPr>
          <p:cNvPr id="8" name="Titolo 7">
            <a:extLst>
              <a:ext uri="{FF2B5EF4-FFF2-40B4-BE49-F238E27FC236}">
                <a16:creationId xmlns:a16="http://schemas.microsoft.com/office/drawing/2014/main" id="{6B14731E-86AC-F096-2B5F-22FA31DC2E7A}"/>
              </a:ext>
            </a:extLst>
          </p:cNvPr>
          <p:cNvSpPr>
            <a:spLocks noGrp="1"/>
          </p:cNvSpPr>
          <p:nvPr>
            <p:ph type="title"/>
          </p:nvPr>
        </p:nvSpPr>
        <p:spPr/>
        <p:txBody>
          <a:bodyPr/>
          <a:lstStyle/>
          <a:p>
            <a:endParaRPr lang="it-IT"/>
          </a:p>
        </p:txBody>
      </p:sp>
    </p:spTree>
    <p:extLst>
      <p:ext uri="{BB962C8B-B14F-4D97-AF65-F5344CB8AC3E}">
        <p14:creationId xmlns:p14="http://schemas.microsoft.com/office/powerpoint/2010/main" val="1599185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C62CF-7826-A035-6125-5250D89850C4}"/>
            </a:ext>
          </a:extLst>
        </p:cNvPr>
        <p:cNvGrpSpPr/>
        <p:nvPr/>
      </p:nvGrpSpPr>
      <p:grpSpPr>
        <a:xfrm>
          <a:off x="0" y="0"/>
          <a:ext cx="0" cy="0"/>
          <a:chOff x="0" y="0"/>
          <a:chExt cx="0" cy="0"/>
        </a:xfrm>
      </p:grpSpPr>
      <p:pic>
        <p:nvPicPr>
          <p:cNvPr id="3" name="Google Shape;54;p13">
            <a:extLst>
              <a:ext uri="{FF2B5EF4-FFF2-40B4-BE49-F238E27FC236}">
                <a16:creationId xmlns:a16="http://schemas.microsoft.com/office/drawing/2014/main" id="{D8617F78-D8D9-B22A-876E-E9906BB155A7}"/>
              </a:ext>
            </a:extLst>
          </p:cNvPr>
          <p:cNvPicPr preferRelativeResize="0"/>
          <p:nvPr/>
        </p:nvPicPr>
        <p:blipFill rotWithShape="1">
          <a:blip r:embed="rId3">
            <a:alphaModFix/>
          </a:blip>
          <a:srcRect t="13617"/>
          <a:stretch/>
        </p:blipFill>
        <p:spPr>
          <a:xfrm flipH="1">
            <a:off x="-2" y="0"/>
            <a:ext cx="6664035" cy="5143500"/>
          </a:xfrm>
          <a:prstGeom prst="rect">
            <a:avLst/>
          </a:prstGeom>
          <a:noFill/>
          <a:ln>
            <a:noFill/>
          </a:ln>
        </p:spPr>
      </p:pic>
      <p:sp>
        <p:nvSpPr>
          <p:cNvPr id="6" name="Subtitle 5">
            <a:extLst>
              <a:ext uri="{FF2B5EF4-FFF2-40B4-BE49-F238E27FC236}">
                <a16:creationId xmlns:a16="http://schemas.microsoft.com/office/drawing/2014/main" id="{0E50E2C0-0806-F846-B6D3-EC7A570DA6E0}"/>
              </a:ext>
            </a:extLst>
          </p:cNvPr>
          <p:cNvSpPr>
            <a:spLocks noGrp="1"/>
          </p:cNvSpPr>
          <p:nvPr>
            <p:ph idx="1"/>
          </p:nvPr>
        </p:nvSpPr>
        <p:spPr/>
        <p:txBody>
          <a:bodyPr>
            <a:normAutofit/>
          </a:bodyPr>
          <a:lstStyle/>
          <a:p>
            <a:pPr marL="0" lvl="0" indent="0" algn="l" rtl="0">
              <a:spcBef>
                <a:spcPts val="0"/>
              </a:spcBef>
              <a:spcAft>
                <a:spcPts val="0"/>
              </a:spcAft>
              <a:buNone/>
            </a:pPr>
            <a:r>
              <a:rPr lang="it-IT" sz="3200" b="1" dirty="0" err="1">
                <a:solidFill>
                  <a:srgbClr val="2E4153"/>
                </a:solidFill>
                <a:latin typeface="Ubuntu"/>
                <a:ea typeface="Ubuntu"/>
                <a:cs typeface="Ubuntu"/>
                <a:sym typeface="Ubuntu"/>
              </a:rPr>
              <a:t>Substitutions</a:t>
            </a:r>
            <a:r>
              <a:rPr lang="it-IT" sz="3200" b="1" dirty="0">
                <a:solidFill>
                  <a:srgbClr val="2E4153"/>
                </a:solidFill>
                <a:latin typeface="Ubuntu"/>
                <a:ea typeface="Ubuntu"/>
                <a:cs typeface="Ubuntu"/>
                <a:sym typeface="Ubuntu"/>
              </a:rPr>
              <a:t> and ELIZA</a:t>
            </a:r>
          </a:p>
        </p:txBody>
      </p:sp>
      <p:sp>
        <p:nvSpPr>
          <p:cNvPr id="2" name="Text Placeholder 1">
            <a:extLst>
              <a:ext uri="{FF2B5EF4-FFF2-40B4-BE49-F238E27FC236}">
                <a16:creationId xmlns:a16="http://schemas.microsoft.com/office/drawing/2014/main" id="{69707492-E1E9-AF68-4DC4-07C16B700B4C}"/>
              </a:ext>
            </a:extLst>
          </p:cNvPr>
          <p:cNvSpPr>
            <a:spLocks noGrp="1"/>
          </p:cNvSpPr>
          <p:nvPr>
            <p:ph type="body" sz="half" idx="2"/>
          </p:nvPr>
        </p:nvSpPr>
        <p:spPr/>
        <p:txBody>
          <a:bodyPr/>
          <a:lstStyle/>
          <a:p>
            <a:endParaRPr lang="en-US" dirty="0"/>
          </a:p>
        </p:txBody>
      </p:sp>
      <p:sp>
        <p:nvSpPr>
          <p:cNvPr id="4" name="Google Shape;55;p13">
            <a:extLst>
              <a:ext uri="{FF2B5EF4-FFF2-40B4-BE49-F238E27FC236}">
                <a16:creationId xmlns:a16="http://schemas.microsoft.com/office/drawing/2014/main" id="{EB8A4C68-8092-5C51-2C16-01175A17E29F}"/>
              </a:ext>
            </a:extLst>
          </p:cNvPr>
          <p:cNvSpPr txBox="1"/>
          <p:nvPr/>
        </p:nvSpPr>
        <p:spPr>
          <a:xfrm>
            <a:off x="3460238" y="3012254"/>
            <a:ext cx="4768800" cy="6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FF934C"/>
                </a:solidFill>
                <a:latin typeface="Ubuntu"/>
                <a:ea typeface="Ubuntu"/>
                <a:cs typeface="Ubuntu"/>
                <a:sym typeface="Ubuntu"/>
              </a:rPr>
              <a:t>Text Processing</a:t>
            </a:r>
          </a:p>
        </p:txBody>
      </p:sp>
      <p:sp>
        <p:nvSpPr>
          <p:cNvPr id="8" name="Titolo 7">
            <a:extLst>
              <a:ext uri="{FF2B5EF4-FFF2-40B4-BE49-F238E27FC236}">
                <a16:creationId xmlns:a16="http://schemas.microsoft.com/office/drawing/2014/main" id="{B58660B9-A8D7-6C5D-ACCD-B45D8A9264A4}"/>
              </a:ext>
            </a:extLst>
          </p:cNvPr>
          <p:cNvSpPr>
            <a:spLocks noGrp="1"/>
          </p:cNvSpPr>
          <p:nvPr>
            <p:ph type="title"/>
          </p:nvPr>
        </p:nvSpPr>
        <p:spPr/>
        <p:txBody>
          <a:bodyPr/>
          <a:lstStyle/>
          <a:p>
            <a:endParaRPr lang="it-IT"/>
          </a:p>
        </p:txBody>
      </p:sp>
    </p:spTree>
    <p:extLst>
      <p:ext uri="{BB962C8B-B14F-4D97-AF65-F5344CB8AC3E}">
        <p14:creationId xmlns:p14="http://schemas.microsoft.com/office/powerpoint/2010/main" val="994494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solidFill>
                  <a:srgbClr val="FF934D"/>
                </a:solidFill>
              </a:rPr>
              <a:t>Substitutions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Substitution in Python and UNIX commands:</a:t>
            </a:r>
          </a:p>
          <a:p>
            <a:endParaRPr lang="en-US" dirty="0">
              <a:latin typeface="Courier" pitchFamily="2" charset="0"/>
            </a:endParaRPr>
          </a:p>
          <a:p>
            <a:r>
              <a:rPr lang="en-US" dirty="0">
                <a:latin typeface="Courier" pitchFamily="2" charset="0"/>
              </a:rPr>
              <a:t>s/regexp1/pattern/ </a:t>
            </a:r>
          </a:p>
          <a:p>
            <a:r>
              <a:rPr lang="en-US" dirty="0">
                <a:latin typeface="Calibri" panose="020F0502020204030204" pitchFamily="34" charset="0"/>
                <a:cs typeface="Calibri" panose="020F0502020204030204" pitchFamily="34" charset="0"/>
              </a:rPr>
              <a:t>e.g.:</a:t>
            </a:r>
          </a:p>
          <a:p>
            <a:r>
              <a:rPr lang="en-US" dirty="0">
                <a:latin typeface="Courier" pitchFamily="2" charset="0"/>
              </a:rPr>
              <a:t>s/</a:t>
            </a:r>
            <a:r>
              <a:rPr lang="en-US" dirty="0" err="1">
                <a:latin typeface="Courier" pitchFamily="2" charset="0"/>
              </a:rPr>
              <a:t>colour</a:t>
            </a:r>
            <a:r>
              <a:rPr lang="en-US" dirty="0">
                <a:latin typeface="Courier" pitchFamily="2" charset="0"/>
              </a:rPr>
              <a:t>/color/ </a:t>
            </a:r>
          </a:p>
          <a:p>
            <a:endParaRPr lang="en-US" dirty="0"/>
          </a:p>
        </p:txBody>
      </p:sp>
    </p:spTree>
    <p:extLst>
      <p:ext uri="{BB962C8B-B14F-4D97-AF65-F5344CB8AC3E}">
        <p14:creationId xmlns:p14="http://schemas.microsoft.com/office/powerpoint/2010/main" val="12497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solidFill>
                  <a:srgbClr val="FF934D"/>
                </a:solidFill>
              </a:rPr>
              <a:t>Capture Groups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a:xfrm>
            <a:off x="822960" y="1200150"/>
            <a:ext cx="7863840" cy="3429000"/>
          </a:xfrm>
        </p:spPr>
        <p:txBody>
          <a:bodyPr/>
          <a:lstStyle/>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Say we want to put angles around all numbers:</a:t>
            </a:r>
          </a:p>
          <a:p>
            <a:pPr marL="219456" lvl="1" indent="0">
              <a:buNone/>
            </a:pPr>
            <a:r>
              <a:rPr lang="en-US" sz="2800" i="1" dirty="0"/>
              <a:t>           </a:t>
            </a:r>
            <a:r>
              <a:rPr lang="en-US" sz="2800" i="1" dirty="0">
                <a:highlight>
                  <a:srgbClr val="C0C0C0"/>
                </a:highlight>
              </a:rPr>
              <a:t>the 35 boxes</a:t>
            </a:r>
            <a:r>
              <a:rPr lang="en-US" sz="2800" i="1" dirty="0"/>
              <a:t> </a:t>
            </a:r>
            <a:r>
              <a:rPr lang="en-US" sz="2800" i="1" dirty="0">
                <a:sym typeface="Wingdings" pitchFamily="2" charset="2"/>
              </a:rPr>
              <a:t></a:t>
            </a:r>
            <a:r>
              <a:rPr lang="en-US" sz="2800" dirty="0"/>
              <a:t> </a:t>
            </a:r>
            <a:r>
              <a:rPr lang="en-US" sz="2800" i="1" dirty="0">
                <a:highlight>
                  <a:srgbClr val="C0C0C0"/>
                </a:highlight>
              </a:rPr>
              <a:t>the </a:t>
            </a:r>
            <a:r>
              <a:rPr lang="en-US" sz="2800" dirty="0">
                <a:highlight>
                  <a:srgbClr val="C0C0C0"/>
                </a:highlight>
              </a:rPr>
              <a:t>&lt;</a:t>
            </a:r>
            <a:r>
              <a:rPr lang="en-US" sz="2800" i="1" dirty="0">
                <a:highlight>
                  <a:srgbClr val="C0C0C0"/>
                </a:highlight>
              </a:rPr>
              <a:t>35</a:t>
            </a:r>
            <a:r>
              <a:rPr lang="en-US" sz="2800" dirty="0">
                <a:highlight>
                  <a:srgbClr val="C0C0C0"/>
                </a:highlight>
              </a:rPr>
              <a:t>&gt; </a:t>
            </a:r>
            <a:r>
              <a:rPr lang="en-US" sz="2800" i="1" dirty="0">
                <a:highlight>
                  <a:srgbClr val="C0C0C0"/>
                </a:highlight>
              </a:rPr>
              <a:t>boxes </a:t>
            </a:r>
            <a:endParaRPr lang="en-US" sz="2800" dirty="0">
              <a:highlight>
                <a:srgbClr val="C0C0C0"/>
              </a:highlight>
            </a:endParaRP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a:t>
            </a:r>
            <a:r>
              <a:rPr lang="en-US" dirty="0" err="1">
                <a:latin typeface="Calibri" panose="020F0502020204030204" pitchFamily="34" charset="0"/>
                <a:cs typeface="Calibri" panose="020F0502020204030204" pitchFamily="34" charset="0"/>
              </a:rPr>
              <a:t>parens</a:t>
            </a:r>
            <a:r>
              <a:rPr lang="en-US" dirty="0">
                <a:latin typeface="Calibri" panose="020F0502020204030204" pitchFamily="34" charset="0"/>
                <a:cs typeface="Calibri" panose="020F0502020204030204" pitchFamily="34" charset="0"/>
              </a:rPr>
              <a:t> () to "capture" a pattern into a numbered register (1, 2, 3…)</a:t>
            </a: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\1  to refer to the contents of the register</a:t>
            </a:r>
          </a:p>
          <a:p>
            <a:pPr marL="219456" lvl="1" indent="0">
              <a:buNone/>
            </a:pPr>
            <a:r>
              <a:rPr lang="en-US" sz="3200" dirty="0">
                <a:latin typeface="Courier" pitchFamily="2" charset="0"/>
              </a:rPr>
              <a:t>s/([0-9]+)/&lt;\1&gt;/ </a:t>
            </a:r>
          </a:p>
          <a:p>
            <a:endParaRPr lang="en-US" dirty="0"/>
          </a:p>
        </p:txBody>
      </p:sp>
    </p:spTree>
    <p:extLst>
      <p:ext uri="{BB962C8B-B14F-4D97-AF65-F5344CB8AC3E}">
        <p14:creationId xmlns:p14="http://schemas.microsoft.com/office/powerpoint/2010/main" val="338497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25FA-9DD8-6943-8090-55A911091040}"/>
              </a:ext>
            </a:extLst>
          </p:cNvPr>
          <p:cNvSpPr>
            <a:spLocks noGrp="1"/>
          </p:cNvSpPr>
          <p:nvPr>
            <p:ph type="title"/>
          </p:nvPr>
        </p:nvSpPr>
        <p:spPr/>
        <p:txBody>
          <a:bodyPr/>
          <a:lstStyle/>
          <a:p>
            <a:r>
              <a:rPr lang="en-US" dirty="0">
                <a:solidFill>
                  <a:srgbClr val="FF934D"/>
                </a:solidFill>
              </a:rPr>
              <a:t>Capture groups: multiple registers</a:t>
            </a:r>
          </a:p>
        </p:txBody>
      </p:sp>
      <p:sp>
        <p:nvSpPr>
          <p:cNvPr id="3" name="Content Placeholder 2">
            <a:extLst>
              <a:ext uri="{FF2B5EF4-FFF2-40B4-BE49-F238E27FC236}">
                <a16:creationId xmlns:a16="http://schemas.microsoft.com/office/drawing/2014/main" id="{2EF699C7-9364-4D43-B45A-FA8854ED269E}"/>
              </a:ext>
            </a:extLst>
          </p:cNvPr>
          <p:cNvSpPr>
            <a:spLocks noGrp="1"/>
          </p:cNvSpPr>
          <p:nvPr>
            <p:ph idx="1"/>
          </p:nvPr>
        </p:nvSpPr>
        <p:spPr>
          <a:xfrm>
            <a:off x="822960" y="1200150"/>
            <a:ext cx="7863840" cy="3429000"/>
          </a:xfrm>
        </p:spPr>
        <p:txBody>
          <a:bodyPr>
            <a:normAutofit lnSpcReduction="10000"/>
          </a:bodyPr>
          <a:lstStyle/>
          <a:p>
            <a:r>
              <a:rPr lang="en-US" sz="2600" dirty="0">
                <a:latin typeface="Courier" pitchFamily="2" charset="0"/>
              </a:rPr>
              <a:t>/the (.*)er they (.*), the \1er we \2/ </a:t>
            </a:r>
          </a:p>
          <a:p>
            <a:r>
              <a:rPr lang="en-US" dirty="0"/>
              <a:t>Matches</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
            </a:r>
            <a:r>
              <a:rPr lang="en-US" i="1" dirty="0">
                <a:solidFill>
                  <a:srgbClr val="C00000"/>
                </a:solidFill>
              </a:rPr>
              <a:t>ran</a:t>
            </a:r>
            <a:r>
              <a:rPr lang="en-US" i="1" dirty="0"/>
              <a:t> </a:t>
            </a:r>
          </a:p>
          <a:p>
            <a:r>
              <a:rPr lang="en-US" i="1" dirty="0"/>
              <a:t>     the </a:t>
            </a:r>
            <a:r>
              <a:rPr lang="en-US" i="1" dirty="0">
                <a:solidFill>
                  <a:srgbClr val="0070C0"/>
                </a:solidFill>
              </a:rPr>
              <a:t>bett</a:t>
            </a:r>
            <a:r>
              <a:rPr lang="en-US" i="1" dirty="0"/>
              <a:t>er they </a:t>
            </a:r>
            <a:r>
              <a:rPr lang="en-US" i="1" dirty="0">
                <a:solidFill>
                  <a:srgbClr val="C00000"/>
                </a:solidFill>
              </a:rPr>
              <a:t>behave</a:t>
            </a:r>
            <a:r>
              <a:rPr lang="en-US" i="1" dirty="0"/>
              <a:t>, the </a:t>
            </a:r>
            <a:r>
              <a:rPr lang="en-US" i="1" dirty="0">
                <a:solidFill>
                  <a:srgbClr val="0070C0"/>
                </a:solidFill>
              </a:rPr>
              <a:t>bett</a:t>
            </a:r>
            <a:r>
              <a:rPr lang="en-US" i="1" dirty="0"/>
              <a:t>er we </a:t>
            </a:r>
            <a:r>
              <a:rPr lang="en-US" i="1" dirty="0">
                <a:solidFill>
                  <a:srgbClr val="C00000"/>
                </a:solidFill>
              </a:rPr>
              <a:t>behave</a:t>
            </a:r>
            <a:r>
              <a:rPr lang="en-US" i="1" dirty="0"/>
              <a:t> </a:t>
            </a:r>
          </a:p>
          <a:p>
            <a:endParaRPr lang="en-US" i="1" dirty="0"/>
          </a:p>
          <a:p>
            <a:r>
              <a:rPr lang="en-US" i="1" dirty="0"/>
              <a:t>But not</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behave </a:t>
            </a:r>
            <a:endParaRPr lang="en-US" dirty="0"/>
          </a:p>
          <a:p>
            <a:endParaRPr lang="en-US" dirty="0"/>
          </a:p>
        </p:txBody>
      </p:sp>
    </p:spTree>
    <p:extLst>
      <p:ext uri="{BB962C8B-B14F-4D97-AF65-F5344CB8AC3E}">
        <p14:creationId xmlns:p14="http://schemas.microsoft.com/office/powerpoint/2010/main" val="1162389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t="13119"/>
          <a:stretch/>
        </p:blipFill>
        <p:spPr>
          <a:xfrm>
            <a:off x="0" y="2"/>
            <a:ext cx="9143998" cy="4470451"/>
          </a:xfrm>
          <a:prstGeom prst="rect">
            <a:avLst/>
          </a:prstGeom>
          <a:noFill/>
          <a:ln>
            <a:noFill/>
          </a:ln>
        </p:spPr>
      </p:pic>
      <p:sp>
        <p:nvSpPr>
          <p:cNvPr id="62" name="Google Shape;62;p14"/>
          <p:cNvSpPr txBox="1"/>
          <p:nvPr/>
        </p:nvSpPr>
        <p:spPr>
          <a:xfrm>
            <a:off x="457200" y="2324699"/>
            <a:ext cx="3612900" cy="10211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600" b="1" dirty="0">
                <a:solidFill>
                  <a:srgbClr val="FF934C"/>
                </a:solidFill>
                <a:latin typeface="Ubuntu"/>
                <a:ea typeface="Ubuntu"/>
                <a:cs typeface="Ubuntu"/>
                <a:sym typeface="Ubuntu"/>
              </a:rPr>
              <a:t>Maurizio Atzori</a:t>
            </a:r>
          </a:p>
          <a:p>
            <a:pPr marL="0" lvl="0" indent="0" algn="l" rtl="0">
              <a:spcBef>
                <a:spcPts val="0"/>
              </a:spcBef>
              <a:spcAft>
                <a:spcPts val="0"/>
              </a:spcAft>
              <a:buNone/>
            </a:pPr>
            <a:r>
              <a:rPr lang="it" sz="1600" dirty="0">
                <a:solidFill>
                  <a:srgbClr val="FF934C"/>
                </a:solidFill>
                <a:latin typeface="Ubuntu"/>
                <a:ea typeface="Ubuntu"/>
                <a:cs typeface="Ubuntu"/>
                <a:sym typeface="Ubuntu"/>
              </a:rPr>
              <a:t>Università degli Studi di Cagliari</a:t>
            </a:r>
          </a:p>
          <a:p>
            <a:pPr marL="0" lvl="0" indent="0" algn="l" rtl="0">
              <a:spcBef>
                <a:spcPts val="0"/>
              </a:spcBef>
              <a:spcAft>
                <a:spcPts val="0"/>
              </a:spcAft>
              <a:buNone/>
            </a:pPr>
            <a:r>
              <a:rPr lang="it" sz="1600" i="1" dirty="0">
                <a:solidFill>
                  <a:srgbClr val="FF934C"/>
                </a:solidFill>
                <a:latin typeface="Ubuntu"/>
                <a:ea typeface="Ubuntu"/>
                <a:cs typeface="Ubuntu"/>
                <a:sym typeface="Ubuntu"/>
              </a:rPr>
              <a:t>atzori@unica.it</a:t>
            </a:r>
          </a:p>
          <a:p>
            <a:pPr marL="0" lvl="0" indent="0" algn="l" rtl="0">
              <a:spcBef>
                <a:spcPts val="0"/>
              </a:spcBef>
              <a:spcAft>
                <a:spcPts val="0"/>
              </a:spcAft>
              <a:buNone/>
            </a:pPr>
            <a:endParaRPr lang="it-IT" sz="1600" i="1" dirty="0">
              <a:solidFill>
                <a:srgbClr val="FF934C"/>
              </a:solidFill>
              <a:latin typeface="Ubuntu"/>
              <a:ea typeface="Ubuntu"/>
              <a:cs typeface="Ubuntu"/>
              <a:sym typeface="Ubuntu"/>
            </a:endParaRPr>
          </a:p>
          <a:p>
            <a:pPr marL="0" lvl="0" indent="0" algn="l" rtl="0">
              <a:spcBef>
                <a:spcPts val="0"/>
              </a:spcBef>
              <a:spcAft>
                <a:spcPts val="0"/>
              </a:spcAft>
              <a:buNone/>
            </a:pPr>
            <a:r>
              <a:rPr lang="it-IT" sz="1600" i="1" dirty="0" err="1">
                <a:solidFill>
                  <a:srgbClr val="FF934C"/>
                </a:solidFill>
                <a:latin typeface="Ubuntu"/>
                <a:ea typeface="Ubuntu"/>
                <a:cs typeface="Ubuntu"/>
                <a:sym typeface="Ubuntu"/>
              </a:rPr>
              <a:t>February</a:t>
            </a:r>
            <a:r>
              <a:rPr lang="it-IT" sz="1600" i="1" dirty="0">
                <a:solidFill>
                  <a:srgbClr val="FF934C"/>
                </a:solidFill>
                <a:latin typeface="Ubuntu"/>
                <a:ea typeface="Ubuntu"/>
                <a:cs typeface="Ubuntu"/>
                <a:sym typeface="Ubuntu"/>
              </a:rPr>
              <a:t> 9-10 , 2024</a:t>
            </a:r>
            <a:endParaRPr sz="1600" i="1" dirty="0">
              <a:solidFill>
                <a:srgbClr val="FF934C"/>
              </a:solidFill>
              <a:latin typeface="Ubuntu"/>
              <a:ea typeface="Ubuntu"/>
              <a:cs typeface="Ubuntu"/>
              <a:sym typeface="Ubuntu"/>
            </a:endParaRPr>
          </a:p>
        </p:txBody>
      </p:sp>
      <p:sp>
        <p:nvSpPr>
          <p:cNvPr id="63" name="Google Shape;63;p14"/>
          <p:cNvSpPr txBox="1"/>
          <p:nvPr/>
        </p:nvSpPr>
        <p:spPr>
          <a:xfrm>
            <a:off x="457200" y="1723050"/>
            <a:ext cx="4835236" cy="42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300" b="1" dirty="0">
                <a:solidFill>
                  <a:srgbClr val="2E4153"/>
                </a:solidFill>
                <a:latin typeface="Ubuntu"/>
                <a:ea typeface="Ubuntu"/>
                <a:cs typeface="Ubuntu"/>
                <a:sym typeface="Ubuntu"/>
              </a:rPr>
              <a:t>Natural Language Processing</a:t>
            </a:r>
            <a:endParaRPr sz="2300" b="1" dirty="0">
              <a:solidFill>
                <a:srgbClr val="2E4153"/>
              </a:solidFill>
              <a:latin typeface="Ubuntu"/>
              <a:ea typeface="Ubuntu"/>
              <a:cs typeface="Ubuntu"/>
              <a:sym typeface="Ubuntu"/>
            </a:endParaRPr>
          </a:p>
        </p:txBody>
      </p:sp>
      <p:pic>
        <p:nvPicPr>
          <p:cNvPr id="64" name="Google Shape;64;p14"/>
          <p:cNvPicPr preferRelativeResize="0"/>
          <p:nvPr/>
        </p:nvPicPr>
        <p:blipFill>
          <a:blip r:embed="rId4">
            <a:alphaModFix/>
          </a:blip>
          <a:stretch>
            <a:fillRect/>
          </a:stretch>
        </p:blipFill>
        <p:spPr>
          <a:xfrm>
            <a:off x="545125" y="4703125"/>
            <a:ext cx="912725" cy="295125"/>
          </a:xfrm>
          <a:prstGeom prst="rect">
            <a:avLst/>
          </a:prstGeom>
          <a:noFill/>
          <a:ln>
            <a:noFill/>
          </a:ln>
        </p:spPr>
      </p:pic>
      <p:pic>
        <p:nvPicPr>
          <p:cNvPr id="65" name="Google Shape;65;p14"/>
          <p:cNvPicPr preferRelativeResize="0"/>
          <p:nvPr/>
        </p:nvPicPr>
        <p:blipFill>
          <a:blip r:embed="rId5">
            <a:alphaModFix/>
          </a:blip>
          <a:stretch>
            <a:fillRect/>
          </a:stretch>
        </p:blipFill>
        <p:spPr>
          <a:xfrm>
            <a:off x="7854550" y="4770799"/>
            <a:ext cx="964848" cy="159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9020-F9BD-3845-90F1-E9845365B8A8}"/>
              </a:ext>
            </a:extLst>
          </p:cNvPr>
          <p:cNvSpPr>
            <a:spLocks noGrp="1"/>
          </p:cNvSpPr>
          <p:nvPr>
            <p:ph type="title"/>
          </p:nvPr>
        </p:nvSpPr>
        <p:spPr/>
        <p:txBody>
          <a:bodyPr/>
          <a:lstStyle/>
          <a:p>
            <a:r>
              <a:rPr lang="en-US" dirty="0">
                <a:solidFill>
                  <a:srgbClr val="FF934D"/>
                </a:solidFill>
              </a:rPr>
              <a:t>But suppose we don't want to capture?</a:t>
            </a:r>
          </a:p>
        </p:txBody>
      </p:sp>
      <p:sp>
        <p:nvSpPr>
          <p:cNvPr id="3" name="Content Placeholder 2">
            <a:extLst>
              <a:ext uri="{FF2B5EF4-FFF2-40B4-BE49-F238E27FC236}">
                <a16:creationId xmlns:a16="http://schemas.microsoft.com/office/drawing/2014/main" id="{B177A1F5-E883-8041-A08E-E9AE2DCA089F}"/>
              </a:ext>
            </a:extLst>
          </p:cNvPr>
          <p:cNvSpPr>
            <a:spLocks noGrp="1"/>
          </p:cNvSpPr>
          <p:nvPr>
            <p:ph idx="1"/>
          </p:nvPr>
        </p:nvSpPr>
        <p:spPr>
          <a:xfrm>
            <a:off x="822960" y="1200150"/>
            <a:ext cx="8168640" cy="3733800"/>
          </a:xfrm>
        </p:spPr>
        <p:txBody>
          <a:bodyPr>
            <a:normAutofit/>
          </a:bodyPr>
          <a:lstStyle/>
          <a:p>
            <a:pPr marL="0" indent="0">
              <a:buNone/>
            </a:pPr>
            <a:r>
              <a:rPr lang="en-US" sz="2400" dirty="0"/>
              <a:t>Parentheses have a double function: grouping terms, and capturing</a:t>
            </a:r>
          </a:p>
          <a:p>
            <a:pPr marL="0" indent="0">
              <a:buNone/>
            </a:pPr>
            <a:r>
              <a:rPr lang="en-US" sz="2400" dirty="0"/>
              <a:t>Non-capturing groups: add a ?: after </a:t>
            </a:r>
            <a:r>
              <a:rPr lang="en-US" sz="2400" dirty="0" err="1"/>
              <a:t>paren</a:t>
            </a:r>
            <a:r>
              <a:rPr lang="en-US" sz="2400" dirty="0"/>
              <a:t>:</a:t>
            </a:r>
          </a:p>
          <a:p>
            <a:r>
              <a:rPr lang="en-US" sz="2400" dirty="0">
                <a:solidFill>
                  <a:srgbClr val="1A24F4"/>
                </a:solidFill>
                <a:latin typeface="Courier" pitchFamily="2" charset="0"/>
              </a:rPr>
              <a:t>/(?:</a:t>
            </a:r>
            <a:r>
              <a:rPr lang="en-US" sz="2400" dirty="0" err="1">
                <a:solidFill>
                  <a:srgbClr val="1A24F4"/>
                </a:solidFill>
                <a:latin typeface="Courier" pitchFamily="2" charset="0"/>
              </a:rPr>
              <a:t>some|a</a:t>
            </a:r>
            <a:r>
              <a:rPr lang="en-US" sz="2400" dirty="0">
                <a:solidFill>
                  <a:srgbClr val="1A24F4"/>
                </a:solidFill>
                <a:latin typeface="Courier" pitchFamily="2" charset="0"/>
              </a:rPr>
              <a:t> few) (</a:t>
            </a:r>
            <a:r>
              <a:rPr lang="en-US" sz="2400" dirty="0" err="1">
                <a:solidFill>
                  <a:srgbClr val="1A24F4"/>
                </a:solidFill>
                <a:latin typeface="Courier" pitchFamily="2" charset="0"/>
              </a:rPr>
              <a:t>people|cats</a:t>
            </a:r>
            <a:r>
              <a:rPr lang="en-US" sz="2400" dirty="0">
                <a:solidFill>
                  <a:srgbClr val="1A24F4"/>
                </a:solidFill>
                <a:latin typeface="Courier" pitchFamily="2" charset="0"/>
              </a:rPr>
              <a:t>) like some \1/ </a:t>
            </a:r>
          </a:p>
          <a:p>
            <a:r>
              <a:rPr lang="en-US" sz="2400" dirty="0"/>
              <a:t>matches </a:t>
            </a:r>
          </a:p>
          <a:p>
            <a:pPr lvl="1"/>
            <a:r>
              <a:rPr lang="en-US" dirty="0">
                <a:latin typeface="Courier" pitchFamily="2" charset="0"/>
              </a:rPr>
              <a:t>some cats like some cats </a:t>
            </a:r>
          </a:p>
          <a:p>
            <a:r>
              <a:rPr lang="en-US" sz="2400" dirty="0"/>
              <a:t>but not </a:t>
            </a:r>
          </a:p>
          <a:p>
            <a:pPr lvl="1"/>
            <a:r>
              <a:rPr lang="en-US" dirty="0">
                <a:latin typeface="Courier" pitchFamily="2" charset="0"/>
              </a:rPr>
              <a:t>some cats like some some</a:t>
            </a:r>
          </a:p>
        </p:txBody>
      </p:sp>
    </p:spTree>
    <p:extLst>
      <p:ext uri="{BB962C8B-B14F-4D97-AF65-F5344CB8AC3E}">
        <p14:creationId xmlns:p14="http://schemas.microsoft.com/office/powerpoint/2010/main" val="1100062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9603-F345-034C-9DFC-4FA105BDB1C5}"/>
              </a:ext>
            </a:extLst>
          </p:cNvPr>
          <p:cNvSpPr>
            <a:spLocks noGrp="1"/>
          </p:cNvSpPr>
          <p:nvPr>
            <p:ph type="title"/>
          </p:nvPr>
        </p:nvSpPr>
        <p:spPr/>
        <p:txBody>
          <a:bodyPr/>
          <a:lstStyle/>
          <a:p>
            <a:r>
              <a:rPr lang="en-US" dirty="0">
                <a:solidFill>
                  <a:srgbClr val="FF934D"/>
                </a:solidFill>
              </a:rPr>
              <a:t>Lookahead assertions</a:t>
            </a:r>
          </a:p>
        </p:txBody>
      </p:sp>
      <p:sp>
        <p:nvSpPr>
          <p:cNvPr id="3" name="Content Placeholder 2">
            <a:extLst>
              <a:ext uri="{FF2B5EF4-FFF2-40B4-BE49-F238E27FC236}">
                <a16:creationId xmlns:a16="http://schemas.microsoft.com/office/drawing/2014/main" id="{F7B5AC33-30DF-874B-91DD-24AA8035675B}"/>
              </a:ext>
            </a:extLst>
          </p:cNvPr>
          <p:cNvSpPr>
            <a:spLocks noGrp="1"/>
          </p:cNvSpPr>
          <p:nvPr>
            <p:ph idx="1"/>
          </p:nvPr>
        </p:nvSpPr>
        <p:spPr>
          <a:xfrm>
            <a:off x="822960" y="1200150"/>
            <a:ext cx="8092440" cy="3429000"/>
          </a:xfrm>
        </p:spPr>
        <p:txBody>
          <a:bodyPr>
            <a:normAutofit/>
          </a:bodyPr>
          <a:lstStyle/>
          <a:p>
            <a:r>
              <a:rPr lang="en-US" dirty="0">
                <a:solidFill>
                  <a:srgbClr val="0070C0"/>
                </a:solidFill>
                <a:latin typeface="Courier" pitchFamily="2" charset="0"/>
              </a:rPr>
              <a:t>(?= pattern) </a:t>
            </a:r>
            <a:r>
              <a:rPr lang="en-US" dirty="0"/>
              <a:t>is true if pattern matches, but is </a:t>
            </a:r>
            <a:r>
              <a:rPr lang="en-US" b="1" dirty="0"/>
              <a:t>zero-width; doesn't advance character pointer</a:t>
            </a:r>
          </a:p>
          <a:p>
            <a:r>
              <a:rPr lang="en-US" dirty="0">
                <a:solidFill>
                  <a:srgbClr val="0070C0"/>
                </a:solidFill>
                <a:latin typeface="Courier" pitchFamily="2" charset="0"/>
              </a:rPr>
              <a:t>(?! pattern) </a:t>
            </a:r>
            <a:r>
              <a:rPr lang="en-US" dirty="0"/>
              <a:t>true if a pattern does not match </a:t>
            </a:r>
          </a:p>
          <a:p>
            <a:r>
              <a:rPr lang="en-US" dirty="0"/>
              <a:t>How to match, at the beginning of a line, any single word that doesn’t start with “Volcano”: </a:t>
            </a:r>
          </a:p>
          <a:p>
            <a:r>
              <a:rPr lang="en-US" dirty="0">
                <a:solidFill>
                  <a:srgbClr val="0070C0"/>
                </a:solidFill>
                <a:latin typeface="Courier" pitchFamily="2" charset="0"/>
              </a:rPr>
              <a:t>/ˆ(?!Volcano)[A-Za-z]+/ </a:t>
            </a:r>
          </a:p>
          <a:p>
            <a:pPr marL="0" indent="0">
              <a:buNone/>
            </a:pPr>
            <a:endParaRPr lang="en-US" dirty="0"/>
          </a:p>
          <a:p>
            <a:endParaRPr lang="en-US" dirty="0"/>
          </a:p>
        </p:txBody>
      </p:sp>
    </p:spTree>
    <p:extLst>
      <p:ext uri="{BB962C8B-B14F-4D97-AF65-F5344CB8AC3E}">
        <p14:creationId xmlns:p14="http://schemas.microsoft.com/office/powerpoint/2010/main" val="1059697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solidFill>
                  <a:srgbClr val="FF934D"/>
                </a:solidFill>
              </a:rPr>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8244840" cy="3429000"/>
          </a:xfrm>
        </p:spPr>
        <p:txBody>
          <a:bodyPr>
            <a:noAutofit/>
          </a:bodyPr>
          <a:lstStyle/>
          <a:p>
            <a:r>
              <a:rPr lang="en-US" dirty="0"/>
              <a:t>Early NLP system that imitated a Rogerian psychotherapist </a:t>
            </a:r>
          </a:p>
          <a:p>
            <a:pPr lvl="1"/>
            <a:r>
              <a:rPr lang="en-US" dirty="0"/>
              <a:t>Joseph </a:t>
            </a:r>
            <a:r>
              <a:rPr lang="en-US" dirty="0" err="1"/>
              <a:t>Weizenbaum</a:t>
            </a:r>
            <a:r>
              <a:rPr lang="en-US" dirty="0"/>
              <a:t>, 1966. </a:t>
            </a:r>
          </a:p>
          <a:p>
            <a:endParaRPr lang="en-US" dirty="0"/>
          </a:p>
          <a:p>
            <a:r>
              <a:rPr lang="en-US" dirty="0"/>
              <a:t>Uses pattern matching to match, e.g.,:</a:t>
            </a:r>
          </a:p>
          <a:p>
            <a:pPr lvl="1"/>
            <a:r>
              <a:rPr lang="en-US" dirty="0">
                <a:solidFill>
                  <a:srgbClr val="0070C0"/>
                </a:solidFill>
                <a:latin typeface="Courier" pitchFamily="2" charset="0"/>
              </a:rPr>
              <a:t>“I need X” </a:t>
            </a:r>
          </a:p>
          <a:p>
            <a:pPr marL="150876" lvl="1" indent="0">
              <a:buNone/>
            </a:pPr>
            <a:r>
              <a:rPr lang="en-US" sz="2800" dirty="0"/>
              <a:t>and translates them into, e.g.</a:t>
            </a:r>
          </a:p>
          <a:p>
            <a:pPr lvl="1"/>
            <a:r>
              <a:rPr lang="en-US" dirty="0">
                <a:solidFill>
                  <a:srgbClr val="0070C0"/>
                </a:solidFill>
                <a:latin typeface="Courier" pitchFamily="2" charset="0"/>
              </a:rPr>
              <a:t>“What would it mean to you if you got X? </a:t>
            </a:r>
          </a:p>
        </p:txBody>
      </p:sp>
    </p:spTree>
    <p:extLst>
      <p:ext uri="{BB962C8B-B14F-4D97-AF65-F5344CB8AC3E}">
        <p14:creationId xmlns:p14="http://schemas.microsoft.com/office/powerpoint/2010/main" val="3847098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solidFill>
                  <a:srgbClr val="FF934D"/>
                </a:solidFill>
              </a:rPr>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7543801" cy="3429000"/>
          </a:xfrm>
        </p:spPr>
        <p:txBody>
          <a:bodyPr>
            <a:noAutofit/>
          </a:bodyPr>
          <a:lstStyle/>
          <a:p>
            <a:pPr marL="0" indent="0">
              <a:buNone/>
            </a:pPr>
            <a:r>
              <a:rPr lang="en-US" sz="2600" dirty="0"/>
              <a:t>Men are all alike.</a:t>
            </a:r>
            <a:br>
              <a:rPr lang="en-US" sz="2600" dirty="0"/>
            </a:br>
            <a:r>
              <a:rPr lang="en-US" sz="2600" dirty="0">
                <a:solidFill>
                  <a:srgbClr val="00B050"/>
                </a:solidFill>
              </a:rPr>
              <a:t>IN WHAT WAY</a:t>
            </a:r>
            <a:endParaRPr lang="en-US" sz="2600" dirty="0"/>
          </a:p>
          <a:p>
            <a:pPr marL="0" indent="0">
              <a:buNone/>
            </a:pPr>
            <a:r>
              <a:rPr lang="en-US" sz="2600" dirty="0"/>
              <a:t>They're always bugging us about something or other. </a:t>
            </a:r>
            <a:r>
              <a:rPr lang="en-US" sz="2600" dirty="0">
                <a:solidFill>
                  <a:srgbClr val="00B050"/>
                </a:solidFill>
              </a:rPr>
              <a:t>CAN YOU THINK OF A SPECIFIC EXAMPLE </a:t>
            </a:r>
          </a:p>
          <a:p>
            <a:pPr marL="0" indent="0">
              <a:buNone/>
            </a:pPr>
            <a:r>
              <a:rPr lang="en-US" sz="2600" dirty="0"/>
              <a:t>Well, my boyfriend made me come here.</a:t>
            </a:r>
            <a:br>
              <a:rPr lang="en-US" sz="2600" dirty="0"/>
            </a:br>
            <a:r>
              <a:rPr lang="en-US" sz="2600" dirty="0">
                <a:solidFill>
                  <a:srgbClr val="00B050"/>
                </a:solidFill>
              </a:rPr>
              <a:t>YOUR BOYFRIEND MADE YOU COME HERE </a:t>
            </a:r>
          </a:p>
          <a:p>
            <a:pPr marL="0" indent="0">
              <a:buNone/>
            </a:pPr>
            <a:r>
              <a:rPr lang="en-US" sz="2600" dirty="0"/>
              <a:t>He says I'm depressed much of the time.</a:t>
            </a:r>
            <a:br>
              <a:rPr lang="en-US" sz="2600" dirty="0"/>
            </a:br>
            <a:r>
              <a:rPr lang="en-US" sz="2600" dirty="0">
                <a:solidFill>
                  <a:srgbClr val="00B050"/>
                </a:solidFill>
              </a:rPr>
              <a:t>I AM SORRY TO HEAR YOU ARE DEPRESSED </a:t>
            </a:r>
          </a:p>
        </p:txBody>
      </p:sp>
    </p:spTree>
    <p:extLst>
      <p:ext uri="{BB962C8B-B14F-4D97-AF65-F5344CB8AC3E}">
        <p14:creationId xmlns:p14="http://schemas.microsoft.com/office/powerpoint/2010/main" val="2161748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1DCC-7DC2-CB45-B174-F86CD1C63159}"/>
              </a:ext>
            </a:extLst>
          </p:cNvPr>
          <p:cNvSpPr>
            <a:spLocks noGrp="1"/>
          </p:cNvSpPr>
          <p:nvPr>
            <p:ph type="title"/>
          </p:nvPr>
        </p:nvSpPr>
        <p:spPr/>
        <p:txBody>
          <a:bodyPr/>
          <a:lstStyle/>
          <a:p>
            <a:r>
              <a:rPr lang="en-US" dirty="0">
                <a:solidFill>
                  <a:srgbClr val="FF934D"/>
                </a:solidFill>
              </a:rPr>
              <a:t>How ELIZA works</a:t>
            </a:r>
          </a:p>
        </p:txBody>
      </p:sp>
      <p:sp>
        <p:nvSpPr>
          <p:cNvPr id="3" name="Content Placeholder 2">
            <a:extLst>
              <a:ext uri="{FF2B5EF4-FFF2-40B4-BE49-F238E27FC236}">
                <a16:creationId xmlns:a16="http://schemas.microsoft.com/office/drawing/2014/main" id="{9F854953-485B-6B45-91CE-A27B6E7F6738}"/>
              </a:ext>
            </a:extLst>
          </p:cNvPr>
          <p:cNvSpPr>
            <a:spLocks noGrp="1"/>
          </p:cNvSpPr>
          <p:nvPr>
            <p:ph idx="1"/>
          </p:nvPr>
        </p:nvSpPr>
        <p:spPr>
          <a:xfrm>
            <a:off x="822960" y="1200150"/>
            <a:ext cx="7940040" cy="3429000"/>
          </a:xfrm>
        </p:spPr>
        <p:txBody>
          <a:bodyPr/>
          <a:lstStyle/>
          <a:p>
            <a:r>
              <a:rPr lang="en-US" sz="2400" dirty="0"/>
              <a:t>s/.* I’M (</a:t>
            </a:r>
            <a:r>
              <a:rPr lang="en-US" sz="2400" dirty="0" err="1"/>
              <a:t>depressed|sad</a:t>
            </a:r>
            <a:r>
              <a:rPr lang="en-US" sz="2400" dirty="0"/>
              <a:t>) .*/I AM SORRY TO HEAR YOU ARE \1/ </a:t>
            </a:r>
          </a:p>
          <a:p>
            <a:r>
              <a:rPr lang="en-US" sz="2400" dirty="0"/>
              <a:t>s/.* I AM (</a:t>
            </a:r>
            <a:r>
              <a:rPr lang="en-US" sz="2400" dirty="0" err="1"/>
              <a:t>depressed|sad</a:t>
            </a:r>
            <a:r>
              <a:rPr lang="en-US" sz="2400" dirty="0"/>
              <a:t>) .*/WHY DO YOU THINK YOU ARE \1/</a:t>
            </a:r>
          </a:p>
          <a:p>
            <a:r>
              <a:rPr lang="en-US" sz="2400" dirty="0"/>
              <a:t>s/.* all .*/IN WHAT WAY?/ </a:t>
            </a:r>
          </a:p>
          <a:p>
            <a:r>
              <a:rPr lang="en-US" sz="2400" dirty="0"/>
              <a:t>s/.* always .*/CAN YOU THINK OF A SPECIFIC EXAMPLE?/ </a:t>
            </a:r>
          </a:p>
          <a:p>
            <a:pPr marL="0" indent="0">
              <a:buNone/>
            </a:pPr>
            <a:endParaRPr lang="en-US" dirty="0"/>
          </a:p>
        </p:txBody>
      </p:sp>
    </p:spTree>
    <p:extLst>
      <p:ext uri="{BB962C8B-B14F-4D97-AF65-F5344CB8AC3E}">
        <p14:creationId xmlns:p14="http://schemas.microsoft.com/office/powerpoint/2010/main" val="1103654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4BBC6-6B2A-7D30-47D1-9A2E681F1935}"/>
            </a:ext>
          </a:extLst>
        </p:cNvPr>
        <p:cNvGrpSpPr/>
        <p:nvPr/>
      </p:nvGrpSpPr>
      <p:grpSpPr>
        <a:xfrm>
          <a:off x="0" y="0"/>
          <a:ext cx="0" cy="0"/>
          <a:chOff x="0" y="0"/>
          <a:chExt cx="0" cy="0"/>
        </a:xfrm>
      </p:grpSpPr>
      <p:pic>
        <p:nvPicPr>
          <p:cNvPr id="3" name="Google Shape;54;p13">
            <a:extLst>
              <a:ext uri="{FF2B5EF4-FFF2-40B4-BE49-F238E27FC236}">
                <a16:creationId xmlns:a16="http://schemas.microsoft.com/office/drawing/2014/main" id="{1932C5A9-122D-62C7-8486-BF7AAF0FB281}"/>
              </a:ext>
            </a:extLst>
          </p:cNvPr>
          <p:cNvPicPr preferRelativeResize="0"/>
          <p:nvPr/>
        </p:nvPicPr>
        <p:blipFill rotWithShape="1">
          <a:blip r:embed="rId3">
            <a:alphaModFix/>
          </a:blip>
          <a:srcRect t="13617"/>
          <a:stretch/>
        </p:blipFill>
        <p:spPr>
          <a:xfrm flipH="1">
            <a:off x="-2" y="0"/>
            <a:ext cx="6664035" cy="5143500"/>
          </a:xfrm>
          <a:prstGeom prst="rect">
            <a:avLst/>
          </a:prstGeom>
          <a:noFill/>
          <a:ln>
            <a:noFill/>
          </a:ln>
        </p:spPr>
      </p:pic>
      <p:sp>
        <p:nvSpPr>
          <p:cNvPr id="6" name="Subtitle 5">
            <a:extLst>
              <a:ext uri="{FF2B5EF4-FFF2-40B4-BE49-F238E27FC236}">
                <a16:creationId xmlns:a16="http://schemas.microsoft.com/office/drawing/2014/main" id="{28C56B95-297B-B608-E871-CBEF93F2DA73}"/>
              </a:ext>
            </a:extLst>
          </p:cNvPr>
          <p:cNvSpPr>
            <a:spLocks noGrp="1"/>
          </p:cNvSpPr>
          <p:nvPr>
            <p:ph idx="1"/>
          </p:nvPr>
        </p:nvSpPr>
        <p:spPr/>
        <p:txBody>
          <a:bodyPr>
            <a:normAutofit/>
          </a:bodyPr>
          <a:lstStyle/>
          <a:p>
            <a:pPr marL="0" lvl="0" indent="0" algn="l" rtl="0">
              <a:spcBef>
                <a:spcPts val="0"/>
              </a:spcBef>
              <a:spcAft>
                <a:spcPts val="0"/>
              </a:spcAft>
              <a:buNone/>
            </a:pPr>
            <a:r>
              <a:rPr lang="it-IT" sz="3200" b="1" dirty="0" err="1">
                <a:solidFill>
                  <a:srgbClr val="2E4153"/>
                </a:solidFill>
                <a:latin typeface="Ubuntu"/>
                <a:ea typeface="Ubuntu"/>
                <a:cs typeface="Ubuntu"/>
                <a:sym typeface="Ubuntu"/>
              </a:rPr>
              <a:t>Substitutions</a:t>
            </a:r>
            <a:r>
              <a:rPr lang="it-IT" sz="3200" b="1" dirty="0">
                <a:solidFill>
                  <a:srgbClr val="2E4153"/>
                </a:solidFill>
                <a:latin typeface="Ubuntu"/>
                <a:ea typeface="Ubuntu"/>
                <a:cs typeface="Ubuntu"/>
                <a:sym typeface="Ubuntu"/>
              </a:rPr>
              <a:t> and ELIZA</a:t>
            </a:r>
          </a:p>
        </p:txBody>
      </p:sp>
      <p:sp>
        <p:nvSpPr>
          <p:cNvPr id="2" name="Text Placeholder 1">
            <a:extLst>
              <a:ext uri="{FF2B5EF4-FFF2-40B4-BE49-F238E27FC236}">
                <a16:creationId xmlns:a16="http://schemas.microsoft.com/office/drawing/2014/main" id="{A50A3A5F-B551-EE8E-B50E-819A5B151D92}"/>
              </a:ext>
            </a:extLst>
          </p:cNvPr>
          <p:cNvSpPr>
            <a:spLocks noGrp="1"/>
          </p:cNvSpPr>
          <p:nvPr>
            <p:ph type="body" sz="half" idx="2"/>
          </p:nvPr>
        </p:nvSpPr>
        <p:spPr/>
        <p:txBody>
          <a:bodyPr/>
          <a:lstStyle/>
          <a:p>
            <a:endParaRPr lang="en-US" dirty="0"/>
          </a:p>
        </p:txBody>
      </p:sp>
      <p:sp>
        <p:nvSpPr>
          <p:cNvPr id="4" name="Google Shape;55;p13">
            <a:extLst>
              <a:ext uri="{FF2B5EF4-FFF2-40B4-BE49-F238E27FC236}">
                <a16:creationId xmlns:a16="http://schemas.microsoft.com/office/drawing/2014/main" id="{C07045DE-B4F5-917A-0A48-7523620597B9}"/>
              </a:ext>
            </a:extLst>
          </p:cNvPr>
          <p:cNvSpPr txBox="1"/>
          <p:nvPr/>
        </p:nvSpPr>
        <p:spPr>
          <a:xfrm>
            <a:off x="3460238" y="3012254"/>
            <a:ext cx="4768800" cy="6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FF934C"/>
                </a:solidFill>
                <a:latin typeface="Ubuntu"/>
                <a:ea typeface="Ubuntu"/>
                <a:cs typeface="Ubuntu"/>
                <a:sym typeface="Ubuntu"/>
              </a:rPr>
              <a:t>Text Processing</a:t>
            </a:r>
          </a:p>
        </p:txBody>
      </p:sp>
      <p:sp>
        <p:nvSpPr>
          <p:cNvPr id="8" name="Titolo 7">
            <a:extLst>
              <a:ext uri="{FF2B5EF4-FFF2-40B4-BE49-F238E27FC236}">
                <a16:creationId xmlns:a16="http://schemas.microsoft.com/office/drawing/2014/main" id="{6A618F93-72FD-B682-2075-4F76F4F0AF8C}"/>
              </a:ext>
            </a:extLst>
          </p:cNvPr>
          <p:cNvSpPr>
            <a:spLocks noGrp="1"/>
          </p:cNvSpPr>
          <p:nvPr>
            <p:ph type="title"/>
          </p:nvPr>
        </p:nvSpPr>
        <p:spPr/>
        <p:txBody>
          <a:bodyPr/>
          <a:lstStyle/>
          <a:p>
            <a:endParaRPr lang="it-IT"/>
          </a:p>
        </p:txBody>
      </p:sp>
    </p:spTree>
    <p:extLst>
      <p:ext uri="{BB962C8B-B14F-4D97-AF65-F5344CB8AC3E}">
        <p14:creationId xmlns:p14="http://schemas.microsoft.com/office/powerpoint/2010/main" val="1597768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4296CE-5BDE-7A41-2AC8-6D7BCB245C49}"/>
              </a:ext>
            </a:extLst>
          </p:cNvPr>
          <p:cNvSpPr>
            <a:spLocks noGrp="1"/>
          </p:cNvSpPr>
          <p:nvPr>
            <p:ph type="title"/>
          </p:nvPr>
        </p:nvSpPr>
        <p:spPr/>
        <p:txBody>
          <a:bodyPr>
            <a:normAutofit fontScale="90000"/>
          </a:bodyPr>
          <a:lstStyle/>
          <a:p>
            <a:r>
              <a:rPr lang="en-US" dirty="0">
                <a:solidFill>
                  <a:srgbClr val="FF934D"/>
                </a:solidFill>
              </a:rPr>
              <a:t>Exercise on Regex</a:t>
            </a:r>
            <a:endParaRPr lang="it-IT" dirty="0"/>
          </a:p>
        </p:txBody>
      </p:sp>
      <p:sp>
        <p:nvSpPr>
          <p:cNvPr id="3" name="Segnaposto testo 2">
            <a:extLst>
              <a:ext uri="{FF2B5EF4-FFF2-40B4-BE49-F238E27FC236}">
                <a16:creationId xmlns:a16="http://schemas.microsoft.com/office/drawing/2014/main" id="{E82EE78B-F5AA-F268-B640-286C6E819270}"/>
              </a:ext>
            </a:extLst>
          </p:cNvPr>
          <p:cNvSpPr>
            <a:spLocks noGrp="1"/>
          </p:cNvSpPr>
          <p:nvPr>
            <p:ph type="body" idx="1"/>
          </p:nvPr>
        </p:nvSpPr>
        <p:spPr/>
        <p:txBody>
          <a:bodyPr/>
          <a:lstStyle/>
          <a:p>
            <a:endParaRPr lang="it-IT"/>
          </a:p>
        </p:txBody>
      </p:sp>
    </p:spTree>
    <p:extLst>
      <p:ext uri="{BB962C8B-B14F-4D97-AF65-F5344CB8AC3E}">
        <p14:creationId xmlns:p14="http://schemas.microsoft.com/office/powerpoint/2010/main" val="2244021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p:nvPr/>
        </p:nvSpPr>
        <p:spPr>
          <a:xfrm>
            <a:off x="0" y="-975"/>
            <a:ext cx="9144000" cy="4485000"/>
          </a:xfrm>
          <a:prstGeom prst="rect">
            <a:avLst/>
          </a:prstGeom>
          <a:solidFill>
            <a:srgbClr val="F2F6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2F6F0"/>
              </a:solidFill>
            </a:endParaRPr>
          </a:p>
        </p:txBody>
      </p:sp>
      <p:pic>
        <p:nvPicPr>
          <p:cNvPr id="82" name="Google Shape;82;p16"/>
          <p:cNvPicPr preferRelativeResize="0"/>
          <p:nvPr/>
        </p:nvPicPr>
        <p:blipFill>
          <a:blip r:embed="rId3">
            <a:alphaModFix/>
          </a:blip>
          <a:stretch>
            <a:fillRect/>
          </a:stretch>
        </p:blipFill>
        <p:spPr>
          <a:xfrm>
            <a:off x="545125" y="4703125"/>
            <a:ext cx="912725" cy="295125"/>
          </a:xfrm>
          <a:prstGeom prst="rect">
            <a:avLst/>
          </a:prstGeom>
          <a:noFill/>
          <a:ln>
            <a:noFill/>
          </a:ln>
        </p:spPr>
      </p:pic>
      <p:pic>
        <p:nvPicPr>
          <p:cNvPr id="83" name="Google Shape;83;p16"/>
          <p:cNvPicPr preferRelativeResize="0"/>
          <p:nvPr/>
        </p:nvPicPr>
        <p:blipFill>
          <a:blip r:embed="rId4">
            <a:alphaModFix/>
          </a:blip>
          <a:stretch>
            <a:fillRect/>
          </a:stretch>
        </p:blipFill>
        <p:spPr>
          <a:xfrm>
            <a:off x="7854550" y="4770799"/>
            <a:ext cx="964848" cy="159800"/>
          </a:xfrm>
          <a:prstGeom prst="rect">
            <a:avLst/>
          </a:prstGeom>
          <a:noFill/>
          <a:ln>
            <a:noFill/>
          </a:ln>
        </p:spPr>
      </p:pic>
      <p:sp>
        <p:nvSpPr>
          <p:cNvPr id="84" name="Google Shape;84;p16"/>
          <p:cNvSpPr/>
          <p:nvPr/>
        </p:nvSpPr>
        <p:spPr>
          <a:xfrm rot="10800000">
            <a:off x="7917007" y="7"/>
            <a:ext cx="1227000" cy="3250200"/>
          </a:xfrm>
          <a:prstGeom prst="rtTriangle">
            <a:avLst/>
          </a:prstGeom>
          <a:solidFill>
            <a:srgbClr val="FF934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 name="Google Shape;85;p16"/>
          <p:cNvSpPr/>
          <p:nvPr/>
        </p:nvSpPr>
        <p:spPr>
          <a:xfrm rot="-5400000" flipH="1">
            <a:off x="6220644" y="-1934625"/>
            <a:ext cx="989700" cy="4857000"/>
          </a:xfrm>
          <a:prstGeom prst="rtTriangle">
            <a:avLst/>
          </a:prstGeom>
          <a:solidFill>
            <a:srgbClr val="2E41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 name="Google Shape;86;p16"/>
          <p:cNvSpPr txBox="1"/>
          <p:nvPr/>
        </p:nvSpPr>
        <p:spPr>
          <a:xfrm>
            <a:off x="545125" y="558052"/>
            <a:ext cx="5210736" cy="54696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000" b="1" dirty="0">
                <a:solidFill>
                  <a:srgbClr val="FF934C"/>
                </a:solidFill>
                <a:latin typeface="Ubuntu"/>
                <a:ea typeface="Ubuntu"/>
                <a:cs typeface="Ubuntu"/>
                <a:sym typeface="Ubuntu"/>
              </a:rPr>
              <a:t>Temptative (outline) of the course</a:t>
            </a:r>
            <a:endParaRPr sz="2000" b="1" dirty="0">
              <a:solidFill>
                <a:srgbClr val="FF934C"/>
              </a:solidFill>
              <a:latin typeface="Ubuntu"/>
              <a:ea typeface="Ubuntu"/>
              <a:cs typeface="Ubuntu"/>
              <a:sym typeface="Ubuntu"/>
            </a:endParaRPr>
          </a:p>
        </p:txBody>
      </p:sp>
      <p:sp>
        <p:nvSpPr>
          <p:cNvPr id="87" name="Google Shape;87;p16"/>
          <p:cNvSpPr txBox="1"/>
          <p:nvPr/>
        </p:nvSpPr>
        <p:spPr>
          <a:xfrm>
            <a:off x="545126" y="1105020"/>
            <a:ext cx="7788900" cy="3508623"/>
          </a:xfrm>
          <a:prstGeom prst="rect">
            <a:avLst/>
          </a:prstGeom>
          <a:noFill/>
          <a:ln>
            <a:noFill/>
          </a:ln>
        </p:spPr>
        <p:txBody>
          <a:bodyPr spcFirstLastPara="1" wrap="square" lIns="91425" tIns="91425" rIns="91425" bIns="91425" anchor="t" anchorCtr="0">
            <a:spAutoFit/>
          </a:bodyPr>
          <a:lstStyle/>
          <a:p>
            <a:pPr marL="285750" lvl="0" indent="-285750" algn="l" rtl="0">
              <a:lnSpc>
                <a:spcPct val="150000"/>
              </a:lnSpc>
              <a:spcBef>
                <a:spcPts val="0"/>
              </a:spcBef>
              <a:spcAft>
                <a:spcPts val="0"/>
              </a:spcAft>
              <a:buFont typeface="Arial" panose="020B0604020202020204" pitchFamily="34" charset="0"/>
              <a:buChar char="•"/>
            </a:pPr>
            <a:r>
              <a:rPr lang="it" sz="1600" b="1" dirty="0">
                <a:solidFill>
                  <a:srgbClr val="2E4153"/>
                </a:solidFill>
                <a:latin typeface="Ubuntu"/>
                <a:ea typeface="Ubuntu"/>
                <a:cs typeface="Ubuntu"/>
                <a:sym typeface="Ubuntu"/>
              </a:rPr>
              <a:t>Intro on AI, ML and NLP</a:t>
            </a:r>
          </a:p>
          <a:p>
            <a:pPr marL="285750" lvl="0" indent="-285750" algn="l" rtl="0">
              <a:lnSpc>
                <a:spcPct val="150000"/>
              </a:lnSpc>
              <a:spcBef>
                <a:spcPts val="0"/>
              </a:spcBef>
              <a:spcAft>
                <a:spcPts val="0"/>
              </a:spcAft>
              <a:buFont typeface="Arial" panose="020B0604020202020204" pitchFamily="34" charset="0"/>
              <a:buChar char="•"/>
            </a:pPr>
            <a:r>
              <a:rPr lang="it" sz="1600" b="1" dirty="0">
                <a:solidFill>
                  <a:srgbClr val="2E4153"/>
                </a:solidFill>
                <a:latin typeface="Ubuntu"/>
                <a:ea typeface="Ubuntu"/>
                <a:cs typeface="Ubuntu"/>
                <a:sym typeface="Ubuntu"/>
              </a:rPr>
              <a:t>Text Processing</a:t>
            </a:r>
          </a:p>
          <a:p>
            <a:pPr marL="285750" lvl="0" indent="-285750" algn="l" rtl="0">
              <a:lnSpc>
                <a:spcPct val="150000"/>
              </a:lnSpc>
              <a:spcBef>
                <a:spcPts val="0"/>
              </a:spcBef>
              <a:spcAft>
                <a:spcPts val="0"/>
              </a:spcAft>
              <a:buFont typeface="Arial" panose="020B0604020202020204" pitchFamily="34" charset="0"/>
              <a:buChar char="•"/>
            </a:pPr>
            <a:r>
              <a:rPr lang="it" sz="1600" b="1" dirty="0">
                <a:solidFill>
                  <a:srgbClr val="2E4153"/>
                </a:solidFill>
                <a:latin typeface="Ubuntu"/>
                <a:ea typeface="Ubuntu"/>
                <a:cs typeface="Ubuntu"/>
                <a:sym typeface="Ubuntu"/>
              </a:rPr>
              <a:t>Words and Corpora</a:t>
            </a:r>
          </a:p>
          <a:p>
            <a:pPr marL="285750" lvl="0" indent="-285750" algn="l" rtl="0">
              <a:lnSpc>
                <a:spcPct val="150000"/>
              </a:lnSpc>
              <a:spcBef>
                <a:spcPts val="0"/>
              </a:spcBef>
              <a:spcAft>
                <a:spcPts val="0"/>
              </a:spcAft>
              <a:buFont typeface="Arial" panose="020B0604020202020204" pitchFamily="34" charset="0"/>
              <a:buChar char="•"/>
            </a:pPr>
            <a:r>
              <a:rPr lang="it-IT" sz="1600" b="1" dirty="0" err="1">
                <a:solidFill>
                  <a:srgbClr val="2E4153"/>
                </a:solidFill>
                <a:latin typeface="Ubuntu"/>
                <a:ea typeface="Ubuntu"/>
                <a:cs typeface="Ubuntu"/>
                <a:sym typeface="Ubuntu"/>
              </a:rPr>
              <a:t>Lexical</a:t>
            </a:r>
            <a:r>
              <a:rPr lang="it" sz="1600" b="1" dirty="0">
                <a:solidFill>
                  <a:srgbClr val="2E4153"/>
                </a:solidFill>
                <a:latin typeface="Ubuntu"/>
                <a:ea typeface="Ubuntu"/>
                <a:cs typeface="Ubuntu"/>
                <a:sym typeface="Ubuntu"/>
              </a:rPr>
              <a:t> similarity</a:t>
            </a:r>
          </a:p>
          <a:p>
            <a:pPr marL="285750" lvl="0" indent="-285750" algn="l" rtl="0">
              <a:lnSpc>
                <a:spcPct val="150000"/>
              </a:lnSpc>
              <a:spcBef>
                <a:spcPts val="0"/>
              </a:spcBef>
              <a:spcAft>
                <a:spcPts val="0"/>
              </a:spcAft>
              <a:buFont typeface="Arial" panose="020B0604020202020204" pitchFamily="34" charset="0"/>
              <a:buChar char="•"/>
            </a:pPr>
            <a:r>
              <a:rPr lang="it" sz="1600" b="1" dirty="0">
                <a:solidFill>
                  <a:srgbClr val="2E4153"/>
                </a:solidFill>
                <a:latin typeface="Ubuntu"/>
                <a:ea typeface="Ubuntu"/>
                <a:cs typeface="Ubuntu"/>
                <a:sym typeface="Ubuntu"/>
              </a:rPr>
              <a:t>Language Modeling</a:t>
            </a:r>
          </a:p>
          <a:p>
            <a:pPr marL="285750" lvl="0" indent="-285750" algn="l" rtl="0">
              <a:lnSpc>
                <a:spcPct val="150000"/>
              </a:lnSpc>
              <a:spcBef>
                <a:spcPts val="0"/>
              </a:spcBef>
              <a:spcAft>
                <a:spcPts val="0"/>
              </a:spcAft>
              <a:buFont typeface="Arial" panose="020B0604020202020204" pitchFamily="34" charset="0"/>
              <a:buChar char="•"/>
            </a:pPr>
            <a:r>
              <a:rPr lang="it" sz="1600" b="1" dirty="0">
                <a:solidFill>
                  <a:srgbClr val="2E4153"/>
                </a:solidFill>
                <a:latin typeface="Ubuntu"/>
                <a:ea typeface="Ubuntu"/>
                <a:cs typeface="Ubuntu"/>
                <a:sym typeface="Ubuntu"/>
              </a:rPr>
              <a:t>Text Classification</a:t>
            </a:r>
          </a:p>
          <a:p>
            <a:pPr marL="285750" lvl="0" indent="-285750" algn="l" rtl="0">
              <a:lnSpc>
                <a:spcPct val="150000"/>
              </a:lnSpc>
              <a:spcBef>
                <a:spcPts val="0"/>
              </a:spcBef>
              <a:spcAft>
                <a:spcPts val="0"/>
              </a:spcAft>
              <a:buFont typeface="Arial" panose="020B0604020202020204" pitchFamily="34" charset="0"/>
              <a:buChar char="•"/>
            </a:pPr>
            <a:r>
              <a:rPr lang="it" sz="1600" b="1" dirty="0">
                <a:solidFill>
                  <a:srgbClr val="2E4153"/>
                </a:solidFill>
                <a:latin typeface="Ubuntu"/>
                <a:ea typeface="Ubuntu"/>
                <a:cs typeface="Ubuntu"/>
                <a:sym typeface="Ubuntu"/>
              </a:rPr>
              <a:t>Semantic similarity</a:t>
            </a:r>
          </a:p>
          <a:p>
            <a:pPr marL="285750" lvl="0" indent="-285750" algn="l" rtl="0">
              <a:lnSpc>
                <a:spcPct val="150000"/>
              </a:lnSpc>
              <a:spcBef>
                <a:spcPts val="0"/>
              </a:spcBef>
              <a:spcAft>
                <a:spcPts val="0"/>
              </a:spcAft>
              <a:buFont typeface="Arial" panose="020B0604020202020204" pitchFamily="34" charset="0"/>
              <a:buChar char="•"/>
            </a:pPr>
            <a:r>
              <a:rPr lang="it" sz="1600" b="1" dirty="0">
                <a:solidFill>
                  <a:srgbClr val="2E4153"/>
                </a:solidFill>
                <a:latin typeface="Ubuntu"/>
                <a:ea typeface="Ubuntu"/>
                <a:cs typeface="Ubuntu"/>
                <a:sym typeface="Ubuntu"/>
              </a:rPr>
              <a:t>Knowledge Graphs</a:t>
            </a:r>
          </a:p>
          <a:p>
            <a:pPr marL="285750" lvl="0" indent="-285750" algn="l" rtl="0">
              <a:lnSpc>
                <a:spcPct val="150000"/>
              </a:lnSpc>
              <a:spcBef>
                <a:spcPts val="0"/>
              </a:spcBef>
              <a:spcAft>
                <a:spcPts val="0"/>
              </a:spcAft>
              <a:buFont typeface="Arial" panose="020B0604020202020204" pitchFamily="34" charset="0"/>
              <a:buChar char="•"/>
            </a:pPr>
            <a:r>
              <a:rPr lang="it" sz="1600" b="1" dirty="0">
                <a:solidFill>
                  <a:srgbClr val="2E4153"/>
                </a:solidFill>
                <a:latin typeface="Ubuntu"/>
                <a:ea typeface="Ubuntu"/>
                <a:cs typeface="Ubuntu"/>
                <a:sym typeface="Ubuntu"/>
              </a:rPr>
              <a:t>Intro to Large Language Models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CF725-D1B5-7CE0-89F0-13363EF7BBC3}"/>
            </a:ext>
          </a:extLst>
        </p:cNvPr>
        <p:cNvGrpSpPr/>
        <p:nvPr/>
      </p:nvGrpSpPr>
      <p:grpSpPr>
        <a:xfrm>
          <a:off x="0" y="0"/>
          <a:ext cx="0" cy="0"/>
          <a:chOff x="0" y="0"/>
          <a:chExt cx="0" cy="0"/>
        </a:xfrm>
      </p:grpSpPr>
      <p:pic>
        <p:nvPicPr>
          <p:cNvPr id="3" name="Google Shape;54;p13">
            <a:extLst>
              <a:ext uri="{FF2B5EF4-FFF2-40B4-BE49-F238E27FC236}">
                <a16:creationId xmlns:a16="http://schemas.microsoft.com/office/drawing/2014/main" id="{ECCCC630-1A0C-E682-BFFC-0CD7F12BA4D6}"/>
              </a:ext>
            </a:extLst>
          </p:cNvPr>
          <p:cNvPicPr preferRelativeResize="0"/>
          <p:nvPr/>
        </p:nvPicPr>
        <p:blipFill rotWithShape="1">
          <a:blip r:embed="rId3">
            <a:alphaModFix/>
          </a:blip>
          <a:srcRect t="13617"/>
          <a:stretch/>
        </p:blipFill>
        <p:spPr>
          <a:xfrm flipH="1">
            <a:off x="-2" y="0"/>
            <a:ext cx="6664035" cy="5143500"/>
          </a:xfrm>
          <a:prstGeom prst="rect">
            <a:avLst/>
          </a:prstGeom>
          <a:noFill/>
          <a:ln>
            <a:noFill/>
          </a:ln>
        </p:spPr>
      </p:pic>
      <p:sp>
        <p:nvSpPr>
          <p:cNvPr id="6" name="Subtitle 5">
            <a:extLst>
              <a:ext uri="{FF2B5EF4-FFF2-40B4-BE49-F238E27FC236}">
                <a16:creationId xmlns:a16="http://schemas.microsoft.com/office/drawing/2014/main" id="{CA0743AE-8C74-78FC-2AF2-752350157B00}"/>
              </a:ext>
            </a:extLst>
          </p:cNvPr>
          <p:cNvSpPr>
            <a:spLocks noGrp="1"/>
          </p:cNvSpPr>
          <p:nvPr>
            <p:ph idx="1"/>
          </p:nvPr>
        </p:nvSpPr>
        <p:spPr/>
        <p:txBody>
          <a:bodyPr>
            <a:normAutofit/>
          </a:bodyPr>
          <a:lstStyle/>
          <a:p>
            <a:pPr marL="0" lvl="0" indent="0" algn="l" rtl="0">
              <a:spcBef>
                <a:spcPts val="0"/>
              </a:spcBef>
              <a:spcAft>
                <a:spcPts val="0"/>
              </a:spcAft>
              <a:buNone/>
            </a:pPr>
            <a:r>
              <a:rPr lang="it-IT" sz="3200" b="1" dirty="0">
                <a:solidFill>
                  <a:srgbClr val="2E4153"/>
                </a:solidFill>
                <a:latin typeface="Ubuntu"/>
                <a:ea typeface="Ubuntu"/>
                <a:cs typeface="Ubuntu"/>
                <a:sym typeface="Ubuntu"/>
              </a:rPr>
              <a:t>Regular </a:t>
            </a:r>
            <a:r>
              <a:rPr lang="it-IT" sz="3200" b="1" dirty="0" err="1">
                <a:solidFill>
                  <a:srgbClr val="2E4153"/>
                </a:solidFill>
                <a:latin typeface="Ubuntu"/>
                <a:ea typeface="Ubuntu"/>
                <a:cs typeface="Ubuntu"/>
                <a:sym typeface="Ubuntu"/>
              </a:rPr>
              <a:t>Expressions</a:t>
            </a:r>
            <a:endParaRPr lang="it-IT" sz="3200" b="1" dirty="0">
              <a:solidFill>
                <a:srgbClr val="2E4153"/>
              </a:solidFill>
              <a:latin typeface="Ubuntu"/>
              <a:ea typeface="Ubuntu"/>
              <a:cs typeface="Ubuntu"/>
              <a:sym typeface="Ubuntu"/>
            </a:endParaRPr>
          </a:p>
        </p:txBody>
      </p:sp>
      <p:sp>
        <p:nvSpPr>
          <p:cNvPr id="2" name="Text Placeholder 1">
            <a:extLst>
              <a:ext uri="{FF2B5EF4-FFF2-40B4-BE49-F238E27FC236}">
                <a16:creationId xmlns:a16="http://schemas.microsoft.com/office/drawing/2014/main" id="{3AFE12D6-400D-EE71-7FBD-B63CD599AD34}"/>
              </a:ext>
            </a:extLst>
          </p:cNvPr>
          <p:cNvSpPr>
            <a:spLocks noGrp="1"/>
          </p:cNvSpPr>
          <p:nvPr>
            <p:ph type="body" sz="half" idx="2"/>
          </p:nvPr>
        </p:nvSpPr>
        <p:spPr/>
        <p:txBody>
          <a:bodyPr/>
          <a:lstStyle/>
          <a:p>
            <a:endParaRPr lang="en-US" dirty="0"/>
          </a:p>
        </p:txBody>
      </p:sp>
      <p:sp>
        <p:nvSpPr>
          <p:cNvPr id="4" name="Google Shape;55;p13">
            <a:extLst>
              <a:ext uri="{FF2B5EF4-FFF2-40B4-BE49-F238E27FC236}">
                <a16:creationId xmlns:a16="http://schemas.microsoft.com/office/drawing/2014/main" id="{88585935-674A-A0C4-C328-C314DEE17766}"/>
              </a:ext>
            </a:extLst>
          </p:cNvPr>
          <p:cNvSpPr txBox="1"/>
          <p:nvPr/>
        </p:nvSpPr>
        <p:spPr>
          <a:xfrm>
            <a:off x="3460238" y="3012254"/>
            <a:ext cx="4768800" cy="6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FF934C"/>
                </a:solidFill>
                <a:latin typeface="Ubuntu"/>
                <a:ea typeface="Ubuntu"/>
                <a:cs typeface="Ubuntu"/>
                <a:sym typeface="Ubuntu"/>
              </a:rPr>
              <a:t>Text Processing</a:t>
            </a:r>
          </a:p>
        </p:txBody>
      </p:sp>
      <p:sp>
        <p:nvSpPr>
          <p:cNvPr id="8" name="Titolo 7">
            <a:extLst>
              <a:ext uri="{FF2B5EF4-FFF2-40B4-BE49-F238E27FC236}">
                <a16:creationId xmlns:a16="http://schemas.microsoft.com/office/drawing/2014/main" id="{D88550BB-CC26-820B-298A-DDCE92602A43}"/>
              </a:ext>
            </a:extLst>
          </p:cNvPr>
          <p:cNvSpPr>
            <a:spLocks noGrp="1"/>
          </p:cNvSpPr>
          <p:nvPr>
            <p:ph type="title"/>
          </p:nvPr>
        </p:nvSpPr>
        <p:spPr/>
        <p:txBody>
          <a:bodyPr/>
          <a:lstStyle/>
          <a:p>
            <a:endParaRPr lang="it-IT"/>
          </a:p>
        </p:txBody>
      </p:sp>
    </p:spTree>
    <p:extLst>
      <p:ext uri="{BB962C8B-B14F-4D97-AF65-F5344CB8AC3E}">
        <p14:creationId xmlns:p14="http://schemas.microsoft.com/office/powerpoint/2010/main" val="1272055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214953"/>
            <a:ext cx="7543800" cy="680397"/>
          </a:xfrm>
        </p:spPr>
        <p:txBody>
          <a:bodyPr/>
          <a:lstStyle/>
          <a:p>
            <a:pPr eaLnBrk="1" hangingPunct="1"/>
            <a:r>
              <a:rPr lang="en-US" dirty="0">
                <a:solidFill>
                  <a:srgbClr val="FF934D"/>
                </a:solidFill>
              </a:rPr>
              <a:t>Regular expressions</a:t>
            </a:r>
          </a:p>
        </p:txBody>
      </p:sp>
      <p:sp>
        <p:nvSpPr>
          <p:cNvPr id="69635" name="Rectangle 3"/>
          <p:cNvSpPr>
            <a:spLocks noGrp="1" noChangeArrowheads="1"/>
          </p:cNvSpPr>
          <p:nvPr>
            <p:ph idx="1"/>
          </p:nvPr>
        </p:nvSpPr>
        <p:spPr>
          <a:xfrm>
            <a:off x="381000" y="1200150"/>
            <a:ext cx="8534400" cy="3543300"/>
          </a:xfrm>
        </p:spPr>
        <p:txBody>
          <a:bodyPr/>
          <a:lstStyle/>
          <a:p>
            <a:pPr eaLnBrk="1" hangingPunct="1"/>
            <a:r>
              <a:rPr lang="en-US" sz="2400" dirty="0"/>
              <a:t>A formal language for specifying text strings</a:t>
            </a:r>
          </a:p>
          <a:p>
            <a:pPr eaLnBrk="1" hangingPunct="1"/>
            <a:r>
              <a:rPr lang="en-US" sz="2400" dirty="0"/>
              <a:t>How can we search for any of these?</a:t>
            </a:r>
          </a:p>
          <a:p>
            <a:pPr lvl="1" eaLnBrk="1" hangingPunct="1"/>
            <a:r>
              <a:rPr lang="en-US" sz="2400" dirty="0"/>
              <a:t>woodchuck</a:t>
            </a:r>
          </a:p>
          <a:p>
            <a:pPr lvl="1" eaLnBrk="1" hangingPunct="1"/>
            <a:r>
              <a:rPr lang="en-US" sz="2400" dirty="0"/>
              <a:t>woodchucks</a:t>
            </a:r>
          </a:p>
          <a:p>
            <a:pPr lvl="1" eaLnBrk="1" hangingPunct="1"/>
            <a:r>
              <a:rPr lang="en-US" sz="2400" dirty="0"/>
              <a:t>Woodchuck</a:t>
            </a:r>
          </a:p>
          <a:p>
            <a:pPr lvl="1" eaLnBrk="1" hangingPunct="1"/>
            <a:r>
              <a:rPr lang="en-US" sz="2400" dirty="0"/>
              <a:t>Woodchucks</a:t>
            </a:r>
          </a:p>
          <a:p>
            <a:pPr marL="457200" lvl="1" indent="0" eaLnBrk="1" hangingPunct="1">
              <a:buNone/>
            </a:pPr>
            <a:endParaRPr lang="en-US" dirty="0"/>
          </a:p>
          <a:p>
            <a:pPr eaLnBrk="1" hangingPunct="1"/>
            <a:endParaRPr lang="en-US" dirty="0"/>
          </a:p>
        </p:txBody>
      </p:sp>
      <p:pic>
        <p:nvPicPr>
          <p:cNvPr id="2" name="Picture 1"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190750"/>
            <a:ext cx="3657600" cy="2743200"/>
          </a:xfrm>
          <a:prstGeom prst="rect">
            <a:avLst/>
          </a:prstGeom>
        </p:spPr>
      </p:pic>
    </p:spTree>
    <p:extLst>
      <p:ext uri="{BB962C8B-B14F-4D97-AF65-F5344CB8AC3E}">
        <p14:creationId xmlns:p14="http://schemas.microsoft.com/office/powerpoint/2010/main" val="555743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22960" y="214953"/>
            <a:ext cx="7543800" cy="604197"/>
          </a:xfrm>
        </p:spPr>
        <p:txBody>
          <a:bodyPr>
            <a:normAutofit fontScale="90000"/>
          </a:bodyPr>
          <a:lstStyle/>
          <a:p>
            <a:pPr eaLnBrk="1" hangingPunct="1"/>
            <a:r>
              <a:rPr lang="en-US" dirty="0">
                <a:solidFill>
                  <a:srgbClr val="FF934D"/>
                </a:solidFill>
              </a:rPr>
              <a:t>Regular Expressions: Disjunctions</a:t>
            </a:r>
          </a:p>
        </p:txBody>
      </p:sp>
      <p:sp>
        <p:nvSpPr>
          <p:cNvPr id="71683" name="Rectangle 3"/>
          <p:cNvSpPr>
            <a:spLocks noGrp="1" noChangeArrowheads="1"/>
          </p:cNvSpPr>
          <p:nvPr>
            <p:ph idx="1"/>
          </p:nvPr>
        </p:nvSpPr>
        <p:spPr>
          <a:xfrm>
            <a:off x="228600" y="1123951"/>
            <a:ext cx="7786688" cy="3810000"/>
          </a:xfrm>
        </p:spPr>
        <p:txBody>
          <a:bodyPr>
            <a:normAutofit/>
          </a:bodyPr>
          <a:lstStyle/>
          <a:p>
            <a:pPr eaLnBrk="1" hangingPunct="1"/>
            <a:r>
              <a:rPr lang="en-US" sz="2400" dirty="0">
                <a:latin typeface="Calibri"/>
                <a:cs typeface="Calibri"/>
              </a:rPr>
              <a:t>Letters inside square brackets []</a:t>
            </a:r>
          </a:p>
          <a:p>
            <a:pPr eaLnBrk="1" hangingPunct="1"/>
            <a:endParaRPr lang="en-US" sz="1400" dirty="0">
              <a:latin typeface="Calibri"/>
              <a:cs typeface="Calibri"/>
            </a:endParaRPr>
          </a:p>
          <a:p>
            <a:pPr marL="0" indent="0" eaLnBrk="1" hangingPunct="1">
              <a:buNone/>
            </a:pPr>
            <a:endParaRPr lang="en-US" dirty="0">
              <a:latin typeface="Calibri"/>
              <a:cs typeface="Calibri"/>
            </a:endParaRPr>
          </a:p>
          <a:p>
            <a:pPr marL="0" indent="0" eaLnBrk="1" hangingPunct="1">
              <a:buNone/>
            </a:pPr>
            <a:endParaRPr lang="en-US" dirty="0">
              <a:latin typeface="Calibri"/>
              <a:cs typeface="Calibri"/>
            </a:endParaRPr>
          </a:p>
          <a:p>
            <a:r>
              <a:rPr lang="en-US" sz="2400" dirty="0"/>
              <a:t>Ranges </a:t>
            </a:r>
            <a:r>
              <a:rPr lang="en-US" sz="2400" dirty="0">
                <a:solidFill>
                  <a:srgbClr val="CC0000"/>
                </a:solidFill>
                <a:latin typeface="Courier" charset="0"/>
              </a:rPr>
              <a:t>[A-Z]</a:t>
            </a:r>
          </a:p>
          <a:p>
            <a:pPr eaLnBrk="1" hangingPunct="1"/>
            <a:endParaRPr lang="en-US" dirty="0">
              <a:latin typeface="Calibri"/>
              <a:cs typeface="Calibri"/>
            </a:endParaRPr>
          </a:p>
          <a:p>
            <a:pPr marL="0" indent="0" eaLnBrk="1" hangingPunct="1">
              <a:buNone/>
            </a:pPr>
            <a:r>
              <a:rPr lang="en-US" dirty="0">
                <a:solidFill>
                  <a:srgbClr val="CC0000"/>
                </a:solidFill>
                <a:latin typeface="Courier New" charset="0"/>
              </a:rPr>
              <a:t>		</a:t>
            </a:r>
          </a:p>
          <a:p>
            <a:pPr eaLnBrk="1" hangingPunct="1"/>
            <a:endParaRPr lang="en-US" b="1" dirty="0">
              <a:solidFill>
                <a:srgbClr val="CC0000"/>
              </a:solidFill>
              <a:latin typeface="Courier New" charset="0"/>
            </a:endParaRPr>
          </a:p>
        </p:txBody>
      </p:sp>
      <p:graphicFrame>
        <p:nvGraphicFramePr>
          <p:cNvPr id="2" name="Table 1"/>
          <p:cNvGraphicFramePr>
            <a:graphicFrameLocks noGrp="1"/>
          </p:cNvGraphicFramePr>
          <p:nvPr>
            <p:extLst>
              <p:ext uri="{D42A27DB-BD31-4B8C-83A1-F6EECF244321}">
                <p14:modId xmlns:p14="http://schemas.microsoft.com/office/powerpoint/2010/main" val="532676277"/>
              </p:ext>
            </p:extLst>
          </p:nvPr>
        </p:nvGraphicFramePr>
        <p:xfrm>
          <a:off x="1456765" y="1628215"/>
          <a:ext cx="6096000" cy="1097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04800">
                <a:tc>
                  <a:txBody>
                    <a:bodyPr/>
                    <a:lstStyle/>
                    <a:p>
                      <a:r>
                        <a:rPr lang="en-US" sz="1800" dirty="0"/>
                        <a:t>Pattern</a:t>
                      </a:r>
                    </a:p>
                  </a:txBody>
                  <a:tcPr/>
                </a:tc>
                <a:tc>
                  <a:txBody>
                    <a:bodyPr/>
                    <a:lstStyle/>
                    <a:p>
                      <a:r>
                        <a:rPr lang="en-US" sz="1800" dirty="0"/>
                        <a:t>Matches</a:t>
                      </a:r>
                    </a:p>
                  </a:txBody>
                  <a:tcPr/>
                </a:tc>
                <a:extLst>
                  <a:ext uri="{0D108BD9-81ED-4DB2-BD59-A6C34878D82A}">
                    <a16:rowId xmlns:a16="http://schemas.microsoft.com/office/drawing/2014/main" val="10000"/>
                  </a:ext>
                </a:extLst>
              </a:tr>
              <a:tr h="304800">
                <a:tc>
                  <a:txBody>
                    <a:bodyPr/>
                    <a:lstStyle/>
                    <a:p>
                      <a:r>
                        <a:rPr lang="en-US" sz="1800" dirty="0">
                          <a:solidFill>
                            <a:srgbClr val="CC0000"/>
                          </a:solidFill>
                          <a:latin typeface="Courier"/>
                          <a:cs typeface="Courier"/>
                        </a:rPr>
                        <a:t>[</a:t>
                      </a:r>
                      <a:r>
                        <a:rPr lang="en-US" sz="1800" dirty="0" err="1">
                          <a:solidFill>
                            <a:srgbClr val="CC0000"/>
                          </a:solidFill>
                          <a:latin typeface="Courier"/>
                          <a:cs typeface="Courier"/>
                        </a:rPr>
                        <a:t>wW</a:t>
                      </a:r>
                      <a:r>
                        <a:rPr lang="en-US" sz="1800" dirty="0">
                          <a:solidFill>
                            <a:srgbClr val="CC0000"/>
                          </a:solidFill>
                          <a:latin typeface="Courier"/>
                          <a:cs typeface="Courier"/>
                        </a:rPr>
                        <a:t>]</a:t>
                      </a:r>
                      <a:r>
                        <a:rPr lang="en-US" sz="1800" dirty="0" err="1">
                          <a:solidFill>
                            <a:srgbClr val="CC0000"/>
                          </a:solidFill>
                          <a:latin typeface="Courier"/>
                          <a:cs typeface="Courier"/>
                        </a:rPr>
                        <a:t>oodchuck</a:t>
                      </a:r>
                      <a:endParaRPr lang="en-US" sz="1800" dirty="0"/>
                    </a:p>
                  </a:txBody>
                  <a:tcPr/>
                </a:tc>
                <a:tc>
                  <a:txBody>
                    <a:bodyPr/>
                    <a:lstStyle/>
                    <a:p>
                      <a:r>
                        <a:rPr lang="en-US" sz="1800" dirty="0"/>
                        <a:t>Woodchuck,</a:t>
                      </a:r>
                      <a:r>
                        <a:rPr lang="en-US" sz="1800" baseline="0" dirty="0"/>
                        <a:t> woodchuck</a:t>
                      </a:r>
                      <a:endParaRPr lang="en-US" sz="1800" dirty="0"/>
                    </a:p>
                  </a:txBody>
                  <a:tcPr/>
                </a:tc>
                <a:extLst>
                  <a:ext uri="{0D108BD9-81ED-4DB2-BD59-A6C34878D82A}">
                    <a16:rowId xmlns:a16="http://schemas.microsoft.com/office/drawing/2014/main" val="10001"/>
                  </a:ext>
                </a:extLst>
              </a:tr>
              <a:tr h="304800">
                <a:tc>
                  <a:txBody>
                    <a:bodyPr/>
                    <a:lstStyle/>
                    <a:p>
                      <a:r>
                        <a:rPr lang="en-US" sz="1800" dirty="0">
                          <a:solidFill>
                            <a:srgbClr val="CC0000"/>
                          </a:solidFill>
                          <a:latin typeface="Courier"/>
                          <a:cs typeface="Courier"/>
                        </a:rPr>
                        <a:t>[1234567890]	</a:t>
                      </a:r>
                      <a:endParaRPr lang="en-US" sz="1800" dirty="0"/>
                    </a:p>
                  </a:txBody>
                  <a:tcPr/>
                </a:tc>
                <a:tc>
                  <a:txBody>
                    <a:bodyPr/>
                    <a:lstStyle/>
                    <a:p>
                      <a:r>
                        <a:rPr lang="en-US" sz="1800" dirty="0"/>
                        <a:t>Any digit</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96506542"/>
              </p:ext>
            </p:extLst>
          </p:nvPr>
        </p:nvGraphicFramePr>
        <p:xfrm>
          <a:off x="694765" y="3335095"/>
          <a:ext cx="8000999" cy="1737360"/>
        </p:xfrm>
        <a:graphic>
          <a:graphicData uri="http://schemas.openxmlformats.org/drawingml/2006/table">
            <a:tbl>
              <a:tblPr firstRow="1" bandRow="1">
                <a:tableStyleId>{5C22544A-7EE6-4342-B048-85BDC9FD1C3A}</a:tableStyleId>
              </a:tblPr>
              <a:tblGrid>
                <a:gridCol w="1306285">
                  <a:extLst>
                    <a:ext uri="{9D8B030D-6E8A-4147-A177-3AD203B41FA5}">
                      <a16:colId xmlns:a16="http://schemas.microsoft.com/office/drawing/2014/main" val="20000"/>
                    </a:ext>
                  </a:extLst>
                </a:gridCol>
                <a:gridCol w="2122715">
                  <a:extLst>
                    <a:ext uri="{9D8B030D-6E8A-4147-A177-3AD203B41FA5}">
                      <a16:colId xmlns:a16="http://schemas.microsoft.com/office/drawing/2014/main" val="20001"/>
                    </a:ext>
                  </a:extLst>
                </a:gridCol>
                <a:gridCol w="4571999">
                  <a:extLst>
                    <a:ext uri="{9D8B030D-6E8A-4147-A177-3AD203B41FA5}">
                      <a16:colId xmlns:a16="http://schemas.microsoft.com/office/drawing/2014/main" val="20002"/>
                    </a:ext>
                  </a:extLst>
                </a:gridCol>
              </a:tblGrid>
              <a:tr h="307546">
                <a:tc>
                  <a:txBody>
                    <a:bodyPr/>
                    <a:lstStyle/>
                    <a:p>
                      <a:r>
                        <a:rPr lang="en-US" sz="1800" dirty="0"/>
                        <a:t>Pattern</a:t>
                      </a:r>
                    </a:p>
                  </a:txBody>
                  <a:tcPr/>
                </a:tc>
                <a:tc>
                  <a:txBody>
                    <a:bodyPr/>
                    <a:lstStyle/>
                    <a:p>
                      <a:r>
                        <a:rPr lang="en-US" sz="1800" dirty="0"/>
                        <a:t>Matches</a:t>
                      </a:r>
                    </a:p>
                  </a:txBody>
                  <a:tcPr/>
                </a:tc>
                <a:tc>
                  <a:txBody>
                    <a:bodyPr/>
                    <a:lstStyle/>
                    <a:p>
                      <a:endParaRPr lang="en-US" sz="1800" dirty="0"/>
                    </a:p>
                  </a:txBody>
                  <a:tcPr/>
                </a:tc>
                <a:extLst>
                  <a:ext uri="{0D108BD9-81ED-4DB2-BD59-A6C34878D82A}">
                    <a16:rowId xmlns:a16="http://schemas.microsoft.com/office/drawing/2014/main" val="10000"/>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An upper case letter</a:t>
                      </a:r>
                    </a:p>
                  </a:txBody>
                  <a:tcPr/>
                </a:tc>
                <a:tc>
                  <a:txBody>
                    <a:bodyPr/>
                    <a:lstStyle/>
                    <a:p>
                      <a:r>
                        <a:rPr lang="en-US" sz="1800" u="sng" dirty="0">
                          <a:solidFill>
                            <a:srgbClr val="3366FF"/>
                          </a:solidFill>
                          <a:latin typeface="Courier"/>
                          <a:cs typeface="Courier"/>
                        </a:rPr>
                        <a:t>D</a:t>
                      </a:r>
                      <a:r>
                        <a:rPr lang="en-US" sz="1800" dirty="0">
                          <a:latin typeface="Courier"/>
                          <a:cs typeface="Courier"/>
                        </a:rPr>
                        <a:t>renched Blossoms</a:t>
                      </a:r>
                    </a:p>
                  </a:txBody>
                  <a:tcPr/>
                </a:tc>
                <a:extLst>
                  <a:ext uri="{0D108BD9-81ED-4DB2-BD59-A6C34878D82A}">
                    <a16:rowId xmlns:a16="http://schemas.microsoft.com/office/drawing/2014/main" val="10001"/>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 lower case letter</a:t>
                      </a:r>
                    </a:p>
                  </a:txBody>
                  <a:tcPr/>
                </a:tc>
                <a:tc>
                  <a:txBody>
                    <a:bodyPr/>
                    <a:lstStyle/>
                    <a:p>
                      <a:r>
                        <a:rPr lang="en-US" sz="1800" u="sng" dirty="0">
                          <a:solidFill>
                            <a:srgbClr val="3366FF"/>
                          </a:solidFill>
                          <a:latin typeface="Courier"/>
                          <a:cs typeface="Courier"/>
                        </a:rPr>
                        <a:t>m</a:t>
                      </a:r>
                      <a:r>
                        <a:rPr lang="en-US" sz="1800" dirty="0">
                          <a:latin typeface="Courier"/>
                          <a:cs typeface="Courier"/>
                        </a:rPr>
                        <a:t>y beans were impatient</a:t>
                      </a:r>
                    </a:p>
                  </a:txBody>
                  <a:tcPr/>
                </a:tc>
                <a:extLst>
                  <a:ext uri="{0D108BD9-81ED-4DB2-BD59-A6C34878D82A}">
                    <a16:rowId xmlns:a16="http://schemas.microsoft.com/office/drawing/2014/main" val="10002"/>
                  </a:ext>
                </a:extLst>
              </a:tr>
              <a:tr h="307546">
                <a:tc>
                  <a:txBody>
                    <a:bodyPr/>
                    <a:lstStyle/>
                    <a:p>
                      <a:r>
                        <a:rPr lang="en-US" sz="1800" dirty="0">
                          <a:solidFill>
                            <a:srgbClr val="CC0000"/>
                          </a:solidFill>
                          <a:latin typeface="Courier"/>
                          <a:cs typeface="Courier"/>
                        </a:rPr>
                        <a:t>[0-9]</a:t>
                      </a:r>
                      <a:endParaRPr lang="en-US" sz="1800" dirty="0"/>
                    </a:p>
                  </a:txBody>
                  <a:tcPr/>
                </a:tc>
                <a:tc>
                  <a:txBody>
                    <a:bodyPr/>
                    <a:lstStyle/>
                    <a:p>
                      <a:r>
                        <a:rPr lang="en-US" sz="1800" dirty="0"/>
                        <a:t>A single</a:t>
                      </a:r>
                      <a:r>
                        <a:rPr lang="en-US" sz="1800" baseline="0" dirty="0"/>
                        <a:t> digit</a:t>
                      </a:r>
                      <a:endParaRPr lang="en-US" sz="1800" dirty="0"/>
                    </a:p>
                  </a:txBody>
                  <a:tcPr/>
                </a:tc>
                <a:tc>
                  <a:txBody>
                    <a:bodyPr/>
                    <a:lstStyle/>
                    <a:p>
                      <a:r>
                        <a:rPr lang="en-US" sz="1800" dirty="0">
                          <a:latin typeface="Courier"/>
                          <a:cs typeface="Courier"/>
                        </a:rPr>
                        <a:t>Chapter </a:t>
                      </a:r>
                      <a:r>
                        <a:rPr lang="en-US" sz="1800" u="sng" dirty="0">
                          <a:solidFill>
                            <a:srgbClr val="3366FF"/>
                          </a:solidFill>
                          <a:latin typeface="Courier"/>
                          <a:cs typeface="Courier"/>
                        </a:rPr>
                        <a:t>1</a:t>
                      </a:r>
                      <a:r>
                        <a:rPr lang="en-US" sz="1800" dirty="0">
                          <a:latin typeface="Courier"/>
                          <a:cs typeface="Courier"/>
                        </a:rPr>
                        <a:t>: Down the Rabbit Hole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2522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152400"/>
            <a:ext cx="8610600" cy="742950"/>
          </a:xfrm>
        </p:spPr>
        <p:txBody>
          <a:bodyPr/>
          <a:lstStyle/>
          <a:p>
            <a:pPr eaLnBrk="1" hangingPunct="1"/>
            <a:r>
              <a:rPr lang="en-US" dirty="0">
                <a:solidFill>
                  <a:srgbClr val="FF934D"/>
                </a:solidFill>
              </a:rPr>
              <a:t>Regular Expressions: Negation in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800" dirty="0">
                <a:solidFill>
                  <a:srgbClr val="000000"/>
                </a:solidFill>
                <a:latin typeface="Calibri"/>
                <a:cs typeface="Calibri"/>
              </a:rPr>
              <a:t>Negations</a:t>
            </a:r>
            <a:r>
              <a:rPr lang="en-US" sz="2800" dirty="0">
                <a:solidFill>
                  <a:srgbClr val="CC0000"/>
                </a:solidFill>
                <a:latin typeface="Courier" charset="0"/>
              </a:rPr>
              <a:t> [^</a:t>
            </a:r>
            <a:r>
              <a:rPr lang="en-US" sz="2800" dirty="0" err="1">
                <a:solidFill>
                  <a:srgbClr val="CC0000"/>
                </a:solidFill>
                <a:latin typeface="Courier" charset="0"/>
              </a:rPr>
              <a:t>Ss</a:t>
            </a:r>
            <a:r>
              <a:rPr lang="en-US" sz="2800" dirty="0">
                <a:solidFill>
                  <a:srgbClr val="CC0000"/>
                </a:solidFill>
                <a:latin typeface="Courier" charset="0"/>
              </a:rPr>
              <a:t>]</a:t>
            </a:r>
          </a:p>
          <a:p>
            <a:pPr lvl="1"/>
            <a:r>
              <a:rPr lang="en-US" sz="2400" dirty="0">
                <a:latin typeface="Calibri"/>
                <a:cs typeface="Calibri"/>
              </a:rPr>
              <a:t>Carat means negation only when first in []</a:t>
            </a:r>
          </a:p>
          <a:p>
            <a:pPr eaLnBrk="1" hangingPunct="1"/>
            <a:endParaRPr lang="en-US" dirty="0"/>
          </a:p>
        </p:txBody>
      </p:sp>
      <p:graphicFrame>
        <p:nvGraphicFramePr>
          <p:cNvPr id="8" name="Table 7"/>
          <p:cNvGraphicFramePr>
            <a:graphicFrameLocks noGrp="1"/>
          </p:cNvGraphicFramePr>
          <p:nvPr/>
        </p:nvGraphicFramePr>
        <p:xfrm>
          <a:off x="457200" y="2495550"/>
          <a:ext cx="8382000" cy="2590800"/>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2453640">
                  <a:extLst>
                    <a:ext uri="{9D8B030D-6E8A-4147-A177-3AD203B41FA5}">
                      <a16:colId xmlns:a16="http://schemas.microsoft.com/office/drawing/2014/main" val="20001"/>
                    </a:ext>
                  </a:extLst>
                </a:gridCol>
                <a:gridCol w="4343400">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dirty="0">
                          <a:solidFill>
                            <a:srgbClr val="CC0000"/>
                          </a:solidFill>
                          <a:latin typeface="Courier"/>
                          <a:cs typeface="Courier"/>
                        </a:rPr>
                        <a:t>[^A-Z]</a:t>
                      </a:r>
                      <a:endParaRPr lang="en-US" sz="2000" dirty="0"/>
                    </a:p>
                  </a:txBody>
                  <a:tcPr/>
                </a:tc>
                <a:tc>
                  <a:txBody>
                    <a:bodyPr/>
                    <a:lstStyle/>
                    <a:p>
                      <a:r>
                        <a:rPr lang="en-US" sz="2000" dirty="0"/>
                        <a:t>Not</a:t>
                      </a:r>
                      <a:r>
                        <a:rPr lang="en-US" sz="2000" baseline="0" dirty="0"/>
                        <a:t> an </a:t>
                      </a:r>
                      <a:r>
                        <a:rPr lang="en-US" sz="2000" dirty="0"/>
                        <a:t>upper case letter</a:t>
                      </a:r>
                    </a:p>
                  </a:txBody>
                  <a:tcPr/>
                </a:tc>
                <a:tc>
                  <a:txBody>
                    <a:bodyPr/>
                    <a:lstStyle/>
                    <a:p>
                      <a:r>
                        <a:rPr lang="en-US" sz="2000" dirty="0" err="1">
                          <a:latin typeface="Courier"/>
                          <a:cs typeface="Courier"/>
                        </a:rPr>
                        <a:t>O</a:t>
                      </a:r>
                      <a:r>
                        <a:rPr lang="en-US" sz="2000" u="sng" dirty="0" err="1">
                          <a:solidFill>
                            <a:srgbClr val="3366FF"/>
                          </a:solidFill>
                          <a:latin typeface="Courier"/>
                          <a:cs typeface="Courier"/>
                        </a:rPr>
                        <a:t>y</a:t>
                      </a:r>
                      <a:r>
                        <a:rPr lang="en-US" sz="2000" dirty="0" err="1">
                          <a:latin typeface="Courier"/>
                          <a:cs typeface="Courier"/>
                        </a:rPr>
                        <a:t>fn</a:t>
                      </a:r>
                      <a:r>
                        <a:rPr lang="en-US" sz="2000" dirty="0">
                          <a:latin typeface="Courier"/>
                          <a:cs typeface="Courier"/>
                        </a:rPr>
                        <a:t> </a:t>
                      </a:r>
                      <a:r>
                        <a:rPr lang="en-US" sz="2000" dirty="0" err="1">
                          <a:latin typeface="Courier"/>
                          <a:cs typeface="Courier"/>
                        </a:rPr>
                        <a:t>pripetchik</a:t>
                      </a:r>
                      <a:endParaRPr lang="en-US" sz="2000" dirty="0">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0000"/>
                          </a:solidFill>
                          <a:latin typeface="Courier"/>
                          <a:cs typeface="Courier"/>
                        </a:rPr>
                        <a:t>[^</a:t>
                      </a:r>
                      <a:r>
                        <a:rPr lang="en-US" sz="2000" dirty="0" err="1">
                          <a:solidFill>
                            <a:srgbClr val="CC0000"/>
                          </a:solidFill>
                          <a:latin typeface="Courier"/>
                          <a:cs typeface="Courier"/>
                        </a:rPr>
                        <a:t>Ss</a:t>
                      </a:r>
                      <a:r>
                        <a:rPr lang="en-US" sz="2000" dirty="0">
                          <a:solidFill>
                            <a:srgbClr val="CC0000"/>
                          </a:solidFill>
                          <a:latin typeface="Courier"/>
                          <a:cs typeface="Courier"/>
                        </a:rPr>
                        <a:t>]	</a:t>
                      </a:r>
                      <a:endParaRPr lang="en-US" sz="2000" dirty="0"/>
                    </a:p>
                  </a:txBody>
                  <a:tcPr/>
                </a:tc>
                <a:tc>
                  <a:txBody>
                    <a:bodyPr/>
                    <a:lstStyle/>
                    <a:p>
                      <a:r>
                        <a:rPr lang="en-US" sz="2000" dirty="0">
                          <a:solidFill>
                            <a:srgbClr val="000000"/>
                          </a:solidFill>
                        </a:rPr>
                        <a:t>Neither ‘S’ nor ‘s’</a:t>
                      </a:r>
                    </a:p>
                  </a:txBody>
                  <a:tcPr/>
                </a:tc>
                <a:tc>
                  <a:txBody>
                    <a:bodyPr/>
                    <a:lstStyle/>
                    <a:p>
                      <a:r>
                        <a:rPr lang="en-US" sz="2000" u="sng" dirty="0">
                          <a:solidFill>
                            <a:srgbClr val="3366FF"/>
                          </a:solidFill>
                          <a:latin typeface="Courier"/>
                          <a:cs typeface="Courier"/>
                        </a:rPr>
                        <a:t>I</a:t>
                      </a:r>
                      <a:r>
                        <a:rPr lang="en-US" sz="2000" u="none" dirty="0">
                          <a:solidFill>
                            <a:srgbClr val="000000"/>
                          </a:solidFill>
                          <a:latin typeface="Courier"/>
                          <a:cs typeface="Courier"/>
                        </a:rPr>
                        <a:t> have no exquisite reason”</a:t>
                      </a:r>
                    </a:p>
                  </a:txBody>
                  <a:tcPr/>
                </a:tc>
                <a:extLst>
                  <a:ext uri="{0D108BD9-81ED-4DB2-BD59-A6C34878D82A}">
                    <a16:rowId xmlns:a16="http://schemas.microsoft.com/office/drawing/2014/main" val="10002"/>
                  </a:ext>
                </a:extLst>
              </a:tr>
              <a:tr h="370840">
                <a:tc>
                  <a:txBody>
                    <a:bodyPr/>
                    <a:lstStyle/>
                    <a:p>
                      <a:r>
                        <a:rPr lang="en-US" sz="2000" dirty="0">
                          <a:solidFill>
                            <a:srgbClr val="CC0000"/>
                          </a:solidFill>
                          <a:latin typeface="Courier"/>
                          <a:cs typeface="Courier"/>
                        </a:rPr>
                        <a:t>[^e^]</a:t>
                      </a:r>
                      <a:endParaRPr lang="en-US" sz="2000" dirty="0"/>
                    </a:p>
                  </a:txBody>
                  <a:tcPr/>
                </a:tc>
                <a:tc>
                  <a:txBody>
                    <a:bodyPr/>
                    <a:lstStyle/>
                    <a:p>
                      <a:r>
                        <a:rPr lang="en-US" sz="2000" dirty="0"/>
                        <a:t>Neither e nor ^</a:t>
                      </a:r>
                    </a:p>
                  </a:txBody>
                  <a:tcPr/>
                </a:tc>
                <a:tc>
                  <a:txBody>
                    <a:bodyPr/>
                    <a:lstStyle/>
                    <a:p>
                      <a:r>
                        <a:rPr lang="en-US" sz="2000" dirty="0">
                          <a:latin typeface="Courier"/>
                          <a:cs typeface="Courier"/>
                        </a:rPr>
                        <a:t>Look h</a:t>
                      </a:r>
                      <a:r>
                        <a:rPr lang="en-US" sz="2000" u="sng" dirty="0">
                          <a:solidFill>
                            <a:srgbClr val="3366FF"/>
                          </a:solidFill>
                          <a:latin typeface="Courier"/>
                          <a:cs typeface="Courier"/>
                        </a:rPr>
                        <a:t>e</a:t>
                      </a:r>
                      <a:r>
                        <a:rPr lang="en-US" sz="2000" dirty="0">
                          <a:latin typeface="Courier"/>
                          <a:cs typeface="Courier"/>
                        </a:rPr>
                        <a:t>re</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a^b</a:t>
                      </a:r>
                      <a:endParaRPr lang="en-US" sz="2000" dirty="0"/>
                    </a:p>
                  </a:txBody>
                  <a:tcPr/>
                </a:tc>
                <a:tc>
                  <a:txBody>
                    <a:bodyPr/>
                    <a:lstStyle/>
                    <a:p>
                      <a:r>
                        <a:rPr lang="en-US" sz="2000" dirty="0"/>
                        <a:t>The pattern</a:t>
                      </a:r>
                      <a:r>
                        <a:rPr lang="en-US" sz="2000" baseline="0" dirty="0"/>
                        <a:t> a</a:t>
                      </a:r>
                      <a:r>
                        <a:rPr lang="en-US" sz="2000" dirty="0"/>
                        <a:t> carat</a:t>
                      </a:r>
                      <a:r>
                        <a:rPr lang="en-US" sz="2000" baseline="0" dirty="0"/>
                        <a:t> b</a:t>
                      </a:r>
                      <a:endParaRPr lang="en-US" sz="2000" dirty="0"/>
                    </a:p>
                  </a:txBody>
                  <a:tcPr/>
                </a:tc>
                <a:tc>
                  <a:txBody>
                    <a:bodyPr/>
                    <a:lstStyle/>
                    <a:p>
                      <a:r>
                        <a:rPr lang="en-US" sz="2000" dirty="0">
                          <a:latin typeface="Courier"/>
                          <a:cs typeface="Courier"/>
                        </a:rPr>
                        <a:t>Look up </a:t>
                      </a:r>
                      <a:r>
                        <a:rPr lang="en-US" sz="2000" u="sng" dirty="0" err="1">
                          <a:solidFill>
                            <a:srgbClr val="3366FF"/>
                          </a:solidFill>
                          <a:latin typeface="Courier"/>
                          <a:cs typeface="Courier"/>
                        </a:rPr>
                        <a:t>a^b</a:t>
                      </a:r>
                      <a:r>
                        <a:rPr lang="en-US" sz="2000" u="sng" dirty="0">
                          <a:solidFill>
                            <a:srgbClr val="3366FF"/>
                          </a:solidFill>
                          <a:latin typeface="Courier"/>
                          <a:cs typeface="Courier"/>
                        </a:rPr>
                        <a:t> </a:t>
                      </a:r>
                      <a:r>
                        <a:rPr lang="en-US" sz="2000" dirty="0">
                          <a:latin typeface="Courier"/>
                          <a:cs typeface="Courier"/>
                        </a:rPr>
                        <a:t>now</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45354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90600" y="409575"/>
            <a:ext cx="7772400" cy="742950"/>
          </a:xfrm>
        </p:spPr>
        <p:txBody>
          <a:bodyPr/>
          <a:lstStyle/>
          <a:p>
            <a:pPr eaLnBrk="1" hangingPunct="1"/>
            <a:r>
              <a:rPr lang="en-US" dirty="0">
                <a:solidFill>
                  <a:srgbClr val="FF934D"/>
                </a:solidFill>
              </a:rPr>
              <a:t>Regular Expressions: More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400" dirty="0">
                <a:solidFill>
                  <a:srgbClr val="000000"/>
                </a:solidFill>
                <a:latin typeface="Calibri"/>
                <a:cs typeface="Calibri"/>
              </a:rPr>
              <a:t>Woodchuck is another name for groundhog</a:t>
            </a:r>
            <a:r>
              <a:rPr lang="en-US" sz="2400" dirty="0"/>
              <a:t>!</a:t>
            </a:r>
          </a:p>
          <a:p>
            <a:pPr eaLnBrk="1" hangingPunct="1"/>
            <a:r>
              <a:rPr lang="en-US" sz="2400" dirty="0"/>
              <a:t>The pipe | for disjunction</a:t>
            </a:r>
          </a:p>
          <a:p>
            <a:pPr eaLnBrk="1" hangingPunct="1"/>
            <a:endParaRPr lang="en-US" dirty="0">
              <a:solidFill>
                <a:srgbClr val="CC0000"/>
              </a:solidFill>
              <a:latin typeface="Courier" charset="0"/>
            </a:endParaRPr>
          </a:p>
        </p:txBody>
      </p:sp>
      <p:graphicFrame>
        <p:nvGraphicFramePr>
          <p:cNvPr id="8" name="Table 7"/>
          <p:cNvGraphicFramePr>
            <a:graphicFrameLocks noGrp="1"/>
          </p:cNvGraphicFramePr>
          <p:nvPr/>
        </p:nvGraphicFramePr>
        <p:xfrm>
          <a:off x="304800" y="2724150"/>
          <a:ext cx="5638800" cy="198120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groundhog</a:t>
                      </a:r>
                      <a:r>
                        <a:rPr lang="en-US" sz="2000" b="1" dirty="0" err="1">
                          <a:solidFill>
                            <a:srgbClr val="CC0000"/>
                          </a:solidFill>
                          <a:latin typeface="Courier"/>
                          <a:cs typeface="Courier"/>
                        </a:rPr>
                        <a:t>|</a:t>
                      </a:r>
                      <a:r>
                        <a:rPr lang="en-US" sz="2000" dirty="0" err="1">
                          <a:solidFill>
                            <a:srgbClr val="CC0000"/>
                          </a:solidFill>
                          <a:latin typeface="Courier"/>
                          <a:cs typeface="Courier"/>
                        </a:rPr>
                        <a:t>woodchuck</a:t>
                      </a:r>
                      <a:endParaRPr lang="en-US" sz="2000" dirty="0"/>
                    </a:p>
                  </a:txBody>
                  <a:tcPr/>
                </a:tc>
                <a:tc>
                  <a:txBody>
                    <a:bodyPr/>
                    <a:lstStyle/>
                    <a:p>
                      <a:r>
                        <a:rPr lang="en-US" sz="2000" dirty="0">
                          <a:latin typeface="Courier" pitchFamily="2" charset="0"/>
                        </a:rPr>
                        <a:t>woodchuck</a:t>
                      </a: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yours</a:t>
                      </a:r>
                      <a:r>
                        <a:rPr lang="en-US" sz="2000" b="1" dirty="0" err="1">
                          <a:solidFill>
                            <a:srgbClr val="CC0000"/>
                          </a:solidFill>
                          <a:latin typeface="Courier"/>
                          <a:cs typeface="Courier"/>
                        </a:rPr>
                        <a:t>|</a:t>
                      </a:r>
                      <a:r>
                        <a:rPr lang="en-US" sz="2000" dirty="0" err="1">
                          <a:solidFill>
                            <a:srgbClr val="CC0000"/>
                          </a:solidFill>
                          <a:latin typeface="Courier"/>
                          <a:cs typeface="Courier"/>
                        </a:rPr>
                        <a:t>mine</a:t>
                      </a:r>
                      <a:endParaRPr lang="en-US" sz="2000" dirty="0"/>
                    </a:p>
                  </a:txBody>
                  <a:tcPr/>
                </a:tc>
                <a:tc>
                  <a:txBody>
                    <a:bodyPr/>
                    <a:lstStyle/>
                    <a:p>
                      <a:r>
                        <a:rPr lang="en-US" sz="2000" dirty="0">
                          <a:solidFill>
                            <a:srgbClr val="000000"/>
                          </a:solidFill>
                          <a:latin typeface="Courier"/>
                          <a:cs typeface="Courier"/>
                        </a:rPr>
                        <a:t>yours</a:t>
                      </a: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a</a:t>
                      </a:r>
                      <a:r>
                        <a:rPr lang="en-US" sz="2000" b="1" dirty="0" err="1">
                          <a:solidFill>
                            <a:srgbClr val="CC0000"/>
                          </a:solidFill>
                          <a:latin typeface="Courier"/>
                          <a:cs typeface="Courier"/>
                        </a:rPr>
                        <a:t>|</a:t>
                      </a:r>
                      <a:r>
                        <a:rPr lang="en-US" sz="2000" dirty="0" err="1">
                          <a:solidFill>
                            <a:srgbClr val="CC0000"/>
                          </a:solidFill>
                          <a:latin typeface="Courier"/>
                          <a:cs typeface="Courier"/>
                        </a:rPr>
                        <a:t>b</a:t>
                      </a:r>
                      <a:r>
                        <a:rPr lang="en-US" sz="2000" b="1" dirty="0" err="1">
                          <a:solidFill>
                            <a:srgbClr val="CC0000"/>
                          </a:solidFill>
                          <a:latin typeface="Courier"/>
                          <a:cs typeface="Courier"/>
                        </a:rPr>
                        <a:t>|</a:t>
                      </a:r>
                      <a:r>
                        <a:rPr lang="en-US" sz="2000" dirty="0" err="1">
                          <a:solidFill>
                            <a:srgbClr val="CC0000"/>
                          </a:solidFill>
                          <a:latin typeface="Courier"/>
                          <a:cs typeface="Courier"/>
                        </a:rPr>
                        <a:t>c</a:t>
                      </a:r>
                      <a:endParaRPr lang="en-US" sz="2000" dirty="0"/>
                    </a:p>
                  </a:txBody>
                  <a:tcPr/>
                </a:tc>
                <a:tc>
                  <a:txBody>
                    <a:bodyPr/>
                    <a:lstStyle/>
                    <a:p>
                      <a:r>
                        <a:rPr lang="en-US" sz="2000" dirty="0"/>
                        <a:t>= </a:t>
                      </a:r>
                      <a:r>
                        <a:rPr lang="en-US" sz="2000" dirty="0">
                          <a:solidFill>
                            <a:srgbClr val="FF0000"/>
                          </a:solidFill>
                          <a:latin typeface="Calibri"/>
                          <a:cs typeface="Calibri"/>
                        </a:rPr>
                        <a:t>[</a:t>
                      </a:r>
                      <a:r>
                        <a:rPr lang="en-US" sz="2000" dirty="0" err="1">
                          <a:solidFill>
                            <a:srgbClr val="FF0000"/>
                          </a:solidFill>
                          <a:latin typeface="Calibri"/>
                          <a:cs typeface="Calibri"/>
                        </a:rPr>
                        <a:t>abc</a:t>
                      </a:r>
                      <a:r>
                        <a:rPr lang="en-US" sz="2000" dirty="0">
                          <a:solidFill>
                            <a:srgbClr val="FF0000"/>
                          </a:solidFill>
                          <a:latin typeface="Calibri"/>
                          <a:cs typeface="Calibri"/>
                        </a:rPr>
                        <a:t>]</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solidFill>
                            <a:srgbClr val="CC0000"/>
                          </a:solidFill>
                          <a:latin typeface="Courier"/>
                          <a:cs typeface="Courier"/>
                        </a:rPr>
                        <a:t>[</a:t>
                      </a:r>
                      <a:r>
                        <a:rPr lang="en-US" sz="1900" dirty="0" err="1">
                          <a:solidFill>
                            <a:srgbClr val="CC0000"/>
                          </a:solidFill>
                          <a:latin typeface="Courier"/>
                          <a:cs typeface="Courier"/>
                        </a:rPr>
                        <a:t>gG</a:t>
                      </a:r>
                      <a:r>
                        <a:rPr lang="en-US" sz="1900" dirty="0">
                          <a:solidFill>
                            <a:srgbClr val="CC0000"/>
                          </a:solidFill>
                          <a:latin typeface="Courier"/>
                          <a:cs typeface="Courier"/>
                        </a:rPr>
                        <a:t>]</a:t>
                      </a:r>
                      <a:r>
                        <a:rPr lang="en-US" sz="1900" dirty="0" err="1">
                          <a:solidFill>
                            <a:srgbClr val="CC0000"/>
                          </a:solidFill>
                          <a:latin typeface="Courier"/>
                          <a:cs typeface="Courier"/>
                        </a:rPr>
                        <a:t>roundhog</a:t>
                      </a:r>
                      <a:r>
                        <a:rPr lang="en-US" sz="1900" b="1" dirty="0">
                          <a:solidFill>
                            <a:srgbClr val="CC0000"/>
                          </a:solidFill>
                          <a:latin typeface="Courier"/>
                          <a:cs typeface="Courier"/>
                        </a:rPr>
                        <a:t>|</a:t>
                      </a:r>
                      <a:r>
                        <a:rPr lang="en-US" sz="1900" dirty="0">
                          <a:solidFill>
                            <a:srgbClr val="CC0000"/>
                          </a:solidFill>
                          <a:latin typeface="Courier"/>
                          <a:cs typeface="Courier"/>
                        </a:rPr>
                        <a:t>[</a:t>
                      </a:r>
                      <a:r>
                        <a:rPr lang="en-US" sz="1900" dirty="0" err="1">
                          <a:solidFill>
                            <a:srgbClr val="CC0000"/>
                          </a:solidFill>
                          <a:latin typeface="Courier"/>
                          <a:cs typeface="Courier"/>
                        </a:rPr>
                        <a:t>Ww</a:t>
                      </a:r>
                      <a:r>
                        <a:rPr lang="en-US" sz="1900" dirty="0">
                          <a:solidFill>
                            <a:srgbClr val="CC0000"/>
                          </a:solidFill>
                          <a:latin typeface="Courier"/>
                          <a:cs typeface="Courier"/>
                        </a:rPr>
                        <a:t>]</a:t>
                      </a:r>
                      <a:r>
                        <a:rPr lang="en-US" sz="1900" dirty="0" err="1">
                          <a:solidFill>
                            <a:srgbClr val="CC0000"/>
                          </a:solidFill>
                          <a:latin typeface="Courier"/>
                          <a:cs typeface="Courier"/>
                        </a:rPr>
                        <a:t>oodchuck</a:t>
                      </a:r>
                      <a:endParaRPr lang="en-US" sz="1900" dirty="0"/>
                    </a:p>
                  </a:txBody>
                  <a:tcPr/>
                </a:tc>
                <a:tc>
                  <a:txBody>
                    <a:bodyPr/>
                    <a:lstStyle/>
                    <a:p>
                      <a:r>
                        <a:rPr lang="en-US" sz="2000" dirty="0">
                          <a:latin typeface="Courier" pitchFamily="2" charset="0"/>
                        </a:rPr>
                        <a:t>Woodchuck</a:t>
                      </a:r>
                      <a:endParaRPr lang="en-US" sz="2000" dirty="0">
                        <a:solidFill>
                          <a:srgbClr val="FF0000"/>
                        </a:solidFill>
                        <a:latin typeface="Courier" pitchFamily="2" charset="0"/>
                        <a:cs typeface="Calibri"/>
                      </a:endParaRPr>
                    </a:p>
                  </a:txBody>
                  <a:tcPr/>
                </a:tc>
                <a:extLst>
                  <a:ext uri="{0D108BD9-81ED-4DB2-BD59-A6C34878D82A}">
                    <a16:rowId xmlns:a16="http://schemas.microsoft.com/office/drawing/2014/main" val="10004"/>
                  </a:ext>
                </a:extLst>
              </a:tr>
            </a:tbl>
          </a:graphicData>
        </a:graphic>
      </p:graphicFrame>
      <p:pic>
        <p:nvPicPr>
          <p:cNvPr id="7" name="Picture 6"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71" y="2724149"/>
            <a:ext cx="2749991" cy="2062493"/>
          </a:xfrm>
          <a:prstGeom prst="rect">
            <a:avLst/>
          </a:prstGeom>
        </p:spPr>
      </p:pic>
    </p:spTree>
    <p:extLst>
      <p:ext uri="{BB962C8B-B14F-4D97-AF65-F5344CB8AC3E}">
        <p14:creationId xmlns:p14="http://schemas.microsoft.com/office/powerpoint/2010/main" val="2422643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solidFill>
                  <a:srgbClr val="FF934D"/>
                </a:solidFill>
              </a:rPr>
              <a:t>Regular Expressions: </a:t>
            </a:r>
            <a:r>
              <a:rPr lang="en-US" dirty="0">
                <a:solidFill>
                  <a:srgbClr val="CC0000"/>
                </a:solidFill>
                <a:latin typeface="Courier New" charset="0"/>
              </a:rPr>
              <a:t>?</a:t>
            </a:r>
            <a:r>
              <a:rPr lang="en-US" dirty="0"/>
              <a:t> </a:t>
            </a:r>
            <a:r>
              <a:rPr lang="en-US" dirty="0">
                <a:solidFill>
                  <a:srgbClr val="CC0000"/>
                </a:solidFill>
                <a:latin typeface="Courier New" charset="0"/>
              </a:rPr>
              <a:t>*+.</a:t>
            </a:r>
            <a:endParaRPr lang="en-US" dirty="0"/>
          </a:p>
        </p:txBody>
      </p:sp>
      <p:sp>
        <p:nvSpPr>
          <p:cNvPr id="75780" name="Rectangle 4"/>
          <p:cNvSpPr>
            <a:spLocks noChangeArrowheads="1"/>
          </p:cNvSpPr>
          <p:nvPr/>
        </p:nvSpPr>
        <p:spPr bwMode="auto">
          <a:xfrm>
            <a:off x="1588" y="2445544"/>
            <a:ext cx="9144000" cy="461665"/>
          </a:xfrm>
          <a:prstGeom prst="rect">
            <a:avLst/>
          </a:prstGeom>
          <a:noFill/>
          <a:ln w="9525">
            <a:noFill/>
            <a:miter lim="800000"/>
            <a:headEnd/>
            <a:tailEnd/>
          </a:ln>
        </p:spPr>
        <p:txBody>
          <a:bodyPr>
            <a:prstTxWarp prst="textNoShape">
              <a:avLst/>
            </a:prstTxWarp>
            <a:spAutoFit/>
          </a:bodyPr>
          <a:lstStyle/>
          <a:p>
            <a:endParaRPr lang="en-US"/>
          </a:p>
        </p:txBody>
      </p:sp>
      <p:sp>
        <p:nvSpPr>
          <p:cNvPr id="75783" name="Rectangle 10"/>
          <p:cNvSpPr>
            <a:spLocks noChangeArrowheads="1"/>
          </p:cNvSpPr>
          <p:nvPr/>
        </p:nvSpPr>
        <p:spPr bwMode="auto">
          <a:xfrm>
            <a:off x="1219200" y="3714750"/>
            <a:ext cx="7010400" cy="1085850"/>
          </a:xfrm>
          <a:prstGeom prst="rect">
            <a:avLst/>
          </a:prstGeom>
          <a:noFill/>
          <a:ln w="9525">
            <a:noFill/>
            <a:miter lim="800000"/>
            <a:headEnd/>
            <a:tailEnd/>
          </a:ln>
        </p:spPr>
        <p:txBody>
          <a:bodyPr lIns="92075" tIns="46038" rIns="92075" bIns="46038">
            <a:prstTxWarp prst="textNoShape">
              <a:avLst/>
            </a:prstTxWarp>
          </a:bodyPr>
          <a:lstStyle/>
          <a:p>
            <a:pPr marL="342900" indent="-342900">
              <a:spcBef>
                <a:spcPct val="20000"/>
              </a:spcBef>
              <a:buClr>
                <a:schemeClr val="tx2"/>
              </a:buClr>
              <a:buSzPct val="95000"/>
              <a:buFont typeface="Wingdings" charset="2"/>
              <a:buNone/>
            </a:pPr>
            <a:endParaRPr lang="en-US" sz="2400" b="1" dirty="0">
              <a:solidFill>
                <a:srgbClr val="CC0000"/>
              </a:solidFill>
              <a:latin typeface="Courier New"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1200212"/>
            <a:ext cx="1824339" cy="2597150"/>
          </a:xfrm>
          <a:prstGeom prst="rect">
            <a:avLst/>
          </a:prstGeom>
        </p:spPr>
      </p:pic>
      <p:sp>
        <p:nvSpPr>
          <p:cNvPr id="3" name="TextBox 2"/>
          <p:cNvSpPr txBox="1"/>
          <p:nvPr/>
        </p:nvSpPr>
        <p:spPr>
          <a:xfrm>
            <a:off x="7156752" y="3790950"/>
            <a:ext cx="1910018" cy="646331"/>
          </a:xfrm>
          <a:prstGeom prst="rect">
            <a:avLst/>
          </a:prstGeom>
          <a:noFill/>
        </p:spPr>
        <p:txBody>
          <a:bodyPr wrap="square" rtlCol="0">
            <a:spAutoFit/>
          </a:bodyPr>
          <a:lstStyle/>
          <a:p>
            <a:r>
              <a:rPr lang="en-US" sz="1800" dirty="0">
                <a:latin typeface="+mn-lt"/>
              </a:rPr>
              <a:t>Stephen C </a:t>
            </a:r>
            <a:r>
              <a:rPr lang="en-US" sz="1800" dirty="0" err="1">
                <a:latin typeface="+mn-lt"/>
              </a:rPr>
              <a:t>Kleene</a:t>
            </a:r>
            <a:endParaRPr lang="en-US" sz="1800" dirty="0">
              <a:latin typeface="+mn-lt"/>
            </a:endParaRPr>
          </a:p>
        </p:txBody>
      </p:sp>
      <p:graphicFrame>
        <p:nvGraphicFramePr>
          <p:cNvPr id="14" name="Table 13"/>
          <p:cNvGraphicFramePr>
            <a:graphicFrameLocks noGrp="1"/>
          </p:cNvGraphicFramePr>
          <p:nvPr>
            <p:extLst>
              <p:ext uri="{D42A27DB-BD31-4B8C-83A1-F6EECF244321}">
                <p14:modId xmlns:p14="http://schemas.microsoft.com/office/powerpoint/2010/main" val="1253718981"/>
              </p:ext>
            </p:extLst>
          </p:nvPr>
        </p:nvGraphicFramePr>
        <p:xfrm>
          <a:off x="298751" y="937260"/>
          <a:ext cx="6858000" cy="4206240"/>
        </p:xfrm>
        <a:graphic>
          <a:graphicData uri="http://schemas.openxmlformats.org/drawingml/2006/table">
            <a:tbl>
              <a:tblPr firstRow="1" bandRow="1">
                <a:tableStyleId>{5C22544A-7EE6-4342-B048-85BDC9FD1C3A}</a:tableStyleId>
              </a:tblPr>
              <a:tblGrid>
                <a:gridCol w="1532965">
                  <a:extLst>
                    <a:ext uri="{9D8B030D-6E8A-4147-A177-3AD203B41FA5}">
                      <a16:colId xmlns:a16="http://schemas.microsoft.com/office/drawing/2014/main" val="20000"/>
                    </a:ext>
                  </a:extLst>
                </a:gridCol>
                <a:gridCol w="1613647">
                  <a:extLst>
                    <a:ext uri="{9D8B030D-6E8A-4147-A177-3AD203B41FA5}">
                      <a16:colId xmlns:a16="http://schemas.microsoft.com/office/drawing/2014/main" val="20001"/>
                    </a:ext>
                  </a:extLst>
                </a:gridCol>
                <a:gridCol w="3711388">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colou?r</a:t>
                      </a:r>
                      <a:endParaRPr lang="en-US" sz="2000" dirty="0"/>
                    </a:p>
                  </a:txBody>
                  <a:tcPr/>
                </a:tc>
                <a:tc>
                  <a:txBody>
                    <a:bodyPr/>
                    <a:lstStyle/>
                    <a:p>
                      <a:r>
                        <a:rPr lang="en-US" sz="2000" dirty="0"/>
                        <a:t>Optional</a:t>
                      </a:r>
                      <a:r>
                        <a:rPr lang="en-US" sz="2000" baseline="0" dirty="0"/>
                        <a:t> previous char</a:t>
                      </a:r>
                      <a:endParaRPr lang="en-US" sz="2000" dirty="0"/>
                    </a:p>
                  </a:txBody>
                  <a:tcPr/>
                </a:tc>
                <a:tc>
                  <a:txBody>
                    <a:bodyPr/>
                    <a:lstStyle/>
                    <a:p>
                      <a:r>
                        <a:rPr lang="en-US" sz="2000" u="sng" dirty="0">
                          <a:solidFill>
                            <a:srgbClr val="0000FF"/>
                          </a:solidFill>
                          <a:latin typeface="Courier"/>
                          <a:cs typeface="Courier"/>
                        </a:rPr>
                        <a:t>color</a:t>
                      </a:r>
                      <a:r>
                        <a:rPr lang="en-US" sz="2000" u="none" dirty="0">
                          <a:latin typeface="Courier"/>
                          <a:cs typeface="Courier"/>
                        </a:rPr>
                        <a:t>    </a:t>
                      </a:r>
                      <a:r>
                        <a:rPr lang="en-US" sz="2000" u="sng" dirty="0" err="1">
                          <a:solidFill>
                            <a:srgbClr val="0000FF"/>
                          </a:solidFill>
                          <a:latin typeface="Courier"/>
                          <a:cs typeface="Courier"/>
                        </a:rPr>
                        <a:t>colour</a:t>
                      </a:r>
                      <a:endParaRPr lang="en-US" sz="2000" u="sng" dirty="0">
                        <a:solidFill>
                          <a:srgbClr val="0000FF"/>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oo</a:t>
                      </a:r>
                      <a:r>
                        <a:rPr lang="en-US" sz="2000" dirty="0">
                          <a:solidFill>
                            <a:srgbClr val="CC0000"/>
                          </a:solidFill>
                          <a:latin typeface="Courier"/>
                          <a:cs typeface="Courier"/>
                        </a:rPr>
                        <a:t>*h!</a:t>
                      </a:r>
                      <a:endParaRPr lang="en-US" sz="2000" dirty="0"/>
                    </a:p>
                  </a:txBody>
                  <a:tcPr/>
                </a:tc>
                <a:tc>
                  <a:txBody>
                    <a:bodyPr/>
                    <a:lstStyle/>
                    <a:p>
                      <a:r>
                        <a:rPr lang="en-US" sz="2000" dirty="0">
                          <a:solidFill>
                            <a:srgbClr val="000000"/>
                          </a:solidFill>
                        </a:rPr>
                        <a:t>0 or more of</a:t>
                      </a:r>
                      <a:r>
                        <a:rPr lang="en-US" sz="2000" baseline="0" dirty="0">
                          <a:solidFill>
                            <a:srgbClr val="000000"/>
                          </a:solidFill>
                        </a:rPr>
                        <a:t> </a:t>
                      </a:r>
                      <a:r>
                        <a:rPr lang="en-US" sz="2000" dirty="0">
                          <a:solidFill>
                            <a:srgbClr val="000000"/>
                          </a:solidFill>
                        </a:rPr>
                        <a:t>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o+h</a:t>
                      </a:r>
                      <a:r>
                        <a:rPr lang="en-US" sz="2000" dirty="0">
                          <a:solidFill>
                            <a:srgbClr val="CC0000"/>
                          </a:solidFill>
                          <a:latin typeface="Courier"/>
                          <a:cs typeface="Courier"/>
                        </a:rPr>
                        <a:t>!</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1 or more of 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baa+</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baa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beg.n</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begin </a:t>
                      </a:r>
                      <a:r>
                        <a:rPr lang="en-US" sz="2000" u="sng" baseline="0" dirty="0">
                          <a:solidFill>
                            <a:srgbClr val="3366FF"/>
                          </a:solidFill>
                          <a:latin typeface="Courier"/>
                          <a:cs typeface="Courier"/>
                        </a:rPr>
                        <a:t>begun begun beg3n</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5"/>
                  </a:ext>
                </a:extLst>
              </a:tr>
            </a:tbl>
          </a:graphicData>
        </a:graphic>
      </p:graphicFrame>
      <p:sp>
        <p:nvSpPr>
          <p:cNvPr id="4" name="TextBox 3"/>
          <p:cNvSpPr txBox="1"/>
          <p:nvPr/>
        </p:nvSpPr>
        <p:spPr>
          <a:xfrm>
            <a:off x="7086600" y="4324350"/>
            <a:ext cx="2010586" cy="369332"/>
          </a:xfrm>
          <a:prstGeom prst="rect">
            <a:avLst/>
          </a:prstGeom>
          <a:noFill/>
        </p:spPr>
        <p:txBody>
          <a:bodyPr wrap="none" rtlCol="0">
            <a:spAutoFit/>
          </a:bodyPr>
          <a:lstStyle/>
          <a:p>
            <a:r>
              <a:rPr lang="en-US" sz="1800" dirty="0" err="1">
                <a:latin typeface="+mn-lt"/>
              </a:rPr>
              <a:t>Kleene</a:t>
            </a:r>
            <a:r>
              <a:rPr lang="en-US" sz="1800" dirty="0">
                <a:latin typeface="+mn-lt"/>
              </a:rPr>
              <a:t> *,   </a:t>
            </a:r>
            <a:r>
              <a:rPr lang="en-US" sz="1800" dirty="0" err="1">
                <a:latin typeface="+mn-lt"/>
              </a:rPr>
              <a:t>Kleene</a:t>
            </a:r>
            <a:r>
              <a:rPr lang="en-US" sz="1800" dirty="0">
                <a:latin typeface="+mn-lt"/>
              </a:rPr>
              <a:t> +   </a:t>
            </a:r>
          </a:p>
        </p:txBody>
      </p:sp>
    </p:spTree>
    <p:extLst>
      <p:ext uri="{BB962C8B-B14F-4D97-AF65-F5344CB8AC3E}">
        <p14:creationId xmlns:p14="http://schemas.microsoft.com/office/powerpoint/2010/main" val="214883894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1660</Words>
  <Application>Microsoft Office PowerPoint</Application>
  <PresentationFormat>Presentazione su schermo (16:9)</PresentationFormat>
  <Paragraphs>228</Paragraphs>
  <Slides>26</Slides>
  <Notes>24</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26</vt:i4>
      </vt:variant>
    </vt:vector>
  </HeadingPairs>
  <TitlesOfParts>
    <vt:vector size="33" baseType="lpstr">
      <vt:lpstr>Arial</vt:lpstr>
      <vt:lpstr>Calibri</vt:lpstr>
      <vt:lpstr>Ubuntu</vt:lpstr>
      <vt:lpstr>Wingdings</vt:lpstr>
      <vt:lpstr>Courier</vt:lpstr>
      <vt:lpstr>Courier New</vt:lpstr>
      <vt:lpstr>Simple Light</vt:lpstr>
      <vt:lpstr>Presentazione standard di PowerPoint</vt:lpstr>
      <vt:lpstr>Presentazione standard di PowerPoint</vt:lpstr>
      <vt:lpstr>Presentazione standard di PowerPoint</vt:lpstr>
      <vt:lpstr>Presentazione standard di PowerPoint</vt:lpstr>
      <vt:lpstr>Regular expressions</vt:lpstr>
      <vt:lpstr>Regular Expressions: Disjunctions</vt:lpstr>
      <vt:lpstr>Regular Expressions: Negation in Disjunction</vt:lpstr>
      <vt:lpstr>Regular Expressions: More Disjunction</vt:lpstr>
      <vt:lpstr>Regular Expressions: ? *+.</vt:lpstr>
      <vt:lpstr>Regular Expressions: Anchors  ^   $</vt:lpstr>
      <vt:lpstr>Example</vt:lpstr>
      <vt:lpstr>Errors</vt:lpstr>
      <vt:lpstr>Errors cont.</vt:lpstr>
      <vt:lpstr>Summary</vt:lpstr>
      <vt:lpstr>Presentazione standard di PowerPoint</vt:lpstr>
      <vt:lpstr>Presentazione standard di PowerPoint</vt:lpstr>
      <vt:lpstr>Substitutions</vt:lpstr>
      <vt:lpstr>Capture Groups</vt:lpstr>
      <vt:lpstr>Capture groups: multiple registers</vt:lpstr>
      <vt:lpstr>But suppose we don't want to capture?</vt:lpstr>
      <vt:lpstr>Lookahead assertions</vt:lpstr>
      <vt:lpstr>Simple Application: ELIZA</vt:lpstr>
      <vt:lpstr>Simple Application: ELIZA</vt:lpstr>
      <vt:lpstr>How ELIZA works</vt:lpstr>
      <vt:lpstr>Presentazione standard di PowerPoint</vt:lpstr>
      <vt:lpstr>Exercise on Regex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cp:lastModifiedBy>Maurizio Atzori</cp:lastModifiedBy>
  <cp:revision>9</cp:revision>
  <dcterms:modified xsi:type="dcterms:W3CDTF">2024-02-20T10:54:30Z</dcterms:modified>
</cp:coreProperties>
</file>