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9" r:id="rId4"/>
    <p:sldId id="590" r:id="rId5"/>
    <p:sldId id="419" r:id="rId6"/>
    <p:sldId id="420" r:id="rId7"/>
    <p:sldId id="421" r:id="rId8"/>
    <p:sldId id="473" r:id="rId9"/>
    <p:sldId id="474" r:id="rId10"/>
    <p:sldId id="475" r:id="rId11"/>
    <p:sldId id="592" r:id="rId12"/>
    <p:sldId id="593" r:id="rId13"/>
    <p:sldId id="472" r:id="rId14"/>
    <p:sldId id="458" r:id="rId15"/>
    <p:sldId id="483" r:id="rId16"/>
    <p:sldId id="459" r:id="rId17"/>
    <p:sldId id="460" r:id="rId18"/>
    <p:sldId id="461" r:id="rId19"/>
    <p:sldId id="503" r:id="rId20"/>
    <p:sldId id="477" r:id="rId21"/>
    <p:sldId id="478" r:id="rId22"/>
    <p:sldId id="479" r:id="rId23"/>
    <p:sldId id="487" r:id="rId24"/>
    <p:sldId id="597" r:id="rId25"/>
    <p:sldId id="598" r:id="rId26"/>
    <p:sldId id="481" r:id="rId27"/>
    <p:sldId id="505" r:id="rId28"/>
    <p:sldId id="506" r:id="rId29"/>
    <p:sldId id="594" r:id="rId30"/>
    <p:sldId id="595" r:id="rId31"/>
    <p:sldId id="429" r:id="rId32"/>
    <p:sldId id="430" r:id="rId33"/>
    <p:sldId id="431" r:id="rId34"/>
    <p:sldId id="432" r:id="rId35"/>
    <p:sldId id="433" r:id="rId36"/>
    <p:sldId id="509" r:id="rId37"/>
    <p:sldId id="435" r:id="rId38"/>
    <p:sldId id="500" r:id="rId39"/>
    <p:sldId id="596" r:id="rId40"/>
  </p:sldIdLst>
  <p:sldSz cx="9144000" cy="5143500" type="screen16x9"/>
  <p:notesSz cx="6858000" cy="9144000"/>
  <p:embeddedFontLst>
    <p:embeddedFont>
      <p:font typeface="Lucida Sans" panose="020B0602030504020204" pitchFamily="34" charset="0"/>
      <p:regular r:id="rId42"/>
      <p:bold r:id="rId43"/>
      <p:italic r:id="rId44"/>
      <p:boldItalic r:id="rId45"/>
    </p:embeddedFont>
    <p:embeddedFont>
      <p:font typeface="Microsoft JhengHei" panose="020B0604030504040204" pitchFamily="34" charset="-120"/>
      <p:regular r:id="rId46"/>
      <p:bold r:id="rId47"/>
    </p:embeddedFont>
    <p:embeddedFont>
      <p:font typeface="Ubuntu" panose="020B0504030602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4D"/>
    <a:srgbClr val="F2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9" autoAdjust="0"/>
    <p:restoredTop sz="94660"/>
  </p:normalViewPr>
  <p:slideViewPr>
    <p:cSldViewPr snapToGrid="0">
      <p:cViewPr varScale="1">
        <p:scale>
          <a:sx n="149" d="100"/>
          <a:sy n="149" d="100"/>
        </p:scale>
        <p:origin x="36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92fc3c1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92fc3c1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3A14C-3861-973C-03DC-F3EB05998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7A1BA-D4F1-E249-1C97-C3936BE51DF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D915C21-3013-64C4-3709-CAB3F0CA81F8}"/>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976B9EAA-7585-AE97-9AA7-789C39E181FF}"/>
              </a:ext>
            </a:extLst>
          </p:cNvPr>
          <p:cNvSpPr>
            <a:spLocks noGrp="1"/>
          </p:cNvSpPr>
          <p:nvPr>
            <p:ph type="sldNum" sz="quarter" idx="10"/>
          </p:nvPr>
        </p:nvSpPr>
        <p:spPr/>
        <p:txBody>
          <a:bodyPr/>
          <a:lstStyle/>
          <a:p>
            <a:fld id="{3EB9031F-EB71-7642-8F3C-6FDC1408CB92}" type="slidenum">
              <a:rPr lang="en-US" smtClean="0"/>
              <a:pPr/>
              <a:t>11</a:t>
            </a:fld>
            <a:endParaRPr lang="en-US"/>
          </a:p>
        </p:txBody>
      </p:sp>
    </p:spTree>
    <p:extLst>
      <p:ext uri="{BB962C8B-B14F-4D97-AF65-F5344CB8AC3E}">
        <p14:creationId xmlns:p14="http://schemas.microsoft.com/office/powerpoint/2010/main" val="1522052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BABD7-31AA-B998-3580-8135EF51A9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20A7E-6E39-32A5-C84B-3A48738C7E7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9E91D53-9E6D-1858-79B6-842908ED0E94}"/>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EA7FF3FC-F629-CFA5-6A47-C61731A86838}"/>
              </a:ext>
            </a:extLst>
          </p:cNvPr>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2785526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13</a:t>
            </a:fld>
            <a:endParaRPr lang="en-US"/>
          </a:p>
        </p:txBody>
      </p:sp>
      <p:sp>
        <p:nvSpPr>
          <p:cNvPr id="21507" name="Rectangle 2"/>
          <p:cNvSpPr>
            <a:spLocks noGrp="1" noRot="1" noChangeAspect="1" noChangeArrowheads="1"/>
          </p:cNvSpPr>
          <p:nvPr>
            <p:ph type="sldImg"/>
          </p:nvPr>
        </p:nvSpPr>
        <p:spPr>
          <a:xfrm>
            <a:off x="381000" y="685800"/>
            <a:ext cx="6096000" cy="3429000"/>
          </a:xfrm>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92B08-9401-A150-6508-04162B8FE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186AD-4017-34E8-CC9B-239762AE1B7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D58FC6B-1EE3-CD17-03DB-E0281D45A80F}"/>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DD9D260F-A572-C79E-FD35-EB263D4613AD}"/>
              </a:ext>
            </a:extLst>
          </p:cNvPr>
          <p:cNvSpPr>
            <a:spLocks noGrp="1"/>
          </p:cNvSpPr>
          <p:nvPr>
            <p:ph type="sldNum" sz="quarter" idx="10"/>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1379517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E7616-5E16-D1EF-409D-54F837965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26618-8D38-A4DF-49C8-457C2A754ED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6504DA9-4116-70A2-725F-A670FE7568A2}"/>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6289B98F-F2E6-DC4F-136E-676E8A7632E0}"/>
              </a:ext>
            </a:extLst>
          </p:cNvPr>
          <p:cNvSpPr>
            <a:spLocks noGrp="1"/>
          </p:cNvSpPr>
          <p:nvPr>
            <p:ph type="sldNum" sz="quarter" idx="10"/>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12865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fc2d55c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fc2d55c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34</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37</a:t>
            </a:fld>
            <a:endParaRPr lang="en-US"/>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38</a:t>
            </a:fld>
            <a:endParaRPr lang="en-US"/>
          </a:p>
        </p:txBody>
      </p:sp>
      <p:sp>
        <p:nvSpPr>
          <p:cNvPr id="60419" name="Rectangle 2"/>
          <p:cNvSpPr>
            <a:spLocks noGrp="1" noRot="1" noChangeAspect="1" noChangeArrowheads="1"/>
          </p:cNvSpPr>
          <p:nvPr>
            <p:ph type="sldImg"/>
          </p:nvPr>
        </p:nvSpPr>
        <p:spPr>
          <a:xfrm>
            <a:off x="381000" y="685800"/>
            <a:ext cx="6096000" cy="3429000"/>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DE62A-60C4-DFC0-65C3-3074ACCD3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75732-6B71-0444-F9F4-26C1DFD7F0B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3142352-896E-2DDD-A4F6-BE96A3B7EA54}"/>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7673D877-C61F-051B-32CF-4C8FDCBA973A}"/>
              </a:ext>
            </a:extLst>
          </p:cNvPr>
          <p:cNvSpPr>
            <a:spLocks noGrp="1"/>
          </p:cNvSpPr>
          <p:nvPr>
            <p:ph type="sldNum" sz="quarter" idx="10"/>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37459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92fc3c11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92fc3c11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20793-D22B-674B-4883-541C5D0F9D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5EB89-B75F-FBBE-D0BD-2DBCD5FC1F8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FD927FA-4B78-B209-917D-7C8F2D00DD8E}"/>
              </a:ext>
            </a:extLst>
          </p:cNvPr>
          <p:cNvSpPr>
            <a:spLocks noGrp="1"/>
          </p:cNvSpPr>
          <p:nvPr>
            <p:ph type="body" idx="1"/>
          </p:nvPr>
        </p:nvSpPr>
        <p:spPr/>
        <p:txBody>
          <a:bodyPr>
            <a:normAutofit/>
          </a:bodyPr>
          <a:lstStyle/>
          <a:p>
            <a:endParaRPr lang="ko-KR" altLang="en-US"/>
          </a:p>
        </p:txBody>
      </p:sp>
      <p:sp>
        <p:nvSpPr>
          <p:cNvPr id="4" name="Slide Number Placeholder 3">
            <a:extLst>
              <a:ext uri="{FF2B5EF4-FFF2-40B4-BE49-F238E27FC236}">
                <a16:creationId xmlns:a16="http://schemas.microsoft.com/office/drawing/2014/main" id="{07F7EAE4-2B20-BE1D-EF88-AD49DBD5520D}"/>
              </a:ext>
            </a:extLst>
          </p:cNvPr>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324340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5</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6</a:t>
            </a:fld>
            <a:endParaRPr lang="en-US"/>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7</a:t>
            </a:fld>
            <a:endParaRPr lang="en-US"/>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8</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9</a:t>
            </a:fld>
            <a:endParaRPr lang="en-US"/>
          </a:p>
        </p:txBody>
      </p:sp>
    </p:spTree>
    <p:extLst>
      <p:ext uri="{BB962C8B-B14F-4D97-AF65-F5344CB8AC3E}">
        <p14:creationId xmlns:p14="http://schemas.microsoft.com/office/powerpoint/2010/main" val="243300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2/20/2024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224805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buNone/>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2/20/2024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a:t>Slides adapted from Jure </a:t>
            </a:r>
            <a:r>
              <a:rPr lang="en-US" err="1"/>
              <a:t>Leskovec</a:t>
            </a:r>
            <a:endParaRPr lang="en-US" sz="525"/>
          </a:p>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254035780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F6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047"/>
            <a:ext cx="9143998" cy="5145584"/>
          </a:xfrm>
          <a:prstGeom prst="rect">
            <a:avLst/>
          </a:prstGeom>
          <a:noFill/>
          <a:ln>
            <a:noFill/>
          </a:ln>
        </p:spPr>
      </p:pic>
      <p:sp>
        <p:nvSpPr>
          <p:cNvPr id="55" name="Google Shape;55;p13"/>
          <p:cNvSpPr txBox="1"/>
          <p:nvPr/>
        </p:nvSpPr>
        <p:spPr>
          <a:xfrm>
            <a:off x="457200" y="3150800"/>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dirty="0">
                <a:solidFill>
                  <a:srgbClr val="FF934C"/>
                </a:solidFill>
                <a:latin typeface="Ubuntu"/>
                <a:ea typeface="Ubuntu"/>
                <a:cs typeface="Ubuntu"/>
                <a:sym typeface="Ubuntu"/>
              </a:rPr>
              <a:t>8 weekend per diventare Machine Learning Specialist</a:t>
            </a:r>
            <a:endParaRPr b="1" dirty="0">
              <a:solidFill>
                <a:srgbClr val="FF934C"/>
              </a:solidFill>
              <a:latin typeface="Ubuntu"/>
              <a:ea typeface="Ubuntu"/>
              <a:cs typeface="Ubuntu"/>
              <a:sym typeface="Ubuntu"/>
            </a:endParaRPr>
          </a:p>
        </p:txBody>
      </p:sp>
      <p:sp>
        <p:nvSpPr>
          <p:cNvPr id="56" name="Google Shape;56;p13"/>
          <p:cNvSpPr txBox="1"/>
          <p:nvPr/>
        </p:nvSpPr>
        <p:spPr>
          <a:xfrm>
            <a:off x="457200" y="1982875"/>
            <a:ext cx="4544700"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900" b="1" dirty="0">
                <a:solidFill>
                  <a:srgbClr val="2E4153"/>
                </a:solidFill>
                <a:latin typeface="Ubuntu"/>
                <a:ea typeface="Ubuntu"/>
                <a:cs typeface="Ubuntu"/>
                <a:sym typeface="Ubuntu"/>
              </a:rPr>
              <a:t>Artificial Intelligence </a:t>
            </a:r>
            <a:endParaRPr sz="2900" b="1" dirty="0">
              <a:solidFill>
                <a:srgbClr val="2E4153"/>
              </a:solidFill>
              <a:latin typeface="Ubuntu"/>
              <a:ea typeface="Ubuntu"/>
              <a:cs typeface="Ubuntu"/>
              <a:sym typeface="Ubuntu"/>
            </a:endParaRPr>
          </a:p>
          <a:p>
            <a:pPr marL="0" lvl="0" indent="0" algn="l" rtl="0">
              <a:spcBef>
                <a:spcPts val="0"/>
              </a:spcBef>
              <a:spcAft>
                <a:spcPts val="0"/>
              </a:spcAft>
              <a:buNone/>
            </a:pPr>
            <a:r>
              <a:rPr lang="it" sz="2900" b="1" dirty="0">
                <a:solidFill>
                  <a:srgbClr val="2E4153"/>
                </a:solidFill>
                <a:latin typeface="Ubuntu"/>
                <a:ea typeface="Ubuntu"/>
                <a:cs typeface="Ubuntu"/>
                <a:sym typeface="Ubuntu"/>
              </a:rPr>
              <a:t>for developers</a:t>
            </a:r>
            <a:endParaRPr sz="2900" b="1" dirty="0">
              <a:solidFill>
                <a:srgbClr val="2E4153"/>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solidFill>
                  <a:srgbClr val="FF934D"/>
                </a:solidFill>
              </a:rPr>
              <a:t>Corpus </a:t>
            </a:r>
            <a:r>
              <a:rPr lang="en-US" b="1" dirty="0">
                <a:solidFill>
                  <a:srgbClr val="FF934D"/>
                </a:solidFill>
              </a:rPr>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2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6B736-C16D-9E86-1CAC-025650218F82}"/>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F2E9B1F5-3755-6376-231F-B3B339D26F2F}"/>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9CBFBFAB-EB39-F88D-0B79-016939AE5B03}"/>
              </a:ext>
            </a:extLst>
          </p:cNvPr>
          <p:cNvSpPr>
            <a:spLocks noGrp="1"/>
          </p:cNvSpPr>
          <p:nvPr>
            <p:ph idx="1"/>
          </p:nvPr>
        </p:nvSpPr>
        <p:spPr/>
        <p:txBody>
          <a:bodyPr>
            <a:normAutofit/>
          </a:bodyPr>
          <a:lstStyle/>
          <a:p>
            <a:pPr marL="0" lvl="0" indent="0" algn="l" rtl="0">
              <a:spcBef>
                <a:spcPts val="0"/>
              </a:spcBef>
              <a:spcAft>
                <a:spcPts val="0"/>
              </a:spcAft>
              <a:buNone/>
            </a:pP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FF8930F1-A9E4-6EEB-E6EC-7FC107A24BF6}"/>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280139E4-9937-9141-CE67-41E66F3CB23C}"/>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D49FE464-C3D9-8640-77BF-78F288969BB6}"/>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13755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FB3F1-3B31-884F-612C-6C0A4C9BE899}"/>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78E42A23-0881-9328-2764-6BDF5439B875}"/>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46C3F34D-171C-EF39-650D-3BAEBBCFCD4E}"/>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Word </a:t>
            </a:r>
            <a:r>
              <a:rPr lang="it-IT" sz="3200" b="1" dirty="0" err="1">
                <a:solidFill>
                  <a:srgbClr val="2E4153"/>
                </a:solidFill>
                <a:latin typeface="Ubuntu"/>
                <a:ea typeface="Ubuntu"/>
                <a:cs typeface="Ubuntu"/>
                <a:sym typeface="Ubuntu"/>
              </a:rPr>
              <a:t>tokenization</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86B22E17-1F16-7A19-DC8E-948E7AB6ED2E}"/>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9BB5F147-569E-E4BB-D95D-CE3414F3B703}"/>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8A7D4E8E-10D4-54D1-4F10-098EC5C19021}"/>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76691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solidFill>
                  <a:srgbClr val="FF934D"/>
                </a:solidFill>
              </a:rPr>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fontScale="92500" lnSpcReduction="10000"/>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1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The first step: tokenizing</a:t>
            </a:r>
          </a:p>
        </p:txBody>
      </p:sp>
      <p:sp>
        <p:nvSpPr>
          <p:cNvPr id="3" name="Content Placeholder 2"/>
          <p:cNvSpPr>
            <a:spLocks noGrp="1"/>
          </p:cNvSpPr>
          <p:nvPr>
            <p:ph idx="1"/>
          </p:nvPr>
        </p:nvSpPr>
        <p:spPr/>
        <p:txBody>
          <a:bodyPr>
            <a:normAutofit/>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34D"/>
                </a:solidFill>
              </a:rPr>
              <a:t>The second step: sorting</a:t>
            </a:r>
          </a:p>
        </p:txBody>
      </p:sp>
      <p:sp>
        <p:nvSpPr>
          <p:cNvPr id="3" name="Content Placeholder 2"/>
          <p:cNvSpPr>
            <a:spLocks noGrp="1"/>
          </p:cNvSpPr>
          <p:nvPr>
            <p:ph idx="1"/>
          </p:nvPr>
        </p:nvSpPr>
        <p:spPr/>
        <p:txBody>
          <a:bodyPr>
            <a:normAutofit/>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solidFill>
                  <a:srgbClr val="FF934D"/>
                </a:solidFill>
              </a:rPr>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solidFill>
                  <a:srgbClr val="FF934D"/>
                </a:solidFill>
              </a:rPr>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850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3119"/>
          <a:stretch/>
        </p:blipFill>
        <p:spPr>
          <a:xfrm>
            <a:off x="0" y="2"/>
            <a:ext cx="9143998" cy="4470451"/>
          </a:xfrm>
          <a:prstGeom prst="rect">
            <a:avLst/>
          </a:prstGeom>
          <a:noFill/>
          <a:ln>
            <a:noFill/>
          </a:ln>
        </p:spPr>
      </p:pic>
      <p:sp>
        <p:nvSpPr>
          <p:cNvPr id="62" name="Google Shape;62;p14"/>
          <p:cNvSpPr txBox="1"/>
          <p:nvPr/>
        </p:nvSpPr>
        <p:spPr>
          <a:xfrm>
            <a:off x="457200" y="2324699"/>
            <a:ext cx="3612900" cy="1021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600" b="1" dirty="0">
                <a:solidFill>
                  <a:srgbClr val="FF934C"/>
                </a:solidFill>
                <a:latin typeface="Ubuntu"/>
                <a:ea typeface="Ubuntu"/>
                <a:cs typeface="Ubuntu"/>
                <a:sym typeface="Ubuntu"/>
              </a:rPr>
              <a:t>Maurizio Atzori</a:t>
            </a:r>
          </a:p>
          <a:p>
            <a:pPr marL="0" lvl="0" indent="0" algn="l" rtl="0">
              <a:spcBef>
                <a:spcPts val="0"/>
              </a:spcBef>
              <a:spcAft>
                <a:spcPts val="0"/>
              </a:spcAft>
              <a:buNone/>
            </a:pPr>
            <a:r>
              <a:rPr lang="it" sz="1600" dirty="0">
                <a:solidFill>
                  <a:srgbClr val="FF934C"/>
                </a:solidFill>
                <a:latin typeface="Ubuntu"/>
                <a:ea typeface="Ubuntu"/>
                <a:cs typeface="Ubuntu"/>
                <a:sym typeface="Ubuntu"/>
              </a:rPr>
              <a:t>Università degli Studi di Cagliari</a:t>
            </a:r>
          </a:p>
          <a:p>
            <a:pPr marL="0" lvl="0" indent="0" algn="l" rtl="0">
              <a:spcBef>
                <a:spcPts val="0"/>
              </a:spcBef>
              <a:spcAft>
                <a:spcPts val="0"/>
              </a:spcAft>
              <a:buNone/>
            </a:pPr>
            <a:r>
              <a:rPr lang="it" sz="1600" i="1" dirty="0">
                <a:solidFill>
                  <a:srgbClr val="FF934C"/>
                </a:solidFill>
                <a:latin typeface="Ubuntu"/>
                <a:ea typeface="Ubuntu"/>
                <a:cs typeface="Ubuntu"/>
                <a:sym typeface="Ubuntu"/>
              </a:rPr>
              <a:t>atzori@unica.it</a:t>
            </a:r>
          </a:p>
          <a:p>
            <a:pPr marL="0" lvl="0" indent="0" algn="l" rtl="0">
              <a:spcBef>
                <a:spcPts val="0"/>
              </a:spcBef>
              <a:spcAft>
                <a:spcPts val="0"/>
              </a:spcAft>
              <a:buNone/>
            </a:pPr>
            <a:endParaRPr lang="it-IT" sz="1600" i="1" dirty="0">
              <a:solidFill>
                <a:srgbClr val="FF934C"/>
              </a:solidFill>
              <a:latin typeface="Ubuntu"/>
              <a:ea typeface="Ubuntu"/>
              <a:cs typeface="Ubuntu"/>
              <a:sym typeface="Ubuntu"/>
            </a:endParaRPr>
          </a:p>
          <a:p>
            <a:pPr marL="0" lvl="0" indent="0" algn="l" rtl="0">
              <a:spcBef>
                <a:spcPts val="0"/>
              </a:spcBef>
              <a:spcAft>
                <a:spcPts val="0"/>
              </a:spcAft>
              <a:buNone/>
            </a:pPr>
            <a:r>
              <a:rPr lang="it-IT" sz="1600" i="1" dirty="0" err="1">
                <a:solidFill>
                  <a:srgbClr val="FF934C"/>
                </a:solidFill>
                <a:latin typeface="Ubuntu"/>
                <a:ea typeface="Ubuntu"/>
                <a:cs typeface="Ubuntu"/>
                <a:sym typeface="Ubuntu"/>
              </a:rPr>
              <a:t>February</a:t>
            </a:r>
            <a:r>
              <a:rPr lang="it-IT" sz="1600" i="1" dirty="0">
                <a:solidFill>
                  <a:srgbClr val="FF934C"/>
                </a:solidFill>
                <a:latin typeface="Ubuntu"/>
                <a:ea typeface="Ubuntu"/>
                <a:cs typeface="Ubuntu"/>
                <a:sym typeface="Ubuntu"/>
              </a:rPr>
              <a:t> 9-10 , 2024</a:t>
            </a:r>
            <a:endParaRPr sz="1600" i="1" dirty="0">
              <a:solidFill>
                <a:srgbClr val="FF934C"/>
              </a:solidFill>
              <a:latin typeface="Ubuntu"/>
              <a:ea typeface="Ubuntu"/>
              <a:cs typeface="Ubuntu"/>
              <a:sym typeface="Ubuntu"/>
            </a:endParaRPr>
          </a:p>
        </p:txBody>
      </p:sp>
      <p:sp>
        <p:nvSpPr>
          <p:cNvPr id="63" name="Google Shape;63;p14"/>
          <p:cNvSpPr txBox="1"/>
          <p:nvPr/>
        </p:nvSpPr>
        <p:spPr>
          <a:xfrm>
            <a:off x="457200" y="1723050"/>
            <a:ext cx="4835236" cy="4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300" b="1" dirty="0">
                <a:solidFill>
                  <a:srgbClr val="2E4153"/>
                </a:solidFill>
                <a:latin typeface="Ubuntu"/>
                <a:ea typeface="Ubuntu"/>
                <a:cs typeface="Ubuntu"/>
                <a:sym typeface="Ubuntu"/>
              </a:rPr>
              <a:t>Natural Language Processing</a:t>
            </a:r>
            <a:endParaRPr sz="2300" b="1" dirty="0">
              <a:solidFill>
                <a:srgbClr val="2E4153"/>
              </a:solidFill>
              <a:latin typeface="Ubuntu"/>
              <a:ea typeface="Ubuntu"/>
              <a:cs typeface="Ubuntu"/>
              <a:sym typeface="Ubuntu"/>
            </a:endParaRPr>
          </a:p>
        </p:txBody>
      </p:sp>
      <p:pic>
        <p:nvPicPr>
          <p:cNvPr id="64" name="Google Shape;64;p14"/>
          <p:cNvPicPr preferRelativeResize="0"/>
          <p:nvPr/>
        </p:nvPicPr>
        <p:blipFill>
          <a:blip r:embed="rId4">
            <a:alphaModFix/>
          </a:blip>
          <a:stretch>
            <a:fillRect/>
          </a:stretch>
        </p:blipFill>
        <p:spPr>
          <a:xfrm>
            <a:off x="545125" y="4703125"/>
            <a:ext cx="912725" cy="295125"/>
          </a:xfrm>
          <a:prstGeom prst="rect">
            <a:avLst/>
          </a:prstGeom>
          <a:noFill/>
          <a:ln>
            <a:noFill/>
          </a:ln>
        </p:spPr>
      </p:pic>
      <p:pic>
        <p:nvPicPr>
          <p:cNvPr id="65" name="Google Shape;65;p14"/>
          <p:cNvPicPr preferRelativeResize="0"/>
          <p:nvPr/>
        </p:nvPicPr>
        <p:blipFill>
          <a:blip r:embed="rId5">
            <a:alphaModFix/>
          </a:blip>
          <a:stretch>
            <a:fillRect/>
          </a:stretch>
        </p:blipFill>
        <p:spPr>
          <a:xfrm>
            <a:off x="7854550" y="4770799"/>
            <a:ext cx="964848" cy="15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solidFill>
                  <a:srgbClr val="FF934D"/>
                </a:solidFill>
              </a:rPr>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solidFill>
                  <a:srgbClr val="FF934D"/>
                </a:solidFill>
              </a:rPr>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solidFill>
                  <a:srgbClr val="FF934D"/>
                </a:solidFill>
              </a:rPr>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normAutofit lnSpcReduction="10000"/>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solidFill>
                  <a:srgbClr val="FF934D"/>
                </a:solidFill>
              </a:rPr>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0000" lnSpcReduction="20000"/>
          </a:bodyPr>
          <a:lstStyle/>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a:t>
            </a:r>
            <a:r>
              <a:rPr lang="en-US" sz="4500" dirty="0" err="1"/>
              <a:t>enter</a:t>
            </a:r>
            <a:r>
              <a:rPr lang="en-US" sz="4500" dirty="0"/>
              <a:t> overall decision game</a:t>
            </a:r>
          </a:p>
          <a:p>
            <a:endParaRPr lang="en-US" sz="2000" dirty="0"/>
          </a:p>
        </p:txBody>
      </p:sp>
      <p:sp>
        <p:nvSpPr>
          <p:cNvPr id="7" name="Rettangolo 6">
            <a:extLst>
              <a:ext uri="{FF2B5EF4-FFF2-40B4-BE49-F238E27FC236}">
                <a16:creationId xmlns:a16="http://schemas.microsoft.com/office/drawing/2014/main" id="{20668B00-B2DF-E81B-FD9E-A1DC3E3305E4}"/>
              </a:ext>
            </a:extLst>
          </p:cNvPr>
          <p:cNvSpPr/>
          <p:nvPr/>
        </p:nvSpPr>
        <p:spPr>
          <a:xfrm>
            <a:off x="712694" y="2736476"/>
            <a:ext cx="6010835" cy="1969995"/>
          </a:xfrm>
          <a:prstGeom prst="rect">
            <a:avLst/>
          </a:prstGeom>
          <a:solidFill>
            <a:srgbClr val="F2F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4675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3FC4-8B95-4E0B-E9C2-ECBA17CAE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D6D2E-AC0D-D904-6CBF-9EE1D037DCDB}"/>
              </a:ext>
            </a:extLst>
          </p:cNvPr>
          <p:cNvSpPr>
            <a:spLocks noGrp="1"/>
          </p:cNvSpPr>
          <p:nvPr>
            <p:ph type="title"/>
          </p:nvPr>
        </p:nvSpPr>
        <p:spPr/>
        <p:txBody>
          <a:bodyPr/>
          <a:lstStyle/>
          <a:p>
            <a:r>
              <a:rPr lang="en-US" dirty="0">
                <a:solidFill>
                  <a:srgbClr val="FF934D"/>
                </a:solidFill>
              </a:rPr>
              <a:t>How to do word tokenization in Chinese?</a:t>
            </a:r>
          </a:p>
        </p:txBody>
      </p:sp>
      <p:sp>
        <p:nvSpPr>
          <p:cNvPr id="3" name="Content Placeholder 2">
            <a:extLst>
              <a:ext uri="{FF2B5EF4-FFF2-40B4-BE49-F238E27FC236}">
                <a16:creationId xmlns:a16="http://schemas.microsoft.com/office/drawing/2014/main" id="{6C94E18A-4340-264A-4625-EDBCAC30D5E6}"/>
              </a:ext>
            </a:extLst>
          </p:cNvPr>
          <p:cNvSpPr>
            <a:spLocks noGrp="1"/>
          </p:cNvSpPr>
          <p:nvPr>
            <p:ph idx="1"/>
          </p:nvPr>
        </p:nvSpPr>
        <p:spPr>
          <a:xfrm>
            <a:off x="800099" y="1428750"/>
            <a:ext cx="7543801" cy="3429000"/>
          </a:xfrm>
        </p:spPr>
        <p:txBody>
          <a:bodyPr>
            <a:normAutofit fontScale="40000" lnSpcReduction="20000"/>
          </a:bodyPr>
          <a:lstStyle/>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ttangolo 3">
            <a:extLst>
              <a:ext uri="{FF2B5EF4-FFF2-40B4-BE49-F238E27FC236}">
                <a16:creationId xmlns:a16="http://schemas.microsoft.com/office/drawing/2014/main" id="{6D35576C-B02C-8D3D-8A63-E78952223FC7}"/>
              </a:ext>
            </a:extLst>
          </p:cNvPr>
          <p:cNvSpPr/>
          <p:nvPr/>
        </p:nvSpPr>
        <p:spPr>
          <a:xfrm>
            <a:off x="712694" y="3597088"/>
            <a:ext cx="6010835" cy="1109383"/>
          </a:xfrm>
          <a:prstGeom prst="rect">
            <a:avLst/>
          </a:prstGeom>
          <a:solidFill>
            <a:srgbClr val="F2F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00045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FFF80-2866-9F35-6837-73A1BA23A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59E144-8B6B-6939-1D21-AB556393576E}"/>
              </a:ext>
            </a:extLst>
          </p:cNvPr>
          <p:cNvSpPr>
            <a:spLocks noGrp="1"/>
          </p:cNvSpPr>
          <p:nvPr>
            <p:ph type="title"/>
          </p:nvPr>
        </p:nvSpPr>
        <p:spPr/>
        <p:txBody>
          <a:bodyPr/>
          <a:lstStyle/>
          <a:p>
            <a:r>
              <a:rPr lang="en-US" dirty="0">
                <a:solidFill>
                  <a:srgbClr val="FF934D"/>
                </a:solidFill>
              </a:rPr>
              <a:t>How to do word tokenization in Chinese?</a:t>
            </a:r>
          </a:p>
        </p:txBody>
      </p:sp>
      <p:sp>
        <p:nvSpPr>
          <p:cNvPr id="3" name="Content Placeholder 2">
            <a:extLst>
              <a:ext uri="{FF2B5EF4-FFF2-40B4-BE49-F238E27FC236}">
                <a16:creationId xmlns:a16="http://schemas.microsoft.com/office/drawing/2014/main" id="{B4C6C0F8-9461-8D3A-FBA5-157853A2700A}"/>
              </a:ext>
            </a:extLst>
          </p:cNvPr>
          <p:cNvSpPr>
            <a:spLocks noGrp="1"/>
          </p:cNvSpPr>
          <p:nvPr>
            <p:ph idx="1"/>
          </p:nvPr>
        </p:nvSpPr>
        <p:spPr>
          <a:xfrm>
            <a:off x="800099" y="1428750"/>
            <a:ext cx="7543801" cy="3429000"/>
          </a:xfrm>
        </p:spPr>
        <p:txBody>
          <a:bodyPr>
            <a:normAutofit fontScale="40000" lnSpcReduction="20000"/>
          </a:bodyPr>
          <a:lstStyle/>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dirty="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dirty="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23047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solidFill>
                  <a:srgbClr val="FF934D"/>
                </a:solidFill>
              </a:rPr>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fontScale="92500"/>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solidFill>
                  <a:srgbClr val="FF934D"/>
                </a:solidFill>
              </a:rPr>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solidFill>
                  <a:srgbClr val="FF934D"/>
                </a:solidFill>
              </a:rPr>
              <a:t>Subword</a:t>
            </a:r>
            <a:r>
              <a:rPr lang="en-US" dirty="0">
                <a:solidFill>
                  <a:srgbClr val="FF934D"/>
                </a:solidFill>
              </a:rPr>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85000" lnSpcReduction="200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2AFD3-F17D-3D2A-B52A-65D304C49CC3}"/>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DF4FE76C-3C47-7A74-B107-C42AEEB1AD9B}"/>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8A4FFF8C-5483-94C8-6ABF-46E3DAF0B5CD}"/>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Word </a:t>
            </a:r>
            <a:r>
              <a:rPr lang="it-IT" sz="3200" b="1" dirty="0" err="1">
                <a:solidFill>
                  <a:srgbClr val="2E4153"/>
                </a:solidFill>
                <a:latin typeface="Ubuntu"/>
                <a:ea typeface="Ubuntu"/>
                <a:cs typeface="Ubuntu"/>
                <a:sym typeface="Ubuntu"/>
              </a:rPr>
              <a:t>tokenization</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EEA3BCA4-155A-771E-928F-69D4395A5488}"/>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48828100-0D39-8D53-3678-4347161D8C44}"/>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5E43F975-CA8C-E5B2-83A6-E32DA1C85AE3}"/>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147354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0" y="-975"/>
            <a:ext cx="9144000" cy="4485000"/>
          </a:xfrm>
          <a:prstGeom prst="rect">
            <a:avLst/>
          </a:prstGeom>
          <a:solidFill>
            <a:srgbClr val="F2F6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2F6F0"/>
              </a:solidFill>
            </a:endParaRPr>
          </a:p>
        </p:txBody>
      </p:sp>
      <p:pic>
        <p:nvPicPr>
          <p:cNvPr id="82" name="Google Shape;82;p16"/>
          <p:cNvPicPr preferRelativeResize="0"/>
          <p:nvPr/>
        </p:nvPicPr>
        <p:blipFill>
          <a:blip r:embed="rId3">
            <a:alphaModFix/>
          </a:blip>
          <a:stretch>
            <a:fillRect/>
          </a:stretch>
        </p:blipFill>
        <p:spPr>
          <a:xfrm>
            <a:off x="545125" y="4703125"/>
            <a:ext cx="912725" cy="295125"/>
          </a:xfrm>
          <a:prstGeom prst="rect">
            <a:avLst/>
          </a:prstGeom>
          <a:noFill/>
          <a:ln>
            <a:noFill/>
          </a:ln>
        </p:spPr>
      </p:pic>
      <p:pic>
        <p:nvPicPr>
          <p:cNvPr id="83" name="Google Shape;83;p16"/>
          <p:cNvPicPr preferRelativeResize="0"/>
          <p:nvPr/>
        </p:nvPicPr>
        <p:blipFill>
          <a:blip r:embed="rId4">
            <a:alphaModFix/>
          </a:blip>
          <a:stretch>
            <a:fillRect/>
          </a:stretch>
        </p:blipFill>
        <p:spPr>
          <a:xfrm>
            <a:off x="7854550" y="4770799"/>
            <a:ext cx="964848" cy="159800"/>
          </a:xfrm>
          <a:prstGeom prst="rect">
            <a:avLst/>
          </a:prstGeom>
          <a:noFill/>
          <a:ln>
            <a:noFill/>
          </a:ln>
        </p:spPr>
      </p:pic>
      <p:sp>
        <p:nvSpPr>
          <p:cNvPr id="84" name="Google Shape;84;p16"/>
          <p:cNvSpPr/>
          <p:nvPr/>
        </p:nvSpPr>
        <p:spPr>
          <a:xfrm rot="10800000">
            <a:off x="7917007" y="7"/>
            <a:ext cx="1227000" cy="3250200"/>
          </a:xfrm>
          <a:prstGeom prst="rtTriangle">
            <a:avLst/>
          </a:prstGeom>
          <a:solidFill>
            <a:srgbClr val="FF93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p:nvPr/>
        </p:nvSpPr>
        <p:spPr>
          <a:xfrm rot="-5400000" flipH="1">
            <a:off x="6220644" y="-1934625"/>
            <a:ext cx="989700" cy="4857000"/>
          </a:xfrm>
          <a:prstGeom prst="rtTriangle">
            <a:avLst/>
          </a:prstGeom>
          <a:solidFill>
            <a:srgbClr val="2E41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txBox="1"/>
          <p:nvPr/>
        </p:nvSpPr>
        <p:spPr>
          <a:xfrm>
            <a:off x="545125" y="558052"/>
            <a:ext cx="5210736" cy="546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000" b="1" dirty="0">
                <a:solidFill>
                  <a:srgbClr val="FF934C"/>
                </a:solidFill>
                <a:latin typeface="Ubuntu"/>
                <a:ea typeface="Ubuntu"/>
                <a:cs typeface="Ubuntu"/>
                <a:sym typeface="Ubuntu"/>
              </a:rPr>
              <a:t>Outline of the course</a:t>
            </a:r>
            <a:endParaRPr sz="2000" b="1" dirty="0">
              <a:solidFill>
                <a:srgbClr val="FF934C"/>
              </a:solidFill>
              <a:latin typeface="Ubuntu"/>
              <a:ea typeface="Ubuntu"/>
              <a:cs typeface="Ubuntu"/>
              <a:sym typeface="Ubuntu"/>
            </a:endParaRPr>
          </a:p>
        </p:txBody>
      </p:sp>
      <p:sp>
        <p:nvSpPr>
          <p:cNvPr id="87" name="Google Shape;87;p16"/>
          <p:cNvSpPr txBox="1"/>
          <p:nvPr/>
        </p:nvSpPr>
        <p:spPr>
          <a:xfrm>
            <a:off x="545126" y="1105020"/>
            <a:ext cx="7788900" cy="350862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on AI, ML and NLP</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Processing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Words and Corpora</a:t>
            </a:r>
          </a:p>
          <a:p>
            <a:pPr marL="285750" lvl="0" indent="-285750" algn="l" rtl="0">
              <a:lnSpc>
                <a:spcPct val="150000"/>
              </a:lnSpc>
              <a:spcBef>
                <a:spcPts val="0"/>
              </a:spcBef>
              <a:spcAft>
                <a:spcPts val="0"/>
              </a:spcAft>
              <a:buFont typeface="Arial" panose="020B0604020202020204" pitchFamily="34" charset="0"/>
              <a:buChar char="•"/>
            </a:pPr>
            <a:r>
              <a:rPr lang="it-IT" sz="1600" b="1" dirty="0" err="1">
                <a:solidFill>
                  <a:srgbClr val="2E4153"/>
                </a:solidFill>
                <a:latin typeface="Ubuntu"/>
                <a:ea typeface="Ubuntu"/>
                <a:cs typeface="Ubuntu"/>
                <a:sym typeface="Ubuntu"/>
              </a:rPr>
              <a:t>Lexical</a:t>
            </a:r>
            <a:r>
              <a:rPr lang="it" sz="1600" b="1" dirty="0">
                <a:solidFill>
                  <a:srgbClr val="2E4153"/>
                </a:solidFill>
                <a:latin typeface="Ubuntu"/>
                <a:ea typeface="Ubuntu"/>
                <a:cs typeface="Ubuntu"/>
                <a:sym typeface="Ubuntu"/>
              </a:rPr>
              <a:t>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Language Modeling</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Text Classification</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Semantic similarity</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Knowledge Graphs</a:t>
            </a:r>
          </a:p>
          <a:p>
            <a:pPr marL="285750" lvl="0" indent="-285750" algn="l" rtl="0">
              <a:lnSpc>
                <a:spcPct val="150000"/>
              </a:lnSpc>
              <a:spcBef>
                <a:spcPts val="0"/>
              </a:spcBef>
              <a:spcAft>
                <a:spcPts val="0"/>
              </a:spcAft>
              <a:buFont typeface="Arial" panose="020B0604020202020204" pitchFamily="34" charset="0"/>
              <a:buChar char="•"/>
            </a:pPr>
            <a:r>
              <a:rPr lang="it" sz="1600" b="1" dirty="0">
                <a:solidFill>
                  <a:srgbClr val="2E4153"/>
                </a:solidFill>
                <a:latin typeface="Ubuntu"/>
                <a:ea typeface="Ubuntu"/>
                <a:cs typeface="Ubuntu"/>
                <a:sym typeface="Ubuntu"/>
              </a:rPr>
              <a:t>Intro to Large Language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B5A1-32E3-3D5C-E1C9-113CA7FEE403}"/>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E79FA074-D3AC-74ED-5283-F51BBE706C39}"/>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BF95FBDB-0E9A-13E2-8A6D-F070E3E0AE2D}"/>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Word </a:t>
            </a:r>
            <a:r>
              <a:rPr lang="it-IT" sz="3200" b="1" dirty="0" err="1">
                <a:solidFill>
                  <a:srgbClr val="2E4153"/>
                </a:solidFill>
                <a:latin typeface="Ubuntu"/>
                <a:ea typeface="Ubuntu"/>
                <a:cs typeface="Ubuntu"/>
                <a:sym typeface="Ubuntu"/>
              </a:rPr>
              <a:t>normalization</a:t>
            </a:r>
            <a:r>
              <a:rPr lang="it-IT" sz="3200" b="1" dirty="0">
                <a:solidFill>
                  <a:srgbClr val="2E4153"/>
                </a:solidFill>
                <a:latin typeface="Ubuntu"/>
                <a:ea typeface="Ubuntu"/>
                <a:cs typeface="Ubuntu"/>
                <a:sym typeface="Ubuntu"/>
              </a:rPr>
              <a:t> and </a:t>
            </a:r>
            <a:r>
              <a:rPr lang="it-IT" sz="3200" b="1" dirty="0" err="1">
                <a:solidFill>
                  <a:srgbClr val="2E4153"/>
                </a:solidFill>
                <a:latin typeface="Ubuntu"/>
                <a:ea typeface="Ubuntu"/>
                <a:cs typeface="Ubuntu"/>
                <a:sym typeface="Ubuntu"/>
              </a:rPr>
              <a:t>other</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issues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C84F86F7-AA60-04B0-A8CC-08CF6605E908}"/>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18844B37-50A7-722A-C99D-8A9252FD0F66}"/>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FE042043-E8ED-7BA3-46BD-BF500947868A}"/>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379883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solidFill>
                  <a:srgbClr val="FF934D"/>
                </a:solidFill>
              </a:rPr>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dirty="0">
                <a:solidFill>
                  <a:srgbClr val="FF934D"/>
                </a:solidFill>
              </a:rPr>
              <a:t>Case folding</a:t>
            </a:r>
          </a:p>
        </p:txBody>
      </p:sp>
      <p:sp>
        <p:nvSpPr>
          <p:cNvPr id="36867" name="Rectangle 7"/>
          <p:cNvSpPr>
            <a:spLocks noGrp="1" noChangeArrowheads="1"/>
          </p:cNvSpPr>
          <p:nvPr>
            <p:ph idx="1"/>
          </p:nvPr>
        </p:nvSpPr>
        <p:spPr/>
        <p:txBody>
          <a:bodyPr>
            <a:normAutofit fontScale="92500" lnSpcReduction="10000"/>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solidFill>
                  <a:srgbClr val="FF934D"/>
                </a:solidFill>
              </a:rPr>
              <a:t>Lemmatization</a:t>
            </a:r>
          </a:p>
        </p:txBody>
      </p:sp>
      <p:sp>
        <p:nvSpPr>
          <p:cNvPr id="37891" name="Rectangle 3"/>
          <p:cNvSpPr>
            <a:spLocks noGrp="1" noChangeArrowheads="1"/>
          </p:cNvSpPr>
          <p:nvPr>
            <p:ph idx="1"/>
          </p:nvPr>
        </p:nvSpPr>
        <p:spPr>
          <a:xfrm>
            <a:off x="822960" y="1276350"/>
            <a:ext cx="8321040" cy="3581400"/>
          </a:xfrm>
        </p:spPr>
        <p:txBody>
          <a:bodyPr>
            <a:normAutofit fontScale="85000" lnSpcReduction="2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a:bodyPr>
          <a:lstStyle/>
          <a:p>
            <a:r>
              <a:rPr lang="en-US" dirty="0">
                <a:solidFill>
                  <a:srgbClr val="FF934D"/>
                </a:solidFill>
              </a:rPr>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fontScale="92500" lnSpcReduction="10000"/>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solidFill>
                  <a:srgbClr val="FF934D"/>
                </a:solidFill>
              </a:rPr>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solidFill>
                  <a:srgbClr val="FF934D"/>
                </a:solidFill>
              </a:rPr>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24535" y="3199279"/>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solidFill>
                  <a:srgbClr val="FF934D"/>
                </a:solidFill>
              </a:rPr>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lnSpcReduction="10000"/>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solidFill>
                  <a:srgbClr val="FF934D"/>
                </a:solidFill>
              </a:rPr>
              <a:t>Sentence Segmentation</a:t>
            </a:r>
          </a:p>
        </p:txBody>
      </p:sp>
      <p:sp>
        <p:nvSpPr>
          <p:cNvPr id="59395" name="Rectangle 3"/>
          <p:cNvSpPr>
            <a:spLocks noGrp="1" noChangeArrowheads="1"/>
          </p:cNvSpPr>
          <p:nvPr>
            <p:ph idx="1"/>
          </p:nvPr>
        </p:nvSpPr>
        <p:spPr>
          <a:xfrm>
            <a:off x="457200" y="895350"/>
            <a:ext cx="8382000" cy="4419600"/>
          </a:xfrm>
        </p:spPr>
        <p:txBody>
          <a:bodyPr>
            <a:normAutofit fontScale="92500" lnSpcReduction="20000"/>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B3F0B-E3E0-280C-7FAA-5D0C3575FA41}"/>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A1C0BF96-36AA-ACC7-13DF-FA130E8733B9}"/>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7A62A70D-83F9-C1A1-132E-5AB227A6B727}"/>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Word </a:t>
            </a:r>
            <a:r>
              <a:rPr lang="it-IT" sz="3200" b="1" dirty="0" err="1">
                <a:solidFill>
                  <a:srgbClr val="2E4153"/>
                </a:solidFill>
                <a:latin typeface="Ubuntu"/>
                <a:ea typeface="Ubuntu"/>
                <a:cs typeface="Ubuntu"/>
                <a:sym typeface="Ubuntu"/>
              </a:rPr>
              <a:t>normalization</a:t>
            </a:r>
            <a:r>
              <a:rPr lang="it-IT" sz="3200" b="1" dirty="0">
                <a:solidFill>
                  <a:srgbClr val="2E4153"/>
                </a:solidFill>
                <a:latin typeface="Ubuntu"/>
                <a:ea typeface="Ubuntu"/>
                <a:cs typeface="Ubuntu"/>
                <a:sym typeface="Ubuntu"/>
              </a:rPr>
              <a:t> and </a:t>
            </a:r>
            <a:r>
              <a:rPr lang="it-IT" sz="3200" b="1" dirty="0" err="1">
                <a:solidFill>
                  <a:srgbClr val="2E4153"/>
                </a:solidFill>
                <a:latin typeface="Ubuntu"/>
                <a:ea typeface="Ubuntu"/>
                <a:cs typeface="Ubuntu"/>
                <a:sym typeface="Ubuntu"/>
              </a:rPr>
              <a:t>other</a:t>
            </a:r>
            <a:r>
              <a:rPr lang="it-IT" sz="3200" b="1" dirty="0">
                <a:solidFill>
                  <a:srgbClr val="2E4153"/>
                </a:solidFill>
                <a:latin typeface="Ubuntu"/>
                <a:ea typeface="Ubuntu"/>
                <a:cs typeface="Ubuntu"/>
                <a:sym typeface="Ubuntu"/>
              </a:rPr>
              <a:t> </a:t>
            </a:r>
            <a:r>
              <a:rPr lang="it-IT" sz="3200" b="1" dirty="0" err="1">
                <a:solidFill>
                  <a:srgbClr val="2E4153"/>
                </a:solidFill>
                <a:latin typeface="Ubuntu"/>
                <a:ea typeface="Ubuntu"/>
                <a:cs typeface="Ubuntu"/>
                <a:sym typeface="Ubuntu"/>
              </a:rPr>
              <a:t>issues</a:t>
            </a:r>
            <a:endParaRPr lang="it-IT" sz="3200" b="1" dirty="0">
              <a:solidFill>
                <a:srgbClr val="2E4153"/>
              </a:solidFill>
              <a:latin typeface="Ubuntu"/>
              <a:ea typeface="Ubuntu"/>
              <a:cs typeface="Ubuntu"/>
              <a:sym typeface="Ubuntu"/>
            </a:endParaRPr>
          </a:p>
        </p:txBody>
      </p:sp>
      <p:sp>
        <p:nvSpPr>
          <p:cNvPr id="2" name="Text Placeholder 1">
            <a:extLst>
              <a:ext uri="{FF2B5EF4-FFF2-40B4-BE49-F238E27FC236}">
                <a16:creationId xmlns:a16="http://schemas.microsoft.com/office/drawing/2014/main" id="{5B1A42AB-1465-BCF4-481A-B17728C2828E}"/>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E53261A7-0E5C-594B-8B82-0EA78E566558}"/>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903B8FF7-C66F-4E10-E964-E7CC807CB33E}"/>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359987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F9A2-B099-9D92-98DE-D8FBB2C1A709}"/>
            </a:ext>
          </a:extLst>
        </p:cNvPr>
        <p:cNvGrpSpPr/>
        <p:nvPr/>
      </p:nvGrpSpPr>
      <p:grpSpPr>
        <a:xfrm>
          <a:off x="0" y="0"/>
          <a:ext cx="0" cy="0"/>
          <a:chOff x="0" y="0"/>
          <a:chExt cx="0" cy="0"/>
        </a:xfrm>
      </p:grpSpPr>
      <p:pic>
        <p:nvPicPr>
          <p:cNvPr id="3" name="Google Shape;54;p13">
            <a:extLst>
              <a:ext uri="{FF2B5EF4-FFF2-40B4-BE49-F238E27FC236}">
                <a16:creationId xmlns:a16="http://schemas.microsoft.com/office/drawing/2014/main" id="{8C367AAE-C23C-C3EB-95B0-A278196A744E}"/>
              </a:ext>
            </a:extLst>
          </p:cNvPr>
          <p:cNvPicPr preferRelativeResize="0"/>
          <p:nvPr/>
        </p:nvPicPr>
        <p:blipFill rotWithShape="1">
          <a:blip r:embed="rId3">
            <a:alphaModFix/>
          </a:blip>
          <a:srcRect t="13617"/>
          <a:stretch/>
        </p:blipFill>
        <p:spPr>
          <a:xfrm flipH="1">
            <a:off x="-2" y="0"/>
            <a:ext cx="6664035" cy="5143500"/>
          </a:xfrm>
          <a:prstGeom prst="rect">
            <a:avLst/>
          </a:prstGeom>
          <a:noFill/>
          <a:ln>
            <a:noFill/>
          </a:ln>
        </p:spPr>
      </p:pic>
      <p:sp>
        <p:nvSpPr>
          <p:cNvPr id="6" name="Subtitle 5">
            <a:extLst>
              <a:ext uri="{FF2B5EF4-FFF2-40B4-BE49-F238E27FC236}">
                <a16:creationId xmlns:a16="http://schemas.microsoft.com/office/drawing/2014/main" id="{F46D918E-BC3C-E7B7-871A-FA2BFF4B654D}"/>
              </a:ext>
            </a:extLst>
          </p:cNvPr>
          <p:cNvSpPr>
            <a:spLocks noGrp="1"/>
          </p:cNvSpPr>
          <p:nvPr>
            <p:ph idx="1"/>
          </p:nvPr>
        </p:nvSpPr>
        <p:spPr/>
        <p:txBody>
          <a:bodyPr>
            <a:normAutofit/>
          </a:bodyPr>
          <a:lstStyle/>
          <a:p>
            <a:pPr marL="0" lvl="0" indent="0" algn="l" rtl="0">
              <a:spcBef>
                <a:spcPts val="0"/>
              </a:spcBef>
              <a:spcAft>
                <a:spcPts val="0"/>
              </a:spcAft>
              <a:buNone/>
            </a:pPr>
            <a:r>
              <a:rPr lang="it-IT" sz="3200" b="1" dirty="0">
                <a:solidFill>
                  <a:srgbClr val="2E4153"/>
                </a:solidFill>
                <a:latin typeface="Ubuntu"/>
                <a:ea typeface="Ubuntu"/>
                <a:cs typeface="Ubuntu"/>
                <a:sym typeface="Ubuntu"/>
              </a:rPr>
              <a:t>Intro</a:t>
            </a:r>
          </a:p>
        </p:txBody>
      </p:sp>
      <p:sp>
        <p:nvSpPr>
          <p:cNvPr id="2" name="Text Placeholder 1">
            <a:extLst>
              <a:ext uri="{FF2B5EF4-FFF2-40B4-BE49-F238E27FC236}">
                <a16:creationId xmlns:a16="http://schemas.microsoft.com/office/drawing/2014/main" id="{7C3E07D2-9509-316A-63B3-1D9125C36EA6}"/>
              </a:ext>
            </a:extLst>
          </p:cNvPr>
          <p:cNvSpPr>
            <a:spLocks noGrp="1"/>
          </p:cNvSpPr>
          <p:nvPr>
            <p:ph type="body" sz="half" idx="2"/>
          </p:nvPr>
        </p:nvSpPr>
        <p:spPr/>
        <p:txBody>
          <a:bodyPr/>
          <a:lstStyle/>
          <a:p>
            <a:endParaRPr lang="en-US" dirty="0"/>
          </a:p>
        </p:txBody>
      </p:sp>
      <p:sp>
        <p:nvSpPr>
          <p:cNvPr id="4" name="Google Shape;55;p13">
            <a:extLst>
              <a:ext uri="{FF2B5EF4-FFF2-40B4-BE49-F238E27FC236}">
                <a16:creationId xmlns:a16="http://schemas.microsoft.com/office/drawing/2014/main" id="{D4518137-3DCA-7966-0981-D2C3F81063F6}"/>
              </a:ext>
            </a:extLst>
          </p:cNvPr>
          <p:cNvSpPr txBox="1"/>
          <p:nvPr/>
        </p:nvSpPr>
        <p:spPr>
          <a:xfrm>
            <a:off x="3460238" y="3012254"/>
            <a:ext cx="476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934C"/>
                </a:solidFill>
                <a:latin typeface="Ubuntu"/>
                <a:ea typeface="Ubuntu"/>
                <a:cs typeface="Ubuntu"/>
                <a:sym typeface="Ubuntu"/>
              </a:rPr>
              <a:t>Words and Corpora</a:t>
            </a:r>
          </a:p>
        </p:txBody>
      </p:sp>
      <p:sp>
        <p:nvSpPr>
          <p:cNvPr id="8" name="Titolo 7">
            <a:extLst>
              <a:ext uri="{FF2B5EF4-FFF2-40B4-BE49-F238E27FC236}">
                <a16:creationId xmlns:a16="http://schemas.microsoft.com/office/drawing/2014/main" id="{36FA5821-69E9-49D0-BBE7-3F5BA453BB52}"/>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40082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solidFill>
                  <a:srgbClr val="FF934D"/>
                </a:solidFill>
              </a:rPr>
              <a:t>How many words in a sentence?</a:t>
            </a:r>
          </a:p>
        </p:txBody>
      </p:sp>
      <p:sp>
        <p:nvSpPr>
          <p:cNvPr id="22531" name="Rectangle 3"/>
          <p:cNvSpPr>
            <a:spLocks noGrp="1" noChangeArrowheads="1"/>
          </p:cNvSpPr>
          <p:nvPr>
            <p:ph idx="1"/>
          </p:nvPr>
        </p:nvSpPr>
        <p:spPr/>
        <p:txBody>
          <a:bodyPr>
            <a:normAutofit fontScale="92500" lnSpcReduction="10000"/>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rgbClr val="FF934D"/>
                </a:solidFill>
              </a:rPr>
              <a:t>How many words in a sentence?</a:t>
            </a:r>
          </a:p>
        </p:txBody>
      </p:sp>
      <p:sp>
        <p:nvSpPr>
          <p:cNvPr id="24579" name="Rectangle 3"/>
          <p:cNvSpPr>
            <a:spLocks noGrp="1" noChangeArrowheads="1"/>
          </p:cNvSpPr>
          <p:nvPr>
            <p:ph idx="1"/>
          </p:nvPr>
        </p:nvSpPr>
        <p:spPr>
          <a:xfrm>
            <a:off x="914400" y="1314450"/>
            <a:ext cx="7452360" cy="3543300"/>
          </a:xfrm>
        </p:spPr>
        <p:txBody>
          <a:bodyPr>
            <a:normAutofit fontScale="925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rgbClr val="FF934D"/>
                </a:solidFill>
              </a:rPr>
              <a:t>How many words in a corpus?</a:t>
            </a:r>
          </a:p>
        </p:txBody>
      </p:sp>
      <p:sp>
        <p:nvSpPr>
          <p:cNvPr id="24579" name="Rectangle 3"/>
          <p:cNvSpPr>
            <a:spLocks noGrp="1" noChangeArrowheads="1"/>
          </p:cNvSpPr>
          <p:nvPr>
            <p:ph idx="1"/>
          </p:nvPr>
        </p:nvSpPr>
        <p:spPr>
          <a:xfrm>
            <a:off x="452651" y="64969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22860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894160" y="1477274"/>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solidFill>
                  <a:srgbClr val="FF934D"/>
                </a:solidFill>
              </a:rPr>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solidFill>
                  <a:srgbClr val="FF934D"/>
                </a:solidFill>
              </a:rPr>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fontScale="92500" lnSpcReduction="10000"/>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2957</Words>
  <Application>Microsoft Office PowerPoint</Application>
  <PresentationFormat>Presentazione su schermo (16:9)</PresentationFormat>
  <Paragraphs>368</Paragraphs>
  <Slides>39</Slides>
  <Notes>24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39</vt:i4>
      </vt:variant>
    </vt:vector>
  </HeadingPairs>
  <TitlesOfParts>
    <vt:vector size="48" baseType="lpstr">
      <vt:lpstr>Arial</vt:lpstr>
      <vt:lpstr>Ubuntu</vt:lpstr>
      <vt:lpstr>Microsoft JhengHei</vt:lpstr>
      <vt:lpstr>Lucida Sans</vt:lpstr>
      <vt:lpstr>Symbol</vt:lpstr>
      <vt:lpstr>Calibri</vt:lpstr>
      <vt:lpstr>Courier</vt:lpstr>
      <vt:lpstr>Wingdings</vt:lpstr>
      <vt:lpstr>Simple Light</vt:lpstr>
      <vt:lpstr>Presentazione standard di PowerPoint</vt:lpstr>
      <vt:lpstr>Presentazione standard di PowerPoint</vt:lpstr>
      <vt:lpstr>Presentazione standard di PowerPoint</vt:lpstr>
      <vt:lpstr>Presentazione standard di PowerPoint</vt:lpstr>
      <vt:lpstr>How many words in a sentence?</vt:lpstr>
      <vt:lpstr>How many words in a sentence?</vt:lpstr>
      <vt:lpstr>How many words in a corpus?</vt:lpstr>
      <vt:lpstr>Corpora</vt:lpstr>
      <vt:lpstr>Corpora vary along dimension like</vt:lpstr>
      <vt:lpstr>Corpus datasheets</vt:lpstr>
      <vt:lpstr>Presentazione standard di PowerPoint</vt:lpstr>
      <vt:lpstr>Presentazione standard di PowerPoint</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Word tokenization / segmentation</vt:lpstr>
      <vt:lpstr>Another option for text tokenization</vt:lpstr>
      <vt:lpstr>Subword tokenization</vt:lpstr>
      <vt:lpstr>Presentazione standard di PowerPoint</vt:lpstr>
      <vt:lpstr>Presentazione standard di PowerPoint</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Maurizio Atzori</cp:lastModifiedBy>
  <cp:revision>9</cp:revision>
  <dcterms:modified xsi:type="dcterms:W3CDTF">2024-02-20T10:55:20Z</dcterms:modified>
</cp:coreProperties>
</file>