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9" r:id="rId4"/>
    <p:sldId id="586" r:id="rId5"/>
    <p:sldId id="410" r:id="rId6"/>
    <p:sldId id="411" r:id="rId7"/>
    <p:sldId id="412" r:id="rId8"/>
    <p:sldId id="413" r:id="rId9"/>
    <p:sldId id="414" r:id="rId10"/>
    <p:sldId id="415" r:id="rId11"/>
    <p:sldId id="454" r:id="rId12"/>
    <p:sldId id="456" r:id="rId13"/>
    <p:sldId id="416" r:id="rId14"/>
    <p:sldId id="587" r:id="rId15"/>
    <p:sldId id="588" r:id="rId16"/>
    <p:sldId id="417" r:id="rId17"/>
    <p:sldId id="418" r:id="rId18"/>
    <p:sldId id="596" r:id="rId19"/>
    <p:sldId id="419" r:id="rId20"/>
    <p:sldId id="420" r:id="rId21"/>
    <p:sldId id="421" r:id="rId22"/>
    <p:sldId id="422" r:id="rId23"/>
    <p:sldId id="589" r:id="rId24"/>
    <p:sldId id="590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591" r:id="rId33"/>
    <p:sldId id="592" r:id="rId34"/>
    <p:sldId id="432" r:id="rId35"/>
    <p:sldId id="433" r:id="rId36"/>
    <p:sldId id="434" r:id="rId37"/>
    <p:sldId id="462" r:id="rId38"/>
    <p:sldId id="436" r:id="rId39"/>
    <p:sldId id="593" r:id="rId40"/>
    <p:sldId id="594" r:id="rId41"/>
    <p:sldId id="438" r:id="rId42"/>
    <p:sldId id="439" r:id="rId43"/>
    <p:sldId id="440" r:id="rId44"/>
    <p:sldId id="442" r:id="rId45"/>
    <p:sldId id="443" r:id="rId46"/>
    <p:sldId id="444" r:id="rId47"/>
    <p:sldId id="595" r:id="rId48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50"/>
    </p:embeddedFont>
    <p:embeddedFont>
      <p:font typeface="Tahoma" panose="020B0604030504040204" pitchFamily="34" charset="0"/>
      <p:regular r:id="rId51"/>
      <p:bold r:id="rId52"/>
    </p:embeddedFont>
    <p:embeddedFont>
      <p:font typeface="Ubuntu" panose="020B0504030602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4D"/>
    <a:srgbClr val="F2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92fc3c11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92fc3c11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85978-E25A-0573-2C20-F8AB3884D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73B64-18ED-1103-7A4B-AF3B95284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77FCA-34C7-8D85-FB7B-636583109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E0C36-215A-94F4-A78B-6067EFD25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76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EBA11-7D51-9738-3D9A-CBC6A8CB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52A90-9288-3C21-8D01-C06EC1DA5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5008D-9442-ED13-9EC6-E30A7E060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8716-62B7-5A21-0193-049AD462B8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95897-679D-4DCB-5162-AD0CD0405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2E0F1-7D3A-C00B-24D7-C4A5F4D24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1AB13E-8511-0E15-2DC1-2C9FC8AF7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DDCBA-45EA-A7AB-A53A-16C087733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EB9031F-EB71-7642-8F3C-6FDC1408CB92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71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20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22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DCD41-C7E4-21C3-F516-624479650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426753-ED41-348D-7709-E5B9C04CE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DB9A3-1E95-B7F4-98C6-4884F16FD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1C27B-1DE7-BF78-29AF-510307262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8FF7-73FC-1C36-903B-1491B9C6A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E07-13B7-6BC2-FD54-FC13F0CEC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22358B-7C23-0C30-8A9A-298A32921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F598-9962-C1ED-9F84-2C588E24B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fc2d55ca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fc2d55ca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29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30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31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1BB9-768F-A437-8EB5-8AEFDD50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DBDFF-9671-EAB0-9D6F-5A8E5C9C6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7915D-FB6B-9B0E-5935-23D43BDE2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49D68-B0E1-241C-80E6-010F12B2C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7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49287-ED1E-0ABA-3B69-112E6AA7C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E12744-C523-82D6-D34E-D7C0BFE77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685BB6-AABF-00E7-5BDC-886D7A734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6002F-9FF5-7D3C-7025-977BFD5D4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5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9B2E7-CBCB-E24D-725C-9BA313444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EB4811-C3BE-DCC3-2D8B-69B3E3E0CE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059EF-A3FF-F9AB-B08D-DC6D52377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46B24-3F98-04F5-9818-41F44D449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92fc3c11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92fc3c11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871A0-A397-E2C6-1661-C7E131F54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2295EA-3A7B-1E1D-08E2-2DAC1E7DF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6BBC1-16CD-3528-409E-31CCC0CBD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5AF8-6F15-0599-CC83-E3BBD0F3F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4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C518A-BCD5-5640-854E-370E2A1D0B53}" type="slidenum">
              <a:rPr lang="en-US"/>
              <a:pPr/>
              <a:t>41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44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5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D1F3-A02B-E34E-A5A8-0152B8DC3FBC}" type="slidenum">
              <a:rPr lang="en-US"/>
              <a:pPr/>
              <a:t>45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4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2314-EE8A-B847-A766-AEEA45E825E0}" type="slidenum">
              <a:rPr lang="en-US"/>
              <a:pPr/>
              <a:t>46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5E6CE-6A40-168B-CFC4-16E787EB2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924D9-D557-ADA8-056F-35FFAD188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7E2E9-CCDD-591A-6714-59428ED79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55603-2FC3-90CF-058C-AD22CED42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8BBAA-C44D-A1AD-B240-30CF22B04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7B7F2-F21E-6160-97FD-106A03186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393EB-D3A2-0C6C-1B77-558C4B09F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E1FD6-172A-2115-0CEF-88041836C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7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5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3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2F6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47"/>
            <a:ext cx="9143998" cy="51455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7200" y="3150800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8 weekend per diventare Machine Learning Specialist</a:t>
            </a:r>
            <a:endParaRPr b="1" dirty="0">
              <a:solidFill>
                <a:srgbClr val="FF934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7200" y="1982875"/>
            <a:ext cx="4544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Artificial Intelligence </a:t>
            </a:r>
            <a:endParaRPr sz="29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for developers</a:t>
            </a:r>
            <a:endParaRPr sz="29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8991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appointed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appointed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Professor Jennifer Eberhardt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Professor Eberhardt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How to find the Min Edit Distance?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800099" y="702609"/>
            <a:ext cx="7543801" cy="3429000"/>
          </a:xfrm>
        </p:spPr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Minimum Edit as Search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6DAEC-F2E2-F491-10C8-ADA3C7290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487308B1-5FF8-2FC0-E2BA-AC31217360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17"/>
          <a:stretch/>
        </p:blipFill>
        <p:spPr>
          <a:xfrm flipH="1">
            <a:off x="-2" y="0"/>
            <a:ext cx="666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B94681D-FB1E-04E4-97F9-6F1A83565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Minimum Edit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Distance</a:t>
            </a:r>
            <a:endParaRPr lang="it-IT" sz="32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E1C495-CB66-BD81-7697-F9860227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19A07C61-DA80-F68E-8178-630882746831}"/>
              </a:ext>
            </a:extLst>
          </p:cNvPr>
          <p:cNvSpPr txBox="1"/>
          <p:nvPr/>
        </p:nvSpPr>
        <p:spPr>
          <a:xfrm>
            <a:off x="3460238" y="3012254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Lexical Similarity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FCEE156-0662-1A9E-78E5-865168EB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81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2A929-3B60-4ED2-0802-E8303310A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E0724FF9-777C-3001-D8D6-2BE0996423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17"/>
          <a:stretch/>
        </p:blipFill>
        <p:spPr>
          <a:xfrm flipH="1">
            <a:off x="-2" y="0"/>
            <a:ext cx="666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19F4863-1521-7028-0330-EEC899A5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Computing the Minimum Edit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Distance</a:t>
            </a:r>
            <a:endParaRPr lang="it-IT" sz="32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467F0-F00E-E799-38A9-444BBC95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90855EC1-B9BC-A75B-FC99-6F4E8CA029E7}"/>
              </a:ext>
            </a:extLst>
          </p:cNvPr>
          <p:cNvSpPr txBox="1"/>
          <p:nvPr/>
        </p:nvSpPr>
        <p:spPr>
          <a:xfrm>
            <a:off x="3460238" y="3012254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Lexical Similarity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8A649E94-7F3C-7A71-35E9-18967423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46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6803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934D"/>
                </a:solidFill>
              </a:rPr>
              <a:t>Dynamic Programming for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Defining Min Edit Distance (</a:t>
            </a:r>
            <a:r>
              <a:rPr lang="en-US" dirty="0" err="1">
                <a:solidFill>
                  <a:srgbClr val="FF934D"/>
                </a:solidFill>
              </a:rPr>
              <a:t>Levenshtein</a:t>
            </a:r>
            <a:r>
              <a:rPr lang="en-US" dirty="0">
                <a:solidFill>
                  <a:srgbClr val="FF934D"/>
                </a:solidFill>
              </a:rPr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09600" y="1200150"/>
            <a:ext cx="8305800" cy="394335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+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917576" y="3000375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013076" y="354274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7C9FD-5A11-FA44-9BD4-F1084A298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E7B56D01-869C-0B02-AD4B-E7374949AB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17"/>
          <a:stretch/>
        </p:blipFill>
        <p:spPr>
          <a:xfrm flipH="1">
            <a:off x="-2" y="0"/>
            <a:ext cx="666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80D00A0-115F-46D2-AAD9-495ECEC7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Minimum Edit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Distance</a:t>
            </a:r>
            <a:endParaRPr lang="it-IT" sz="32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A122FA-96E8-A8B6-0C33-2B0BFB0AD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A7629BC5-6FA6-71C5-36A3-488CDC6E744F}"/>
              </a:ext>
            </a:extLst>
          </p:cNvPr>
          <p:cNvSpPr txBox="1"/>
          <p:nvPr/>
        </p:nvSpPr>
        <p:spPr>
          <a:xfrm>
            <a:off x="3460238" y="3012254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934C"/>
                </a:solidFill>
                <a:effectLst/>
                <a:uLnTx/>
                <a:uFillTx/>
                <a:latin typeface="Ubuntu"/>
                <a:ea typeface="Ubuntu"/>
                <a:cs typeface="Ubuntu"/>
                <a:sym typeface="Ubuntu"/>
              </a:rPr>
              <a:t>Lexical Similarity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C7E88A69-C97F-45E5-5864-6A41799D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Rì0/1</a:t>
            </a:r>
          </a:p>
        </p:txBody>
      </p:sp>
    </p:spTree>
    <p:extLst>
      <p:ext uri="{BB962C8B-B14F-4D97-AF65-F5344CB8AC3E}">
        <p14:creationId xmlns:p14="http://schemas.microsoft.com/office/powerpoint/2010/main" val="9884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934D"/>
                </a:solidFill>
              </a:rPr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t="13119"/>
          <a:stretch/>
        </p:blipFill>
        <p:spPr>
          <a:xfrm>
            <a:off x="0" y="2"/>
            <a:ext cx="9143998" cy="44704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57200" y="2324699"/>
            <a:ext cx="3612900" cy="1021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Maurizio Atzori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Università degli Studi di Cagliari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i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atzori@unica.it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i="1" dirty="0">
              <a:solidFill>
                <a:srgbClr val="FF934C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i="1" dirty="0" err="1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February</a:t>
            </a:r>
            <a:r>
              <a:rPr lang="it-IT" sz="1600" i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 9-10 , 2024</a:t>
            </a:r>
            <a:endParaRPr sz="1600" i="1" dirty="0">
              <a:solidFill>
                <a:srgbClr val="FF934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7200" y="1723050"/>
            <a:ext cx="4835236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Natural Language Processing</a:t>
            </a:r>
            <a:endParaRPr sz="23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25" y="4703125"/>
            <a:ext cx="912725" cy="2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550" y="4770799"/>
            <a:ext cx="964848" cy="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dirty="0">
                <a:solidFill>
                  <a:srgbClr val="FF934D"/>
                </a:solidFill>
              </a:rPr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/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dirty="0">
                <a:solidFill>
                  <a:srgbClr val="FF934D"/>
                </a:solidFill>
              </a:rPr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7EB41-943D-F05B-0A22-9D63A880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DE34B922-1E0F-3F57-3A4E-FC292C11D0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17"/>
          <a:stretch/>
        </p:blipFill>
        <p:spPr>
          <a:xfrm flipH="1">
            <a:off x="-2" y="0"/>
            <a:ext cx="666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6B16494-C3A4-596B-B194-4B599765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Computing the Minimum Edit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Distance</a:t>
            </a:r>
            <a:endParaRPr lang="it-IT" sz="32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E81169-B585-D8F5-1571-8CB81225A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3FDB2531-3078-9367-A46F-B180E7945A6C}"/>
              </a:ext>
            </a:extLst>
          </p:cNvPr>
          <p:cNvSpPr txBox="1"/>
          <p:nvPr/>
        </p:nvSpPr>
        <p:spPr>
          <a:xfrm>
            <a:off x="3460238" y="3012254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Lexical Similarity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85F0D835-007E-BDDC-27A0-00324181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22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132D-D8CA-E46A-DF8B-6D261F3C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B21FC6E5-C2BB-44BA-3AA3-E37CDE5575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17"/>
          <a:stretch/>
        </p:blipFill>
        <p:spPr>
          <a:xfrm flipH="1">
            <a:off x="-2" y="0"/>
            <a:ext cx="666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B6A5743-C2D8-2EF6-F376-C686D708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Backtrace</a:t>
            </a: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 for Computing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Alignment</a:t>
            </a:r>
            <a:endParaRPr lang="it-IT" sz="32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A9039-8E54-BCEC-1E78-A0DB8E35A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795FB2A-7089-E310-0C3A-D1BFE9D43786}"/>
              </a:ext>
            </a:extLst>
          </p:cNvPr>
          <p:cNvSpPr txBox="1"/>
          <p:nvPr/>
        </p:nvSpPr>
        <p:spPr>
          <a:xfrm>
            <a:off x="3460238" y="3012254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Lexical Similarity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CAED3B83-0745-0EE7-FC64-C7344DD5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18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934D"/>
                </a:solidFill>
              </a:rPr>
              <a:t>MinEdit</a:t>
            </a:r>
            <a:r>
              <a:rPr lang="en-US" dirty="0">
                <a:solidFill>
                  <a:srgbClr val="FF934D"/>
                </a:solidFill>
              </a:rPr>
              <a:t>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934D"/>
                </a:solidFill>
              </a:rPr>
              <a:t>Adding </a:t>
            </a:r>
            <a:r>
              <a:rPr lang="en-US" dirty="0" err="1">
                <a:solidFill>
                  <a:srgbClr val="FF934D"/>
                </a:solidFill>
              </a:rPr>
              <a:t>Backtrace</a:t>
            </a:r>
            <a:r>
              <a:rPr lang="en-US" dirty="0">
                <a:solidFill>
                  <a:srgbClr val="FF934D"/>
                </a:solidFill>
              </a:rPr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5626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9718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340835" y="3105150"/>
            <a:ext cx="835485" cy="19050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3340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-975"/>
            <a:ext cx="9144000" cy="4485000"/>
          </a:xfrm>
          <a:prstGeom prst="rect">
            <a:avLst/>
          </a:prstGeom>
          <a:solidFill>
            <a:srgbClr val="F2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6F0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25" y="4703125"/>
            <a:ext cx="912725" cy="2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550" y="4770799"/>
            <a:ext cx="964848" cy="1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 rot="10800000">
            <a:off x="7917007" y="7"/>
            <a:ext cx="1227000" cy="3250200"/>
          </a:xfrm>
          <a:prstGeom prst="rtTriangle">
            <a:avLst/>
          </a:prstGeom>
          <a:solidFill>
            <a:srgbClr val="FF9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 rot="-5400000" flipH="1">
            <a:off x="6220644" y="-1934625"/>
            <a:ext cx="989700" cy="4857000"/>
          </a:xfrm>
          <a:prstGeom prst="rtTriangle">
            <a:avLst/>
          </a:prstGeom>
          <a:solidFill>
            <a:srgbClr val="2E41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45125" y="558052"/>
            <a:ext cx="5210736" cy="54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Outline of </a:t>
            </a:r>
            <a:r>
              <a:rPr lang="it" sz="20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the course</a:t>
            </a:r>
            <a:endParaRPr sz="2000" b="1" dirty="0">
              <a:solidFill>
                <a:srgbClr val="FF934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45126" y="1105020"/>
            <a:ext cx="77889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6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Intro on AI, ML and NLP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6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Text Processing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6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Words and Corpora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Lexical</a:t>
            </a:r>
            <a:r>
              <a:rPr lang="it" sz="16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 similarity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6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Language Modeling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6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Text Classification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6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Semantic similarity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6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Knowledge Graphs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6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Intro to Large Language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Result of </a:t>
            </a:r>
            <a:r>
              <a:rPr lang="en-US" dirty="0" err="1">
                <a:solidFill>
                  <a:srgbClr val="FF934D"/>
                </a:solidFill>
              </a:rPr>
              <a:t>Backtrace</a:t>
            </a:r>
            <a:endParaRPr lang="en-US" dirty="0">
              <a:solidFill>
                <a:srgbClr val="FF934D"/>
              </a:solidFill>
            </a:endParaRP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3886E-F1A1-F842-A844-D72FF8657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7A439827-8483-FD51-B551-CA5FDC6753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17"/>
          <a:stretch/>
        </p:blipFill>
        <p:spPr>
          <a:xfrm flipH="1">
            <a:off x="-2" y="0"/>
            <a:ext cx="666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1538948-DDA5-C82A-8150-03D578B4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Backtrace</a:t>
            </a: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 for Computing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Alignment</a:t>
            </a:r>
            <a:endParaRPr lang="it-IT" sz="32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60237B-07DA-DD5C-6DF5-077232B5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770F0FCA-4D25-FCA8-1081-841DC2B05B1A}"/>
              </a:ext>
            </a:extLst>
          </p:cNvPr>
          <p:cNvSpPr txBox="1"/>
          <p:nvPr/>
        </p:nvSpPr>
        <p:spPr>
          <a:xfrm>
            <a:off x="3460238" y="3012254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Lexical Similarity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2417357-4279-7F46-C9B2-DB0C9AB9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16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C94C5-2EB5-C79E-C2CD-12D8C96AD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1537C9A5-9FBA-9EFD-B006-3C97357800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17"/>
          <a:stretch/>
        </p:blipFill>
        <p:spPr>
          <a:xfrm flipH="1">
            <a:off x="-2" y="0"/>
            <a:ext cx="666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87C8597-5293-0F72-9A36-0A41D082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Weighted</a:t>
            </a: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 Minimum Edit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Distance</a:t>
            </a:r>
            <a:endParaRPr lang="it-IT" sz="32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768363-6328-0E3B-27C2-7BB885259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1DC2BE99-7B28-AD09-3E5E-FD73F95D536C}"/>
              </a:ext>
            </a:extLst>
          </p:cNvPr>
          <p:cNvSpPr txBox="1"/>
          <p:nvPr/>
        </p:nvSpPr>
        <p:spPr>
          <a:xfrm>
            <a:off x="3460238" y="3012254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Lexical Similarity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EA75D4B0-F427-91E6-4969-A224D7EE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20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763000" cy="39433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3850"/>
            <a:ext cx="8092440" cy="6803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934D"/>
                </a:solidFill>
              </a:rPr>
              <a:t>Where did the name, dynamic programming, come from? 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76350"/>
            <a:ext cx="7924800" cy="35433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…The 1950s were not good years for mathematical research. [the] Secretary of Defense …had a pathological fear and hatred of the word, 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decided therefore to use the word, “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wanted to get across the idea that this was dynamic, this was multistage… I thought, let’s … take a word that has an absolutely precise meaning, namely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 it’s impossible to use the word,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in a pejorative sense. Try thinking of some combination that will possibly give it a pejorative meaning. It’s impossible.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Thus, I thought dynamic programming was a good name. It was something not even a Congressman could object to.”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Richard Bellman, “Eye of the Hurricane: an autobiography” 1984.</a:t>
            </a: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D8DD9-0FF5-AED4-64CD-073702AC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27B3A427-E2DA-4903-7D14-A50FA1E235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17"/>
          <a:stretch/>
        </p:blipFill>
        <p:spPr>
          <a:xfrm flipH="1">
            <a:off x="-2" y="0"/>
            <a:ext cx="666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0B302D6-9F53-A504-7B6D-B68351C0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Weighted</a:t>
            </a: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 Minimum Edit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Distance</a:t>
            </a:r>
            <a:endParaRPr lang="it-IT" sz="32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BED16-E515-3079-FC3C-F86B80AC9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77F828E-C7DD-94B4-A2D0-D603414413CC}"/>
              </a:ext>
            </a:extLst>
          </p:cNvPr>
          <p:cNvSpPr txBox="1"/>
          <p:nvPr/>
        </p:nvSpPr>
        <p:spPr>
          <a:xfrm>
            <a:off x="3460238" y="3012254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Lexical Similarity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540D3BD-36A6-F7BB-5ECB-67F285B3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7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CF725-D1B5-7CE0-89F0-13363EF7B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ECCCC630-1A0C-E682-BFFC-0CD7F12BA4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17"/>
          <a:stretch/>
        </p:blipFill>
        <p:spPr>
          <a:xfrm flipH="1">
            <a:off x="-2" y="0"/>
            <a:ext cx="666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A0743AE-8C74-78FC-2AF2-75235015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Minimum Edit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Distance</a:t>
            </a:r>
            <a:endParaRPr lang="it-IT" sz="32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FE12D6-400D-EE71-7FBD-B63CD599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88585935-674A-A0C4-C328-C314DEE17766}"/>
              </a:ext>
            </a:extLst>
          </p:cNvPr>
          <p:cNvSpPr txBox="1"/>
          <p:nvPr/>
        </p:nvSpPr>
        <p:spPr>
          <a:xfrm>
            <a:off x="3460238" y="3012254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Lexical Similarity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88550BB-CC26-820B-298A-DDCE9260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055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FD37B-BD7D-DC08-5F97-88BACD584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5C4AF637-4E6F-FFAB-0C07-0821109943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17"/>
          <a:stretch/>
        </p:blipFill>
        <p:spPr>
          <a:xfrm flipH="1">
            <a:off x="-2" y="0"/>
            <a:ext cx="666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A7103AE-9693-DD23-E5CE-BA46162F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Applications to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Computational</a:t>
            </a: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Biology</a:t>
            </a:r>
            <a:endParaRPr lang="it-IT" sz="32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CD62D4-C691-AB52-04C0-354E8B21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429D6056-E383-CF40-70CF-A1C7E1E9AAA5}"/>
              </a:ext>
            </a:extLst>
          </p:cNvPr>
          <p:cNvSpPr txBox="1"/>
          <p:nvPr/>
        </p:nvSpPr>
        <p:spPr>
          <a:xfrm>
            <a:off x="3460238" y="3012254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Lexical Similarity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68512BE-F985-30EF-4206-233FF11C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256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934D"/>
                </a:solidFill>
              </a:rPr>
              <a:t>Sequence Alignment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90601" y="2731353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600200" y="1474053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7307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Why sequence alignment?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Comparing genes or regions from different species</a:t>
            </a:r>
          </a:p>
          <a:p>
            <a:pPr lvl="1"/>
            <a:r>
              <a:rPr lang="en-US" sz="2400" dirty="0"/>
              <a:t>to find important regions</a:t>
            </a:r>
          </a:p>
          <a:p>
            <a:pPr lvl="1"/>
            <a:r>
              <a:rPr lang="en-US" sz="2400" dirty="0"/>
              <a:t>determine function</a:t>
            </a:r>
          </a:p>
          <a:p>
            <a:pPr lvl="1"/>
            <a:r>
              <a:rPr lang="en-US" sz="2400" dirty="0"/>
              <a:t>uncover evolutionary forces</a:t>
            </a:r>
          </a:p>
          <a:p>
            <a:r>
              <a:rPr lang="en-US" sz="2800" dirty="0"/>
              <a:t>Assembling fragments to sequence DNA</a:t>
            </a:r>
          </a:p>
          <a:p>
            <a:r>
              <a:rPr lang="en-US" sz="2800" dirty="0"/>
              <a:t>Compare individuals to looking for mutations</a:t>
            </a:r>
          </a:p>
        </p:txBody>
      </p:sp>
    </p:spTree>
    <p:extLst>
      <p:ext uri="{BB962C8B-B14F-4D97-AF65-F5344CB8AC3E}">
        <p14:creationId xmlns:p14="http://schemas.microsoft.com/office/powerpoint/2010/main" val="1744974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Alignments in two fields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In Natural Language Processing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distance </a:t>
            </a:r>
            <a:r>
              <a:rPr lang="en-US" sz="3200" dirty="0"/>
              <a:t>(minimized)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weights</a:t>
            </a:r>
          </a:p>
          <a:p>
            <a:r>
              <a:rPr lang="en-US" sz="3200" dirty="0"/>
              <a:t>In Computational Biology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similarity </a:t>
            </a:r>
            <a:r>
              <a:rPr lang="en-US" sz="3200" dirty="0"/>
              <a:t>(maximized)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313321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57250"/>
          </a:xfrm>
        </p:spPr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The Needleman-</a:t>
            </a:r>
            <a:r>
              <a:rPr lang="en-US" dirty="0" err="1">
                <a:solidFill>
                  <a:srgbClr val="FF934D"/>
                </a:solidFill>
              </a:rPr>
              <a:t>Wunsch</a:t>
            </a:r>
            <a:r>
              <a:rPr lang="en-US" dirty="0">
                <a:solidFill>
                  <a:srgbClr val="FF934D"/>
                </a:solidFill>
              </a:rPr>
              <a:t>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35052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>
            <a:off x="1284289" y="1490663"/>
            <a:ext cx="3703637" cy="2708672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219200" y="9715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>
            <a:off x="-514996" y="26508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638800" y="1657350"/>
            <a:ext cx="32004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alibri"/>
                <a:cs typeface="Calibri"/>
              </a:rPr>
              <a:t>(Note that the origin is at the upper left.)</a:t>
            </a:r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14300"/>
            <a:ext cx="7772400" cy="857250"/>
          </a:xfrm>
        </p:spPr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A variant of the basic algorithm: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9448"/>
            <a:ext cx="8382000" cy="1310878"/>
          </a:xfrm>
        </p:spPr>
        <p:txBody>
          <a:bodyPr/>
          <a:lstStyle/>
          <a:p>
            <a:r>
              <a:rPr lang="en-US" sz="2400" dirty="0"/>
              <a:t>Maybe it is OK to have an unlimited # of gaps in the beginning and end:</a:t>
            </a:r>
          </a:p>
        </p:txBody>
      </p:sp>
      <p:sp>
        <p:nvSpPr>
          <p:cNvPr id="1249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1001" y="2571750"/>
            <a:ext cx="8680681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ATGCCCCTTCCGGC</a:t>
            </a:r>
          </a:p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GCGAGTTCAT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--------------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838200" y="382905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  <a:buFontTx/>
              <a:buChar char="•"/>
            </a:pPr>
            <a:r>
              <a:rPr lang="en-US" sz="2400" dirty="0"/>
              <a:t>If so, we don’t want to penalize gaps at the ends</a:t>
            </a:r>
          </a:p>
        </p:txBody>
      </p:sp>
    </p:spTree>
    <p:extLst>
      <p:ext uri="{BB962C8B-B14F-4D97-AF65-F5344CB8AC3E}">
        <p14:creationId xmlns:p14="http://schemas.microsoft.com/office/powerpoint/2010/main" val="1595979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Dark vertical"/>
          <p:cNvSpPr>
            <a:spLocks noChangeArrowheads="1"/>
          </p:cNvSpPr>
          <p:nvPr/>
        </p:nvSpPr>
        <p:spPr bwMode="auto">
          <a:xfrm>
            <a:off x="1733550" y="1714500"/>
            <a:ext cx="26670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1" name="Rectangle 3" descr="Dark vertical"/>
          <p:cNvSpPr>
            <a:spLocks noChangeArrowheads="1"/>
          </p:cNvSpPr>
          <p:nvPr/>
        </p:nvSpPr>
        <p:spPr bwMode="auto">
          <a:xfrm>
            <a:off x="1657350" y="2400300"/>
            <a:ext cx="27432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2" name="Rectangle 4" descr="Dark vertical"/>
          <p:cNvSpPr>
            <a:spLocks noChangeArrowheads="1"/>
          </p:cNvSpPr>
          <p:nvPr/>
        </p:nvSpPr>
        <p:spPr bwMode="auto">
          <a:xfrm>
            <a:off x="1733550" y="354330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3" name="Rectangle 5" descr="Dark vertical"/>
          <p:cNvSpPr>
            <a:spLocks noChangeArrowheads="1"/>
          </p:cNvSpPr>
          <p:nvPr/>
        </p:nvSpPr>
        <p:spPr bwMode="auto">
          <a:xfrm>
            <a:off x="1733550" y="405765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Different types of overlaps</a:t>
            </a:r>
          </a:p>
        </p:txBody>
      </p:sp>
      <p:sp>
        <p:nvSpPr>
          <p:cNvPr id="12699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38150" y="17145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733550" y="19431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657350" y="24003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38150" y="26289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38150" y="354330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733550" y="377190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38150" y="428625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1733550" y="405765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848350" y="1766887"/>
            <a:ext cx="2971800" cy="785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2 </a:t>
            </a:r>
            <a:r>
              <a:rPr lang="en-US" sz="1600" dirty="0" err="1">
                <a:solidFill>
                  <a:srgbClr val="113457"/>
                </a:solidFill>
              </a:rPr>
              <a:t>overlapping“</a:t>
            </a:r>
            <a:r>
              <a:rPr lang="en-US" sz="1600" i="1" dirty="0" err="1">
                <a:solidFill>
                  <a:srgbClr val="113457"/>
                </a:solidFill>
              </a:rPr>
              <a:t>reads</a:t>
            </a:r>
            <a:r>
              <a:rPr lang="en-US" sz="1600" dirty="0">
                <a:solidFill>
                  <a:srgbClr val="113457"/>
                </a:solidFill>
              </a:rPr>
              <a:t>” from a 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sequencing project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848350" y="3552825"/>
            <a:ext cx="2971800" cy="72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Search for a mouse gene</a:t>
            </a:r>
          </a:p>
          <a:p>
            <a:r>
              <a:rPr lang="en-US" sz="1600" dirty="0">
                <a:solidFill>
                  <a:srgbClr val="113457"/>
                </a:solidFill>
              </a:rPr>
              <a:t>within a human chromosome</a:t>
            </a:r>
          </a:p>
        </p:txBody>
      </p:sp>
    </p:spTree>
    <p:extLst>
      <p:ext uri="{BB962C8B-B14F-4D97-AF65-F5344CB8AC3E}">
        <p14:creationId xmlns:p14="http://schemas.microsoft.com/office/powerpoint/2010/main" val="971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9" grpId="0" animBg="1"/>
      <p:bldP spid="58380" grpId="0" animBg="1"/>
      <p:bldP spid="58381" grpId="0" animBg="1"/>
      <p:bldP spid="58382" grpId="0" animBg="1"/>
      <p:bldP spid="58383" grpId="0" animBg="1"/>
      <p:bldP spid="5838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261AC-E6BD-2C33-A371-98F4273C2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54A2D15E-824F-1308-8820-595C837941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17"/>
          <a:stretch/>
        </p:blipFill>
        <p:spPr>
          <a:xfrm flipH="1">
            <a:off x="-2" y="0"/>
            <a:ext cx="666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05E74E58-F5AB-A51E-7409-CD03BC2D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Applications to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Computational</a:t>
            </a:r>
            <a:r>
              <a:rPr lang="it-IT" sz="3200" b="1" dirty="0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-IT" sz="3200" b="1" dirty="0" err="1">
                <a:solidFill>
                  <a:srgbClr val="2E4153"/>
                </a:solidFill>
                <a:latin typeface="Ubuntu"/>
                <a:ea typeface="Ubuntu"/>
                <a:cs typeface="Ubuntu"/>
                <a:sym typeface="Ubuntu"/>
              </a:rPr>
              <a:t>Biology</a:t>
            </a:r>
            <a:endParaRPr lang="it-IT" sz="3200" b="1" dirty="0">
              <a:solidFill>
                <a:srgbClr val="2E41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5A502-2201-00AC-2B8C-370A9D46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D068929D-C2FA-119D-3951-849336BAD334}"/>
              </a:ext>
            </a:extLst>
          </p:cNvPr>
          <p:cNvSpPr txBox="1"/>
          <p:nvPr/>
        </p:nvSpPr>
        <p:spPr>
          <a:xfrm>
            <a:off x="3460238" y="3012254"/>
            <a:ext cx="4768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34C"/>
                </a:solidFill>
                <a:latin typeface="Ubuntu"/>
                <a:ea typeface="Ubuntu"/>
                <a:cs typeface="Ubuntu"/>
                <a:sym typeface="Ubuntu"/>
              </a:rPr>
              <a:t>Lexical Similarity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4EA137F-CBAD-22DF-0164-6AF8F92A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45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934D"/>
                </a:solidFill>
              </a:rPr>
              <a:t>How similar are two strings?</a:t>
            </a:r>
            <a:endParaRPr lang="en-US" dirty="0">
              <a:solidFill>
                <a:srgbClr val="FF934D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257550"/>
            <a:ext cx="7924800" cy="1885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34D"/>
                </a:solidFill>
              </a:rPr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>
            <a:normAutofit fontScale="92500"/>
          </a:bodyPr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1834</Words>
  <Application>Microsoft Office PowerPoint</Application>
  <PresentationFormat>Presentazione su schermo (16:9)</PresentationFormat>
  <Paragraphs>559</Paragraphs>
  <Slides>47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8" baseType="lpstr">
      <vt:lpstr>Arial</vt:lpstr>
      <vt:lpstr>ＭＳ Ｐゴシック</vt:lpstr>
      <vt:lpstr>Times New Roman</vt:lpstr>
      <vt:lpstr>Arial Unicode MS</vt:lpstr>
      <vt:lpstr>Calibri</vt:lpstr>
      <vt:lpstr>Courier</vt:lpstr>
      <vt:lpstr>Wingdings</vt:lpstr>
      <vt:lpstr>Ubuntu</vt:lpstr>
      <vt:lpstr>Tahoma</vt:lpstr>
      <vt:lpstr>Courier New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Presentazione standard di PowerPoint</vt:lpstr>
      <vt:lpstr>Presentazione standard di PowerPoint</vt:lpstr>
      <vt:lpstr>Dynamic Programming for Minimum Edit Distance</vt:lpstr>
      <vt:lpstr>Defining Min Edit Distance (Levenshtein)</vt:lpstr>
      <vt:lpstr>Rì0/1</vt:lpstr>
      <vt:lpstr>The Edit Distance Table</vt:lpstr>
      <vt:lpstr>Presentazione standard di PowerPoint</vt:lpstr>
      <vt:lpstr>Edit Distance</vt:lpstr>
      <vt:lpstr>Presentazione standard di PowerPoint</vt:lpstr>
      <vt:lpstr>Presentazione standard di PowerPoint</vt:lpstr>
      <vt:lpstr>Presentazione standard di PowerPoint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Presentazione standard di PowerPoint</vt:lpstr>
      <vt:lpstr>Presentazione standard di PowerPoint</vt:lpstr>
      <vt:lpstr>Weighted Edit Distance</vt:lpstr>
      <vt:lpstr>Confusion matrix for spelling errors</vt:lpstr>
      <vt:lpstr>Presentazione standard di PowerPoint</vt:lpstr>
      <vt:lpstr>Weighted Min Edit Distance</vt:lpstr>
      <vt:lpstr>Where did the name, dynamic programming, come from? </vt:lpstr>
      <vt:lpstr>Presentazione standard di PowerPoint</vt:lpstr>
      <vt:lpstr>Presentazione standard di PowerPoint</vt:lpstr>
      <vt:lpstr>Sequence Alignment</vt:lpstr>
      <vt:lpstr>Why sequence alignment?</vt:lpstr>
      <vt:lpstr>Alignments in two fields</vt:lpstr>
      <vt:lpstr>The Needleman-Wunsch Matrix</vt:lpstr>
      <vt:lpstr>A variant of the basic algorithm:</vt:lpstr>
      <vt:lpstr>Different types of overlaps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Maurizio Atzori</cp:lastModifiedBy>
  <cp:revision>9</cp:revision>
  <dcterms:modified xsi:type="dcterms:W3CDTF">2024-02-20T10:55:47Z</dcterms:modified>
</cp:coreProperties>
</file>