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0" autoAdjust="0"/>
    <p:restoredTop sz="94660"/>
  </p:normalViewPr>
  <p:slideViewPr>
    <p:cSldViewPr snapToGrid="0">
      <p:cViewPr varScale="1">
        <p:scale>
          <a:sx n="18" d="100"/>
          <a:sy n="18" d="100"/>
        </p:scale>
        <p:origin x="81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2353-B919-474E-A682-016E6087B8F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4D9D0-7EB2-45FA-8AF6-3231FAA8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197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389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2778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5975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167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2360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5556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8301-1517-4531-97FB-CD40595518B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2F37-28E6-4D1D-B1E6-C420C726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8301-1517-4531-97FB-CD40595518B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2F37-28E6-4D1D-B1E6-C420C726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8301-1517-4531-97FB-CD40595518B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2F37-28E6-4D1D-B1E6-C420C726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7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8301-1517-4531-97FB-CD40595518B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2F37-28E6-4D1D-B1E6-C420C726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8301-1517-4531-97FB-CD40595518B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2F37-28E6-4D1D-B1E6-C420C726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8301-1517-4531-97FB-CD40595518B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2F37-28E6-4D1D-B1E6-C420C726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8301-1517-4531-97FB-CD40595518B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2F37-28E6-4D1D-B1E6-C420C726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5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8301-1517-4531-97FB-CD40595518B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2F37-28E6-4D1D-B1E6-C420C726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8301-1517-4531-97FB-CD40595518B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2F37-28E6-4D1D-B1E6-C420C726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8301-1517-4531-97FB-CD40595518B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2F37-28E6-4D1D-B1E6-C420C726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8301-1517-4531-97FB-CD40595518B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2F37-28E6-4D1D-B1E6-C420C726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9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8301-1517-4531-97FB-CD40595518B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2F37-28E6-4D1D-B1E6-C420C726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6BF5B-745B-4560-B6E3-4E5BA6FBE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42" y="4626986"/>
            <a:ext cx="16101968" cy="1199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25C264-C6E8-4B80-A88A-C7106C2F3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15" y="18691820"/>
            <a:ext cx="16024621" cy="11886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8FFA3-8E10-48C4-BE9C-0D9BCAF22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430" y="18780872"/>
            <a:ext cx="4047872" cy="9702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51A73-479E-4646-9B65-CBA663CE4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678" y="16057618"/>
            <a:ext cx="10038773" cy="48451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D28D52-4EFA-4389-A879-5A06D3FF97AC}"/>
              </a:ext>
            </a:extLst>
          </p:cNvPr>
          <p:cNvSpPr txBox="1"/>
          <p:nvPr/>
        </p:nvSpPr>
        <p:spPr>
          <a:xfrm>
            <a:off x="15803308" y="28936766"/>
            <a:ext cx="2472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6F3CC-0EF9-499B-84A6-E1858A007291}"/>
              </a:ext>
            </a:extLst>
          </p:cNvPr>
          <p:cNvSpPr txBox="1"/>
          <p:nvPr/>
        </p:nvSpPr>
        <p:spPr>
          <a:xfrm>
            <a:off x="-195794" y="15646524"/>
            <a:ext cx="324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Compass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1ACDF-E3DA-4B6F-AD7D-FD22913EA0C4}"/>
              </a:ext>
            </a:extLst>
          </p:cNvPr>
          <p:cNvSpPr txBox="1"/>
          <p:nvPr/>
        </p:nvSpPr>
        <p:spPr>
          <a:xfrm>
            <a:off x="-837832" y="5819919"/>
            <a:ext cx="3882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Filtering Menu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3E997B-AD34-4D30-8B5B-1E3F580D5F9B}"/>
              </a:ext>
            </a:extLst>
          </p:cNvPr>
          <p:cNvSpPr txBox="1"/>
          <p:nvPr/>
        </p:nvSpPr>
        <p:spPr>
          <a:xfrm>
            <a:off x="9390729" y="4927228"/>
            <a:ext cx="3817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Title 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A3CB6-8174-48E7-A6BC-B8011DDB189E}"/>
              </a:ext>
            </a:extLst>
          </p:cNvPr>
          <p:cNvSpPr txBox="1"/>
          <p:nvPr/>
        </p:nvSpPr>
        <p:spPr>
          <a:xfrm>
            <a:off x="9933112" y="6482691"/>
            <a:ext cx="2326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Canada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60E3A-DFF5-4941-8C9C-8D94287CD779}"/>
              </a:ext>
            </a:extLst>
          </p:cNvPr>
          <p:cNvSpPr txBox="1"/>
          <p:nvPr/>
        </p:nvSpPr>
        <p:spPr>
          <a:xfrm>
            <a:off x="10731531" y="10172525"/>
            <a:ext cx="1831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1536-7E76-40CB-ADCF-445D83E83CC9}"/>
              </a:ext>
            </a:extLst>
          </p:cNvPr>
          <p:cNvSpPr txBox="1"/>
          <p:nvPr/>
        </p:nvSpPr>
        <p:spPr>
          <a:xfrm>
            <a:off x="8260023" y="15473480"/>
            <a:ext cx="5522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South America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642DF3-9821-492D-90B8-10590122FAC4}"/>
              </a:ext>
            </a:extLst>
          </p:cNvPr>
          <p:cNvSpPr txBox="1"/>
          <p:nvPr/>
        </p:nvSpPr>
        <p:spPr>
          <a:xfrm>
            <a:off x="10905751" y="23955395"/>
            <a:ext cx="1831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4B7A56-5196-4455-B824-BF403F271BFB}"/>
              </a:ext>
            </a:extLst>
          </p:cNvPr>
          <p:cNvSpPr txBox="1"/>
          <p:nvPr/>
        </p:nvSpPr>
        <p:spPr>
          <a:xfrm>
            <a:off x="10163506" y="20487888"/>
            <a:ext cx="2326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Canada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0631B7-FF82-4EFC-90C0-52F2DF018FAB}"/>
              </a:ext>
            </a:extLst>
          </p:cNvPr>
          <p:cNvSpPr txBox="1"/>
          <p:nvPr/>
        </p:nvSpPr>
        <p:spPr>
          <a:xfrm>
            <a:off x="8476943" y="29521541"/>
            <a:ext cx="5699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South America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D44077-02D4-4858-A433-B967C7735C28}"/>
              </a:ext>
            </a:extLst>
          </p:cNvPr>
          <p:cNvSpPr txBox="1"/>
          <p:nvPr/>
        </p:nvSpPr>
        <p:spPr>
          <a:xfrm>
            <a:off x="19605611" y="4826087"/>
            <a:ext cx="1277111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83" indent="-1028783">
              <a:buFont typeface="Wingdings" panose="05000000000000000000" pitchFamily="2" charset="2"/>
              <a:buChar char="§"/>
            </a:pP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Pan &amp; Zoom</a:t>
            </a:r>
          </a:p>
          <a:p>
            <a:pPr marL="1028783" indent="-1028783">
              <a:buFont typeface="Wingdings" panose="05000000000000000000" pitchFamily="2" charset="2"/>
              <a:buChar char="§"/>
            </a:pP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Filtering/Legend/Widgets floating</a:t>
            </a:r>
          </a:p>
          <a:p>
            <a:pPr marL="1028783" indent="-1028783">
              <a:buFont typeface="Wingdings" panose="05000000000000000000" pitchFamily="2" charset="2"/>
              <a:buChar char="§"/>
            </a:pP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Shape = Specimen Type</a:t>
            </a:r>
          </a:p>
          <a:p>
            <a:pPr marL="1028783" indent="-1028783">
              <a:buFont typeface="Wingdings" panose="05000000000000000000" pitchFamily="2" charset="2"/>
              <a:buChar char="§"/>
            </a:pP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Color = Species</a:t>
            </a:r>
          </a:p>
          <a:p>
            <a:pPr marL="1028783" indent="-1028783">
              <a:buFont typeface="Wingdings" panose="05000000000000000000" pitchFamily="2" charset="2"/>
              <a:buChar char="§"/>
            </a:pP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</a:p>
          <a:p>
            <a:pPr marL="2674832" lvl="1" indent="-1028783">
              <a:buFont typeface="Wingdings" panose="05000000000000000000" pitchFamily="2" charset="2"/>
              <a:buChar char="§"/>
            </a:pP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</a:p>
          <a:p>
            <a:pPr marL="2674832" lvl="1" indent="-1028783">
              <a:buFont typeface="Wingdings" panose="05000000000000000000" pitchFamily="2" charset="2"/>
              <a:buChar char="§"/>
            </a:pP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Locality</a:t>
            </a:r>
          </a:p>
          <a:p>
            <a:pPr marL="2674832" lvl="1" indent="-1028783">
              <a:buFont typeface="Wingdings" panose="05000000000000000000" pitchFamily="2" charset="2"/>
              <a:buChar char="§"/>
            </a:pP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AB8D8-81D1-4DAC-A3A6-F05F913E5DBB}"/>
              </a:ext>
            </a:extLst>
          </p:cNvPr>
          <p:cNvSpPr txBox="1"/>
          <p:nvPr/>
        </p:nvSpPr>
        <p:spPr>
          <a:xfrm>
            <a:off x="3192437" y="3716266"/>
            <a:ext cx="129725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Main Screen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2B6130-860A-4BEF-BBAC-0DB3D0854405}"/>
              </a:ext>
            </a:extLst>
          </p:cNvPr>
          <p:cNvSpPr txBox="1"/>
          <p:nvPr/>
        </p:nvSpPr>
        <p:spPr>
          <a:xfrm>
            <a:off x="9912007" y="18937546"/>
            <a:ext cx="3817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Title Bar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B4482-5D69-4D5C-B2D9-F3639E852E10}"/>
              </a:ext>
            </a:extLst>
          </p:cNvPr>
          <p:cNvSpPr txBox="1"/>
          <p:nvPr/>
        </p:nvSpPr>
        <p:spPr>
          <a:xfrm>
            <a:off x="-955742" y="19887723"/>
            <a:ext cx="3882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Filtering Menu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4AE70-FA63-4958-A68D-528441A73658}"/>
              </a:ext>
            </a:extLst>
          </p:cNvPr>
          <p:cNvSpPr txBox="1"/>
          <p:nvPr/>
        </p:nvSpPr>
        <p:spPr>
          <a:xfrm>
            <a:off x="-284988" y="29259931"/>
            <a:ext cx="324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Compass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7DC785-FB68-49E2-8C15-8A0D750E918E}"/>
              </a:ext>
            </a:extLst>
          </p:cNvPr>
          <p:cNvSpPr/>
          <p:nvPr/>
        </p:nvSpPr>
        <p:spPr>
          <a:xfrm>
            <a:off x="16465456" y="19654623"/>
            <a:ext cx="2472331" cy="8408392"/>
          </a:xfrm>
          <a:prstGeom prst="rect">
            <a:avLst/>
          </a:prstGeom>
          <a:noFill/>
          <a:ln w="1270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132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89DF20-56D3-441E-9022-08369028A6E7}"/>
              </a:ext>
            </a:extLst>
          </p:cNvPr>
          <p:cNvCxnSpPr>
            <a:cxnSpLocks/>
          </p:cNvCxnSpPr>
          <p:nvPr/>
        </p:nvCxnSpPr>
        <p:spPr>
          <a:xfrm flipV="1">
            <a:off x="18958455" y="18780872"/>
            <a:ext cx="1594611" cy="873751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0A7B97-5D0A-4D14-A5F5-9423468FFD97}"/>
              </a:ext>
            </a:extLst>
          </p:cNvPr>
          <p:cNvCxnSpPr>
            <a:cxnSpLocks/>
          </p:cNvCxnSpPr>
          <p:nvPr/>
        </p:nvCxnSpPr>
        <p:spPr>
          <a:xfrm>
            <a:off x="18840853" y="28124139"/>
            <a:ext cx="1500645" cy="530763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CA7065-3415-4826-9805-CB0E4593CC65}"/>
              </a:ext>
            </a:extLst>
          </p:cNvPr>
          <p:cNvSpPr txBox="1"/>
          <p:nvPr/>
        </p:nvSpPr>
        <p:spPr>
          <a:xfrm>
            <a:off x="24539935" y="18691820"/>
            <a:ext cx="7215094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83" indent="-1028783">
              <a:buFont typeface="Wingdings" panose="05000000000000000000" pitchFamily="2" charset="2"/>
              <a:buChar char="§"/>
            </a:pP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Widgets that break down data further</a:t>
            </a:r>
          </a:p>
          <a:p>
            <a:pPr marL="1028783" indent="-1028783">
              <a:buFont typeface="Wingdings" panose="05000000000000000000" pitchFamily="2" charset="2"/>
              <a:buChar char="§"/>
            </a:pP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Selecting items on the map, updates the widgets</a:t>
            </a:r>
          </a:p>
          <a:p>
            <a:pPr marL="1028783" indent="-1028783">
              <a:buFont typeface="Wingdings" panose="05000000000000000000" pitchFamily="2" charset="2"/>
              <a:buChar char="§"/>
            </a:pP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Click on a widgets brings it up as a popup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A20065-E3FB-4201-9BB8-6B709D05F88F}"/>
              </a:ext>
            </a:extLst>
          </p:cNvPr>
          <p:cNvSpPr txBox="1"/>
          <p:nvPr/>
        </p:nvSpPr>
        <p:spPr>
          <a:xfrm>
            <a:off x="33935936" y="798764"/>
            <a:ext cx="963873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760" dirty="0">
                <a:latin typeface="Courier New" panose="02070309020205020404" pitchFamily="49" charset="0"/>
                <a:cs typeface="Courier New" panose="02070309020205020404" pitchFamily="49" charset="0"/>
              </a:rPr>
              <a:t>James Deromedi</a:t>
            </a:r>
          </a:p>
          <a:p>
            <a:pPr algn="r"/>
            <a:r>
              <a:rPr lang="en-US" sz="5760" dirty="0">
                <a:latin typeface="Courier New" panose="02070309020205020404" pitchFamily="49" charset="0"/>
                <a:cs typeface="Courier New" panose="02070309020205020404" pitchFamily="49" charset="0"/>
              </a:rPr>
              <a:t>jd1504a@american.edu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23423-83E1-4F7A-97EB-06E655802FC0}"/>
              </a:ext>
            </a:extLst>
          </p:cNvPr>
          <p:cNvSpPr txBox="1"/>
          <p:nvPr/>
        </p:nvSpPr>
        <p:spPr>
          <a:xfrm>
            <a:off x="912731" y="561776"/>
            <a:ext cx="295747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eep-Sea 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nteractive 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isualization 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xperience</a:t>
            </a:r>
          </a:p>
          <a:p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A Coral and Sponge Narrative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57479F-BD56-4426-98E4-0725274B8E3E}"/>
              </a:ext>
            </a:extLst>
          </p:cNvPr>
          <p:cNvSpPr txBox="1"/>
          <p:nvPr/>
        </p:nvSpPr>
        <p:spPr>
          <a:xfrm>
            <a:off x="31902662" y="21365463"/>
            <a:ext cx="1052497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83" indent="-1028783">
              <a:buFont typeface="Wingdings" panose="05000000000000000000" pitchFamily="2" charset="2"/>
              <a:buChar char="§"/>
            </a:pP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Selecting a node on the main screen brings up a popup with all that’s items attributes</a:t>
            </a:r>
          </a:p>
          <a:p>
            <a:pPr marL="1028783" indent="-1028783">
              <a:buFont typeface="Wingdings" panose="05000000000000000000" pitchFamily="2" charset="2"/>
              <a:buChar char="§"/>
            </a:pP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Provides a link to the dataset and future information for research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582E68-CAFF-4D0B-AA78-A2F0F4C35DE8}"/>
              </a:ext>
            </a:extLst>
          </p:cNvPr>
          <p:cNvSpPr txBox="1"/>
          <p:nvPr/>
        </p:nvSpPr>
        <p:spPr>
          <a:xfrm>
            <a:off x="36370440" y="17706681"/>
            <a:ext cx="518159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40" dirty="0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9A6FA-8687-4D82-B79D-6C492BE0B1AD}"/>
              </a:ext>
            </a:extLst>
          </p:cNvPr>
          <p:cNvSpPr txBox="1"/>
          <p:nvPr/>
        </p:nvSpPr>
        <p:spPr>
          <a:xfrm>
            <a:off x="31474441" y="4521352"/>
            <a:ext cx="10537571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Software/Libraries</a:t>
            </a:r>
          </a:p>
          <a:p>
            <a:pPr marL="1028783" indent="-1028783">
              <a:buFont typeface="Wingdings" panose="05000000000000000000" pitchFamily="2" charset="2"/>
              <a:buChar char="§"/>
            </a:pPr>
            <a:r>
              <a:rPr lang="en-US" sz="5040" dirty="0">
                <a:latin typeface="Courier New" panose="02070309020205020404" pitchFamily="49" charset="0"/>
                <a:cs typeface="Courier New" panose="02070309020205020404" pitchFamily="49" charset="0"/>
              </a:rPr>
              <a:t>D3.js (Main Workhorse)</a:t>
            </a:r>
          </a:p>
          <a:p>
            <a:pPr marL="1028783" indent="-1028783">
              <a:buFont typeface="Wingdings" panose="05000000000000000000" pitchFamily="2" charset="2"/>
              <a:buChar char="§"/>
            </a:pPr>
            <a:r>
              <a:rPr lang="en-US" sz="5040" dirty="0">
                <a:latin typeface="Courier New" panose="02070309020205020404" pitchFamily="49" charset="0"/>
                <a:cs typeface="Courier New" panose="02070309020205020404" pitchFamily="49" charset="0"/>
              </a:rPr>
              <a:t>Simpleheat.js (Heatmaps)</a:t>
            </a:r>
          </a:p>
          <a:p>
            <a:pPr marL="1028783" indent="-1028783">
              <a:buFont typeface="Wingdings" panose="05000000000000000000" pitchFamily="2" charset="2"/>
              <a:buChar char="§"/>
            </a:pPr>
            <a:r>
              <a:rPr lang="en-US" sz="5040" dirty="0">
                <a:latin typeface="Courier New" panose="02070309020205020404" pitchFamily="49" charset="0"/>
                <a:cs typeface="Courier New" panose="02070309020205020404" pitchFamily="49" charset="0"/>
              </a:rPr>
              <a:t>Anychart.js (Bar graphs)</a:t>
            </a:r>
          </a:p>
          <a:p>
            <a:endParaRPr lang="en-US" sz="504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875B6B-8EB5-485A-8D5D-1FD2BE082B8F}"/>
              </a:ext>
            </a:extLst>
          </p:cNvPr>
          <p:cNvSpPr txBox="1"/>
          <p:nvPr/>
        </p:nvSpPr>
        <p:spPr>
          <a:xfrm>
            <a:off x="3212127" y="17591954"/>
            <a:ext cx="1166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Heatmap Screen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21BCB16-42FB-490E-A125-DB6CF6011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84908"/>
              </p:ext>
            </p:extLst>
          </p:nvPr>
        </p:nvGraphicFramePr>
        <p:xfrm>
          <a:off x="30357668" y="8315014"/>
          <a:ext cx="12771119" cy="62423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47183">
                  <a:extLst>
                    <a:ext uri="{9D8B030D-6E8A-4147-A177-3AD203B41FA5}">
                      <a16:colId xmlns:a16="http://schemas.microsoft.com/office/drawing/2014/main" val="4280730778"/>
                    </a:ext>
                  </a:extLst>
                </a:gridCol>
                <a:gridCol w="3523936">
                  <a:extLst>
                    <a:ext uri="{9D8B030D-6E8A-4147-A177-3AD203B41FA5}">
                      <a16:colId xmlns:a16="http://schemas.microsoft.com/office/drawing/2014/main" val="2765718270"/>
                    </a:ext>
                  </a:extLst>
                </a:gridCol>
              </a:tblGrid>
              <a:tr h="93878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Milestones</a:t>
                      </a:r>
                    </a:p>
                  </a:txBody>
                  <a:tcPr marL="329184" marR="329184" marT="164592" marB="164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Dates</a:t>
                      </a:r>
                    </a:p>
                  </a:txBody>
                  <a:tcPr marL="329184" marR="329184" marT="164592" marB="164592"/>
                </a:tc>
                <a:extLst>
                  <a:ext uri="{0D108BD9-81ED-4DB2-BD59-A6C34878D82A}">
                    <a16:rowId xmlns:a16="http://schemas.microsoft.com/office/drawing/2014/main" val="1653866565"/>
                  </a:ext>
                </a:extLst>
              </a:tr>
              <a:tr h="93878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Spatial Map w/ Nodes</a:t>
                      </a:r>
                    </a:p>
                  </a:txBody>
                  <a:tcPr marL="329184" marR="329184" marT="164592" marB="164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3/22</a:t>
                      </a:r>
                    </a:p>
                  </a:txBody>
                  <a:tcPr marL="329184" marR="329184" marT="164592" marB="164592"/>
                </a:tc>
                <a:extLst>
                  <a:ext uri="{0D108BD9-81ED-4DB2-BD59-A6C34878D82A}">
                    <a16:rowId xmlns:a16="http://schemas.microsoft.com/office/drawing/2014/main" val="3075364936"/>
                  </a:ext>
                </a:extLst>
              </a:tr>
              <a:tr h="93878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Heat Map</a:t>
                      </a:r>
                    </a:p>
                  </a:txBody>
                  <a:tcPr marL="329184" marR="329184" marT="164592" marB="164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4/5</a:t>
                      </a:r>
                    </a:p>
                  </a:txBody>
                  <a:tcPr marL="329184" marR="329184" marT="164592" marB="164592"/>
                </a:tc>
                <a:extLst>
                  <a:ext uri="{0D108BD9-81ED-4DB2-BD59-A6C34878D82A}">
                    <a16:rowId xmlns:a16="http://schemas.microsoft.com/office/drawing/2014/main" val="1080379453"/>
                  </a:ext>
                </a:extLst>
              </a:tr>
              <a:tr h="93878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 Graph Creator</a:t>
                      </a:r>
                    </a:p>
                  </a:txBody>
                  <a:tcPr marL="329184" marR="329184" marT="164592" marB="164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4/12</a:t>
                      </a:r>
                    </a:p>
                  </a:txBody>
                  <a:tcPr marL="329184" marR="329184" marT="164592" marB="164592"/>
                </a:tc>
                <a:extLst>
                  <a:ext uri="{0D108BD9-81ED-4DB2-BD59-A6C34878D82A}">
                    <a16:rowId xmlns:a16="http://schemas.microsoft.com/office/drawing/2014/main" val="3840491282"/>
                  </a:ext>
                </a:extLst>
              </a:tr>
              <a:tr h="154838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 each section together</a:t>
                      </a:r>
                    </a:p>
                  </a:txBody>
                  <a:tcPr marL="329184" marR="329184" marT="164592" marB="164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4/19</a:t>
                      </a:r>
                    </a:p>
                  </a:txBody>
                  <a:tcPr marL="329184" marR="329184" marT="164592" marB="164592"/>
                </a:tc>
                <a:extLst>
                  <a:ext uri="{0D108BD9-81ED-4DB2-BD59-A6C34878D82A}">
                    <a16:rowId xmlns:a16="http://schemas.microsoft.com/office/drawing/2014/main" val="4017031372"/>
                  </a:ext>
                </a:extLst>
              </a:tr>
              <a:tr h="93878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Flair!</a:t>
                      </a:r>
                    </a:p>
                  </a:txBody>
                  <a:tcPr marL="329184" marR="329184" marT="164592" marB="164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Turn-in</a:t>
                      </a:r>
                    </a:p>
                  </a:txBody>
                  <a:tcPr marL="329184" marR="329184" marT="164592" marB="164592"/>
                </a:tc>
                <a:extLst>
                  <a:ext uri="{0D108BD9-81ED-4DB2-BD59-A6C34878D82A}">
                    <a16:rowId xmlns:a16="http://schemas.microsoft.com/office/drawing/2014/main" val="426643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159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Deromedi</dc:creator>
  <cp:lastModifiedBy>James Deromedi</cp:lastModifiedBy>
  <cp:revision>10</cp:revision>
  <dcterms:created xsi:type="dcterms:W3CDTF">2019-03-06T23:33:40Z</dcterms:created>
  <dcterms:modified xsi:type="dcterms:W3CDTF">2019-03-07T17:18:24Z</dcterms:modified>
</cp:coreProperties>
</file>