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6"/>
  </p:notesMasterIdLst>
  <p:sldIdLst>
    <p:sldId id="256" r:id="rId2"/>
    <p:sldId id="260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78" y="-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5C6AE-D154-4E11-B603-A07971901444}" type="datetimeFigureOut">
              <a:rPr lang="en-AU" smtClean="0"/>
              <a:t>14/04/2024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CE597-78A0-4769-A8FA-42EAD8C3E8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0740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14/04/2024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7650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14/04/2024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197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14/04/2024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1585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14/04/2024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4939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14/04/2024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894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14/04/2024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5238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14/04/2024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1619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14/04/2024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9155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14/04/2024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117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14/04/2024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3184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14/04/2024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0585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14/04/2024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972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14/04/2024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356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14/04/2024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5758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14/04/2024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2810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14/04/2024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1477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14/04/2024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9428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EBF3073-9E6E-4508-B4E4-15B5E03E6116}" type="datetimeFigureOut">
              <a:rPr lang="en-AU" smtClean="0"/>
              <a:t>14/04/2024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6714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6B154EC-7904-A450-F853-A5553E414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6565" y="3996267"/>
            <a:ext cx="5566457" cy="1388534"/>
          </a:xfrm>
        </p:spPr>
        <p:txBody>
          <a:bodyPr/>
          <a:lstStyle/>
          <a:p>
            <a:r>
              <a:rPr lang="en-US" i="1" dirty="0"/>
              <a:t>A brief analysis of developed, underdeveloped and developing countries</a:t>
            </a:r>
            <a:endParaRPr lang="en-AU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ABDDEE-8401-962C-DDD3-E0D49529B28B}"/>
              </a:ext>
            </a:extLst>
          </p:cNvPr>
          <p:cNvSpPr/>
          <p:nvPr/>
        </p:nvSpPr>
        <p:spPr>
          <a:xfrm>
            <a:off x="1547446" y="1984569"/>
            <a:ext cx="9892295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6600" dirty="0">
                <a:ln w="3175">
                  <a:solidFill>
                    <a:schemeClr val="tx1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Exploration of Global CO2 Emissions</a:t>
            </a:r>
            <a:endParaRPr lang="en-AU" sz="6600" dirty="0">
              <a:ln w="3175">
                <a:solidFill>
                  <a:schemeClr val="tx1"/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7536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79F4DD7-6CEB-6EC9-4290-D6F96A971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n w="0">
                  <a:solidFill>
                    <a:schemeClr val="tx1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Purpose Driven </a:t>
            </a:r>
            <a:endParaRPr lang="en-AU" sz="4800" dirty="0">
              <a:ln w="0">
                <a:solidFill>
                  <a:schemeClr val="tx1"/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69788C-3DA3-59C9-D25D-7F0B224BD8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49795" y="2438399"/>
            <a:ext cx="2570331" cy="31242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CO2 emissions growth: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1950’s – </a:t>
            </a:r>
            <a:r>
              <a:rPr lang="en-US" b="1" dirty="0"/>
              <a:t>42.15%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1960’s – 16.33%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1970’s – 8.28%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1980’s – 4.39%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1990’s – 4.95%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2000’s - </a:t>
            </a:r>
            <a:r>
              <a:rPr lang="en-US" b="1" dirty="0"/>
              <a:t>5.26%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2010’s - 2.92%</a:t>
            </a:r>
            <a:endParaRPr lang="en-AU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A74DDC6-86A9-E378-D2B7-93E2747816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1918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843AC1B-6679-3685-C925-9EE69154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n w="0">
                  <a:solidFill>
                    <a:schemeClr val="tx2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Investigate Trends In Emission Data</a:t>
            </a:r>
            <a:endParaRPr lang="en-AU" sz="4800" dirty="0">
              <a:ln w="0">
                <a:solidFill>
                  <a:schemeClr val="tx2"/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4F5B6E4-5417-E08B-12D8-855217586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4311" y="2746597"/>
            <a:ext cx="4607188" cy="576262"/>
          </a:xfrm>
        </p:spPr>
        <p:txBody>
          <a:bodyPr/>
          <a:lstStyle/>
          <a:p>
            <a:r>
              <a:rPr lang="en-US" dirty="0"/>
              <a:t>Trends?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11AC09D-918F-1DE4-92CE-D5A7FFE016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Population vs Total emissions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GDP vs Total emissions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GDP  vs  Total Emissions ratio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Emissions Per Person vs Daily Income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Change over time?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AU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8F1A80E-02D1-C542-21BD-8EF82BCA93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07967" y="2746597"/>
            <a:ext cx="4895056" cy="576262"/>
          </a:xfrm>
        </p:spPr>
        <p:txBody>
          <a:bodyPr/>
          <a:lstStyle/>
          <a:p>
            <a:r>
              <a:rPr lang="en-US" dirty="0"/>
              <a:t>Major Contributors?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00F3555-92B0-41A4-B265-726493F82DD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Economic conditions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Average income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GDP vs Population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Country </a:t>
            </a:r>
            <a:r>
              <a:rPr lang="en-US" dirty="0" err="1"/>
              <a:t>categorisation</a:t>
            </a:r>
            <a:r>
              <a:rPr lang="en-US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Better or worse?</a:t>
            </a:r>
          </a:p>
          <a:p>
            <a:pPr>
              <a:buFont typeface="Wingdings" panose="05000000000000000000" pitchFamily="2" charset="2"/>
              <a:buChar char="§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94325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7B10E-53B0-0B57-85F1-AF093CB4E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5025" y="1288121"/>
            <a:ext cx="4102661" cy="1702932"/>
          </a:xfrm>
        </p:spPr>
        <p:txBody>
          <a:bodyPr>
            <a:noAutofit/>
          </a:bodyPr>
          <a:lstStyle/>
          <a:p>
            <a:r>
              <a:rPr lang="en-US" sz="3200" dirty="0">
                <a:ln w="0">
                  <a:solidFill>
                    <a:schemeClr val="tx1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Countries classified into three categories:</a:t>
            </a:r>
            <a:br>
              <a:rPr lang="en-US" sz="3200" dirty="0">
                <a:ln w="0">
                  <a:solidFill>
                    <a:schemeClr val="tx1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endParaRPr lang="en-AU" sz="3200" dirty="0">
              <a:ln w="0">
                <a:solidFill>
                  <a:schemeClr val="tx1"/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9145005B-82AD-8AA3-5878-B872D4E08B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1065864"/>
              </p:ext>
            </p:extLst>
          </p:nvPr>
        </p:nvGraphicFramePr>
        <p:xfrm>
          <a:off x="1082840" y="3375319"/>
          <a:ext cx="5727033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9011">
                  <a:extLst>
                    <a:ext uri="{9D8B030D-6E8A-4147-A177-3AD203B41FA5}">
                      <a16:colId xmlns:a16="http://schemas.microsoft.com/office/drawing/2014/main" val="1217594041"/>
                    </a:ext>
                  </a:extLst>
                </a:gridCol>
                <a:gridCol w="1909011">
                  <a:extLst>
                    <a:ext uri="{9D8B030D-6E8A-4147-A177-3AD203B41FA5}">
                      <a16:colId xmlns:a16="http://schemas.microsoft.com/office/drawing/2014/main" val="1548029660"/>
                    </a:ext>
                  </a:extLst>
                </a:gridCol>
                <a:gridCol w="1909011">
                  <a:extLst>
                    <a:ext uri="{9D8B030D-6E8A-4147-A177-3AD203B41FA5}">
                      <a16:colId xmlns:a16="http://schemas.microsoft.com/office/drawing/2014/main" val="1344721005"/>
                    </a:ext>
                  </a:extLst>
                </a:gridCol>
              </a:tblGrid>
              <a:tr h="21325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Developed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Developing</a:t>
                      </a:r>
                      <a:endParaRPr lang="en-A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Underdeveloped</a:t>
                      </a:r>
                      <a:endParaRPr lang="en-A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2D050">
                            <a:shade val="30000"/>
                            <a:satMod val="115000"/>
                          </a:srgbClr>
                        </a:gs>
                        <a:gs pos="50000">
                          <a:srgbClr val="92D050">
                            <a:shade val="67500"/>
                            <a:satMod val="115000"/>
                          </a:srgbClr>
                        </a:gs>
                        <a:gs pos="100000">
                          <a:srgbClr val="92D050">
                            <a:shade val="100000"/>
                            <a:satMod val="115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11374699"/>
                  </a:ext>
                </a:extLst>
              </a:tr>
              <a:tr h="362819">
                <a:tc>
                  <a:txBody>
                    <a:bodyPr/>
                    <a:lstStyle/>
                    <a:p>
                      <a:r>
                        <a:rPr lang="en-US" dirty="0"/>
                        <a:t>Australia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Bangladesh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590269"/>
                  </a:ext>
                </a:extLst>
              </a:tr>
              <a:tr h="362819">
                <a:tc>
                  <a:txBody>
                    <a:bodyPr/>
                    <a:lstStyle/>
                    <a:p>
                      <a:r>
                        <a:rPr lang="en-US" dirty="0"/>
                        <a:t>Sweden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Afghanistan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284897"/>
                  </a:ext>
                </a:extLst>
              </a:tr>
              <a:tr h="362819">
                <a:tc>
                  <a:txBody>
                    <a:bodyPr/>
                    <a:lstStyle/>
                    <a:p>
                      <a:r>
                        <a:rPr lang="en-US" dirty="0"/>
                        <a:t>Japan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Egypt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Senegal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244518"/>
                  </a:ext>
                </a:extLst>
              </a:tr>
              <a:tr h="362819">
                <a:tc>
                  <a:txBody>
                    <a:bodyPr/>
                    <a:lstStyle/>
                    <a:p>
                      <a:r>
                        <a:rPr lang="en-US" dirty="0"/>
                        <a:t>Switzerland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Brazil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Ethiopia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7131"/>
                  </a:ext>
                </a:extLst>
              </a:tr>
              <a:tr h="362819">
                <a:tc>
                  <a:txBody>
                    <a:bodyPr/>
                    <a:lstStyle/>
                    <a:p>
                      <a:r>
                        <a:rPr lang="en-US" dirty="0"/>
                        <a:t>USA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South Africa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Cambodia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473552"/>
                  </a:ext>
                </a:extLst>
              </a:tr>
            </a:tbl>
          </a:graphicData>
        </a:graphic>
      </p:graphicFrame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B168662-6C6A-A037-2932-75E436B36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62537" y="2939717"/>
            <a:ext cx="4046623" cy="2708648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/>
              <a:t> Annual GDP ($USD)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/>
              <a:t>Population Size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/>
              <a:t>Average Daily Income ($USD)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AU" dirty="0"/>
              <a:t>Total CO2 Emissions (millions of tonnes)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AU" dirty="0"/>
              <a:t>Annual CO2 Emissions Per Capita (tonnes)</a:t>
            </a:r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434780C7-F6B6-88DE-4A75-E655DB38B046}"/>
              </a:ext>
            </a:extLst>
          </p:cNvPr>
          <p:cNvSpPr txBox="1">
            <a:spLocks/>
          </p:cNvSpPr>
          <p:nvPr/>
        </p:nvSpPr>
        <p:spPr>
          <a:xfrm>
            <a:off x="7062537" y="1014664"/>
            <a:ext cx="4050535" cy="146785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400" b="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ln w="3175">
                  <a:solidFill>
                    <a:schemeClr val="tx1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Economic &amp; Emission Markers:</a:t>
            </a:r>
          </a:p>
        </p:txBody>
      </p:sp>
    </p:spTree>
    <p:extLst>
      <p:ext uri="{BB962C8B-B14F-4D97-AF65-F5344CB8AC3E}">
        <p14:creationId xmlns:p14="http://schemas.microsoft.com/office/powerpoint/2010/main" val="13303474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513</TotalTime>
  <Words>157</Words>
  <Application>Microsoft Office PowerPoint</Application>
  <PresentationFormat>Widescreen</PresentationFormat>
  <Paragraphs>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Arial</vt:lpstr>
      <vt:lpstr>Corbel</vt:lpstr>
      <vt:lpstr>Wingdings</vt:lpstr>
      <vt:lpstr>Parallax</vt:lpstr>
      <vt:lpstr>PowerPoint Presentation</vt:lpstr>
      <vt:lpstr>Purpose Driven </vt:lpstr>
      <vt:lpstr>Investigate Trends In Emission Data</vt:lpstr>
      <vt:lpstr>Countries classified into three categories: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Exploration of Global CO2 Emissions</dc:title>
  <dc:creator>Robertson, John</dc:creator>
  <cp:lastModifiedBy>Robertson, John</cp:lastModifiedBy>
  <cp:revision>15</cp:revision>
  <dcterms:created xsi:type="dcterms:W3CDTF">2024-04-13T01:34:10Z</dcterms:created>
  <dcterms:modified xsi:type="dcterms:W3CDTF">2024-04-14T03:50:40Z</dcterms:modified>
</cp:coreProperties>
</file>