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66" r:id="rId4"/>
    <p:sldId id="272" r:id="rId5"/>
    <p:sldId id="273" r:id="rId6"/>
    <p:sldId id="274" r:id="rId7"/>
    <p:sldId id="260" r:id="rId8"/>
    <p:sldId id="271" r:id="rId9"/>
    <p:sldId id="269" r:id="rId10"/>
    <p:sldId id="276" r:id="rId11"/>
    <p:sldId id="275" r:id="rId12"/>
    <p:sldId id="270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ADAD4B-D503-4568-BB74-7843C0CB657A}" v="18" dt="2024-02-07T12:38:16.864"/>
    <p1510:client id="{CF6C4CAE-DFEF-42E7-ADFF-DEFD7B47D145}" v="7" dt="2024-02-08T10:39:12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3325" autoAdjust="0"/>
  </p:normalViewPr>
  <p:slideViewPr>
    <p:cSldViewPr snapToGrid="0" snapToObjects="1">
      <p:cViewPr varScale="1">
        <p:scale>
          <a:sx n="83" d="100"/>
          <a:sy n="83" d="100"/>
        </p:scale>
        <p:origin x="225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 bhosle" userId="68d2ea067cb66f68" providerId="LiveId" clId="{E5C5712F-7174-4631-B3EB-09179799C298}"/>
    <pc:docChg chg="custSel modSld">
      <pc:chgData name="vaibhav bhosle" userId="68d2ea067cb66f68" providerId="LiveId" clId="{E5C5712F-7174-4631-B3EB-09179799C298}" dt="2024-02-08T08:59:38.631" v="200" actId="20577"/>
      <pc:docMkLst>
        <pc:docMk/>
      </pc:docMkLst>
      <pc:sldChg chg="modSp mod">
        <pc:chgData name="vaibhav bhosle" userId="68d2ea067cb66f68" providerId="LiveId" clId="{E5C5712F-7174-4631-B3EB-09179799C298}" dt="2024-02-08T08:56:50.869" v="170" actId="20577"/>
        <pc:sldMkLst>
          <pc:docMk/>
          <pc:sldMk cId="0" sldId="262"/>
        </pc:sldMkLst>
        <pc:spChg chg="mod">
          <ac:chgData name="vaibhav bhosle" userId="68d2ea067cb66f68" providerId="LiveId" clId="{E5C5712F-7174-4631-B3EB-09179799C298}" dt="2024-02-08T08:56:50.869" v="170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vaibhav bhosle" userId="68d2ea067cb66f68" providerId="LiveId" clId="{E5C5712F-7174-4631-B3EB-09179799C298}" dt="2024-02-08T08:59:38.631" v="200" actId="20577"/>
        <pc:sldMkLst>
          <pc:docMk/>
          <pc:sldMk cId="3574457310" sldId="273"/>
        </pc:sldMkLst>
        <pc:spChg chg="mod">
          <ac:chgData name="vaibhav bhosle" userId="68d2ea067cb66f68" providerId="LiveId" clId="{E5C5712F-7174-4631-B3EB-09179799C298}" dt="2024-02-08T08:59:38.631" v="200" actId="20577"/>
          <ac:spMkLst>
            <pc:docMk/>
            <pc:sldMk cId="3574457310" sldId="273"/>
            <ac:spMk id="2" creationId="{F266EACA-BC38-AFDC-D708-E142A0C48C0A}"/>
          </ac:spMkLst>
        </pc:spChg>
      </pc:sldChg>
      <pc:sldChg chg="delSp modSp mod">
        <pc:chgData name="vaibhav bhosle" userId="68d2ea067cb66f68" providerId="LiveId" clId="{E5C5712F-7174-4631-B3EB-09179799C298}" dt="2024-02-08T08:53:45.355" v="1" actId="14100"/>
        <pc:sldMkLst>
          <pc:docMk/>
          <pc:sldMk cId="1382469694" sldId="274"/>
        </pc:sldMkLst>
        <pc:spChg chg="del">
          <ac:chgData name="vaibhav bhosle" userId="68d2ea067cb66f68" providerId="LiveId" clId="{E5C5712F-7174-4631-B3EB-09179799C298}" dt="2024-02-08T08:53:41.703" v="0" actId="478"/>
          <ac:spMkLst>
            <pc:docMk/>
            <pc:sldMk cId="1382469694" sldId="274"/>
            <ac:spMk id="2" creationId="{0351AFC4-BDEB-6AE4-6322-CB0B67590334}"/>
          </ac:spMkLst>
        </pc:spChg>
        <pc:picChg chg="mod">
          <ac:chgData name="vaibhav bhosle" userId="68d2ea067cb66f68" providerId="LiveId" clId="{E5C5712F-7174-4631-B3EB-09179799C298}" dt="2024-02-08T08:53:45.355" v="1" actId="14100"/>
          <ac:picMkLst>
            <pc:docMk/>
            <pc:sldMk cId="1382469694" sldId="274"/>
            <ac:picMk id="5" creationId="{647AB055-C150-B71D-5761-50B46056C51B}"/>
          </ac:picMkLst>
        </pc:picChg>
      </pc:sldChg>
    </pc:docChg>
  </pc:docChgLst>
  <pc:docChgLst>
    <pc:chgData name="vaibhav bhosle" userId="68d2ea067cb66f68" providerId="LiveId" clId="{CF6C4CAE-DFEF-42E7-ADFF-DEFD7B47D145}"/>
    <pc:docChg chg="undo custSel addSld modSld sldOrd">
      <pc:chgData name="vaibhav bhosle" userId="68d2ea067cb66f68" providerId="LiveId" clId="{CF6C4CAE-DFEF-42E7-ADFF-DEFD7B47D145}" dt="2024-02-08T10:50:54.179" v="264" actId="20577"/>
      <pc:docMkLst>
        <pc:docMk/>
      </pc:docMkLst>
      <pc:sldChg chg="addSp delSp modSp mod">
        <pc:chgData name="vaibhav bhosle" userId="68d2ea067cb66f68" providerId="LiveId" clId="{CF6C4CAE-DFEF-42E7-ADFF-DEFD7B47D145}" dt="2024-02-08T10:20:58.679" v="127" actId="14100"/>
        <pc:sldMkLst>
          <pc:docMk/>
          <pc:sldMk cId="0" sldId="260"/>
        </pc:sldMkLst>
        <pc:spChg chg="add del mod">
          <ac:chgData name="vaibhav bhosle" userId="68d2ea067cb66f68" providerId="LiveId" clId="{CF6C4CAE-DFEF-42E7-ADFF-DEFD7B47D145}" dt="2024-02-08T10:18:16.372" v="5" actId="931"/>
          <ac:spMkLst>
            <pc:docMk/>
            <pc:sldMk cId="0" sldId="260"/>
            <ac:spMk id="4" creationId="{2D2422CA-2169-473F-E1C0-83A0DA2B4644}"/>
          </ac:spMkLst>
        </pc:spChg>
        <pc:spChg chg="add mod">
          <ac:chgData name="vaibhav bhosle" userId="68d2ea067cb66f68" providerId="LiveId" clId="{CF6C4CAE-DFEF-42E7-ADFF-DEFD7B47D145}" dt="2024-02-08T10:20:58.679" v="127" actId="14100"/>
          <ac:spMkLst>
            <pc:docMk/>
            <pc:sldMk cId="0" sldId="260"/>
            <ac:spMk id="7" creationId="{2AF2B13E-4C76-C074-35D4-A1E19D4D4A81}"/>
          </ac:spMkLst>
        </pc:spChg>
        <pc:picChg chg="add mod">
          <ac:chgData name="vaibhav bhosle" userId="68d2ea067cb66f68" providerId="LiveId" clId="{CF6C4CAE-DFEF-42E7-ADFF-DEFD7B47D145}" dt="2024-02-08T10:18:53.285" v="16" actId="1076"/>
          <ac:picMkLst>
            <pc:docMk/>
            <pc:sldMk cId="0" sldId="260"/>
            <ac:picMk id="6" creationId="{FA6DB5D1-906B-EFF4-A566-A8A2F442A791}"/>
          </ac:picMkLst>
        </pc:picChg>
        <pc:picChg chg="del">
          <ac:chgData name="vaibhav bhosle" userId="68d2ea067cb66f68" providerId="LiveId" clId="{CF6C4CAE-DFEF-42E7-ADFF-DEFD7B47D145}" dt="2024-02-08T10:17:48.264" v="4" actId="478"/>
          <ac:picMkLst>
            <pc:docMk/>
            <pc:sldMk cId="0" sldId="260"/>
            <ac:picMk id="10" creationId="{399CB185-BBF0-5622-E547-D57FE56C3AB4}"/>
          </ac:picMkLst>
        </pc:picChg>
      </pc:sldChg>
      <pc:sldChg chg="modSp mod">
        <pc:chgData name="vaibhav bhosle" userId="68d2ea067cb66f68" providerId="LiveId" clId="{CF6C4CAE-DFEF-42E7-ADFF-DEFD7B47D145}" dt="2024-02-08T10:43:49.737" v="183" actId="20577"/>
        <pc:sldMkLst>
          <pc:docMk/>
          <pc:sldMk cId="0" sldId="262"/>
        </pc:sldMkLst>
        <pc:spChg chg="mod">
          <ac:chgData name="vaibhav bhosle" userId="68d2ea067cb66f68" providerId="LiveId" clId="{CF6C4CAE-DFEF-42E7-ADFF-DEFD7B47D145}" dt="2024-02-08T10:43:49.737" v="183" actId="20577"/>
          <ac:spMkLst>
            <pc:docMk/>
            <pc:sldMk cId="0" sldId="262"/>
            <ac:spMk id="3" creationId="{00000000-0000-0000-0000-000000000000}"/>
          </ac:spMkLst>
        </pc:spChg>
      </pc:sldChg>
      <pc:sldChg chg="addSp delSp modSp mod">
        <pc:chgData name="vaibhav bhosle" userId="68d2ea067cb66f68" providerId="LiveId" clId="{CF6C4CAE-DFEF-42E7-ADFF-DEFD7B47D145}" dt="2024-02-08T10:22:22.644" v="141" actId="962"/>
        <pc:sldMkLst>
          <pc:docMk/>
          <pc:sldMk cId="3004503704" sldId="269"/>
        </pc:sldMkLst>
        <pc:spChg chg="add del mod">
          <ac:chgData name="vaibhav bhosle" userId="68d2ea067cb66f68" providerId="LiveId" clId="{CF6C4CAE-DFEF-42E7-ADFF-DEFD7B47D145}" dt="2024-02-08T10:22:19.602" v="139" actId="931"/>
          <ac:spMkLst>
            <pc:docMk/>
            <pc:sldMk cId="3004503704" sldId="269"/>
            <ac:spMk id="5" creationId="{8EEEAA82-3474-C561-D625-E7AD377216E5}"/>
          </ac:spMkLst>
        </pc:spChg>
        <pc:picChg chg="del">
          <ac:chgData name="vaibhav bhosle" userId="68d2ea067cb66f68" providerId="LiveId" clId="{CF6C4CAE-DFEF-42E7-ADFF-DEFD7B47D145}" dt="2024-02-08T10:22:09.794" v="137" actId="478"/>
          <ac:picMkLst>
            <pc:docMk/>
            <pc:sldMk cId="3004503704" sldId="269"/>
            <ac:picMk id="4" creationId="{6DD5A25D-B732-79A3-E3DC-E7C5C9D433F3}"/>
          </ac:picMkLst>
        </pc:picChg>
        <pc:picChg chg="del">
          <ac:chgData name="vaibhav bhosle" userId="68d2ea067cb66f68" providerId="LiveId" clId="{CF6C4CAE-DFEF-42E7-ADFF-DEFD7B47D145}" dt="2024-02-08T10:22:11.596" v="138" actId="478"/>
          <ac:picMkLst>
            <pc:docMk/>
            <pc:sldMk cId="3004503704" sldId="269"/>
            <ac:picMk id="6" creationId="{D5F5FFB0-2FBA-D044-9588-95AAED028A87}"/>
          </ac:picMkLst>
        </pc:picChg>
        <pc:picChg chg="add mod">
          <ac:chgData name="vaibhav bhosle" userId="68d2ea067cb66f68" providerId="LiveId" clId="{CF6C4CAE-DFEF-42E7-ADFF-DEFD7B47D145}" dt="2024-02-08T10:22:22.644" v="141" actId="962"/>
          <ac:picMkLst>
            <pc:docMk/>
            <pc:sldMk cId="3004503704" sldId="269"/>
            <ac:picMk id="8" creationId="{639371F5-4E85-C95F-7506-6B12A5B2DD76}"/>
          </ac:picMkLst>
        </pc:picChg>
      </pc:sldChg>
      <pc:sldChg chg="modNotesTx">
        <pc:chgData name="vaibhav bhosle" userId="68d2ea067cb66f68" providerId="LiveId" clId="{CF6C4CAE-DFEF-42E7-ADFF-DEFD7B47D145}" dt="2024-02-08T10:50:54.179" v="264" actId="20577"/>
        <pc:sldMkLst>
          <pc:docMk/>
          <pc:sldMk cId="706350439" sldId="270"/>
        </pc:sldMkLst>
      </pc:sldChg>
      <pc:sldChg chg="addSp delSp modSp mod modNotesTx">
        <pc:chgData name="vaibhav bhosle" userId="68d2ea067cb66f68" providerId="LiveId" clId="{CF6C4CAE-DFEF-42E7-ADFF-DEFD7B47D145}" dt="2024-02-08T10:50:30.021" v="240" actId="20577"/>
        <pc:sldMkLst>
          <pc:docMk/>
          <pc:sldMk cId="263020404" sldId="271"/>
        </pc:sldMkLst>
        <pc:spChg chg="mod">
          <ac:chgData name="vaibhav bhosle" userId="68d2ea067cb66f68" providerId="LiveId" clId="{CF6C4CAE-DFEF-42E7-ADFF-DEFD7B47D145}" dt="2024-02-08T10:30:10.768" v="167" actId="14100"/>
          <ac:spMkLst>
            <pc:docMk/>
            <pc:sldMk cId="263020404" sldId="271"/>
            <ac:spMk id="2" creationId="{00000000-0000-0000-0000-000000000000}"/>
          </ac:spMkLst>
        </pc:spChg>
        <pc:spChg chg="add del mod">
          <ac:chgData name="vaibhav bhosle" userId="68d2ea067cb66f68" providerId="LiveId" clId="{CF6C4CAE-DFEF-42E7-ADFF-DEFD7B47D145}" dt="2024-02-08T10:21:49.272" v="129" actId="931"/>
          <ac:spMkLst>
            <pc:docMk/>
            <pc:sldMk cId="263020404" sldId="271"/>
            <ac:spMk id="4" creationId="{B636CECC-236D-A7FC-AB13-D92C445C29BA}"/>
          </ac:spMkLst>
        </pc:spChg>
        <pc:spChg chg="add del mod">
          <ac:chgData name="vaibhav bhosle" userId="68d2ea067cb66f68" providerId="LiveId" clId="{CF6C4CAE-DFEF-42E7-ADFF-DEFD7B47D145}" dt="2024-02-08T10:39:12.661" v="170" actId="931"/>
          <ac:spMkLst>
            <pc:docMk/>
            <pc:sldMk cId="263020404" sldId="271"/>
            <ac:spMk id="9" creationId="{D690690B-BC74-9DE9-613A-2227D425DC33}"/>
          </ac:spMkLst>
        </pc:spChg>
        <pc:picChg chg="del">
          <ac:chgData name="vaibhav bhosle" userId="68d2ea067cb66f68" providerId="LiveId" clId="{CF6C4CAE-DFEF-42E7-ADFF-DEFD7B47D145}" dt="2024-02-08T10:21:35.958" v="128" actId="478"/>
          <ac:picMkLst>
            <pc:docMk/>
            <pc:sldMk cId="263020404" sldId="271"/>
            <ac:picMk id="6" creationId="{9A609EC7-E79E-C140-0604-2F989655DC5A}"/>
          </ac:picMkLst>
        </pc:picChg>
        <pc:picChg chg="add del mod">
          <ac:chgData name="vaibhav bhosle" userId="68d2ea067cb66f68" providerId="LiveId" clId="{CF6C4CAE-DFEF-42E7-ADFF-DEFD7B47D145}" dt="2024-02-08T10:38:55.854" v="169" actId="478"/>
          <ac:picMkLst>
            <pc:docMk/>
            <pc:sldMk cId="263020404" sldId="271"/>
            <ac:picMk id="7" creationId="{41F779A8-BA96-7019-34E0-52225D08805F}"/>
          </ac:picMkLst>
        </pc:picChg>
        <pc:picChg chg="add mod">
          <ac:chgData name="vaibhav bhosle" userId="68d2ea067cb66f68" providerId="LiveId" clId="{CF6C4CAE-DFEF-42E7-ADFF-DEFD7B47D145}" dt="2024-02-08T10:40:04.174" v="177" actId="14100"/>
          <ac:picMkLst>
            <pc:docMk/>
            <pc:sldMk cId="263020404" sldId="271"/>
            <ac:picMk id="11" creationId="{0192138E-EECC-1A78-9172-D2D77FD51FC5}"/>
          </ac:picMkLst>
        </pc:picChg>
      </pc:sldChg>
      <pc:sldChg chg="ord modNotesTx">
        <pc:chgData name="vaibhav bhosle" userId="68d2ea067cb66f68" providerId="LiveId" clId="{CF6C4CAE-DFEF-42E7-ADFF-DEFD7B47D145}" dt="2024-02-08T10:50:09.348" v="221" actId="20577"/>
        <pc:sldMkLst>
          <pc:docMk/>
          <pc:sldMk cId="366985341" sldId="272"/>
        </pc:sldMkLst>
      </pc:sldChg>
      <pc:sldChg chg="addSp delSp modSp new mod">
        <pc:chgData name="vaibhav bhosle" userId="68d2ea067cb66f68" providerId="LiveId" clId="{CF6C4CAE-DFEF-42E7-ADFF-DEFD7B47D145}" dt="2024-02-08T10:25:17.339" v="157" actId="14100"/>
        <pc:sldMkLst>
          <pc:docMk/>
          <pc:sldMk cId="2807739620" sldId="275"/>
        </pc:sldMkLst>
        <pc:spChg chg="del">
          <ac:chgData name="vaibhav bhosle" userId="68d2ea067cb66f68" providerId="LiveId" clId="{CF6C4CAE-DFEF-42E7-ADFF-DEFD7B47D145}" dt="2024-02-08T10:25:14.461" v="156" actId="21"/>
          <ac:spMkLst>
            <pc:docMk/>
            <pc:sldMk cId="2807739620" sldId="275"/>
            <ac:spMk id="2" creationId="{7223B58A-95D0-C587-BD51-00A5A27C44F0}"/>
          </ac:spMkLst>
        </pc:spChg>
        <pc:spChg chg="del">
          <ac:chgData name="vaibhav bhosle" userId="68d2ea067cb66f68" providerId="LiveId" clId="{CF6C4CAE-DFEF-42E7-ADFF-DEFD7B47D145}" dt="2024-02-08T10:23:11.817" v="144" actId="931"/>
          <ac:spMkLst>
            <pc:docMk/>
            <pc:sldMk cId="2807739620" sldId="275"/>
            <ac:spMk id="3" creationId="{F9FD7CC9-0057-C020-821B-2AA13CF84C08}"/>
          </ac:spMkLst>
        </pc:spChg>
        <pc:picChg chg="add mod">
          <ac:chgData name="vaibhav bhosle" userId="68d2ea067cb66f68" providerId="LiveId" clId="{CF6C4CAE-DFEF-42E7-ADFF-DEFD7B47D145}" dt="2024-02-08T10:25:17.339" v="157" actId="14100"/>
          <ac:picMkLst>
            <pc:docMk/>
            <pc:sldMk cId="2807739620" sldId="275"/>
            <ac:picMk id="5" creationId="{A83C4D45-D172-94E2-A6EC-29A9025D035C}"/>
          </ac:picMkLst>
        </pc:picChg>
      </pc:sldChg>
      <pc:sldChg chg="addSp delSp modSp new mod ord">
        <pc:chgData name="vaibhav bhosle" userId="68d2ea067cb66f68" providerId="LiveId" clId="{CF6C4CAE-DFEF-42E7-ADFF-DEFD7B47D145}" dt="2024-02-08T10:25:44.852" v="161"/>
        <pc:sldMkLst>
          <pc:docMk/>
          <pc:sldMk cId="1786302171" sldId="276"/>
        </pc:sldMkLst>
        <pc:spChg chg="del">
          <ac:chgData name="vaibhav bhosle" userId="68d2ea067cb66f68" providerId="LiveId" clId="{CF6C4CAE-DFEF-42E7-ADFF-DEFD7B47D145}" dt="2024-02-08T10:25:23.988" v="158" actId="478"/>
          <ac:spMkLst>
            <pc:docMk/>
            <pc:sldMk cId="1786302171" sldId="276"/>
            <ac:spMk id="2" creationId="{AC563809-96CD-3B3B-809D-C756F9354757}"/>
          </ac:spMkLst>
        </pc:spChg>
        <pc:spChg chg="del">
          <ac:chgData name="vaibhav bhosle" userId="68d2ea067cb66f68" providerId="LiveId" clId="{CF6C4CAE-DFEF-42E7-ADFF-DEFD7B47D145}" dt="2024-02-08T10:23:34.376" v="147" actId="931"/>
          <ac:spMkLst>
            <pc:docMk/>
            <pc:sldMk cId="1786302171" sldId="276"/>
            <ac:spMk id="3" creationId="{88FCA136-8E94-D811-6BC5-508F0D550AFB}"/>
          </ac:spMkLst>
        </pc:spChg>
        <pc:picChg chg="add mod">
          <ac:chgData name="vaibhav bhosle" userId="68d2ea067cb66f68" providerId="LiveId" clId="{CF6C4CAE-DFEF-42E7-ADFF-DEFD7B47D145}" dt="2024-02-08T10:25:27.045" v="159" actId="14100"/>
          <ac:picMkLst>
            <pc:docMk/>
            <pc:sldMk cId="1786302171" sldId="276"/>
            <ac:picMk id="5" creationId="{DF4CB1C0-8AF4-8847-EB61-D754B6ADB97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8D1C0-1F46-4C96-A529-E7446B738FFE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C087D-094B-4121-A536-202E43873E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6663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76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Mitchell, Kingston, Hume and </a:t>
            </a:r>
            <a:r>
              <a:rPr lang="en-US" dirty="0" err="1"/>
              <a:t>Yarra</a:t>
            </a:r>
            <a:r>
              <a:rPr lang="en-US" dirty="0"/>
              <a:t> Ranges located well outside the Melbourne Metro LGA area. Would not be considered suitable for a family or person moving there who’s after a good balance between availability of inner-city services and public spaces.</a:t>
            </a:r>
          </a:p>
          <a:p>
            <a:endParaRPr lang="en-US" dirty="0"/>
          </a:p>
          <a:p>
            <a:r>
              <a:rPr lang="en-US" dirty="0"/>
              <a:t>Last slide – Jimmy – Over to Sonal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632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above bar graph shows there are 32 LGAs and the number of parks per LGA.</a:t>
            </a:r>
          </a:p>
          <a:p>
            <a:r>
              <a:rPr lang="en-AU" dirty="0"/>
              <a:t>Highest number of parks are in Yarra Ranges and Mitchell has the lowest number of parks.</a:t>
            </a:r>
          </a:p>
          <a:p>
            <a:r>
              <a:rPr lang="en-AU" dirty="0"/>
              <a:t>For new homeowners, factors of a good location like neighbourhood, proximity to amenities will increase the value of their property as per Investopedia.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941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slide – Sonal – Over to Laura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6690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above bar graph shows the different types of schools per LGA.</a:t>
            </a:r>
          </a:p>
          <a:p>
            <a:r>
              <a:rPr lang="en-AU" dirty="0"/>
              <a:t>Families with kids would prefer buying a property which is near schools due to</a:t>
            </a:r>
          </a:p>
          <a:p>
            <a:r>
              <a:rPr lang="en-AU" dirty="0"/>
              <a:t>-improved investment returns </a:t>
            </a:r>
          </a:p>
          <a:p>
            <a:r>
              <a:rPr lang="en-AU" dirty="0"/>
              <a:t>-easy accessibility to schools</a:t>
            </a:r>
          </a:p>
          <a:p>
            <a:r>
              <a:rPr lang="en-AU" dirty="0"/>
              <a:t>-Safer neighbourhood</a:t>
            </a:r>
          </a:p>
          <a:p>
            <a:r>
              <a:rPr lang="en-AU" dirty="0"/>
              <a:t>-Sense of community</a:t>
            </a:r>
          </a:p>
          <a:p>
            <a:endParaRPr lang="en-AU" dirty="0"/>
          </a:p>
          <a:p>
            <a:r>
              <a:rPr lang="en-AU" dirty="0"/>
              <a:t>Cons</a:t>
            </a:r>
          </a:p>
          <a:p>
            <a:r>
              <a:rPr lang="en-AU" dirty="0"/>
              <a:t>-Noisy</a:t>
            </a:r>
          </a:p>
          <a:p>
            <a:r>
              <a:rPr lang="en-AU" dirty="0"/>
              <a:t>-Traffic</a:t>
            </a:r>
          </a:p>
          <a:p>
            <a:r>
              <a:rPr lang="en-AU" dirty="0"/>
              <a:t>-Parking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9683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It is evident with the above graph that Casey has the greatest number of open spaces and schools.</a:t>
            </a:r>
          </a:p>
          <a:p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slide </a:t>
            </a:r>
            <a:r>
              <a:rPr lang="en-US"/>
              <a:t>– Laura </a:t>
            </a:r>
            <a:r>
              <a:rPr lang="en-US" dirty="0"/>
              <a:t>– Over </a:t>
            </a:r>
            <a:r>
              <a:rPr lang="en-US"/>
              <a:t>to John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5141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8749" y="0"/>
            <a:ext cx="3863561" cy="6310265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defRPr sz="4400">
                <a:solidFill>
                  <a:srgbClr val="003366"/>
                </a:solidFill>
              </a:defRPr>
            </a:pPr>
            <a:r>
              <a:rPr lang="en-AU" sz="5400" dirty="0">
                <a:solidFill>
                  <a:schemeClr val="accent3">
                    <a:lumMod val="75000"/>
                  </a:schemeClr>
                </a:solidFill>
              </a:rPr>
              <a:t>Where to live in Melbourne?</a:t>
            </a:r>
          </a:p>
        </p:txBody>
      </p:sp>
      <p:pic>
        <p:nvPicPr>
          <p:cNvPr id="21" name="Picture 20" descr="Houses in an area">
            <a:extLst>
              <a:ext uri="{FF2B5EF4-FFF2-40B4-BE49-F238E27FC236}">
                <a16:creationId xmlns:a16="http://schemas.microsoft.com/office/drawing/2014/main" id="{45084E8A-C6F8-6729-F29C-06E73ACF52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96" r="32504" b="-2"/>
          <a:stretch/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graph">
            <a:extLst>
              <a:ext uri="{FF2B5EF4-FFF2-40B4-BE49-F238E27FC236}">
                <a16:creationId xmlns:a16="http://schemas.microsoft.com/office/drawing/2014/main" id="{DF4CB1C0-8AF4-8847-EB61-D754B6ADB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135" y="380011"/>
            <a:ext cx="8229600" cy="5677736"/>
          </a:xfrm>
        </p:spPr>
      </p:pic>
    </p:spTree>
    <p:extLst>
      <p:ext uri="{BB962C8B-B14F-4D97-AF65-F5344CB8AC3E}">
        <p14:creationId xmlns:p14="http://schemas.microsoft.com/office/powerpoint/2010/main" val="178630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A83C4D45-D172-94E2-A6EC-29A9025D0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05643"/>
            <a:ext cx="8229600" cy="5452104"/>
          </a:xfrm>
        </p:spPr>
      </p:pic>
    </p:spTree>
    <p:extLst>
      <p:ext uri="{BB962C8B-B14F-4D97-AF65-F5344CB8AC3E}">
        <p14:creationId xmlns:p14="http://schemas.microsoft.com/office/powerpoint/2010/main" val="2807739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313" y="69812"/>
            <a:ext cx="8768687" cy="1143000"/>
          </a:xfrm>
        </p:spPr>
        <p:txBody>
          <a:bodyPr>
            <a:normAutofit fontScale="90000"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lang="en-AU" dirty="0"/>
              <a:t>Compare schools to LGA and open spaces</a:t>
            </a:r>
            <a:endParaRPr dirty="0"/>
          </a:p>
        </p:txBody>
      </p:sp>
      <p:pic>
        <p:nvPicPr>
          <p:cNvPr id="4" name="Picture 3" descr="A graph with different colored dots&#10;&#10;Description automatically generated">
            <a:extLst>
              <a:ext uri="{FF2B5EF4-FFF2-40B4-BE49-F238E27FC236}">
                <a16:creationId xmlns:a16="http://schemas.microsoft.com/office/drawing/2014/main" id="{75AE07E4-C90D-4BFA-DFC7-A27F828CF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09" y="960188"/>
            <a:ext cx="8085781" cy="5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50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lang="en-AU" dirty="0"/>
              <a:t>Conclusions and Recommendations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It was evident from our project the LGA with the highest density of population will not have greater number of parks.</a:t>
            </a:r>
          </a:p>
          <a:p>
            <a:r>
              <a:rPr lang="en-AU" sz="2000" dirty="0"/>
              <a:t>Other factors like schools also play an important role in decision making.</a:t>
            </a:r>
          </a:p>
          <a:p>
            <a:r>
              <a:rPr lang="en-AU" sz="2000" dirty="0"/>
              <a:t>Our recommendation for families looking for a balanced lifestyle will be to consider Yarra ranges and Casey due to higher number of parks and schools.</a:t>
            </a:r>
            <a:endParaRPr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0">
              <a:lnSpc>
                <a:spcPts val="3012"/>
              </a:lnSpc>
              <a:buNone/>
            </a:pPr>
            <a:r>
              <a:rPr lang="en-AU" dirty="0">
                <a:solidFill>
                  <a:srgbClr val="003366"/>
                </a:solidFill>
              </a:rPr>
              <a:t>Lessons Learnt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000" dirty="0"/>
              <a:t>Our quest to retrieve data</a:t>
            </a:r>
          </a:p>
          <a:p>
            <a:r>
              <a:rPr lang="en-AU" sz="2000" dirty="0"/>
              <a:t>Knowledge sharing </a:t>
            </a:r>
          </a:p>
          <a:p>
            <a:r>
              <a:rPr lang="en-AU" sz="2000" dirty="0"/>
              <a:t>Teamwork</a:t>
            </a:r>
          </a:p>
          <a:p>
            <a:r>
              <a:rPr lang="en-AU" sz="2000" dirty="0"/>
              <a:t>Collaboration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628" y="878186"/>
            <a:ext cx="8229600" cy="3639493"/>
          </a:xfrm>
        </p:spPr>
        <p:txBody>
          <a:bodyPr>
            <a:normAutofit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lang="en-AU" sz="9600" dirty="0"/>
              <a:t>Q &amp; A</a:t>
            </a:r>
            <a:endParaRPr sz="9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9117"/>
            <a:ext cx="8229600" cy="1143000"/>
          </a:xfrm>
        </p:spPr>
        <p:txBody>
          <a:bodyPr>
            <a:noAutofit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sz="9600" dirty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71358" y="923452"/>
            <a:ext cx="9141714" cy="58834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012"/>
              </a:lnSpc>
            </a:pPr>
            <a:r>
              <a:rPr lang="en-AU" sz="4400" dirty="0">
                <a:solidFill>
                  <a:srgbClr val="003366"/>
                </a:solidFill>
                <a:latin typeface="+mj-lt"/>
                <a:ea typeface="+mj-ea"/>
                <a:cs typeface="+mj-cs"/>
              </a:rPr>
              <a:t>Our Journey – Our Story</a:t>
            </a:r>
            <a:r>
              <a:rPr lang="en-US" sz="239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 Challenges</a:t>
            </a:r>
            <a:endParaRPr lang="en-US" sz="1350" dirty="0"/>
          </a:p>
        </p:txBody>
      </p:sp>
      <p:sp>
        <p:nvSpPr>
          <p:cNvPr id="5" name="Object 4"/>
          <p:cNvSpPr/>
          <p:nvPr/>
        </p:nvSpPr>
        <p:spPr>
          <a:xfrm>
            <a:off x="571358" y="3640875"/>
            <a:ext cx="1429821" cy="111978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260"/>
              </a:lnSpc>
            </a:pPr>
            <a:r>
              <a:rPr lang="en-US" sz="900" dirty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List the major challenges facing urban greening efforts in Victoria such as climate change, population growth, and lack of funding.</a:t>
            </a:r>
            <a:endParaRPr lang="en-US" sz="1350" dirty="0"/>
          </a:p>
        </p:txBody>
      </p:sp>
      <p:sp>
        <p:nvSpPr>
          <p:cNvPr id="8" name="Object 7"/>
          <p:cNvSpPr/>
          <p:nvPr/>
        </p:nvSpPr>
        <p:spPr>
          <a:xfrm>
            <a:off x="2228293" y="3640875"/>
            <a:ext cx="1429821" cy="14397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260"/>
              </a:lnSpc>
            </a:pPr>
            <a:r>
              <a:rPr lang="en-US" sz="900" dirty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Propose potential solutions to address each challenge such as developing climate-resilient plant species, securing government funding, and engaging community volunteers.</a:t>
            </a:r>
            <a:endParaRPr lang="en-US" sz="1350" dirty="0"/>
          </a:p>
        </p:txBody>
      </p:sp>
      <p:sp>
        <p:nvSpPr>
          <p:cNvPr id="11" name="Object 10"/>
          <p:cNvSpPr/>
          <p:nvPr/>
        </p:nvSpPr>
        <p:spPr>
          <a:xfrm>
            <a:off x="3885229" y="3640876"/>
            <a:ext cx="1429821" cy="95981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260"/>
              </a:lnSpc>
            </a:pPr>
            <a:r>
              <a:rPr lang="en-US" sz="900" dirty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Determine the most critical actions that need to be taken in the near-term to drive progress on urban greening in Victoria.</a:t>
            </a:r>
            <a:endParaRPr lang="en-US" sz="1350" dirty="0"/>
          </a:p>
        </p:txBody>
      </p:sp>
      <p:sp>
        <p:nvSpPr>
          <p:cNvPr id="14" name="Object 13"/>
          <p:cNvSpPr/>
          <p:nvPr/>
        </p:nvSpPr>
        <p:spPr>
          <a:xfrm>
            <a:off x="5542164" y="3640875"/>
            <a:ext cx="1429821" cy="127975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260"/>
              </a:lnSpc>
            </a:pPr>
            <a:r>
              <a:rPr lang="en-US" sz="900" dirty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Identify key performance indicators to measure progress over time such as number of new trees planted annually or increase in urban canopy cover.</a:t>
            </a:r>
            <a:endParaRPr lang="en-US" sz="135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278671-A32A-577F-B6D7-286DF5FE3887}"/>
              </a:ext>
            </a:extLst>
          </p:cNvPr>
          <p:cNvGrpSpPr/>
          <p:nvPr/>
        </p:nvGrpSpPr>
        <p:grpSpPr>
          <a:xfrm>
            <a:off x="337259" y="1745593"/>
            <a:ext cx="8470371" cy="1815362"/>
            <a:chOff x="337259" y="2625358"/>
            <a:chExt cx="8470371" cy="1815362"/>
          </a:xfrm>
        </p:grpSpPr>
        <p:pic>
          <p:nvPicPr>
            <p:cNvPr id="3" name="Object 2" descr="preencoded.png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7259" y="2625358"/>
              <a:ext cx="1842627" cy="935597"/>
            </a:xfrm>
            <a:prstGeom prst="rect">
              <a:avLst/>
            </a:prstGeom>
          </p:spPr>
        </p:pic>
        <p:sp>
          <p:nvSpPr>
            <p:cNvPr id="4" name="Object 3"/>
            <p:cNvSpPr/>
            <p:nvPr/>
          </p:nvSpPr>
          <p:spPr>
            <a:xfrm>
              <a:off x="434945" y="2926624"/>
              <a:ext cx="1429821" cy="328307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ctr">
                <a:lnSpc>
                  <a:spcPts val="1293"/>
                </a:lnSpc>
              </a:pPr>
              <a:r>
                <a:rPr lang="en-US" sz="1350" b="1" dirty="0"/>
                <a:t>Ideas	</a:t>
              </a:r>
            </a:p>
          </p:txBody>
        </p:sp>
        <p:pic>
          <p:nvPicPr>
            <p:cNvPr id="6" name="Object 5" descr="preencoded.png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94195" y="2625358"/>
              <a:ext cx="1842627" cy="935597"/>
            </a:xfrm>
            <a:prstGeom prst="rect">
              <a:avLst/>
            </a:prstGeom>
          </p:spPr>
        </p:pic>
        <p:pic>
          <p:nvPicPr>
            <p:cNvPr id="9" name="Object 8" descr="preencoded.png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51131" y="2625358"/>
              <a:ext cx="1842627" cy="935597"/>
            </a:xfrm>
            <a:prstGeom prst="rect">
              <a:avLst/>
            </a:prstGeom>
          </p:spPr>
        </p:pic>
        <p:pic>
          <p:nvPicPr>
            <p:cNvPr id="12" name="Object 11" descr="preencoded.png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08067" y="2625358"/>
              <a:ext cx="1842627" cy="935597"/>
            </a:xfrm>
            <a:prstGeom prst="rect">
              <a:avLst/>
            </a:prstGeom>
          </p:spPr>
        </p:pic>
        <p:pic>
          <p:nvPicPr>
            <p:cNvPr id="15" name="Object 14" descr="preencoded.png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965003" y="2625358"/>
              <a:ext cx="1842627" cy="935597"/>
            </a:xfrm>
            <a:prstGeom prst="rect">
              <a:avLst/>
            </a:prstGeom>
          </p:spPr>
        </p:pic>
        <p:sp>
          <p:nvSpPr>
            <p:cNvPr id="16" name="Object 15"/>
            <p:cNvSpPr/>
            <p:nvPr/>
          </p:nvSpPr>
          <p:spPr>
            <a:xfrm>
              <a:off x="7287660" y="2911314"/>
              <a:ext cx="1194137" cy="492461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ctr">
                <a:lnSpc>
                  <a:spcPts val="1293"/>
                </a:lnSpc>
              </a:pPr>
              <a:r>
                <a:rPr lang="en-US" sz="1350" dirty="0">
                  <a:ea typeface="Montserrat" pitchFamily="34" charset="-122"/>
                  <a:cs typeface="Montserrat" pitchFamily="34" charset="-120"/>
                </a:rPr>
                <a:t>Analysis</a:t>
              </a:r>
            </a:p>
          </p:txBody>
        </p:sp>
        <p:sp>
          <p:nvSpPr>
            <p:cNvPr id="17" name="Object 16"/>
            <p:cNvSpPr/>
            <p:nvPr/>
          </p:nvSpPr>
          <p:spPr>
            <a:xfrm>
              <a:off x="7199100" y="3640876"/>
              <a:ext cx="1429821" cy="799844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>
                <a:lnSpc>
                  <a:spcPts val="1260"/>
                </a:lnSpc>
              </a:pPr>
              <a:r>
                <a:rPr lang="en-US" sz="900" dirty="0">
                  <a:solidFill>
                    <a:srgbClr val="FFFFFF">
                      <a:alpha val="90000"/>
                    </a:srgbClr>
                  </a:solidFill>
                  <a:latin typeface="Montserrat" pitchFamily="34" charset="0"/>
                  <a:ea typeface="Montserrat" pitchFamily="34" charset="-122"/>
                  <a:cs typeface="Montserrat" pitchFamily="34" charset="-120"/>
                </a:rPr>
                <a:t>Outline specific steps, owners, timelines, and resources required to execute the solutions and track the metrics.</a:t>
              </a:r>
              <a:endParaRPr lang="en-US" sz="1350" dirty="0"/>
            </a:p>
          </p:txBody>
        </p:sp>
        <p:sp>
          <p:nvSpPr>
            <p:cNvPr id="19" name="Object 3">
              <a:extLst>
                <a:ext uri="{FF2B5EF4-FFF2-40B4-BE49-F238E27FC236}">
                  <a16:creationId xmlns:a16="http://schemas.microsoft.com/office/drawing/2014/main" id="{35B89890-2496-E357-E3C6-D90B8CE78142}"/>
                </a:ext>
              </a:extLst>
            </p:cNvPr>
            <p:cNvSpPr/>
            <p:nvPr/>
          </p:nvSpPr>
          <p:spPr>
            <a:xfrm>
              <a:off x="2179886" y="2936471"/>
              <a:ext cx="1429821" cy="328307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ctr">
                <a:lnSpc>
                  <a:spcPts val="1293"/>
                </a:lnSpc>
              </a:pPr>
              <a:r>
                <a:rPr lang="en-US" sz="1350" b="1" dirty="0"/>
                <a:t>Data Source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24B2BB-34E2-40BC-B8F1-9E599CA5B985}"/>
                </a:ext>
              </a:extLst>
            </p:cNvPr>
            <p:cNvSpPr txBox="1"/>
            <p:nvPr/>
          </p:nvSpPr>
          <p:spPr>
            <a:xfrm>
              <a:off x="4060137" y="2846708"/>
              <a:ext cx="111096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350" b="1" dirty="0"/>
                <a:t>Code/Debug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3F3FCBF-D083-19E0-DCAA-88925FB6AA91}"/>
                </a:ext>
              </a:extLst>
            </p:cNvPr>
            <p:cNvSpPr txBox="1"/>
            <p:nvPr/>
          </p:nvSpPr>
          <p:spPr>
            <a:xfrm>
              <a:off x="5658417" y="2857463"/>
              <a:ext cx="119731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350" b="1" dirty="0"/>
                <a:t>Tools used</a:t>
              </a: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E2BA736-0E32-3D9E-AA9C-B22AEBE0E6C5}"/>
              </a:ext>
            </a:extLst>
          </p:cNvPr>
          <p:cNvSpPr txBox="1">
            <a:spLocks/>
          </p:cNvSpPr>
          <p:nvPr/>
        </p:nvSpPr>
        <p:spPr>
          <a:xfrm>
            <a:off x="337259" y="2696126"/>
            <a:ext cx="7251539" cy="35480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Our Team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Trend Analysis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Conclusions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Recommendations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Lessons Learnt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Q &amp; A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DF1FF0-1C56-589B-C230-6BE0F7B40F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63028" y="3134659"/>
            <a:ext cx="4973344" cy="2849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12083"/>
            <a:ext cx="9141714" cy="3824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012"/>
              </a:lnSpc>
            </a:pPr>
            <a:r>
              <a:rPr lang="en-US" sz="4400" dirty="0">
                <a:solidFill>
                  <a:srgbClr val="003366"/>
                </a:solidFill>
                <a:latin typeface="+mj-lt"/>
                <a:ea typeface="+mj-ea"/>
                <a:cs typeface="+mj-cs"/>
              </a:rPr>
              <a:t>Benefits of Green Spaces</a:t>
            </a:r>
          </a:p>
        </p:txBody>
      </p:sp>
      <p:sp>
        <p:nvSpPr>
          <p:cNvPr id="3" name="Object 2"/>
          <p:cNvSpPr/>
          <p:nvPr/>
        </p:nvSpPr>
        <p:spPr>
          <a:xfrm>
            <a:off x="357099" y="1999964"/>
            <a:ext cx="2713946" cy="174978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  <p:txBody>
          <a:bodyPr/>
          <a:lstStyle/>
          <a:p>
            <a:endParaRPr lang="en-AU" sz="1350"/>
          </a:p>
        </p:txBody>
      </p:sp>
      <p:sp>
        <p:nvSpPr>
          <p:cNvPr id="4" name="Object 3"/>
          <p:cNvSpPr/>
          <p:nvPr/>
        </p:nvSpPr>
        <p:spPr>
          <a:xfrm>
            <a:off x="571358" y="2162555"/>
            <a:ext cx="2592533" cy="2325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832"/>
              </a:lnSpc>
            </a:pPr>
            <a:r>
              <a:rPr lang="en-US" dirty="0">
                <a:solidFill>
                  <a:srgbClr val="2A29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Improves Mental Health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478512" y="2484513"/>
            <a:ext cx="2592533" cy="5697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496"/>
              </a:lnSpc>
              <a:spcBef>
                <a:spcPts val="806"/>
              </a:spcBef>
            </a:pPr>
            <a:r>
              <a:rPr lang="en-US" sz="1400" dirty="0">
                <a:solidFill>
                  <a:srgbClr val="5A5A4C"/>
                </a:solidFill>
                <a:ea typeface="Montserrat" pitchFamily="34" charset="-122"/>
                <a:cs typeface="Montserrat" pitchFamily="34" charset="-120"/>
              </a:rPr>
              <a:t>Green spaces reduce stress, depression and anxiety, and improve mood and self-esteem.</a:t>
            </a:r>
            <a:endParaRPr lang="en-US" sz="1400" dirty="0"/>
          </a:p>
        </p:txBody>
      </p:sp>
      <p:sp>
        <p:nvSpPr>
          <p:cNvPr id="6" name="Object 5"/>
          <p:cNvSpPr/>
          <p:nvPr/>
        </p:nvSpPr>
        <p:spPr>
          <a:xfrm>
            <a:off x="3213884" y="1999964"/>
            <a:ext cx="2713946" cy="174978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  <p:txBody>
          <a:bodyPr/>
          <a:lstStyle/>
          <a:p>
            <a:endParaRPr lang="en-AU" sz="1350"/>
          </a:p>
        </p:txBody>
      </p:sp>
      <p:sp>
        <p:nvSpPr>
          <p:cNvPr id="7" name="Object 6"/>
          <p:cNvSpPr/>
          <p:nvPr/>
        </p:nvSpPr>
        <p:spPr>
          <a:xfrm>
            <a:off x="3428143" y="2162555"/>
            <a:ext cx="2592533" cy="2325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832"/>
              </a:lnSpc>
            </a:pPr>
            <a:r>
              <a:rPr lang="en-US" dirty="0">
                <a:solidFill>
                  <a:srgbClr val="2A2921"/>
                </a:solidFill>
                <a:ea typeface="Montserrat" pitchFamily="34" charset="-122"/>
                <a:cs typeface="Montserrat" pitchFamily="34" charset="-120"/>
              </a:rPr>
              <a:t>Supports </a:t>
            </a:r>
            <a:r>
              <a:rPr lang="en-US" dirty="0">
                <a:solidFill>
                  <a:srgbClr val="2A292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Physical</a:t>
            </a:r>
            <a:r>
              <a:rPr lang="en-US" dirty="0">
                <a:solidFill>
                  <a:srgbClr val="2A2921"/>
                </a:solidFill>
                <a:ea typeface="Montserrat" pitchFamily="34" charset="-122"/>
                <a:cs typeface="Montserrat" pitchFamily="34" charset="-120"/>
              </a:rPr>
              <a:t> Health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3274590" y="2499456"/>
            <a:ext cx="2592533" cy="75972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496"/>
              </a:lnSpc>
              <a:spcBef>
                <a:spcPts val="806"/>
              </a:spcBef>
            </a:pPr>
            <a:r>
              <a:rPr lang="en-US" sz="1400" dirty="0">
                <a:solidFill>
                  <a:srgbClr val="5A5A4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Green spaces encourage physical activity and reduce rates of obesity, heart disease, diabetes and other chronic illnesses.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bject 8"/>
          <p:cNvSpPr/>
          <p:nvPr/>
        </p:nvSpPr>
        <p:spPr>
          <a:xfrm>
            <a:off x="6070670" y="1999964"/>
            <a:ext cx="2713946" cy="174978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  <p:txBody>
          <a:bodyPr/>
          <a:lstStyle/>
          <a:p>
            <a:endParaRPr lang="en-AU" sz="1350"/>
          </a:p>
        </p:txBody>
      </p:sp>
      <p:sp>
        <p:nvSpPr>
          <p:cNvPr id="10" name="Object 9"/>
          <p:cNvSpPr/>
          <p:nvPr/>
        </p:nvSpPr>
        <p:spPr>
          <a:xfrm>
            <a:off x="6284929" y="2162555"/>
            <a:ext cx="2592533" cy="2325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832"/>
              </a:lnSpc>
            </a:pPr>
            <a:r>
              <a:rPr lang="en-US" dirty="0">
                <a:solidFill>
                  <a:srgbClr val="2A29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Cleaner Air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6142089" y="2494991"/>
            <a:ext cx="2592533" cy="75972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496"/>
              </a:lnSpc>
              <a:spcBef>
                <a:spcPts val="806"/>
              </a:spcBef>
            </a:pPr>
            <a:r>
              <a:rPr lang="en-US" sz="1400" dirty="0">
                <a:solidFill>
                  <a:srgbClr val="5A5A4C"/>
                </a:solidFill>
                <a:ea typeface="Montserrat" pitchFamily="34" charset="-122"/>
                <a:cs typeface="Montserrat" pitchFamily="34" charset="-120"/>
              </a:rPr>
              <a:t>Trees and plants absorb air pollutants like carbon dioxide, sulfur dioxide and nitrogen dioxide.</a:t>
            </a:r>
            <a:endParaRPr lang="en-US" sz="1400" dirty="0"/>
          </a:p>
        </p:txBody>
      </p:sp>
      <p:sp>
        <p:nvSpPr>
          <p:cNvPr id="12" name="Object 11"/>
          <p:cNvSpPr/>
          <p:nvPr/>
        </p:nvSpPr>
        <p:spPr>
          <a:xfrm>
            <a:off x="357099" y="3892585"/>
            <a:ext cx="2713946" cy="174978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  <p:txBody>
          <a:bodyPr/>
          <a:lstStyle/>
          <a:p>
            <a:endParaRPr lang="en-AU" sz="1350"/>
          </a:p>
        </p:txBody>
      </p:sp>
      <p:sp>
        <p:nvSpPr>
          <p:cNvPr id="13" name="Object 12"/>
          <p:cNvSpPr/>
          <p:nvPr/>
        </p:nvSpPr>
        <p:spPr>
          <a:xfrm>
            <a:off x="571358" y="4055176"/>
            <a:ext cx="2592533" cy="2325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832"/>
              </a:lnSpc>
            </a:pPr>
            <a:r>
              <a:rPr lang="en-US" dirty="0">
                <a:solidFill>
                  <a:srgbClr val="2A2921"/>
                </a:solidFill>
                <a:ea typeface="Montserrat" pitchFamily="34" charset="-122"/>
                <a:cs typeface="Montserrat" pitchFamily="34" charset="-120"/>
              </a:rPr>
              <a:t>Mitigates Urban Heat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503509" y="4392076"/>
            <a:ext cx="2592533" cy="5697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496"/>
              </a:lnSpc>
              <a:spcBef>
                <a:spcPts val="806"/>
              </a:spcBef>
            </a:pPr>
            <a:r>
              <a:rPr lang="en-US" sz="1400" dirty="0">
                <a:solidFill>
                  <a:srgbClr val="5A5A4C"/>
                </a:solidFill>
                <a:ea typeface="Montserrat" pitchFamily="34" charset="-122"/>
                <a:cs typeface="Montserrat" pitchFamily="34" charset="-120"/>
              </a:rPr>
              <a:t>Shaded green spaces cool the air through evapotranspiration and reduce urban heat island effects.</a:t>
            </a:r>
            <a:endParaRPr lang="en-US" sz="1400" dirty="0"/>
          </a:p>
        </p:txBody>
      </p:sp>
      <p:sp>
        <p:nvSpPr>
          <p:cNvPr id="15" name="Object 14"/>
          <p:cNvSpPr/>
          <p:nvPr/>
        </p:nvSpPr>
        <p:spPr>
          <a:xfrm>
            <a:off x="3213884" y="3892585"/>
            <a:ext cx="2713946" cy="174978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  <p:txBody>
          <a:bodyPr/>
          <a:lstStyle/>
          <a:p>
            <a:endParaRPr lang="en-AU" sz="1350"/>
          </a:p>
        </p:txBody>
      </p:sp>
      <p:sp>
        <p:nvSpPr>
          <p:cNvPr id="16" name="Object 15"/>
          <p:cNvSpPr/>
          <p:nvPr/>
        </p:nvSpPr>
        <p:spPr>
          <a:xfrm>
            <a:off x="3428143" y="4055176"/>
            <a:ext cx="2592533" cy="2325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832"/>
              </a:lnSpc>
            </a:pPr>
            <a:r>
              <a:rPr lang="en-US" dirty="0">
                <a:solidFill>
                  <a:srgbClr val="2A2921"/>
                </a:solidFill>
                <a:ea typeface="Montserrat" pitchFamily="34" charset="-122"/>
                <a:cs typeface="Montserrat" pitchFamily="34" charset="-120"/>
              </a:rPr>
              <a:t>Reduces Noise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3306730" y="4392076"/>
            <a:ext cx="2592533" cy="5697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496"/>
              </a:lnSpc>
              <a:spcBef>
                <a:spcPts val="806"/>
              </a:spcBef>
            </a:pPr>
            <a:r>
              <a:rPr lang="en-US" sz="1400" dirty="0">
                <a:solidFill>
                  <a:srgbClr val="5A5A4C"/>
                </a:solidFill>
                <a:ea typeface="Montserrat" pitchFamily="34" charset="-122"/>
                <a:cs typeface="Montserrat" pitchFamily="34" charset="-120"/>
              </a:rPr>
              <a:t>Trees, shrubs and other vegetation absorb and block sound.</a:t>
            </a:r>
            <a:endParaRPr lang="en-US" sz="1400" dirty="0"/>
          </a:p>
        </p:txBody>
      </p:sp>
      <p:sp>
        <p:nvSpPr>
          <p:cNvPr id="18" name="Object 17"/>
          <p:cNvSpPr/>
          <p:nvPr/>
        </p:nvSpPr>
        <p:spPr>
          <a:xfrm>
            <a:off x="6070670" y="3892585"/>
            <a:ext cx="2713946" cy="174978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  <p:txBody>
          <a:bodyPr/>
          <a:lstStyle/>
          <a:p>
            <a:endParaRPr lang="en-AU" sz="1350"/>
          </a:p>
        </p:txBody>
      </p:sp>
      <p:sp>
        <p:nvSpPr>
          <p:cNvPr id="19" name="Object 18"/>
          <p:cNvSpPr/>
          <p:nvPr/>
        </p:nvSpPr>
        <p:spPr>
          <a:xfrm>
            <a:off x="6284929" y="4055176"/>
            <a:ext cx="2592533" cy="2325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832"/>
              </a:lnSpc>
            </a:pPr>
            <a:r>
              <a:rPr lang="en-US" dirty="0">
                <a:solidFill>
                  <a:srgbClr val="2A2921"/>
                </a:solidFill>
                <a:ea typeface="Montserrat" pitchFamily="34" charset="-122"/>
                <a:cs typeface="Montserrat" pitchFamily="34" charset="-120"/>
              </a:rPr>
              <a:t>Promotes Biodiversity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6142089" y="4392076"/>
            <a:ext cx="2592533" cy="5697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496"/>
              </a:lnSpc>
              <a:spcBef>
                <a:spcPts val="806"/>
              </a:spcBef>
            </a:pPr>
            <a:r>
              <a:rPr lang="en-US" sz="1400" dirty="0">
                <a:solidFill>
                  <a:srgbClr val="5A5A4C"/>
                </a:solidFill>
                <a:ea typeface="Montserrat" pitchFamily="34" charset="-122"/>
                <a:cs typeface="Montserrat" pitchFamily="34" charset="-120"/>
              </a:rPr>
              <a:t>Green spaces provide habitat for diverse plants, insects, birds and other wildlife.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8F9C-C032-B95A-60DB-974DD7632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/>
          <a:lstStyle/>
          <a:p>
            <a:r>
              <a:rPr lang="en-AU" dirty="0"/>
              <a:t>The API view</a:t>
            </a:r>
          </a:p>
        </p:txBody>
      </p:sp>
      <p:pic>
        <p:nvPicPr>
          <p:cNvPr id="5" name="Content Placeholder 4" descr="A map with many colored circles&#10;&#10;Description automatically generated">
            <a:extLst>
              <a:ext uri="{FF2B5EF4-FFF2-40B4-BE49-F238E27FC236}">
                <a16:creationId xmlns:a16="http://schemas.microsoft.com/office/drawing/2014/main" id="{E6132EF4-ECA1-8FB9-8847-C4F47BCFB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290" y="977223"/>
            <a:ext cx="8933420" cy="5720440"/>
          </a:xfrm>
        </p:spPr>
      </p:pic>
    </p:spTree>
    <p:extLst>
      <p:ext uri="{BB962C8B-B14F-4D97-AF65-F5344CB8AC3E}">
        <p14:creationId xmlns:p14="http://schemas.microsoft.com/office/powerpoint/2010/main" val="36698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EACA-BC38-AFDC-D708-E142A0C4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Breakdown of </a:t>
            </a:r>
            <a:r>
              <a:rPr lang="en-AU"/>
              <a:t>public spaces</a:t>
            </a:r>
            <a:endParaRPr lang="en-AU" dirty="0"/>
          </a:p>
        </p:txBody>
      </p:sp>
      <p:pic>
        <p:nvPicPr>
          <p:cNvPr id="5" name="Content Placeholder 4" descr="A pie chart with text&#10;&#10;Description automatically generated">
            <a:extLst>
              <a:ext uri="{FF2B5EF4-FFF2-40B4-BE49-F238E27FC236}">
                <a16:creationId xmlns:a16="http://schemas.microsoft.com/office/drawing/2014/main" id="{D8B63721-28A1-FE89-BC53-DD2AD4C3C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" y="1783080"/>
            <a:ext cx="4389120" cy="3291840"/>
          </a:xfrm>
        </p:spPr>
      </p:pic>
      <p:pic>
        <p:nvPicPr>
          <p:cNvPr id="8" name="Picture 7" descr="A pie chart with text on it&#10;&#10;Description automatically generated">
            <a:extLst>
              <a:ext uri="{FF2B5EF4-FFF2-40B4-BE49-F238E27FC236}">
                <a16:creationId xmlns:a16="http://schemas.microsoft.com/office/drawing/2014/main" id="{3C3E53BF-F961-70CF-7372-65610C1A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542" y="1783080"/>
            <a:ext cx="4572012" cy="342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5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ue and white rectangular object with black lines&#10;&#10;Description automatically generated with medium confidence">
            <a:extLst>
              <a:ext uri="{FF2B5EF4-FFF2-40B4-BE49-F238E27FC236}">
                <a16:creationId xmlns:a16="http://schemas.microsoft.com/office/drawing/2014/main" id="{647AB055-C150-B71D-5761-50B46056C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38246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313" y="69812"/>
            <a:ext cx="8768687" cy="1143000"/>
          </a:xfrm>
        </p:spPr>
        <p:txBody>
          <a:bodyPr>
            <a:normAutofit fontScale="90000"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lang="en-AU" dirty="0"/>
              <a:t>Compare LGA and Public Open Spaces</a:t>
            </a:r>
            <a:endParaRPr dirty="0"/>
          </a:p>
        </p:txBody>
      </p:sp>
      <p:pic>
        <p:nvPicPr>
          <p:cNvPr id="6" name="Content Placeholder 5" descr="A graph of a number of blue bars&#10;&#10;Description automatically generated with medium confidence">
            <a:extLst>
              <a:ext uri="{FF2B5EF4-FFF2-40B4-BE49-F238E27FC236}">
                <a16:creationId xmlns:a16="http://schemas.microsoft.com/office/drawing/2014/main" id="{FA6DB5D1-906B-EFF4-A566-A8A2F442A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862" y="843148"/>
            <a:ext cx="6379388" cy="601485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F2B13E-4C76-C074-35D4-A1E19D4D4A81}"/>
              </a:ext>
            </a:extLst>
          </p:cNvPr>
          <p:cNvSpPr txBox="1"/>
          <p:nvPr/>
        </p:nvSpPr>
        <p:spPr>
          <a:xfrm>
            <a:off x="6816438" y="1650669"/>
            <a:ext cx="1900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Top three LGA’s with larger open spaces are Yarra Ranges, Casey and Mornington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313" y="69812"/>
            <a:ext cx="8768687" cy="1058344"/>
          </a:xfrm>
        </p:spPr>
        <p:txBody>
          <a:bodyPr>
            <a:normAutofit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lang="en-AU" dirty="0"/>
              <a:t>LGAs and their population</a:t>
            </a:r>
            <a:endParaRPr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192138E-EECC-1A78-9172-D2D77FD51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9392" y="926274"/>
            <a:ext cx="7849590" cy="5861913"/>
          </a:xfrm>
        </p:spPr>
      </p:pic>
    </p:spTree>
    <p:extLst>
      <p:ext uri="{BB962C8B-B14F-4D97-AF65-F5344CB8AC3E}">
        <p14:creationId xmlns:p14="http://schemas.microsoft.com/office/powerpoint/2010/main" val="263020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313" y="69812"/>
            <a:ext cx="8768687" cy="1143000"/>
          </a:xfrm>
        </p:spPr>
        <p:txBody>
          <a:bodyPr>
            <a:normAutofit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lang="en-AU" dirty="0"/>
              <a:t>Compare LGA and types of schools</a:t>
            </a:r>
            <a:endParaRPr dirty="0"/>
          </a:p>
        </p:txBody>
      </p:sp>
      <p:pic>
        <p:nvPicPr>
          <p:cNvPr id="8" name="Content Placeholder 7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639371F5-4E85-C95F-7506-6B12A5B2D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668621"/>
            <a:ext cx="8229600" cy="4389120"/>
          </a:xfrm>
        </p:spPr>
      </p:pic>
    </p:spTree>
    <p:extLst>
      <p:ext uri="{BB962C8B-B14F-4D97-AF65-F5344CB8AC3E}">
        <p14:creationId xmlns:p14="http://schemas.microsoft.com/office/powerpoint/2010/main" val="3004503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585</Words>
  <Application>Microsoft Office PowerPoint</Application>
  <PresentationFormat>On-screen Show (4:3)</PresentationFormat>
  <Paragraphs>81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Calibri</vt:lpstr>
      <vt:lpstr>Montserrat</vt:lpstr>
      <vt:lpstr>Wingdings</vt:lpstr>
      <vt:lpstr>Office Theme</vt:lpstr>
      <vt:lpstr>Where to live in Melbourne?</vt:lpstr>
      <vt:lpstr>PowerPoint Presentation</vt:lpstr>
      <vt:lpstr>PowerPoint Presentation</vt:lpstr>
      <vt:lpstr>The API view</vt:lpstr>
      <vt:lpstr>Breakdown of public spaces</vt:lpstr>
      <vt:lpstr>PowerPoint Presentation</vt:lpstr>
      <vt:lpstr>Compare LGA and Public Open Spaces</vt:lpstr>
      <vt:lpstr>LGAs and their population</vt:lpstr>
      <vt:lpstr>Compare LGA and types of schools</vt:lpstr>
      <vt:lpstr>PowerPoint Presentation</vt:lpstr>
      <vt:lpstr>PowerPoint Presentation</vt:lpstr>
      <vt:lpstr>Compare schools to LGA and open spaces</vt:lpstr>
      <vt:lpstr>Conclusions and Recommendations</vt:lpstr>
      <vt:lpstr>Lessons Learnt</vt:lpstr>
      <vt:lpstr>Q &amp; A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Landscape: Schools and City Populations in Victoria, Australia</dc:title>
  <dc:subject/>
  <dc:creator>Rui Liu</dc:creator>
  <cp:keywords/>
  <dc:description>generated using python-pptx</dc:description>
  <cp:lastModifiedBy>Robertson, John</cp:lastModifiedBy>
  <cp:revision>8</cp:revision>
  <dcterms:created xsi:type="dcterms:W3CDTF">2013-01-27T09:14:16Z</dcterms:created>
  <dcterms:modified xsi:type="dcterms:W3CDTF">2024-02-08T11:13:37Z</dcterms:modified>
  <cp:category/>
</cp:coreProperties>
</file>