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72" r:id="rId5"/>
    <p:sldId id="273" r:id="rId6"/>
    <p:sldId id="274" r:id="rId7"/>
    <p:sldId id="260" r:id="rId8"/>
    <p:sldId id="271" r:id="rId9"/>
    <p:sldId id="269" r:id="rId10"/>
    <p:sldId id="276" r:id="rId11"/>
    <p:sldId id="275" r:id="rId12"/>
    <p:sldId id="270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325" autoAdjust="0"/>
  </p:normalViewPr>
  <p:slideViewPr>
    <p:cSldViewPr snapToGrid="0" snapToObjects="1">
      <p:cViewPr>
        <p:scale>
          <a:sx n="66" d="100"/>
          <a:sy n="66" d="100"/>
        </p:scale>
        <p:origin x="193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8D1C0-1F46-4C96-A529-E7446B738FFE}" type="datetimeFigureOut">
              <a:rPr lang="en-AU" smtClean="0"/>
              <a:t>11/02/2024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087D-094B-4121-A536-202E43873E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It is evident with the above graph that Casey has the greatest number of open spaces and schools.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</a:t>
            </a:r>
            <a:r>
              <a:rPr lang="en-US"/>
              <a:t>– Laura </a:t>
            </a:r>
            <a:r>
              <a:rPr lang="en-US" dirty="0"/>
              <a:t>– Over </a:t>
            </a:r>
            <a:r>
              <a:rPr lang="en-US"/>
              <a:t>to John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141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CASEY</a:t>
            </a:r>
          </a:p>
          <a:p>
            <a:r>
              <a:rPr lang="en-US" dirty="0"/>
              <a:t>1800 Open spaces</a:t>
            </a:r>
          </a:p>
          <a:p>
            <a:r>
              <a:rPr lang="en-US" dirty="0"/>
              <a:t>83 Schools</a:t>
            </a:r>
          </a:p>
          <a:p>
            <a:r>
              <a:rPr lang="en-US" dirty="0"/>
              <a:t>+9273 Population</a:t>
            </a:r>
          </a:p>
          <a:p>
            <a:r>
              <a:rPr lang="en-US" dirty="0"/>
              <a:t>925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US" dirty="0"/>
          </a:p>
          <a:p>
            <a:r>
              <a:rPr lang="en-US" dirty="0"/>
              <a:t>YARRA RANGES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2300 Open Spaces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 Schools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-33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HUME</a:t>
            </a:r>
          </a:p>
          <a:p>
            <a:r>
              <a:rPr lang="en-US" dirty="0"/>
              <a:t>1300 Open Spaces</a:t>
            </a:r>
          </a:p>
          <a:p>
            <a:r>
              <a:rPr lang="en-US" dirty="0"/>
              <a:t>64 Schools</a:t>
            </a:r>
          </a:p>
          <a:p>
            <a:r>
              <a:rPr lang="en-US" dirty="0"/>
              <a:t>+6067 Population</a:t>
            </a:r>
          </a:p>
          <a:p>
            <a:r>
              <a:rPr lang="en-US" dirty="0"/>
              <a:t>503 persons/km2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Above 60</a:t>
            </a:r>
            <a:r>
              <a:rPr lang="en-US" baseline="30000" dirty="0"/>
              <a:t>th</a:t>
            </a:r>
            <a:r>
              <a:rPr lang="en-US" dirty="0"/>
              <a:t> percentile pop. density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9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42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Mitchell, Kingston, Hume and </a:t>
            </a:r>
            <a:r>
              <a:rPr lang="en-US" dirty="0" err="1"/>
              <a:t>Yarra</a:t>
            </a:r>
            <a:r>
              <a:rPr lang="en-US" dirty="0"/>
              <a:t> Ranges located well outside the Melbourne Metro LGA area. Would not be considered suitable for a family or person moving there who’s after a good balance between availability of inner-city services and public spaces.</a:t>
            </a:r>
          </a:p>
          <a:p>
            <a:endParaRPr lang="en-US" dirty="0"/>
          </a:p>
          <a:p>
            <a:r>
              <a:rPr lang="en-US" dirty="0"/>
              <a:t>Last slide – Jimmy – Over to Sonal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3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there are 32 LGAs and the number of parks per LGA.</a:t>
            </a:r>
          </a:p>
          <a:p>
            <a:r>
              <a:rPr lang="en-AU" dirty="0"/>
              <a:t>Highest number of parks are in Yarra Ranges and Mitchell has the lowest number of parks.</a:t>
            </a:r>
          </a:p>
          <a:p>
            <a:r>
              <a:rPr lang="en-AU" dirty="0"/>
              <a:t>For new homeowners, factors of a good location like neighbourhood, proximity to amenities will increase the value of their property as per Investopedia.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4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slide – Sonal – Over to Laura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9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above bar graph shows the different types of schools per LGA.</a:t>
            </a:r>
          </a:p>
          <a:p>
            <a:r>
              <a:rPr lang="en-AU" dirty="0"/>
              <a:t>Families with kids would prefer buying a property which is near schools due to</a:t>
            </a:r>
          </a:p>
          <a:p>
            <a:r>
              <a:rPr lang="en-AU" dirty="0"/>
              <a:t>-improved investment returns </a:t>
            </a:r>
          </a:p>
          <a:p>
            <a:r>
              <a:rPr lang="en-AU" dirty="0"/>
              <a:t>-easy accessibility to schools</a:t>
            </a:r>
          </a:p>
          <a:p>
            <a:r>
              <a:rPr lang="en-AU" dirty="0"/>
              <a:t>-Safer neighbourhood</a:t>
            </a:r>
          </a:p>
          <a:p>
            <a:r>
              <a:rPr lang="en-AU" dirty="0"/>
              <a:t>-Sense of community</a:t>
            </a:r>
          </a:p>
          <a:p>
            <a:endParaRPr lang="en-AU" dirty="0"/>
          </a:p>
          <a:p>
            <a:r>
              <a:rPr lang="en-AU" dirty="0"/>
              <a:t>Cons</a:t>
            </a:r>
          </a:p>
          <a:p>
            <a:r>
              <a:rPr lang="en-AU" dirty="0"/>
              <a:t>-Noisy</a:t>
            </a:r>
          </a:p>
          <a:p>
            <a:r>
              <a:rPr lang="en-AU" dirty="0"/>
              <a:t>-Traffic</a:t>
            </a:r>
          </a:p>
          <a:p>
            <a:r>
              <a:rPr lang="en-AU" dirty="0"/>
              <a:t>-Parking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8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07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C087D-094B-4121-A536-202E43873E7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16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749" y="0"/>
            <a:ext cx="3863561" cy="6310265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4400">
                <a:solidFill>
                  <a:srgbClr val="003366"/>
                </a:solidFill>
              </a:defRPr>
            </a:pPr>
            <a:r>
              <a:rPr lang="en-AU" sz="5400" dirty="0">
                <a:solidFill>
                  <a:schemeClr val="accent3">
                    <a:lumMod val="75000"/>
                  </a:schemeClr>
                </a:solidFill>
              </a:rPr>
              <a:t>Where to live in Melbourne?</a:t>
            </a:r>
          </a:p>
        </p:txBody>
      </p:sp>
      <p:pic>
        <p:nvPicPr>
          <p:cNvPr id="21" name="Picture 20" descr="Houses in an area">
            <a:extLst>
              <a:ext uri="{FF2B5EF4-FFF2-40B4-BE49-F238E27FC236}">
                <a16:creationId xmlns:a16="http://schemas.microsoft.com/office/drawing/2014/main" id="{45084E8A-C6F8-6729-F29C-06E73ACF5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6" r="32504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">
            <a:extLst>
              <a:ext uri="{FF2B5EF4-FFF2-40B4-BE49-F238E27FC236}">
                <a16:creationId xmlns:a16="http://schemas.microsoft.com/office/drawing/2014/main" id="{DF4CB1C0-8AF4-8847-EB61-D754B6AD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135" y="380011"/>
            <a:ext cx="8229600" cy="5677736"/>
          </a:xfrm>
        </p:spPr>
      </p:pic>
    </p:spTree>
    <p:extLst>
      <p:ext uri="{BB962C8B-B14F-4D97-AF65-F5344CB8AC3E}">
        <p14:creationId xmlns:p14="http://schemas.microsoft.com/office/powerpoint/2010/main" val="17863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83C4D45-D172-94E2-A6EC-29A9025D0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05643"/>
            <a:ext cx="8229600" cy="5452104"/>
          </a:xfrm>
        </p:spPr>
      </p:pic>
    </p:spTree>
    <p:extLst>
      <p:ext uri="{BB962C8B-B14F-4D97-AF65-F5344CB8AC3E}">
        <p14:creationId xmlns:p14="http://schemas.microsoft.com/office/powerpoint/2010/main" val="280773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schools to LGA and open spaces</a:t>
            </a:r>
            <a:endParaRPr dirty="0"/>
          </a:p>
        </p:txBody>
      </p:sp>
      <p:pic>
        <p:nvPicPr>
          <p:cNvPr id="4" name="Picture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5AE07E4-C90D-4BFA-DFC7-A27F828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" y="960188"/>
            <a:ext cx="8085781" cy="5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Conclusions and Recommendations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283A6E-3F1B-46E0-6249-FF73C968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621"/>
              </p:ext>
            </p:extLst>
          </p:nvPr>
        </p:nvGraphicFramePr>
        <p:xfrm>
          <a:off x="178212" y="926737"/>
          <a:ext cx="8787575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88">
                  <a:extLst>
                    <a:ext uri="{9D8B030D-6E8A-4147-A177-3AD203B41FA5}">
                      <a16:colId xmlns:a16="http://schemas.microsoft.com/office/drawing/2014/main" val="1674494052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2724071861"/>
                    </a:ext>
                  </a:extLst>
                </a:gridCol>
                <a:gridCol w="2898816">
                  <a:extLst>
                    <a:ext uri="{9D8B030D-6E8A-4147-A177-3AD203B41FA5}">
                      <a16:colId xmlns:a16="http://schemas.microsoft.com/office/drawing/2014/main" val="7117375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3-Candidate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City/Suburban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Suburban/Rural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Rural/Remote</a:t>
                      </a:r>
                      <a:endParaRPr lang="en-AU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501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Casey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Hume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Yarra</a:t>
                      </a:r>
                      <a:r>
                        <a:rPr lang="en-US" sz="2000" b="1" i="1" dirty="0"/>
                        <a:t> Ranges</a:t>
                      </a:r>
                      <a:endParaRPr lang="en-AU" sz="20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9857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Open Space Rank: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37551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13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School Count: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Count: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744904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907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Population Change: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471749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+2.5%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0%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14958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population density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1022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School to Open Space Ratio: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07425"/>
                  </a:ext>
                </a:extLst>
              </a:tr>
              <a:tr h="1923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High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781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Ideal for:</a:t>
                      </a:r>
                      <a:endParaRPr lang="en-A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538185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Small/moderate size families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size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families/Multi-generation houses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54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044"/>
            <a:ext cx="8229600" cy="842962"/>
          </a:xfrm>
        </p:spPr>
        <p:txBody>
          <a:bodyPr>
            <a:normAutofit/>
          </a:bodyPr>
          <a:lstStyle/>
          <a:p>
            <a:pPr indent="0">
              <a:lnSpc>
                <a:spcPts val="3012"/>
              </a:lnSpc>
              <a:buNone/>
            </a:pPr>
            <a:r>
              <a:rPr lang="en-AU" dirty="0">
                <a:solidFill>
                  <a:srgbClr val="003366"/>
                </a:solidFill>
              </a:rPr>
              <a:t>Lessons Learnt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E1F396-E4AE-2CCD-CCEB-A267C6193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19606"/>
              </p:ext>
            </p:extLst>
          </p:nvPr>
        </p:nvGraphicFramePr>
        <p:xfrm>
          <a:off x="333829" y="859971"/>
          <a:ext cx="8505372" cy="257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1776723677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1651060396"/>
                    </a:ext>
                  </a:extLst>
                </a:gridCol>
              </a:tblGrid>
              <a:tr h="358583">
                <a:tc>
                  <a:txBody>
                    <a:bodyPr/>
                    <a:lstStyle/>
                    <a:p>
                      <a:r>
                        <a:rPr lang="en-US" dirty="0"/>
                        <a:t>Data Retrieval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28724"/>
                  </a:ext>
                </a:extLst>
              </a:tr>
              <a:tr h="2210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Inspect the raw data: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Headers.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labels.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or n/a values.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Diverse Data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00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Data lengths: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Complete information.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Correct labels.</a:t>
                      </a:r>
                    </a:p>
                    <a:p>
                      <a:pPr marL="450000" lvl="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AU" dirty="0"/>
                        <a:t>Visualisations: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Visualisation type &amp; format.</a:t>
                      </a:r>
                    </a:p>
                    <a:p>
                      <a:pPr marL="907200" lvl="2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Identify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728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37C71E-B747-83ED-B05A-F287C2A0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45086"/>
              </p:ext>
            </p:extLst>
          </p:nvPr>
        </p:nvGraphicFramePr>
        <p:xfrm>
          <a:off x="333829" y="3660819"/>
          <a:ext cx="8505372" cy="270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686">
                  <a:extLst>
                    <a:ext uri="{9D8B030D-6E8A-4147-A177-3AD203B41FA5}">
                      <a16:colId xmlns:a16="http://schemas.microsoft.com/office/drawing/2014/main" val="3081058095"/>
                    </a:ext>
                  </a:extLst>
                </a:gridCol>
                <a:gridCol w="4252686">
                  <a:extLst>
                    <a:ext uri="{9D8B030D-6E8A-4147-A177-3AD203B41FA5}">
                      <a16:colId xmlns:a16="http://schemas.microsoft.com/office/drawing/2014/main" val="27390030"/>
                    </a:ext>
                  </a:extLst>
                </a:gridCol>
              </a:tblGrid>
              <a:tr h="397059">
                <a:tc>
                  <a:txBody>
                    <a:bodyPr/>
                    <a:lstStyle/>
                    <a:p>
                      <a:r>
                        <a:rPr lang="en-US" dirty="0"/>
                        <a:t>Collaboration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Sharing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62734"/>
                  </a:ext>
                </a:extLst>
              </a:tr>
              <a:tr h="230852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Direction.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Strengths &amp; weaknesses.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Code.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Criticism.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Share your information and data sources.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Report difficulties early 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873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28" y="878186"/>
            <a:ext cx="8229600" cy="3639493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sz="9600" dirty="0"/>
              <a:t>Q &amp; A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9117"/>
            <a:ext cx="8229600" cy="1143000"/>
          </a:xfrm>
        </p:spPr>
        <p:txBody>
          <a:bodyPr>
            <a:no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sz="96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1358" y="923452"/>
            <a:ext cx="9141714" cy="588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AU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Our Journey – Our Story</a:t>
            </a:r>
            <a:r>
              <a:rPr lang="en-US" sz="239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 Challenges</a:t>
            </a:r>
            <a:endParaRPr lang="en-US" sz="1350" dirty="0"/>
          </a:p>
        </p:txBody>
      </p:sp>
      <p:sp>
        <p:nvSpPr>
          <p:cNvPr id="5" name="Object 4"/>
          <p:cNvSpPr/>
          <p:nvPr/>
        </p:nvSpPr>
        <p:spPr>
          <a:xfrm>
            <a:off x="571358" y="3640875"/>
            <a:ext cx="1429821" cy="11197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List the major challenges facing urban greening efforts in Victoria such as climate change, population growth, and lack of funding.</a:t>
            </a:r>
            <a:endParaRPr lang="en-US" sz="1350" dirty="0"/>
          </a:p>
        </p:txBody>
      </p:sp>
      <p:sp>
        <p:nvSpPr>
          <p:cNvPr id="8" name="Object 7"/>
          <p:cNvSpPr/>
          <p:nvPr/>
        </p:nvSpPr>
        <p:spPr>
          <a:xfrm>
            <a:off x="2228293" y="3640875"/>
            <a:ext cx="1429821" cy="14397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potential solutions to address each challenge such as developing climate-resilient plant species, securing government funding, and engaging community volunteers.</a:t>
            </a:r>
            <a:endParaRPr lang="en-US" sz="1350" dirty="0"/>
          </a:p>
        </p:txBody>
      </p:sp>
      <p:sp>
        <p:nvSpPr>
          <p:cNvPr id="11" name="Object 10"/>
          <p:cNvSpPr/>
          <p:nvPr/>
        </p:nvSpPr>
        <p:spPr>
          <a:xfrm>
            <a:off x="3885229" y="3640876"/>
            <a:ext cx="1429821" cy="9598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 the most critical actions that need to be taken in the near-term to drive progress on urban greening in Victoria.</a:t>
            </a:r>
            <a:endParaRPr lang="en-US" sz="1350" dirty="0"/>
          </a:p>
        </p:txBody>
      </p:sp>
      <p:sp>
        <p:nvSpPr>
          <p:cNvPr id="14" name="Object 13"/>
          <p:cNvSpPr/>
          <p:nvPr/>
        </p:nvSpPr>
        <p:spPr>
          <a:xfrm>
            <a:off x="5542164" y="3640875"/>
            <a:ext cx="1429821" cy="127975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key performance indicators to measure progress over time such as number of new trees planted annually or increase in urban canopy cover.</a:t>
            </a:r>
            <a:endParaRPr lang="en-US" sz="13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78671-A32A-577F-B6D7-286DF5FE3887}"/>
              </a:ext>
            </a:extLst>
          </p:cNvPr>
          <p:cNvGrpSpPr/>
          <p:nvPr/>
        </p:nvGrpSpPr>
        <p:grpSpPr>
          <a:xfrm>
            <a:off x="337259" y="1745593"/>
            <a:ext cx="8470371" cy="1815362"/>
            <a:chOff x="337259" y="2625358"/>
            <a:chExt cx="8470371" cy="1815362"/>
          </a:xfrm>
        </p:grpSpPr>
        <p:pic>
          <p:nvPicPr>
            <p:cNvPr id="3" name="Object 2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259" y="2625358"/>
              <a:ext cx="1842627" cy="935597"/>
            </a:xfrm>
            <a:prstGeom prst="rect">
              <a:avLst/>
            </a:prstGeom>
          </p:spPr>
        </p:pic>
        <p:sp>
          <p:nvSpPr>
            <p:cNvPr id="4" name="Object 3"/>
            <p:cNvSpPr/>
            <p:nvPr/>
          </p:nvSpPr>
          <p:spPr>
            <a:xfrm>
              <a:off x="434945" y="2926624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Ideas	</a:t>
              </a:r>
            </a:p>
          </p:txBody>
        </p:sp>
        <p:pic>
          <p:nvPicPr>
            <p:cNvPr id="6" name="Object 5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94195" y="2625358"/>
              <a:ext cx="1842627" cy="935597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51131" y="2625358"/>
              <a:ext cx="1842627" cy="935597"/>
            </a:xfrm>
            <a:prstGeom prst="rect">
              <a:avLst/>
            </a:prstGeom>
          </p:spPr>
        </p:pic>
        <p:pic>
          <p:nvPicPr>
            <p:cNvPr id="12" name="Object 11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08067" y="2625358"/>
              <a:ext cx="1842627" cy="935597"/>
            </a:xfrm>
            <a:prstGeom prst="rect">
              <a:avLst/>
            </a:prstGeom>
          </p:spPr>
        </p:pic>
        <p:pic>
          <p:nvPicPr>
            <p:cNvPr id="15" name="Object 14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65003" y="2625358"/>
              <a:ext cx="1842627" cy="935597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287660" y="2911314"/>
              <a:ext cx="1194137" cy="4924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dirty="0">
                  <a:ea typeface="Montserrat" pitchFamily="34" charset="-122"/>
                  <a:cs typeface="Montserrat" pitchFamily="34" charset="-120"/>
                </a:rPr>
                <a:t>Analysis</a:t>
              </a:r>
            </a:p>
          </p:txBody>
        </p:sp>
        <p:sp>
          <p:nvSpPr>
            <p:cNvPr id="17" name="Object 16"/>
            <p:cNvSpPr/>
            <p:nvPr/>
          </p:nvSpPr>
          <p:spPr>
            <a:xfrm>
              <a:off x="7199100" y="3640876"/>
              <a:ext cx="1429821" cy="799844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ts val="1260"/>
                </a:lnSpc>
              </a:pPr>
              <a:r>
                <a:rPr lang="en-US" sz="900" dirty="0">
                  <a:solidFill>
                    <a:srgbClr val="FFFFFF">
                      <a:alpha val="90000"/>
                    </a:srgbClr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Outline specific steps, owners, timelines, and resources required to execute the solutions and track the metrics.</a:t>
              </a:r>
              <a:endParaRPr lang="en-US" sz="1350" dirty="0"/>
            </a:p>
          </p:txBody>
        </p:sp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35B89890-2496-E357-E3C6-D90B8CE78142}"/>
                </a:ext>
              </a:extLst>
            </p:cNvPr>
            <p:cNvSpPr/>
            <p:nvPr/>
          </p:nvSpPr>
          <p:spPr>
            <a:xfrm>
              <a:off x="2179886" y="2936471"/>
              <a:ext cx="1429821" cy="32830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293"/>
                </a:lnSpc>
              </a:pPr>
              <a:r>
                <a:rPr lang="en-US" sz="1350" b="1" dirty="0"/>
                <a:t>Data 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24B2BB-34E2-40BC-B8F1-9E599CA5B985}"/>
                </a:ext>
              </a:extLst>
            </p:cNvPr>
            <p:cNvSpPr txBox="1"/>
            <p:nvPr/>
          </p:nvSpPr>
          <p:spPr>
            <a:xfrm>
              <a:off x="4060137" y="2846708"/>
              <a:ext cx="11109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Code/Debug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F3FCBF-D083-19E0-DCAA-88925FB6AA91}"/>
                </a:ext>
              </a:extLst>
            </p:cNvPr>
            <p:cNvSpPr txBox="1"/>
            <p:nvPr/>
          </p:nvSpPr>
          <p:spPr>
            <a:xfrm>
              <a:off x="5658417" y="2857463"/>
              <a:ext cx="11973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350" b="1" dirty="0"/>
                <a:t>Tools used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E2BA736-0E32-3D9E-AA9C-B22AEBE0E6C5}"/>
              </a:ext>
            </a:extLst>
          </p:cNvPr>
          <p:cNvSpPr txBox="1">
            <a:spLocks/>
          </p:cNvSpPr>
          <p:nvPr/>
        </p:nvSpPr>
        <p:spPr>
          <a:xfrm>
            <a:off x="337259" y="2696126"/>
            <a:ext cx="7251539" cy="3548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Trend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Lessons Learnt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DF1FF0-1C56-589B-C230-6BE0F7B40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3028" y="3134659"/>
            <a:ext cx="4973344" cy="284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12083"/>
            <a:ext cx="9141714" cy="3824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12"/>
              </a:lnSpc>
            </a:pPr>
            <a:r>
              <a:rPr lang="en-US" sz="44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Benefits of Green Spaces</a:t>
            </a:r>
          </a:p>
        </p:txBody>
      </p:sp>
      <p:sp>
        <p:nvSpPr>
          <p:cNvPr id="3" name="Object 2"/>
          <p:cNvSpPr/>
          <p:nvPr/>
        </p:nvSpPr>
        <p:spPr>
          <a:xfrm>
            <a:off x="357099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4" name="Object 3"/>
          <p:cNvSpPr/>
          <p:nvPr/>
        </p:nvSpPr>
        <p:spPr>
          <a:xfrm>
            <a:off x="571358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Mental Health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478512" y="2484513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reduce stress, depression and anxiety, and improve mood and self-esteem.</a:t>
            </a:r>
            <a:endParaRPr lang="en-US" sz="1400" dirty="0"/>
          </a:p>
        </p:txBody>
      </p:sp>
      <p:sp>
        <p:nvSpPr>
          <p:cNvPr id="6" name="Object 5"/>
          <p:cNvSpPr/>
          <p:nvPr/>
        </p:nvSpPr>
        <p:spPr>
          <a:xfrm>
            <a:off x="3213884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7" name="Object 6"/>
          <p:cNvSpPr/>
          <p:nvPr/>
        </p:nvSpPr>
        <p:spPr>
          <a:xfrm>
            <a:off x="3428143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Supports </a:t>
            </a:r>
            <a:r>
              <a:rPr lang="en-US" dirty="0">
                <a:solidFill>
                  <a:srgbClr val="2A292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 Health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74590" y="2499456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spaces encourage physical activity and reduce rates of obesity, heart disease, diabetes and other chronic illnesses.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6070670" y="1999964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0" name="Object 9"/>
          <p:cNvSpPr/>
          <p:nvPr/>
        </p:nvSpPr>
        <p:spPr>
          <a:xfrm>
            <a:off x="6284929" y="2162555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 Air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142089" y="2494991"/>
            <a:ext cx="2592533" cy="7597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 and plants absorb air pollutants like carbon dioxide, sulfur dioxide and nitrogen dioxide.</a:t>
            </a:r>
            <a:endParaRPr lang="en-US" sz="1400" dirty="0"/>
          </a:p>
        </p:txBody>
      </p:sp>
      <p:sp>
        <p:nvSpPr>
          <p:cNvPr id="12" name="Object 11"/>
          <p:cNvSpPr/>
          <p:nvPr/>
        </p:nvSpPr>
        <p:spPr>
          <a:xfrm>
            <a:off x="357099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3" name="Object 12"/>
          <p:cNvSpPr/>
          <p:nvPr/>
        </p:nvSpPr>
        <p:spPr>
          <a:xfrm>
            <a:off x="571358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Mitigates Urban Heat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50350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Shaded green spaces cool the air through evapotranspiration and reduce urban heat island effects.</a:t>
            </a:r>
            <a:endParaRPr lang="en-US" sz="1400" dirty="0"/>
          </a:p>
        </p:txBody>
      </p:sp>
      <p:sp>
        <p:nvSpPr>
          <p:cNvPr id="15" name="Object 14"/>
          <p:cNvSpPr/>
          <p:nvPr/>
        </p:nvSpPr>
        <p:spPr>
          <a:xfrm>
            <a:off x="3213884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6" name="Object 15"/>
          <p:cNvSpPr/>
          <p:nvPr/>
        </p:nvSpPr>
        <p:spPr>
          <a:xfrm>
            <a:off x="3428143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Reduces Noise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3306730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Trees, shrubs and other vegetation absorb and block sound.</a:t>
            </a:r>
            <a:endParaRPr lang="en-US" sz="1400" dirty="0"/>
          </a:p>
        </p:txBody>
      </p:sp>
      <p:sp>
        <p:nvSpPr>
          <p:cNvPr id="18" name="Object 17"/>
          <p:cNvSpPr/>
          <p:nvPr/>
        </p:nvSpPr>
        <p:spPr>
          <a:xfrm>
            <a:off x="6070670" y="3892585"/>
            <a:ext cx="2713946" cy="174978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  <p:txBody>
          <a:bodyPr/>
          <a:lstStyle/>
          <a:p>
            <a:endParaRPr lang="en-AU" sz="1350"/>
          </a:p>
        </p:txBody>
      </p:sp>
      <p:sp>
        <p:nvSpPr>
          <p:cNvPr id="19" name="Object 18"/>
          <p:cNvSpPr/>
          <p:nvPr/>
        </p:nvSpPr>
        <p:spPr>
          <a:xfrm>
            <a:off x="6284929" y="4055176"/>
            <a:ext cx="2592533" cy="2325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832"/>
              </a:lnSpc>
            </a:pPr>
            <a:r>
              <a:rPr lang="en-US" dirty="0">
                <a:solidFill>
                  <a:srgbClr val="2A2921"/>
                </a:solidFill>
                <a:ea typeface="Montserrat" pitchFamily="34" charset="-122"/>
                <a:cs typeface="Montserrat" pitchFamily="34" charset="-120"/>
              </a:rPr>
              <a:t>Promotes Biodiversity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142089" y="4392076"/>
            <a:ext cx="2592533" cy="5697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496"/>
              </a:lnSpc>
              <a:spcBef>
                <a:spcPts val="806"/>
              </a:spcBef>
            </a:pPr>
            <a:r>
              <a:rPr lang="en-US" sz="1400" dirty="0">
                <a:solidFill>
                  <a:srgbClr val="5A5A4C"/>
                </a:solidFill>
                <a:ea typeface="Montserrat" pitchFamily="34" charset="-122"/>
                <a:cs typeface="Montserrat" pitchFamily="34" charset="-120"/>
              </a:rPr>
              <a:t>Green spaces provide habitat for diverse plants, insects, birds and other wildlife.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8F9C-C032-B95A-60DB-974DD763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n-AU" dirty="0"/>
              <a:t>The API view</a:t>
            </a:r>
          </a:p>
        </p:txBody>
      </p:sp>
      <p:pic>
        <p:nvPicPr>
          <p:cNvPr id="5" name="Content Placeholder 4" descr="A map with many colored circles&#10;&#10;Description automatically generated">
            <a:extLst>
              <a:ext uri="{FF2B5EF4-FFF2-40B4-BE49-F238E27FC236}">
                <a16:creationId xmlns:a16="http://schemas.microsoft.com/office/drawing/2014/main" id="{E6132EF4-ECA1-8FB9-8847-C4F47BCF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90" y="977223"/>
            <a:ext cx="8933420" cy="5720440"/>
          </a:xfrm>
        </p:spPr>
      </p:pic>
    </p:spTree>
    <p:extLst>
      <p:ext uri="{BB962C8B-B14F-4D97-AF65-F5344CB8AC3E}">
        <p14:creationId xmlns:p14="http://schemas.microsoft.com/office/powerpoint/2010/main" val="36698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CA-BC38-AFDC-D708-E142A0C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Breakdown of </a:t>
            </a:r>
            <a:r>
              <a:rPr lang="en-AU"/>
              <a:t>public spaces</a:t>
            </a:r>
            <a:endParaRPr lang="en-AU" dirty="0"/>
          </a:p>
        </p:txBody>
      </p:sp>
      <p:pic>
        <p:nvPicPr>
          <p:cNvPr id="5" name="Content Placeholder 4" descr="A pie chart with text&#10;&#10;Description automatically generated">
            <a:extLst>
              <a:ext uri="{FF2B5EF4-FFF2-40B4-BE49-F238E27FC236}">
                <a16:creationId xmlns:a16="http://schemas.microsoft.com/office/drawing/2014/main" id="{D8B63721-28A1-FE89-BC53-DD2AD4C3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1783080"/>
            <a:ext cx="4389120" cy="3291840"/>
          </a:xfrm>
        </p:spPr>
      </p:pic>
      <p:pic>
        <p:nvPicPr>
          <p:cNvPr id="8" name="Picture 7" descr="A pie chart with text on it&#10;&#10;Description automatically generated">
            <a:extLst>
              <a:ext uri="{FF2B5EF4-FFF2-40B4-BE49-F238E27FC236}">
                <a16:creationId xmlns:a16="http://schemas.microsoft.com/office/drawing/2014/main" id="{3C3E53BF-F961-70CF-7372-65610C1A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42" y="1783080"/>
            <a:ext cx="4572012" cy="34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white rectangular objec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647AB055-C150-B71D-5761-50B46056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824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 fontScale="90000"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Public Open Spaces</a:t>
            </a:r>
            <a:endParaRPr dirty="0"/>
          </a:p>
        </p:txBody>
      </p:sp>
      <p:pic>
        <p:nvPicPr>
          <p:cNvPr id="6" name="Content Placeholder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FA6DB5D1-906B-EFF4-A566-A8A2F442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62" y="843148"/>
            <a:ext cx="6379388" cy="60148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2B13E-4C76-C074-35D4-A1E19D4D4A81}"/>
              </a:ext>
            </a:extLst>
          </p:cNvPr>
          <p:cNvSpPr txBox="1"/>
          <p:nvPr/>
        </p:nvSpPr>
        <p:spPr>
          <a:xfrm>
            <a:off x="6816438" y="1650669"/>
            <a:ext cx="190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 three LGA’s with larger open spaces are Yarra Ranges, Casey and Mornington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058344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LGAs and their population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92138E-EECC-1A78-9172-D2D77FD5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392" y="926274"/>
            <a:ext cx="7849590" cy="5861913"/>
          </a:xfrm>
        </p:spPr>
      </p:pic>
    </p:spTree>
    <p:extLst>
      <p:ext uri="{BB962C8B-B14F-4D97-AF65-F5344CB8AC3E}">
        <p14:creationId xmlns:p14="http://schemas.microsoft.com/office/powerpoint/2010/main" val="2630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3" y="69812"/>
            <a:ext cx="8768687" cy="1143000"/>
          </a:xfrm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lang="en-AU" dirty="0"/>
              <a:t>Compare LGA and types of schools</a:t>
            </a:r>
            <a:endParaRPr dirty="0"/>
          </a:p>
        </p:txBody>
      </p:sp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39371F5-4E85-C95F-7506-6B12A5B2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68621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300450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758</Words>
  <Application>Microsoft Office PowerPoint</Application>
  <PresentationFormat>On-screen Show (4:3)</PresentationFormat>
  <Paragraphs>161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Wingdings</vt:lpstr>
      <vt:lpstr>Office Theme</vt:lpstr>
      <vt:lpstr>Where to live in Melbourne?</vt:lpstr>
      <vt:lpstr>PowerPoint Presentation</vt:lpstr>
      <vt:lpstr>PowerPoint Presentation</vt:lpstr>
      <vt:lpstr>The API view</vt:lpstr>
      <vt:lpstr>Breakdown of public spaces</vt:lpstr>
      <vt:lpstr>PowerPoint Presentation</vt:lpstr>
      <vt:lpstr>Compare LGA and Public Open Spaces</vt:lpstr>
      <vt:lpstr>LGAs and their population</vt:lpstr>
      <vt:lpstr>Compare LGA and types of schools</vt:lpstr>
      <vt:lpstr>PowerPoint Presentation</vt:lpstr>
      <vt:lpstr>PowerPoint Presentation</vt:lpstr>
      <vt:lpstr>Compare schools to LGA and open spaces</vt:lpstr>
      <vt:lpstr>Conclusions and Recommendations</vt:lpstr>
      <vt:lpstr>Lessons Learnt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Landscape: Schools and City Populations in Victoria, Australia</dc:title>
  <dc:subject/>
  <dc:creator>Rui Liu</dc:creator>
  <cp:keywords/>
  <dc:description>generated using python-pptx</dc:description>
  <cp:lastModifiedBy>Robertson, John</cp:lastModifiedBy>
  <cp:revision>12</cp:revision>
  <dcterms:created xsi:type="dcterms:W3CDTF">2013-01-27T09:14:16Z</dcterms:created>
  <dcterms:modified xsi:type="dcterms:W3CDTF">2024-02-11T12:11:20Z</dcterms:modified>
  <cp:category/>
</cp:coreProperties>
</file>