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7" r:id="rId3"/>
    <p:sldId id="266" r:id="rId4"/>
    <p:sldId id="272" r:id="rId5"/>
    <p:sldId id="273" r:id="rId6"/>
    <p:sldId id="274" r:id="rId7"/>
    <p:sldId id="260" r:id="rId8"/>
    <p:sldId id="271" r:id="rId9"/>
    <p:sldId id="269" r:id="rId10"/>
    <p:sldId id="276" r:id="rId11"/>
    <p:sldId id="275" r:id="rId12"/>
    <p:sldId id="270" r:id="rId13"/>
    <p:sldId id="262" r:id="rId14"/>
    <p:sldId id="263" r:id="rId15"/>
    <p:sldId id="264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73325" autoAdjust="0"/>
  </p:normalViewPr>
  <p:slideViewPr>
    <p:cSldViewPr snapToGrid="0" snapToObjects="1">
      <p:cViewPr varScale="1">
        <p:scale>
          <a:sx n="53" d="100"/>
          <a:sy n="53" d="100"/>
        </p:scale>
        <p:origin x="232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5" d="100"/>
          <a:sy n="55" d="100"/>
        </p:scale>
        <p:origin x="288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88D1C0-1F46-4C96-A529-E7446B738FFE}" type="datetimeFigureOut">
              <a:rPr lang="en-AU" smtClean="0"/>
              <a:t>11/02/2024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C087D-094B-4121-A536-202E43873E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6663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C087D-094B-4121-A536-202E43873E76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768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C087D-094B-4121-A536-202E43873E76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81648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It is evident with the above graph that Casey has the greatest number of open spaces and schools.</a:t>
            </a:r>
          </a:p>
          <a:p>
            <a:endParaRPr lang="en-A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Last slide </a:t>
            </a:r>
            <a:r>
              <a:rPr lang="en-US"/>
              <a:t>– Laura </a:t>
            </a:r>
            <a:r>
              <a:rPr lang="en-US" dirty="0"/>
              <a:t>– Over </a:t>
            </a:r>
            <a:r>
              <a:rPr lang="en-US"/>
              <a:t>to John</a:t>
            </a: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C087D-094B-4121-A536-202E43873E76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51411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CASEY</a:t>
            </a:r>
          </a:p>
          <a:p>
            <a:r>
              <a:rPr lang="en-US" dirty="0"/>
              <a:t>1800 Open spaces</a:t>
            </a:r>
          </a:p>
          <a:p>
            <a:r>
              <a:rPr lang="en-US" dirty="0"/>
              <a:t>83 Schools</a:t>
            </a:r>
          </a:p>
          <a:p>
            <a:r>
              <a:rPr lang="en-US" dirty="0"/>
              <a:t>+9273 Population</a:t>
            </a:r>
          </a:p>
          <a:p>
            <a:r>
              <a:rPr lang="en-US" dirty="0"/>
              <a:t>925 persons/km2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Above 60</a:t>
            </a:r>
            <a:r>
              <a:rPr lang="en-US" baseline="30000" dirty="0"/>
              <a:t>th</a:t>
            </a:r>
            <a:r>
              <a:rPr lang="en-US" dirty="0"/>
              <a:t> percentile pop. density</a:t>
            </a:r>
          </a:p>
          <a:p>
            <a:endParaRPr lang="en-US" dirty="0"/>
          </a:p>
          <a:p>
            <a:r>
              <a:rPr lang="en-US" dirty="0"/>
              <a:t>YARRA RANGES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2300 Open Spaces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80 Schools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-33 Population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63 persons/km2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99</a:t>
            </a:r>
            <a:r>
              <a:rPr lang="en-US" baseline="30000" dirty="0"/>
              <a:t>th</a:t>
            </a:r>
            <a:r>
              <a:rPr lang="en-US" dirty="0"/>
              <a:t> percentile pop. density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r>
              <a:rPr lang="en-US" dirty="0"/>
              <a:t>HUME</a:t>
            </a:r>
          </a:p>
          <a:p>
            <a:r>
              <a:rPr lang="en-US" dirty="0"/>
              <a:t>1300 Open Spaces</a:t>
            </a:r>
          </a:p>
          <a:p>
            <a:r>
              <a:rPr lang="en-US" dirty="0"/>
              <a:t>64 Schools</a:t>
            </a:r>
          </a:p>
          <a:p>
            <a:r>
              <a:rPr lang="en-US" dirty="0"/>
              <a:t>+6067 Population</a:t>
            </a:r>
          </a:p>
          <a:p>
            <a:r>
              <a:rPr lang="en-US" dirty="0"/>
              <a:t>503 persons/km2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Above 60</a:t>
            </a:r>
            <a:r>
              <a:rPr lang="en-US" baseline="30000" dirty="0"/>
              <a:t>th</a:t>
            </a:r>
            <a:r>
              <a:rPr lang="en-US" dirty="0"/>
              <a:t> percentile pop. density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C087D-094B-4121-A536-202E43873E76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1986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  <a:p>
            <a:endParaRPr lang="en-US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C087D-094B-4121-A536-202E43873E76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1425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Mitchell, Kingston and </a:t>
            </a:r>
            <a:r>
              <a:rPr lang="en-US" dirty="0" err="1"/>
              <a:t>Yarra</a:t>
            </a:r>
            <a:r>
              <a:rPr lang="en-US" dirty="0"/>
              <a:t> Ranges located well outside the Melbourne Metro LGA area. Would not be considered suitable for a family or person moving there who’s after a good balance between availability of inner-city services and public spaces.</a:t>
            </a:r>
          </a:p>
          <a:p>
            <a:endParaRPr lang="en-US" dirty="0"/>
          </a:p>
          <a:p>
            <a:r>
              <a:rPr lang="en-US" dirty="0"/>
              <a:t>Last slide – Jimmy – Over to Sonal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C087D-094B-4121-A536-202E43873E76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6329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C087D-094B-4121-A536-202E43873E76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5804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The above bar graph shows there are 32 LGAs and the number of parks per LGA.</a:t>
            </a:r>
          </a:p>
          <a:p>
            <a:r>
              <a:rPr lang="en-AU" dirty="0"/>
              <a:t>Highest number of parks are in Yarra Ranges and Mitchell has the lowest number of parks.</a:t>
            </a:r>
          </a:p>
          <a:p>
            <a:r>
              <a:rPr lang="en-AU" dirty="0"/>
              <a:t>For new homeowners, factors of a good location like neighbourhood, proximity to amenities will increase the value of their property as per Investopedia.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C087D-094B-4121-A536-202E43873E76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941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Last slide – Sonal – Over to Laura</a:t>
            </a: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C087D-094B-4121-A536-202E43873E76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66901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The above bar graph shows the different types of schools per LGA.</a:t>
            </a:r>
          </a:p>
          <a:p>
            <a:r>
              <a:rPr lang="en-AU" dirty="0"/>
              <a:t>Families with kids would prefer buying a property which is near schools due to</a:t>
            </a:r>
          </a:p>
          <a:p>
            <a:r>
              <a:rPr lang="en-AU" dirty="0"/>
              <a:t>-improved investment returns </a:t>
            </a:r>
          </a:p>
          <a:p>
            <a:r>
              <a:rPr lang="en-AU" dirty="0"/>
              <a:t>-easy accessibility to schools</a:t>
            </a:r>
          </a:p>
          <a:p>
            <a:r>
              <a:rPr lang="en-AU" dirty="0"/>
              <a:t>-Safer neighbourhood</a:t>
            </a:r>
          </a:p>
          <a:p>
            <a:r>
              <a:rPr lang="en-AU" dirty="0"/>
              <a:t>-Sense of community</a:t>
            </a:r>
          </a:p>
          <a:p>
            <a:endParaRPr lang="en-AU" dirty="0"/>
          </a:p>
          <a:p>
            <a:r>
              <a:rPr lang="en-AU" dirty="0"/>
              <a:t>Cons</a:t>
            </a:r>
          </a:p>
          <a:p>
            <a:r>
              <a:rPr lang="en-AU" dirty="0"/>
              <a:t>-Noisy</a:t>
            </a:r>
          </a:p>
          <a:p>
            <a:r>
              <a:rPr lang="en-AU" dirty="0"/>
              <a:t>-Traffic</a:t>
            </a:r>
          </a:p>
          <a:p>
            <a:r>
              <a:rPr lang="en-AU" dirty="0"/>
              <a:t>-Parking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C087D-094B-4121-A536-202E43873E76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96835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C087D-094B-4121-A536-202E43873E76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8075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562310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8749" y="0"/>
            <a:ext cx="3863561" cy="6310265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defRPr sz="4400">
                <a:solidFill>
                  <a:srgbClr val="003366"/>
                </a:solidFill>
              </a:defRPr>
            </a:pPr>
            <a:r>
              <a:rPr lang="en-AU" sz="5400" dirty="0">
                <a:solidFill>
                  <a:schemeClr val="accent3">
                    <a:lumMod val="75000"/>
                  </a:schemeClr>
                </a:solidFill>
              </a:rPr>
              <a:t>Where to live in Melbourne?</a:t>
            </a:r>
          </a:p>
        </p:txBody>
      </p:sp>
      <p:pic>
        <p:nvPicPr>
          <p:cNvPr id="21" name="Picture 20" descr="Houses in an area">
            <a:extLst>
              <a:ext uri="{FF2B5EF4-FFF2-40B4-BE49-F238E27FC236}">
                <a16:creationId xmlns:a16="http://schemas.microsoft.com/office/drawing/2014/main" id="{45084E8A-C6F8-6729-F29C-06E73ACF52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96" r="32504" b="-2"/>
          <a:stretch/>
        </p:blipFill>
        <p:spPr>
          <a:xfrm>
            <a:off x="20" y="-2"/>
            <a:ext cx="4571980" cy="68580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366C081-F5F0-BBE7-E81A-55A6362526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444240"/>
              </p:ext>
            </p:extLst>
          </p:nvPr>
        </p:nvGraphicFramePr>
        <p:xfrm>
          <a:off x="0" y="0"/>
          <a:ext cx="91440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781671961"/>
                    </a:ext>
                  </a:extLst>
                </a:gridCol>
              </a:tblGrid>
              <a:tr h="745390"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</a:rPr>
                        <a:t>Trend </a:t>
                      </a:r>
                      <a:r>
                        <a:rPr lang="en-US" sz="44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  <a:cs typeface="Calibri" panose="020F0502020204030204" pitchFamily="34" charset="0"/>
                        </a:rPr>
                        <a:t>Analysis</a:t>
                      </a:r>
                      <a:r>
                        <a:rPr lang="en-US" sz="44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</a:rPr>
                        <a:t>:</a:t>
                      </a:r>
                      <a:endParaRPr lang="en-AU" sz="4400" b="0" dirty="0">
                        <a:solidFill>
                          <a:schemeClr val="tx2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8975100"/>
                  </a:ext>
                </a:extLst>
              </a:tr>
            </a:tbl>
          </a:graphicData>
        </a:graphic>
      </p:graphicFrame>
      <p:pic>
        <p:nvPicPr>
          <p:cNvPr id="7" name="Content Placeholder 6" descr="A graph with blue dots and red line&#10;&#10;Description automatically generated">
            <a:extLst>
              <a:ext uri="{FF2B5EF4-FFF2-40B4-BE49-F238E27FC236}">
                <a16:creationId xmlns:a16="http://schemas.microsoft.com/office/drawing/2014/main" id="{26CAF490-A1D9-D68B-72BB-EA4435DA7B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0352" y="795527"/>
            <a:ext cx="8083296" cy="6062473"/>
          </a:xfrm>
        </p:spPr>
      </p:pic>
    </p:spTree>
    <p:extLst>
      <p:ext uri="{BB962C8B-B14F-4D97-AF65-F5344CB8AC3E}">
        <p14:creationId xmlns:p14="http://schemas.microsoft.com/office/powerpoint/2010/main" val="1786302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B95FF62-D65D-BD61-8627-19884D6C8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408450"/>
              </p:ext>
            </p:extLst>
          </p:nvPr>
        </p:nvGraphicFramePr>
        <p:xfrm>
          <a:off x="0" y="0"/>
          <a:ext cx="91440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781671961"/>
                    </a:ext>
                  </a:extLst>
                </a:gridCol>
              </a:tblGrid>
              <a:tr h="745390"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</a:rPr>
                        <a:t>Trend </a:t>
                      </a:r>
                      <a:r>
                        <a:rPr lang="en-US" sz="44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  <a:cs typeface="Calibri" panose="020F0502020204030204" pitchFamily="34" charset="0"/>
                        </a:rPr>
                        <a:t>Analysis</a:t>
                      </a:r>
                      <a:r>
                        <a:rPr lang="en-US" sz="44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</a:rPr>
                        <a:t>:</a:t>
                      </a:r>
                      <a:endParaRPr lang="en-AU" sz="4400" b="0" dirty="0">
                        <a:solidFill>
                          <a:schemeClr val="tx2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8975100"/>
                  </a:ext>
                </a:extLst>
              </a:tr>
            </a:tbl>
          </a:graphicData>
        </a:graphic>
      </p:graphicFrame>
      <p:pic>
        <p:nvPicPr>
          <p:cNvPr id="7" name="Content Placeholder 6" descr="A graph with blue dots and red line&#10;&#10;Description automatically generated">
            <a:extLst>
              <a:ext uri="{FF2B5EF4-FFF2-40B4-BE49-F238E27FC236}">
                <a16:creationId xmlns:a16="http://schemas.microsoft.com/office/drawing/2014/main" id="{E20E7FE8-5CBE-9FB6-32D9-244D3671C9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5176" y="762000"/>
            <a:ext cx="8174736" cy="6131053"/>
          </a:xfrm>
        </p:spPr>
      </p:pic>
    </p:spTree>
    <p:extLst>
      <p:ext uri="{BB962C8B-B14F-4D97-AF65-F5344CB8AC3E}">
        <p14:creationId xmlns:p14="http://schemas.microsoft.com/office/powerpoint/2010/main" val="2807739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313" y="69812"/>
            <a:ext cx="8768687" cy="1143000"/>
          </a:xfrm>
        </p:spPr>
        <p:txBody>
          <a:bodyPr>
            <a:normAutofit fontScale="90000"/>
          </a:bodyPr>
          <a:lstStyle/>
          <a:p>
            <a:pPr>
              <a:defRPr sz="4400">
                <a:solidFill>
                  <a:srgbClr val="003366"/>
                </a:solidFill>
              </a:defRPr>
            </a:pPr>
            <a:r>
              <a:rPr lang="en-AU" dirty="0"/>
              <a:t>Compare schools to LGA and open spaces</a:t>
            </a:r>
            <a:endParaRPr dirty="0"/>
          </a:p>
        </p:txBody>
      </p:sp>
      <p:pic>
        <p:nvPicPr>
          <p:cNvPr id="4" name="Picture 3" descr="A graph with different colored dots&#10;&#10;Description automatically generated">
            <a:extLst>
              <a:ext uri="{FF2B5EF4-FFF2-40B4-BE49-F238E27FC236}">
                <a16:creationId xmlns:a16="http://schemas.microsoft.com/office/drawing/2014/main" id="{75AE07E4-C90D-4BFA-DFC7-A27F828CF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09" y="960188"/>
            <a:ext cx="8085781" cy="5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350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 fontScale="90000"/>
          </a:bodyPr>
          <a:lstStyle/>
          <a:p>
            <a:pPr>
              <a:defRPr sz="4400">
                <a:solidFill>
                  <a:srgbClr val="003366"/>
                </a:solidFill>
              </a:defRPr>
            </a:pPr>
            <a:r>
              <a:rPr lang="en-AU" dirty="0"/>
              <a:t>Conclusions and Recommendations</a:t>
            </a:r>
            <a:endParaRPr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A283A6E-3F1B-46E0-6249-FF73C96814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95621"/>
              </p:ext>
            </p:extLst>
          </p:nvPr>
        </p:nvGraphicFramePr>
        <p:xfrm>
          <a:off x="178212" y="926737"/>
          <a:ext cx="8787575" cy="552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9788">
                  <a:extLst>
                    <a:ext uri="{9D8B030D-6E8A-4147-A177-3AD203B41FA5}">
                      <a16:colId xmlns:a16="http://schemas.microsoft.com/office/drawing/2014/main" val="1674494052"/>
                    </a:ext>
                  </a:extLst>
                </a:gridCol>
                <a:gridCol w="3018971">
                  <a:extLst>
                    <a:ext uri="{9D8B030D-6E8A-4147-A177-3AD203B41FA5}">
                      <a16:colId xmlns:a16="http://schemas.microsoft.com/office/drawing/2014/main" val="2724071861"/>
                    </a:ext>
                  </a:extLst>
                </a:gridCol>
                <a:gridCol w="2898816">
                  <a:extLst>
                    <a:ext uri="{9D8B030D-6E8A-4147-A177-3AD203B41FA5}">
                      <a16:colId xmlns:a16="http://schemas.microsoft.com/office/drawing/2014/main" val="71173754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dirty="0"/>
                        <a:t>3-Candidate Analysis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24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City/Suburban</a:t>
                      </a:r>
                      <a:endParaRPr lang="en-AU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Suburban/Rural</a:t>
                      </a:r>
                      <a:endParaRPr lang="en-AU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Rural/Remote</a:t>
                      </a:r>
                      <a:endParaRPr lang="en-AU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35014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sz="2000" b="1" i="1" dirty="0"/>
                        <a:t>Casey</a:t>
                      </a:r>
                      <a:endParaRPr lang="en-AU" sz="2000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1" dirty="0"/>
                        <a:t>Hume</a:t>
                      </a:r>
                      <a:endParaRPr lang="en-AU" sz="2000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1" dirty="0" err="1"/>
                        <a:t>Yarra</a:t>
                      </a:r>
                      <a:r>
                        <a:rPr lang="en-US" sz="2000" b="1" i="1" dirty="0"/>
                        <a:t> Ranges</a:t>
                      </a:r>
                      <a:endParaRPr lang="en-AU" sz="2000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498578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b="1" dirty="0"/>
                        <a:t>Open Space Rank: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Open Space Rank: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Open Space Rank: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4375519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nd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2113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b="1" dirty="0"/>
                        <a:t>School Count: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School Count:</a:t>
                      </a:r>
                      <a:endParaRPr lang="en-AU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School Count:</a:t>
                      </a:r>
                      <a:endParaRPr lang="en-AU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7744904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nd</a:t>
                      </a:r>
                      <a:r>
                        <a:rPr lang="en-US" dirty="0"/>
                        <a:t> 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199070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b="1" dirty="0"/>
                        <a:t>Population Change: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Population Change: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Population Change: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2471749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+2.5%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+2.5%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0%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79149586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r>
                        <a:rPr lang="en-US" dirty="0"/>
                        <a:t>Low population density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Low population density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Low population density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110226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School to Open Space Ratio: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School to Open Space Ratio: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School to Open Space Ratio: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407425"/>
                  </a:ext>
                </a:extLst>
              </a:tr>
              <a:tr h="19231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High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High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Very High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0578136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b="1" dirty="0"/>
                        <a:t>Ideal for:</a:t>
                      </a:r>
                      <a:endParaRPr lang="en-AU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Ideal for:</a:t>
                      </a:r>
                      <a:endParaRPr lang="en-AU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Ideal for:</a:t>
                      </a:r>
                      <a:endParaRPr lang="en-AU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05381856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rPr lang="en-US" dirty="0"/>
                        <a:t>Small/moderate size families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Moderate size families/Multi-generation houses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Large families/Multi-generation houses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945428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8044"/>
            <a:ext cx="8229600" cy="842962"/>
          </a:xfrm>
        </p:spPr>
        <p:txBody>
          <a:bodyPr>
            <a:normAutofit/>
          </a:bodyPr>
          <a:lstStyle/>
          <a:p>
            <a:pPr indent="0">
              <a:lnSpc>
                <a:spcPts val="3012"/>
              </a:lnSpc>
              <a:buNone/>
            </a:pPr>
            <a:r>
              <a:rPr lang="en-AU" dirty="0">
                <a:solidFill>
                  <a:srgbClr val="003366"/>
                </a:solidFill>
              </a:rPr>
              <a:t>Lessons Learnt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DE1F396-E4AE-2CCD-CCEB-A267C61935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519606"/>
              </p:ext>
            </p:extLst>
          </p:nvPr>
        </p:nvGraphicFramePr>
        <p:xfrm>
          <a:off x="333829" y="859971"/>
          <a:ext cx="8505372" cy="2576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2686">
                  <a:extLst>
                    <a:ext uri="{9D8B030D-6E8A-4147-A177-3AD203B41FA5}">
                      <a16:colId xmlns:a16="http://schemas.microsoft.com/office/drawing/2014/main" val="1776723677"/>
                    </a:ext>
                  </a:extLst>
                </a:gridCol>
                <a:gridCol w="4252686">
                  <a:extLst>
                    <a:ext uri="{9D8B030D-6E8A-4147-A177-3AD203B41FA5}">
                      <a16:colId xmlns:a16="http://schemas.microsoft.com/office/drawing/2014/main" val="1651060396"/>
                    </a:ext>
                  </a:extLst>
                </a:gridCol>
              </a:tblGrid>
              <a:tr h="358583">
                <a:tc>
                  <a:txBody>
                    <a:bodyPr/>
                    <a:lstStyle/>
                    <a:p>
                      <a:r>
                        <a:rPr lang="en-US" dirty="0"/>
                        <a:t>Data Retrieval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Analysis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228724"/>
                  </a:ext>
                </a:extLst>
              </a:tr>
              <a:tr h="2210447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US" dirty="0"/>
                        <a:t>Inspect the raw data:</a:t>
                      </a:r>
                    </a:p>
                    <a:p>
                      <a:pPr marL="742950" lvl="1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Headers.</a:t>
                      </a:r>
                    </a:p>
                    <a:p>
                      <a:pPr marL="742950" lvl="1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Data labels.</a:t>
                      </a:r>
                    </a:p>
                    <a:p>
                      <a:pPr marL="742950" lvl="1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Zero or n/a values.</a:t>
                      </a:r>
                    </a:p>
                    <a:p>
                      <a:pPr marL="285750" lvl="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US" dirty="0"/>
                        <a:t>Diverse Data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000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US" dirty="0"/>
                        <a:t>Data lengths:</a:t>
                      </a:r>
                    </a:p>
                    <a:p>
                      <a:pPr marL="907200" lvl="2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Complete information.</a:t>
                      </a:r>
                    </a:p>
                    <a:p>
                      <a:pPr marL="907200" lvl="2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Correct labels.</a:t>
                      </a:r>
                    </a:p>
                    <a:p>
                      <a:pPr marL="450000" lvl="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AU" dirty="0"/>
                        <a:t>Visualisations:</a:t>
                      </a:r>
                    </a:p>
                    <a:p>
                      <a:pPr marL="907200" lvl="2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AU" dirty="0"/>
                        <a:t>Visualisation type &amp; format.</a:t>
                      </a:r>
                    </a:p>
                    <a:p>
                      <a:pPr marL="907200" lvl="2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AU" dirty="0"/>
                        <a:t>Identify trends.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97282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537C71E-B747-83ED-B05A-F287C2A03D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745086"/>
              </p:ext>
            </p:extLst>
          </p:nvPr>
        </p:nvGraphicFramePr>
        <p:xfrm>
          <a:off x="333829" y="3660819"/>
          <a:ext cx="8505372" cy="2705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2686">
                  <a:extLst>
                    <a:ext uri="{9D8B030D-6E8A-4147-A177-3AD203B41FA5}">
                      <a16:colId xmlns:a16="http://schemas.microsoft.com/office/drawing/2014/main" val="3081058095"/>
                    </a:ext>
                  </a:extLst>
                </a:gridCol>
                <a:gridCol w="4252686">
                  <a:extLst>
                    <a:ext uri="{9D8B030D-6E8A-4147-A177-3AD203B41FA5}">
                      <a16:colId xmlns:a16="http://schemas.microsoft.com/office/drawing/2014/main" val="27390030"/>
                    </a:ext>
                  </a:extLst>
                </a:gridCol>
              </a:tblGrid>
              <a:tr h="397059">
                <a:tc>
                  <a:txBody>
                    <a:bodyPr/>
                    <a:lstStyle/>
                    <a:p>
                      <a:r>
                        <a:rPr lang="en-US" dirty="0"/>
                        <a:t>Collaboration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Knowledge Sharing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962734"/>
                  </a:ext>
                </a:extLst>
              </a:tr>
              <a:tr h="2308523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US" dirty="0"/>
                        <a:t>Direction.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US" dirty="0"/>
                        <a:t>Strengths &amp; weaknesses.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US" dirty="0"/>
                        <a:t>Code.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US" dirty="0"/>
                        <a:t>Criticism.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US" dirty="0"/>
                        <a:t>Share your information and data sources.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US" dirty="0"/>
                        <a:t>Report difficulties early on.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18733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628" y="878186"/>
            <a:ext cx="8229600" cy="3639493"/>
          </a:xfrm>
        </p:spPr>
        <p:txBody>
          <a:bodyPr>
            <a:normAutofit/>
          </a:bodyPr>
          <a:lstStyle/>
          <a:p>
            <a:pPr>
              <a:defRPr sz="4400">
                <a:solidFill>
                  <a:srgbClr val="003366"/>
                </a:solidFill>
              </a:defRPr>
            </a:pPr>
            <a:r>
              <a:rPr lang="en-AU" sz="9600" dirty="0"/>
              <a:t>Q &amp; A</a:t>
            </a:r>
            <a:endParaRPr sz="9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9117"/>
            <a:ext cx="8229600" cy="1143000"/>
          </a:xfrm>
        </p:spPr>
        <p:txBody>
          <a:bodyPr>
            <a:noAutofit/>
          </a:bodyPr>
          <a:lstStyle/>
          <a:p>
            <a:pPr>
              <a:defRPr sz="4400">
                <a:solidFill>
                  <a:srgbClr val="003366"/>
                </a:solidFill>
              </a:defRPr>
            </a:pPr>
            <a:r>
              <a:rPr sz="9600" dirty="0"/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571358" y="923452"/>
            <a:ext cx="9141714" cy="58834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3012"/>
              </a:lnSpc>
            </a:pPr>
            <a:r>
              <a:rPr lang="en-AU" sz="4400" dirty="0">
                <a:solidFill>
                  <a:srgbClr val="003366"/>
                </a:solidFill>
                <a:latin typeface="+mj-lt"/>
                <a:ea typeface="+mj-ea"/>
                <a:cs typeface="+mj-cs"/>
              </a:rPr>
              <a:t>Our Journey – Our Story</a:t>
            </a:r>
            <a:r>
              <a:rPr lang="en-US" sz="2391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 Challenges</a:t>
            </a:r>
            <a:endParaRPr lang="en-US" sz="1350" dirty="0"/>
          </a:p>
        </p:txBody>
      </p:sp>
      <p:sp>
        <p:nvSpPr>
          <p:cNvPr id="5" name="Object 4"/>
          <p:cNvSpPr/>
          <p:nvPr/>
        </p:nvSpPr>
        <p:spPr>
          <a:xfrm>
            <a:off x="571358" y="3640875"/>
            <a:ext cx="1429821" cy="111978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ts val="1260"/>
              </a:lnSpc>
            </a:pPr>
            <a:r>
              <a:rPr lang="en-US" sz="900" dirty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List the major challenges facing urban greening efforts in Victoria such as climate change, population growth, and lack of funding.</a:t>
            </a:r>
            <a:endParaRPr lang="en-US" sz="1350" dirty="0"/>
          </a:p>
        </p:txBody>
      </p:sp>
      <p:sp>
        <p:nvSpPr>
          <p:cNvPr id="8" name="Object 7"/>
          <p:cNvSpPr/>
          <p:nvPr/>
        </p:nvSpPr>
        <p:spPr>
          <a:xfrm>
            <a:off x="2228293" y="3640875"/>
            <a:ext cx="1429821" cy="143972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ts val="1260"/>
              </a:lnSpc>
            </a:pPr>
            <a:r>
              <a:rPr lang="en-US" sz="900" dirty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Propose potential solutions to address each challenge such as developing climate-resilient plant species, securing government funding, and engaging community volunteers.</a:t>
            </a:r>
            <a:endParaRPr lang="en-US" sz="1350" dirty="0"/>
          </a:p>
        </p:txBody>
      </p:sp>
      <p:sp>
        <p:nvSpPr>
          <p:cNvPr id="11" name="Object 10"/>
          <p:cNvSpPr/>
          <p:nvPr/>
        </p:nvSpPr>
        <p:spPr>
          <a:xfrm>
            <a:off x="3885229" y="3640876"/>
            <a:ext cx="1429821" cy="95981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ts val="1260"/>
              </a:lnSpc>
            </a:pPr>
            <a:r>
              <a:rPr lang="en-US" sz="900" dirty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Determine the most critical actions that need to be taken in the near-term to drive progress on urban greening in Victoria.</a:t>
            </a:r>
            <a:endParaRPr lang="en-US" sz="1350" dirty="0"/>
          </a:p>
        </p:txBody>
      </p:sp>
      <p:sp>
        <p:nvSpPr>
          <p:cNvPr id="14" name="Object 13"/>
          <p:cNvSpPr/>
          <p:nvPr/>
        </p:nvSpPr>
        <p:spPr>
          <a:xfrm>
            <a:off x="5542164" y="3640875"/>
            <a:ext cx="1429821" cy="1279751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ts val="1260"/>
              </a:lnSpc>
            </a:pPr>
            <a:r>
              <a:rPr lang="en-US" sz="900" dirty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Identify key performance indicators to measure progress over time such as number of new trees planted annually or increase in urban canopy cover.</a:t>
            </a:r>
            <a:endParaRPr lang="en-US" sz="135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0278671-A32A-577F-B6D7-286DF5FE3887}"/>
              </a:ext>
            </a:extLst>
          </p:cNvPr>
          <p:cNvGrpSpPr/>
          <p:nvPr/>
        </p:nvGrpSpPr>
        <p:grpSpPr>
          <a:xfrm>
            <a:off x="337259" y="1745593"/>
            <a:ext cx="8470371" cy="1815362"/>
            <a:chOff x="337259" y="2625358"/>
            <a:chExt cx="8470371" cy="1815362"/>
          </a:xfrm>
        </p:grpSpPr>
        <p:pic>
          <p:nvPicPr>
            <p:cNvPr id="3" name="Object 2" descr="preencoded.png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7259" y="2625358"/>
              <a:ext cx="1842627" cy="935597"/>
            </a:xfrm>
            <a:prstGeom prst="rect">
              <a:avLst/>
            </a:prstGeom>
          </p:spPr>
        </p:pic>
        <p:sp>
          <p:nvSpPr>
            <p:cNvPr id="4" name="Object 3"/>
            <p:cNvSpPr/>
            <p:nvPr/>
          </p:nvSpPr>
          <p:spPr>
            <a:xfrm>
              <a:off x="434945" y="2926624"/>
              <a:ext cx="1429821" cy="328307"/>
            </a:xfrm>
            <a:prstGeom prst="rect">
              <a:avLst/>
            </a:prstGeom>
            <a:noFill/>
          </p:spPr>
          <p:txBody>
            <a:bodyPr wrap="square" lIns="0" tIns="0" rIns="0" bIns="0" rtlCol="0" anchor="t"/>
            <a:lstStyle/>
            <a:p>
              <a:pPr algn="ctr">
                <a:lnSpc>
                  <a:spcPts val="1293"/>
                </a:lnSpc>
              </a:pPr>
              <a:r>
                <a:rPr lang="en-US" sz="1350" b="1" dirty="0"/>
                <a:t>Ideas	</a:t>
              </a:r>
            </a:p>
          </p:txBody>
        </p:sp>
        <p:pic>
          <p:nvPicPr>
            <p:cNvPr id="6" name="Object 5" descr="preencoded.png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994195" y="2625358"/>
              <a:ext cx="1842627" cy="935597"/>
            </a:xfrm>
            <a:prstGeom prst="rect">
              <a:avLst/>
            </a:prstGeom>
          </p:spPr>
        </p:pic>
        <p:pic>
          <p:nvPicPr>
            <p:cNvPr id="9" name="Object 8" descr="preencoded.png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651131" y="2625358"/>
              <a:ext cx="1842627" cy="935597"/>
            </a:xfrm>
            <a:prstGeom prst="rect">
              <a:avLst/>
            </a:prstGeom>
          </p:spPr>
        </p:pic>
        <p:pic>
          <p:nvPicPr>
            <p:cNvPr id="12" name="Object 11" descr="preencoded.png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308067" y="2625358"/>
              <a:ext cx="1842627" cy="935597"/>
            </a:xfrm>
            <a:prstGeom prst="rect">
              <a:avLst/>
            </a:prstGeom>
          </p:spPr>
        </p:pic>
        <p:pic>
          <p:nvPicPr>
            <p:cNvPr id="15" name="Object 14" descr="preencoded.png"/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965003" y="2625358"/>
              <a:ext cx="1842627" cy="935597"/>
            </a:xfrm>
            <a:prstGeom prst="rect">
              <a:avLst/>
            </a:prstGeom>
          </p:spPr>
        </p:pic>
        <p:sp>
          <p:nvSpPr>
            <p:cNvPr id="16" name="Object 15"/>
            <p:cNvSpPr/>
            <p:nvPr/>
          </p:nvSpPr>
          <p:spPr>
            <a:xfrm>
              <a:off x="7287660" y="2911314"/>
              <a:ext cx="1194137" cy="492461"/>
            </a:xfrm>
            <a:prstGeom prst="rect">
              <a:avLst/>
            </a:prstGeom>
            <a:noFill/>
          </p:spPr>
          <p:txBody>
            <a:bodyPr wrap="square" lIns="0" tIns="0" rIns="0" bIns="0" rtlCol="0" anchor="t"/>
            <a:lstStyle/>
            <a:p>
              <a:pPr algn="ctr">
                <a:lnSpc>
                  <a:spcPts val="1293"/>
                </a:lnSpc>
              </a:pPr>
              <a:r>
                <a:rPr lang="en-US" sz="1350" dirty="0">
                  <a:ea typeface="Montserrat" pitchFamily="34" charset="-122"/>
                  <a:cs typeface="Montserrat" pitchFamily="34" charset="-120"/>
                </a:rPr>
                <a:t>Analysis</a:t>
              </a:r>
            </a:p>
          </p:txBody>
        </p:sp>
        <p:sp>
          <p:nvSpPr>
            <p:cNvPr id="17" name="Object 16"/>
            <p:cNvSpPr/>
            <p:nvPr/>
          </p:nvSpPr>
          <p:spPr>
            <a:xfrm>
              <a:off x="7199100" y="3640876"/>
              <a:ext cx="1429821" cy="799844"/>
            </a:xfrm>
            <a:prstGeom prst="rect">
              <a:avLst/>
            </a:prstGeom>
            <a:noFill/>
          </p:spPr>
          <p:txBody>
            <a:bodyPr wrap="square" lIns="0" tIns="0" rIns="0" bIns="0" rtlCol="0" anchor="t"/>
            <a:lstStyle/>
            <a:p>
              <a:pPr>
                <a:lnSpc>
                  <a:spcPts val="1260"/>
                </a:lnSpc>
              </a:pPr>
              <a:r>
                <a:rPr lang="en-US" sz="900" dirty="0">
                  <a:solidFill>
                    <a:srgbClr val="FFFFFF">
                      <a:alpha val="90000"/>
                    </a:srgbClr>
                  </a:solidFill>
                  <a:latin typeface="Montserrat" pitchFamily="34" charset="0"/>
                  <a:ea typeface="Montserrat" pitchFamily="34" charset="-122"/>
                  <a:cs typeface="Montserrat" pitchFamily="34" charset="-120"/>
                </a:rPr>
                <a:t>Outline specific steps, owners, timelines, and resources required to execute the solutions and track the metrics.</a:t>
              </a:r>
              <a:endParaRPr lang="en-US" sz="1350" dirty="0"/>
            </a:p>
          </p:txBody>
        </p:sp>
        <p:sp>
          <p:nvSpPr>
            <p:cNvPr id="19" name="Object 3">
              <a:extLst>
                <a:ext uri="{FF2B5EF4-FFF2-40B4-BE49-F238E27FC236}">
                  <a16:creationId xmlns:a16="http://schemas.microsoft.com/office/drawing/2014/main" id="{35B89890-2496-E357-E3C6-D90B8CE78142}"/>
                </a:ext>
              </a:extLst>
            </p:cNvPr>
            <p:cNvSpPr/>
            <p:nvPr/>
          </p:nvSpPr>
          <p:spPr>
            <a:xfrm>
              <a:off x="2179886" y="2936471"/>
              <a:ext cx="1429821" cy="328307"/>
            </a:xfrm>
            <a:prstGeom prst="rect">
              <a:avLst/>
            </a:prstGeom>
            <a:noFill/>
          </p:spPr>
          <p:txBody>
            <a:bodyPr wrap="square" lIns="0" tIns="0" rIns="0" bIns="0" rtlCol="0" anchor="t"/>
            <a:lstStyle/>
            <a:p>
              <a:pPr algn="ctr">
                <a:lnSpc>
                  <a:spcPts val="1293"/>
                </a:lnSpc>
              </a:pPr>
              <a:r>
                <a:rPr lang="en-US" sz="1350" b="1" dirty="0"/>
                <a:t>Data Source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D24B2BB-34E2-40BC-B8F1-9E599CA5B985}"/>
                </a:ext>
              </a:extLst>
            </p:cNvPr>
            <p:cNvSpPr txBox="1"/>
            <p:nvPr/>
          </p:nvSpPr>
          <p:spPr>
            <a:xfrm>
              <a:off x="4060137" y="2846708"/>
              <a:ext cx="1110964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350" b="1" dirty="0"/>
                <a:t>Code/Debug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3F3FCBF-D083-19E0-DCAA-88925FB6AA91}"/>
                </a:ext>
              </a:extLst>
            </p:cNvPr>
            <p:cNvSpPr txBox="1"/>
            <p:nvPr/>
          </p:nvSpPr>
          <p:spPr>
            <a:xfrm>
              <a:off x="5658417" y="2857463"/>
              <a:ext cx="1197313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350" b="1" dirty="0"/>
                <a:t>Tools used</a:t>
              </a:r>
            </a:p>
          </p:txBody>
        </p:sp>
      </p:grp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E2BA736-0E32-3D9E-AA9C-B22AEBE0E6C5}"/>
              </a:ext>
            </a:extLst>
          </p:cNvPr>
          <p:cNvSpPr txBox="1">
            <a:spLocks/>
          </p:cNvSpPr>
          <p:nvPr/>
        </p:nvSpPr>
        <p:spPr>
          <a:xfrm>
            <a:off x="337259" y="2696126"/>
            <a:ext cx="7251539" cy="354802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Our Team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Trend Analysis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Conclusions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Recommendations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Lessons Learnt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Q &amp; A</a:t>
            </a:r>
          </a:p>
          <a:p>
            <a:pPr marL="0" indent="0">
              <a:buFont typeface="Arial"/>
              <a:buNone/>
            </a:pPr>
            <a:endParaRPr lang="en-US" dirty="0"/>
          </a:p>
          <a:p>
            <a:pPr marL="0" indent="0">
              <a:buFont typeface="Arial"/>
              <a:buNone/>
            </a:pP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8DF1FF0-1C56-589B-C230-6BE0F7B40F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63028" y="3134659"/>
            <a:ext cx="4973344" cy="28496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612083"/>
            <a:ext cx="9141714" cy="38243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3012"/>
              </a:lnSpc>
            </a:pPr>
            <a:r>
              <a:rPr lang="en-US" sz="4400" dirty="0">
                <a:solidFill>
                  <a:srgbClr val="003366"/>
                </a:solidFill>
                <a:latin typeface="+mj-lt"/>
                <a:ea typeface="+mj-ea"/>
                <a:cs typeface="+mj-cs"/>
              </a:rPr>
              <a:t>Benefits of Green Spaces</a:t>
            </a:r>
          </a:p>
        </p:txBody>
      </p:sp>
      <p:sp>
        <p:nvSpPr>
          <p:cNvPr id="3" name="Object 2"/>
          <p:cNvSpPr/>
          <p:nvPr/>
        </p:nvSpPr>
        <p:spPr>
          <a:xfrm>
            <a:off x="357099" y="1999964"/>
            <a:ext cx="2713946" cy="1749782"/>
          </a:xfrm>
          <a:prstGeom prst="rect">
            <a:avLst/>
          </a:prstGeom>
          <a:noFill/>
          <a:ln w="25400">
            <a:solidFill>
              <a:srgbClr val="62A8BB"/>
            </a:solidFill>
            <a:prstDash val="solid"/>
            <a:miter lim="800000"/>
          </a:ln>
        </p:spPr>
        <p:txBody>
          <a:bodyPr/>
          <a:lstStyle/>
          <a:p>
            <a:endParaRPr lang="en-AU" sz="1350"/>
          </a:p>
        </p:txBody>
      </p:sp>
      <p:sp>
        <p:nvSpPr>
          <p:cNvPr id="4" name="Object 3"/>
          <p:cNvSpPr/>
          <p:nvPr/>
        </p:nvSpPr>
        <p:spPr>
          <a:xfrm>
            <a:off x="571358" y="2162555"/>
            <a:ext cx="2592533" cy="2325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ts val="1832"/>
              </a:lnSpc>
            </a:pPr>
            <a:r>
              <a:rPr lang="en-US" dirty="0">
                <a:solidFill>
                  <a:srgbClr val="2A292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Improves Mental Health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Object 4"/>
          <p:cNvSpPr/>
          <p:nvPr/>
        </p:nvSpPr>
        <p:spPr>
          <a:xfrm>
            <a:off x="478512" y="2484513"/>
            <a:ext cx="2592533" cy="56979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ts val="1496"/>
              </a:lnSpc>
              <a:spcBef>
                <a:spcPts val="806"/>
              </a:spcBef>
            </a:pPr>
            <a:r>
              <a:rPr lang="en-US" sz="1400" dirty="0">
                <a:solidFill>
                  <a:srgbClr val="5A5A4C"/>
                </a:solidFill>
                <a:ea typeface="Montserrat" pitchFamily="34" charset="-122"/>
                <a:cs typeface="Montserrat" pitchFamily="34" charset="-120"/>
              </a:rPr>
              <a:t>Green spaces reduce stress, depression and anxiety, and improve mood and self-esteem.</a:t>
            </a:r>
            <a:endParaRPr lang="en-US" sz="1400" dirty="0"/>
          </a:p>
        </p:txBody>
      </p:sp>
      <p:sp>
        <p:nvSpPr>
          <p:cNvPr id="6" name="Object 5"/>
          <p:cNvSpPr/>
          <p:nvPr/>
        </p:nvSpPr>
        <p:spPr>
          <a:xfrm>
            <a:off x="3213884" y="1999964"/>
            <a:ext cx="2713946" cy="1749782"/>
          </a:xfrm>
          <a:prstGeom prst="rect">
            <a:avLst/>
          </a:prstGeom>
          <a:noFill/>
          <a:ln w="25400">
            <a:solidFill>
              <a:srgbClr val="62A8BB"/>
            </a:solidFill>
            <a:prstDash val="solid"/>
            <a:miter lim="800000"/>
          </a:ln>
        </p:spPr>
        <p:txBody>
          <a:bodyPr/>
          <a:lstStyle/>
          <a:p>
            <a:endParaRPr lang="en-AU" sz="1350"/>
          </a:p>
        </p:txBody>
      </p:sp>
      <p:sp>
        <p:nvSpPr>
          <p:cNvPr id="7" name="Object 6"/>
          <p:cNvSpPr/>
          <p:nvPr/>
        </p:nvSpPr>
        <p:spPr>
          <a:xfrm>
            <a:off x="3428143" y="2162555"/>
            <a:ext cx="2592533" cy="2325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ts val="1832"/>
              </a:lnSpc>
            </a:pPr>
            <a:r>
              <a:rPr lang="en-US" dirty="0">
                <a:solidFill>
                  <a:srgbClr val="2A2921"/>
                </a:solidFill>
                <a:ea typeface="Montserrat" pitchFamily="34" charset="-122"/>
                <a:cs typeface="Montserrat" pitchFamily="34" charset="-120"/>
              </a:rPr>
              <a:t>Supports </a:t>
            </a:r>
            <a:r>
              <a:rPr lang="en-US" dirty="0">
                <a:solidFill>
                  <a:srgbClr val="2A292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Physical</a:t>
            </a:r>
            <a:r>
              <a:rPr lang="en-US" dirty="0">
                <a:solidFill>
                  <a:srgbClr val="2A2921"/>
                </a:solidFill>
                <a:ea typeface="Montserrat" pitchFamily="34" charset="-122"/>
                <a:cs typeface="Montserrat" pitchFamily="34" charset="-120"/>
              </a:rPr>
              <a:t> Health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3274590" y="2499456"/>
            <a:ext cx="2592533" cy="75972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ts val="1496"/>
              </a:lnSpc>
              <a:spcBef>
                <a:spcPts val="806"/>
              </a:spcBef>
            </a:pPr>
            <a:r>
              <a:rPr lang="en-US" sz="1400" dirty="0">
                <a:solidFill>
                  <a:srgbClr val="5A5A4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Green spaces encourage physical activity and reduce rates of obesity, heart disease, diabetes and other chronic illnesses.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Object 8"/>
          <p:cNvSpPr/>
          <p:nvPr/>
        </p:nvSpPr>
        <p:spPr>
          <a:xfrm>
            <a:off x="6070670" y="1999964"/>
            <a:ext cx="2713946" cy="1749782"/>
          </a:xfrm>
          <a:prstGeom prst="rect">
            <a:avLst/>
          </a:prstGeom>
          <a:noFill/>
          <a:ln w="25400">
            <a:solidFill>
              <a:srgbClr val="62A8BB"/>
            </a:solidFill>
            <a:prstDash val="solid"/>
            <a:miter lim="800000"/>
          </a:ln>
        </p:spPr>
        <p:txBody>
          <a:bodyPr/>
          <a:lstStyle/>
          <a:p>
            <a:endParaRPr lang="en-AU" sz="1350"/>
          </a:p>
        </p:txBody>
      </p:sp>
      <p:sp>
        <p:nvSpPr>
          <p:cNvPr id="10" name="Object 9"/>
          <p:cNvSpPr/>
          <p:nvPr/>
        </p:nvSpPr>
        <p:spPr>
          <a:xfrm>
            <a:off x="6284929" y="2162555"/>
            <a:ext cx="2592533" cy="2325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ts val="1832"/>
              </a:lnSpc>
            </a:pPr>
            <a:r>
              <a:rPr lang="en-US" dirty="0">
                <a:solidFill>
                  <a:srgbClr val="2A292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Cleaner Air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Object 10"/>
          <p:cNvSpPr/>
          <p:nvPr/>
        </p:nvSpPr>
        <p:spPr>
          <a:xfrm>
            <a:off x="6142089" y="2494991"/>
            <a:ext cx="2592533" cy="75972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ts val="1496"/>
              </a:lnSpc>
              <a:spcBef>
                <a:spcPts val="806"/>
              </a:spcBef>
            </a:pPr>
            <a:r>
              <a:rPr lang="en-US" sz="1400" dirty="0">
                <a:solidFill>
                  <a:srgbClr val="5A5A4C"/>
                </a:solidFill>
                <a:ea typeface="Montserrat" pitchFamily="34" charset="-122"/>
                <a:cs typeface="Montserrat" pitchFamily="34" charset="-120"/>
              </a:rPr>
              <a:t>Trees and plants absorb air pollutants like carbon dioxide, sulfur dioxide and nitrogen dioxide.</a:t>
            </a:r>
            <a:endParaRPr lang="en-US" sz="1400" dirty="0"/>
          </a:p>
        </p:txBody>
      </p:sp>
      <p:sp>
        <p:nvSpPr>
          <p:cNvPr id="12" name="Object 11"/>
          <p:cNvSpPr/>
          <p:nvPr/>
        </p:nvSpPr>
        <p:spPr>
          <a:xfrm>
            <a:off x="357099" y="3892585"/>
            <a:ext cx="2713946" cy="1749782"/>
          </a:xfrm>
          <a:prstGeom prst="rect">
            <a:avLst/>
          </a:prstGeom>
          <a:noFill/>
          <a:ln w="25400">
            <a:solidFill>
              <a:srgbClr val="62A8BB"/>
            </a:solidFill>
            <a:prstDash val="solid"/>
            <a:miter lim="800000"/>
          </a:ln>
        </p:spPr>
        <p:txBody>
          <a:bodyPr/>
          <a:lstStyle/>
          <a:p>
            <a:endParaRPr lang="en-AU" sz="1350"/>
          </a:p>
        </p:txBody>
      </p:sp>
      <p:sp>
        <p:nvSpPr>
          <p:cNvPr id="13" name="Object 12"/>
          <p:cNvSpPr/>
          <p:nvPr/>
        </p:nvSpPr>
        <p:spPr>
          <a:xfrm>
            <a:off x="571358" y="4055176"/>
            <a:ext cx="2592533" cy="2325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ts val="1832"/>
              </a:lnSpc>
            </a:pPr>
            <a:r>
              <a:rPr lang="en-US" dirty="0">
                <a:solidFill>
                  <a:srgbClr val="2A2921"/>
                </a:solidFill>
                <a:ea typeface="Montserrat" pitchFamily="34" charset="-122"/>
                <a:cs typeface="Montserrat" pitchFamily="34" charset="-120"/>
              </a:rPr>
              <a:t>Mitigates Urban Heat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503509" y="4392076"/>
            <a:ext cx="2592533" cy="56979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ts val="1496"/>
              </a:lnSpc>
              <a:spcBef>
                <a:spcPts val="806"/>
              </a:spcBef>
            </a:pPr>
            <a:r>
              <a:rPr lang="en-US" sz="1400" dirty="0">
                <a:solidFill>
                  <a:srgbClr val="5A5A4C"/>
                </a:solidFill>
                <a:ea typeface="Montserrat" pitchFamily="34" charset="-122"/>
                <a:cs typeface="Montserrat" pitchFamily="34" charset="-120"/>
              </a:rPr>
              <a:t>Shaded green spaces cool the air through evapotranspiration and reduce urban heat island effects.</a:t>
            </a:r>
            <a:endParaRPr lang="en-US" sz="1400" dirty="0"/>
          </a:p>
        </p:txBody>
      </p:sp>
      <p:sp>
        <p:nvSpPr>
          <p:cNvPr id="15" name="Object 14"/>
          <p:cNvSpPr/>
          <p:nvPr/>
        </p:nvSpPr>
        <p:spPr>
          <a:xfrm>
            <a:off x="3213884" y="3892585"/>
            <a:ext cx="2713946" cy="1749782"/>
          </a:xfrm>
          <a:prstGeom prst="rect">
            <a:avLst/>
          </a:prstGeom>
          <a:noFill/>
          <a:ln w="25400">
            <a:solidFill>
              <a:srgbClr val="62A8BB"/>
            </a:solidFill>
            <a:prstDash val="solid"/>
            <a:miter lim="800000"/>
          </a:ln>
        </p:spPr>
        <p:txBody>
          <a:bodyPr/>
          <a:lstStyle/>
          <a:p>
            <a:endParaRPr lang="en-AU" sz="1350"/>
          </a:p>
        </p:txBody>
      </p:sp>
      <p:sp>
        <p:nvSpPr>
          <p:cNvPr id="16" name="Object 15"/>
          <p:cNvSpPr/>
          <p:nvPr/>
        </p:nvSpPr>
        <p:spPr>
          <a:xfrm>
            <a:off x="3428143" y="4055176"/>
            <a:ext cx="2592533" cy="2325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ts val="1832"/>
              </a:lnSpc>
            </a:pPr>
            <a:r>
              <a:rPr lang="en-US" dirty="0">
                <a:solidFill>
                  <a:srgbClr val="2A2921"/>
                </a:solidFill>
                <a:ea typeface="Montserrat" pitchFamily="34" charset="-122"/>
                <a:cs typeface="Montserrat" pitchFamily="34" charset="-120"/>
              </a:rPr>
              <a:t>Reduces Noise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3306730" y="4392076"/>
            <a:ext cx="2592533" cy="56979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ts val="1496"/>
              </a:lnSpc>
              <a:spcBef>
                <a:spcPts val="806"/>
              </a:spcBef>
            </a:pPr>
            <a:r>
              <a:rPr lang="en-US" sz="1400" dirty="0">
                <a:solidFill>
                  <a:srgbClr val="5A5A4C"/>
                </a:solidFill>
                <a:ea typeface="Montserrat" pitchFamily="34" charset="-122"/>
                <a:cs typeface="Montserrat" pitchFamily="34" charset="-120"/>
              </a:rPr>
              <a:t>Trees, shrubs and other vegetation absorb and block sound.</a:t>
            </a:r>
            <a:endParaRPr lang="en-US" sz="1400" dirty="0"/>
          </a:p>
        </p:txBody>
      </p:sp>
      <p:sp>
        <p:nvSpPr>
          <p:cNvPr id="18" name="Object 17"/>
          <p:cNvSpPr/>
          <p:nvPr/>
        </p:nvSpPr>
        <p:spPr>
          <a:xfrm>
            <a:off x="6070670" y="3892585"/>
            <a:ext cx="2713946" cy="1749782"/>
          </a:xfrm>
          <a:prstGeom prst="rect">
            <a:avLst/>
          </a:prstGeom>
          <a:noFill/>
          <a:ln w="25400">
            <a:solidFill>
              <a:srgbClr val="62A8BB"/>
            </a:solidFill>
            <a:prstDash val="solid"/>
            <a:miter lim="800000"/>
          </a:ln>
        </p:spPr>
        <p:txBody>
          <a:bodyPr/>
          <a:lstStyle/>
          <a:p>
            <a:endParaRPr lang="en-AU" sz="1350"/>
          </a:p>
        </p:txBody>
      </p:sp>
      <p:sp>
        <p:nvSpPr>
          <p:cNvPr id="19" name="Object 18"/>
          <p:cNvSpPr/>
          <p:nvPr/>
        </p:nvSpPr>
        <p:spPr>
          <a:xfrm>
            <a:off x="6284929" y="4055176"/>
            <a:ext cx="2592533" cy="2325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ts val="1832"/>
              </a:lnSpc>
            </a:pPr>
            <a:r>
              <a:rPr lang="en-US" dirty="0">
                <a:solidFill>
                  <a:srgbClr val="2A2921"/>
                </a:solidFill>
                <a:ea typeface="Montserrat" pitchFamily="34" charset="-122"/>
                <a:cs typeface="Montserrat" pitchFamily="34" charset="-120"/>
              </a:rPr>
              <a:t>Promotes Biodiversity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6142089" y="4392076"/>
            <a:ext cx="2592533" cy="56979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ts val="1496"/>
              </a:lnSpc>
              <a:spcBef>
                <a:spcPts val="806"/>
              </a:spcBef>
            </a:pPr>
            <a:r>
              <a:rPr lang="en-US" sz="1400" dirty="0">
                <a:solidFill>
                  <a:srgbClr val="5A5A4C"/>
                </a:solidFill>
                <a:ea typeface="Montserrat" pitchFamily="34" charset="-122"/>
                <a:cs typeface="Montserrat" pitchFamily="34" charset="-120"/>
              </a:rPr>
              <a:t>Green spaces provide habitat for diverse plants, insects, birds and other wildlife.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58F9C-C032-B95A-60DB-974DD7632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0337"/>
            <a:ext cx="8229600" cy="1143000"/>
          </a:xfrm>
        </p:spPr>
        <p:txBody>
          <a:bodyPr/>
          <a:lstStyle/>
          <a:p>
            <a:r>
              <a:rPr lang="en-AU" dirty="0">
                <a:solidFill>
                  <a:schemeClr val="tx2">
                    <a:lumMod val="75000"/>
                  </a:schemeClr>
                </a:solidFill>
              </a:rPr>
              <a:t>Area of Interest</a:t>
            </a:r>
          </a:p>
        </p:txBody>
      </p:sp>
      <p:pic>
        <p:nvPicPr>
          <p:cNvPr id="5" name="Content Placeholder 4" descr="A map with many colored circles&#10;&#10;Description automatically generated">
            <a:extLst>
              <a:ext uri="{FF2B5EF4-FFF2-40B4-BE49-F238E27FC236}">
                <a16:creationId xmlns:a16="http://schemas.microsoft.com/office/drawing/2014/main" id="{E6132EF4-ECA1-8FB9-8847-C4F47BCFBF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5290" y="977223"/>
            <a:ext cx="8933420" cy="5720440"/>
          </a:xfrm>
        </p:spPr>
      </p:pic>
    </p:spTree>
    <p:extLst>
      <p:ext uri="{BB962C8B-B14F-4D97-AF65-F5344CB8AC3E}">
        <p14:creationId xmlns:p14="http://schemas.microsoft.com/office/powerpoint/2010/main" val="366985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6EACA-BC38-AFDC-D708-E142A0C48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tx2">
                    <a:lumMod val="75000"/>
                  </a:schemeClr>
                </a:solidFill>
              </a:rPr>
              <a:t>Breakdown of public spaces</a:t>
            </a:r>
          </a:p>
        </p:txBody>
      </p:sp>
      <p:pic>
        <p:nvPicPr>
          <p:cNvPr id="5" name="Content Placeholder 4" descr="A pie chart with text&#10;&#10;Description automatically generated">
            <a:extLst>
              <a:ext uri="{FF2B5EF4-FFF2-40B4-BE49-F238E27FC236}">
                <a16:creationId xmlns:a16="http://schemas.microsoft.com/office/drawing/2014/main" id="{D8B63721-28A1-FE89-BC53-DD2AD4C3C0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2880" y="1783080"/>
            <a:ext cx="4389120" cy="3291840"/>
          </a:xfrm>
        </p:spPr>
      </p:pic>
      <p:pic>
        <p:nvPicPr>
          <p:cNvPr id="8" name="Picture 7" descr="A pie chart with text on it&#10;&#10;Description automatically generated">
            <a:extLst>
              <a:ext uri="{FF2B5EF4-FFF2-40B4-BE49-F238E27FC236}">
                <a16:creationId xmlns:a16="http://schemas.microsoft.com/office/drawing/2014/main" id="{3C3E53BF-F961-70CF-7372-65610C1A86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8542" y="1783080"/>
            <a:ext cx="4572012" cy="342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457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blue and white rectangular object with black lines&#10;&#10;Description automatically generated with medium confidence">
            <a:extLst>
              <a:ext uri="{FF2B5EF4-FFF2-40B4-BE49-F238E27FC236}">
                <a16:creationId xmlns:a16="http://schemas.microsoft.com/office/drawing/2014/main" id="{647AB055-C150-B71D-5761-50B46056C5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1382469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313" y="69812"/>
            <a:ext cx="8768687" cy="1143000"/>
          </a:xfrm>
        </p:spPr>
        <p:txBody>
          <a:bodyPr>
            <a:normAutofit fontScale="90000"/>
          </a:bodyPr>
          <a:lstStyle/>
          <a:p>
            <a:pPr>
              <a:defRPr sz="4400">
                <a:solidFill>
                  <a:srgbClr val="003366"/>
                </a:solidFill>
              </a:defRPr>
            </a:pPr>
            <a:r>
              <a:rPr lang="en-AU" dirty="0"/>
              <a:t>Compare LGA and Public Open Spaces</a:t>
            </a:r>
            <a:endParaRPr dirty="0"/>
          </a:p>
        </p:txBody>
      </p:sp>
      <p:pic>
        <p:nvPicPr>
          <p:cNvPr id="6" name="Content Placeholder 5" descr="A graph of a number of blue bars&#10;&#10;Description automatically generated with medium confidence">
            <a:extLst>
              <a:ext uri="{FF2B5EF4-FFF2-40B4-BE49-F238E27FC236}">
                <a16:creationId xmlns:a16="http://schemas.microsoft.com/office/drawing/2014/main" id="{FA6DB5D1-906B-EFF4-A566-A8A2F442A7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4862" y="843148"/>
            <a:ext cx="6379388" cy="601485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F2B13E-4C76-C074-35D4-A1E19D4D4A81}"/>
              </a:ext>
            </a:extLst>
          </p:cNvPr>
          <p:cNvSpPr txBox="1"/>
          <p:nvPr/>
        </p:nvSpPr>
        <p:spPr>
          <a:xfrm>
            <a:off x="6816438" y="1650669"/>
            <a:ext cx="190005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Top 5:</a:t>
            </a:r>
            <a:endParaRPr lang="en-AU" sz="16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dirty="0"/>
              <a:t>Yarra Ranges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dirty="0"/>
              <a:t>Casey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dirty="0"/>
              <a:t>Mornington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dirty="0"/>
              <a:t>Hume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dirty="0"/>
              <a:t>Whittlesea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AU" dirty="0"/>
          </a:p>
          <a:p>
            <a:r>
              <a:rPr lang="en-AU" sz="2000" b="1" dirty="0"/>
              <a:t>Bottom 5: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dirty="0"/>
              <a:t>Mitchell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dirty="0"/>
              <a:t>Bayside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dirty="0"/>
              <a:t>Glen Eira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dirty="0"/>
              <a:t>Stonnington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dirty="0"/>
              <a:t>Yarra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A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313" y="69812"/>
            <a:ext cx="8768687" cy="1058344"/>
          </a:xfrm>
        </p:spPr>
        <p:txBody>
          <a:bodyPr>
            <a:normAutofit/>
          </a:bodyPr>
          <a:lstStyle/>
          <a:p>
            <a:pPr>
              <a:defRPr sz="4400">
                <a:solidFill>
                  <a:srgbClr val="003366"/>
                </a:solidFill>
              </a:defRPr>
            </a:pPr>
            <a:r>
              <a:rPr lang="en-AU" dirty="0"/>
              <a:t>LGAs and their Population Density</a:t>
            </a:r>
            <a:endParaRPr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192138E-EECC-1A78-9172-D2D77FD51F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097280"/>
            <a:ext cx="7155305" cy="5690907"/>
          </a:xfr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8898F4A-4867-B0D3-A73F-E1644602E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688443"/>
              </p:ext>
            </p:extLst>
          </p:nvPr>
        </p:nvGraphicFramePr>
        <p:xfrm>
          <a:off x="7155304" y="1767840"/>
          <a:ext cx="1988695" cy="399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8695">
                  <a:extLst>
                    <a:ext uri="{9D8B030D-6E8A-4147-A177-3AD203B41FA5}">
                      <a16:colId xmlns:a16="http://schemas.microsoft.com/office/drawing/2014/main" val="3546930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Top 5: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Port Phillip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Yarra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Melbourne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Stonnington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Glen Eira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Bottom 5: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Mitchell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Yarra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Ranges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Cardinia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Nillumbik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Mornington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7874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020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313" y="69812"/>
            <a:ext cx="8768687" cy="1143000"/>
          </a:xfrm>
        </p:spPr>
        <p:txBody>
          <a:bodyPr>
            <a:normAutofit/>
          </a:bodyPr>
          <a:lstStyle/>
          <a:p>
            <a:pPr>
              <a:defRPr sz="4400">
                <a:solidFill>
                  <a:srgbClr val="003366"/>
                </a:solidFill>
              </a:defRPr>
            </a:pPr>
            <a:r>
              <a:rPr lang="en-AU" dirty="0"/>
              <a:t>Compare LGA and types of schools</a:t>
            </a:r>
            <a:endParaRPr dirty="0"/>
          </a:p>
        </p:txBody>
      </p:sp>
      <p:pic>
        <p:nvPicPr>
          <p:cNvPr id="8" name="Content Placeholder 7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639371F5-4E85-C95F-7506-6B12A5B2DD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212812"/>
            <a:ext cx="9144000" cy="4876800"/>
          </a:xfrm>
        </p:spPr>
      </p:pic>
    </p:spTree>
    <p:extLst>
      <p:ext uri="{BB962C8B-B14F-4D97-AF65-F5344CB8AC3E}">
        <p14:creationId xmlns:p14="http://schemas.microsoft.com/office/powerpoint/2010/main" val="3004503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1890</TotalTime>
  <Words>787</Words>
  <Application>Microsoft Office PowerPoint</Application>
  <PresentationFormat>On-screen Show (4:3)</PresentationFormat>
  <Paragraphs>189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Arial</vt:lpstr>
      <vt:lpstr>Calibri</vt:lpstr>
      <vt:lpstr>Montserrat</vt:lpstr>
      <vt:lpstr>Wingdings</vt:lpstr>
      <vt:lpstr>Office Theme</vt:lpstr>
      <vt:lpstr>Where to live in Melbourne?</vt:lpstr>
      <vt:lpstr>PowerPoint Presentation</vt:lpstr>
      <vt:lpstr>PowerPoint Presentation</vt:lpstr>
      <vt:lpstr>Area of Interest</vt:lpstr>
      <vt:lpstr>Breakdown of public spaces</vt:lpstr>
      <vt:lpstr>PowerPoint Presentation</vt:lpstr>
      <vt:lpstr>Compare LGA and Public Open Spaces</vt:lpstr>
      <vt:lpstr>LGAs and their Population Density</vt:lpstr>
      <vt:lpstr>Compare LGA and types of schools</vt:lpstr>
      <vt:lpstr>PowerPoint Presentation</vt:lpstr>
      <vt:lpstr>PowerPoint Presentation</vt:lpstr>
      <vt:lpstr>Compare schools to LGA and open spaces</vt:lpstr>
      <vt:lpstr>Conclusions and Recommendations</vt:lpstr>
      <vt:lpstr>Lessons Learnt</vt:lpstr>
      <vt:lpstr>Q &amp; A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Educational Landscape: Schools and City Populations in Victoria, Australia</dc:title>
  <dc:subject/>
  <dc:creator>Rui Liu</dc:creator>
  <cp:keywords/>
  <dc:description>generated using python-pptx</dc:description>
  <cp:lastModifiedBy>Robertson, John</cp:lastModifiedBy>
  <cp:revision>15</cp:revision>
  <dcterms:created xsi:type="dcterms:W3CDTF">2013-01-27T09:14:16Z</dcterms:created>
  <dcterms:modified xsi:type="dcterms:W3CDTF">2024-02-11T13:03:00Z</dcterms:modified>
  <cp:category/>
</cp:coreProperties>
</file>