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6" r:id="rId4"/>
    <p:sldId id="273" r:id="rId5"/>
    <p:sldId id="274" r:id="rId6"/>
    <p:sldId id="272" r:id="rId7"/>
    <p:sldId id="260" r:id="rId8"/>
    <p:sldId id="271" r:id="rId9"/>
    <p:sldId id="269" r:id="rId10"/>
    <p:sldId id="270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DAD4B-D503-4568-BB74-7843C0CB657A}" v="18" dt="2024-02-07T12:38:1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3325" autoAdjust="0"/>
  </p:normalViewPr>
  <p:slideViewPr>
    <p:cSldViewPr snapToGrid="0" snapToObjects="1">
      <p:cViewPr varScale="1">
        <p:scale>
          <a:sx n="83" d="100"/>
          <a:sy n="83" d="100"/>
        </p:scale>
        <p:origin x="31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D1C0-1F46-4C96-A529-E7446B738FFE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087D-094B-4121-A536-202E43873E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Mitchell, Kingston, Hume and </a:t>
            </a:r>
            <a:r>
              <a:rPr lang="en-US" dirty="0" err="1"/>
              <a:t>Yarra</a:t>
            </a:r>
            <a:r>
              <a:rPr lang="en-US" dirty="0"/>
              <a:t> Ranges located well outside the Melbourne Metro LGA area. Would not be considered suitable for a family or person moving there who’s after a good balance between availability of inner-city services and public spaces.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3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4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9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 different types of schools per LGA.</a:t>
            </a:r>
          </a:p>
          <a:p>
            <a:r>
              <a:rPr lang="en-AU" dirty="0"/>
              <a:t>Families with kids would prefer buying a property which is near schools due to</a:t>
            </a:r>
          </a:p>
          <a:p>
            <a:r>
              <a:rPr lang="en-AU" dirty="0"/>
              <a:t>-improved investment returns </a:t>
            </a:r>
          </a:p>
          <a:p>
            <a:r>
              <a:rPr lang="en-AU" dirty="0"/>
              <a:t>-easy accessibility to schools</a:t>
            </a:r>
          </a:p>
          <a:p>
            <a:r>
              <a:rPr lang="en-AU" dirty="0"/>
              <a:t>-Safer neighbourhood</a:t>
            </a:r>
          </a:p>
          <a:p>
            <a:r>
              <a:rPr lang="en-AU" dirty="0"/>
              <a:t>-Sense of community</a:t>
            </a:r>
          </a:p>
          <a:p>
            <a:endParaRPr lang="en-AU" dirty="0"/>
          </a:p>
          <a:p>
            <a:r>
              <a:rPr lang="en-AU" dirty="0"/>
              <a:t>Cons</a:t>
            </a:r>
          </a:p>
          <a:p>
            <a:r>
              <a:rPr lang="en-AU" dirty="0"/>
              <a:t>-Noisy</a:t>
            </a:r>
          </a:p>
          <a:p>
            <a:r>
              <a:rPr lang="en-AU" dirty="0"/>
              <a:t>-Traffic</a:t>
            </a:r>
          </a:p>
          <a:p>
            <a:r>
              <a:rPr lang="en-AU" dirty="0"/>
              <a:t>-Parking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8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evident with the above graph that Casey has the greatest number of open spaces and schools.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14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749" y="0"/>
            <a:ext cx="3863561" cy="631026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4400">
                <a:solidFill>
                  <a:srgbClr val="003366"/>
                </a:solidFill>
              </a:defRPr>
            </a:pPr>
            <a:r>
              <a:rPr lang="en-AU" sz="5400" dirty="0">
                <a:solidFill>
                  <a:schemeClr val="accent3">
                    <a:lumMod val="75000"/>
                  </a:schemeClr>
                </a:solidFill>
              </a:rPr>
              <a:t>Where to live in Melbourne?</a:t>
            </a:r>
          </a:p>
        </p:txBody>
      </p:sp>
      <p:pic>
        <p:nvPicPr>
          <p:cNvPr id="21" name="Picture 20" descr="Houses in an area">
            <a:extLst>
              <a:ext uri="{FF2B5EF4-FFF2-40B4-BE49-F238E27FC236}">
                <a16:creationId xmlns:a16="http://schemas.microsoft.com/office/drawing/2014/main" id="{45084E8A-C6F8-6729-F29C-06E73ACF5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6" r="32504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schools to LGA and open spaces</a:t>
            </a:r>
            <a:endParaRPr dirty="0"/>
          </a:p>
        </p:txBody>
      </p:sp>
      <p:pic>
        <p:nvPicPr>
          <p:cNvPr id="11" name="Content Placeholder 10" descr="A chart with colored dots&#10;&#10;Description automatically generated">
            <a:extLst>
              <a:ext uri="{FF2B5EF4-FFF2-40B4-BE49-F238E27FC236}">
                <a16:creationId xmlns:a16="http://schemas.microsoft.com/office/drawing/2014/main" id="{4AD0163B-E614-77EC-1B11-048EF215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203" y="995422"/>
            <a:ext cx="9152204" cy="5852687"/>
          </a:xfrm>
        </p:spPr>
      </p:pic>
    </p:spTree>
    <p:extLst>
      <p:ext uri="{BB962C8B-B14F-4D97-AF65-F5344CB8AC3E}">
        <p14:creationId xmlns:p14="http://schemas.microsoft.com/office/powerpoint/2010/main" val="70635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Conclusions and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It was evident from our project the LGA with the highest density of population will have a greater number of parks.</a:t>
            </a:r>
          </a:p>
          <a:p>
            <a:r>
              <a:rPr lang="en-AU" sz="2000" dirty="0"/>
              <a:t>Other factors like schools also play an important role in decision making.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>
              <a:lnSpc>
                <a:spcPts val="3012"/>
              </a:lnSpc>
              <a:buNone/>
            </a:pPr>
            <a:r>
              <a:rPr lang="en-AU" dirty="0">
                <a:solidFill>
                  <a:srgbClr val="003366"/>
                </a:solidFill>
              </a:rPr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Our quest to retrieve data</a:t>
            </a:r>
          </a:p>
          <a:p>
            <a:r>
              <a:rPr lang="en-AU" sz="2000" dirty="0"/>
              <a:t>Knowledge sharing </a:t>
            </a:r>
          </a:p>
          <a:p>
            <a:r>
              <a:rPr lang="en-AU" sz="2000" dirty="0"/>
              <a:t>Teamwork</a:t>
            </a:r>
          </a:p>
          <a:p>
            <a:r>
              <a:rPr lang="en-AU" sz="2000" dirty="0"/>
              <a:t>Collaboration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28" y="878186"/>
            <a:ext cx="8229600" cy="3639493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sz="9600" dirty="0"/>
              <a:t>Q &amp; A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9117"/>
            <a:ext cx="8229600" cy="1143000"/>
          </a:xfrm>
        </p:spPr>
        <p:txBody>
          <a:bodyPr>
            <a:no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96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1358" y="923452"/>
            <a:ext cx="9141714" cy="588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AU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Our Journey – Our Story</a:t>
            </a:r>
            <a:r>
              <a:rPr lang="en-US" sz="239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Challenges</a:t>
            </a:r>
            <a:endParaRPr lang="en-US" sz="1350" dirty="0"/>
          </a:p>
        </p:txBody>
      </p:sp>
      <p:sp>
        <p:nvSpPr>
          <p:cNvPr id="5" name="Object 4"/>
          <p:cNvSpPr/>
          <p:nvPr/>
        </p:nvSpPr>
        <p:spPr>
          <a:xfrm>
            <a:off x="571358" y="3640875"/>
            <a:ext cx="1429821" cy="11197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 the major challenges facing urban greening efforts in Victoria such as climate change, population growth, and lack of funding.</a:t>
            </a:r>
            <a:endParaRPr lang="en-US" sz="1350" dirty="0"/>
          </a:p>
        </p:txBody>
      </p:sp>
      <p:sp>
        <p:nvSpPr>
          <p:cNvPr id="8" name="Object 7"/>
          <p:cNvSpPr/>
          <p:nvPr/>
        </p:nvSpPr>
        <p:spPr>
          <a:xfrm>
            <a:off x="2228293" y="3640875"/>
            <a:ext cx="1429821" cy="14397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potential solutions to address each challenge such as developing climate-resilient plant species, securing government funding, and engaging community volunteers.</a:t>
            </a:r>
            <a:endParaRPr lang="en-US" sz="1350" dirty="0"/>
          </a:p>
        </p:txBody>
      </p:sp>
      <p:sp>
        <p:nvSpPr>
          <p:cNvPr id="11" name="Object 10"/>
          <p:cNvSpPr/>
          <p:nvPr/>
        </p:nvSpPr>
        <p:spPr>
          <a:xfrm>
            <a:off x="3885229" y="3640876"/>
            <a:ext cx="1429821" cy="9598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most critical actions that need to be taken in the near-term to drive progress on urban greening in Victoria.</a:t>
            </a:r>
            <a:endParaRPr lang="en-US" sz="1350" dirty="0"/>
          </a:p>
        </p:txBody>
      </p:sp>
      <p:sp>
        <p:nvSpPr>
          <p:cNvPr id="14" name="Object 13"/>
          <p:cNvSpPr/>
          <p:nvPr/>
        </p:nvSpPr>
        <p:spPr>
          <a:xfrm>
            <a:off x="5542164" y="3640875"/>
            <a:ext cx="1429821" cy="12797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key performance indicators to measure progress over time such as number of new trees planted annually or increase in urban canopy cover.</a:t>
            </a:r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78671-A32A-577F-B6D7-286DF5FE3887}"/>
              </a:ext>
            </a:extLst>
          </p:cNvPr>
          <p:cNvGrpSpPr/>
          <p:nvPr/>
        </p:nvGrpSpPr>
        <p:grpSpPr>
          <a:xfrm>
            <a:off x="337259" y="1745593"/>
            <a:ext cx="8470371" cy="1815362"/>
            <a:chOff x="337259" y="2625358"/>
            <a:chExt cx="8470371" cy="1815362"/>
          </a:xfrm>
        </p:grpSpPr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259" y="2625358"/>
              <a:ext cx="1842627" cy="935597"/>
            </a:xfrm>
            <a:prstGeom prst="rect">
              <a:avLst/>
            </a:prstGeom>
          </p:spPr>
        </p:pic>
        <p:sp>
          <p:nvSpPr>
            <p:cNvPr id="4" name="Object 3"/>
            <p:cNvSpPr/>
            <p:nvPr/>
          </p:nvSpPr>
          <p:spPr>
            <a:xfrm>
              <a:off x="434945" y="2926624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Ideas	</a:t>
              </a:r>
            </a:p>
          </p:txBody>
        </p:sp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4195" y="2625358"/>
              <a:ext cx="1842627" cy="935597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51131" y="2625358"/>
              <a:ext cx="1842627" cy="935597"/>
            </a:xfrm>
            <a:prstGeom prst="rect">
              <a:avLst/>
            </a:prstGeom>
          </p:spPr>
        </p:pic>
        <p:pic>
          <p:nvPicPr>
            <p:cNvPr id="12" name="Object 11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8067" y="2625358"/>
              <a:ext cx="1842627" cy="935597"/>
            </a:xfrm>
            <a:prstGeom prst="rect">
              <a:avLst/>
            </a:prstGeom>
          </p:spPr>
        </p:pic>
        <p:pic>
          <p:nvPicPr>
            <p:cNvPr id="15" name="Object 14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65003" y="2625358"/>
              <a:ext cx="1842627" cy="935597"/>
            </a:xfrm>
            <a:prstGeom prst="rect">
              <a:avLst/>
            </a:prstGeom>
          </p:spPr>
        </p:pic>
        <p:sp>
          <p:nvSpPr>
            <p:cNvPr id="16" name="Object 15"/>
            <p:cNvSpPr/>
            <p:nvPr/>
          </p:nvSpPr>
          <p:spPr>
            <a:xfrm>
              <a:off x="7287660" y="2911314"/>
              <a:ext cx="1194137" cy="4924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dirty="0">
                  <a:ea typeface="Montserrat" pitchFamily="34" charset="-122"/>
                  <a:cs typeface="Montserrat" pitchFamily="34" charset="-120"/>
                </a:rPr>
                <a:t>Analysis</a:t>
              </a:r>
            </a:p>
          </p:txBody>
        </p:sp>
        <p:sp>
          <p:nvSpPr>
            <p:cNvPr id="17" name="Object 16"/>
            <p:cNvSpPr/>
            <p:nvPr/>
          </p:nvSpPr>
          <p:spPr>
            <a:xfrm>
              <a:off x="7199100" y="3640876"/>
              <a:ext cx="1429821" cy="79984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ts val="1260"/>
                </a:lnSpc>
              </a:pPr>
              <a:r>
                <a:rPr lang="en-US" sz="900" dirty="0">
                  <a:solidFill>
                    <a:srgbClr val="FFFFFF">
                      <a:alpha val="90000"/>
                    </a:srgbClr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Outline specific steps, owners, timelines, and resources required to execute the solutions and track the metrics.</a:t>
              </a:r>
              <a:endParaRPr lang="en-US" sz="1350" dirty="0"/>
            </a:p>
          </p:txBody>
        </p:sp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35B89890-2496-E357-E3C6-D90B8CE78142}"/>
                </a:ext>
              </a:extLst>
            </p:cNvPr>
            <p:cNvSpPr/>
            <p:nvPr/>
          </p:nvSpPr>
          <p:spPr>
            <a:xfrm>
              <a:off x="2179886" y="2936471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Data 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24B2BB-34E2-40BC-B8F1-9E599CA5B985}"/>
                </a:ext>
              </a:extLst>
            </p:cNvPr>
            <p:cNvSpPr txBox="1"/>
            <p:nvPr/>
          </p:nvSpPr>
          <p:spPr>
            <a:xfrm>
              <a:off x="4060137" y="2846708"/>
              <a:ext cx="11109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Code/Debug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F3FCBF-D083-19E0-DCAA-88925FB6AA91}"/>
                </a:ext>
              </a:extLst>
            </p:cNvPr>
            <p:cNvSpPr txBox="1"/>
            <p:nvPr/>
          </p:nvSpPr>
          <p:spPr>
            <a:xfrm>
              <a:off x="5658417" y="2857463"/>
              <a:ext cx="11973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Tools used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2BA736-0E32-3D9E-AA9C-B22AEBE0E6C5}"/>
              </a:ext>
            </a:extLst>
          </p:cNvPr>
          <p:cNvSpPr txBox="1">
            <a:spLocks/>
          </p:cNvSpPr>
          <p:nvPr/>
        </p:nvSpPr>
        <p:spPr>
          <a:xfrm>
            <a:off x="337259" y="2696126"/>
            <a:ext cx="7251539" cy="3548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Trend Analysis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Lessons Learnt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F1FF0-1C56-589B-C230-6BE0F7B40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028" y="3134659"/>
            <a:ext cx="4973344" cy="284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12083"/>
            <a:ext cx="9141714" cy="3824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US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Benefits of Green Spaces</a:t>
            </a:r>
          </a:p>
        </p:txBody>
      </p:sp>
      <p:sp>
        <p:nvSpPr>
          <p:cNvPr id="3" name="Object 2"/>
          <p:cNvSpPr/>
          <p:nvPr/>
        </p:nvSpPr>
        <p:spPr>
          <a:xfrm>
            <a:off x="357099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4" name="Object 3"/>
          <p:cNvSpPr/>
          <p:nvPr/>
        </p:nvSpPr>
        <p:spPr>
          <a:xfrm>
            <a:off x="571358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Mental Health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8512" y="2484513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reduce stress, depression and anxiety, and improve mood and self-esteem.</a:t>
            </a:r>
            <a:endParaRPr lang="en-US" sz="1400" dirty="0"/>
          </a:p>
        </p:txBody>
      </p:sp>
      <p:sp>
        <p:nvSpPr>
          <p:cNvPr id="6" name="Object 5"/>
          <p:cNvSpPr/>
          <p:nvPr/>
        </p:nvSpPr>
        <p:spPr>
          <a:xfrm>
            <a:off x="3213884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7" name="Object 6"/>
          <p:cNvSpPr/>
          <p:nvPr/>
        </p:nvSpPr>
        <p:spPr>
          <a:xfrm>
            <a:off x="3428143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Supports </a:t>
            </a:r>
            <a:r>
              <a:rPr lang="en-US" dirty="0">
                <a:solidFill>
                  <a:srgbClr val="2A292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4590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spaces encourage physical activity and reduce rates of obesity, heart disease, diabetes and other chronic illnesses.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070670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0" name="Object 9"/>
          <p:cNvSpPr/>
          <p:nvPr/>
        </p:nvSpPr>
        <p:spPr>
          <a:xfrm>
            <a:off x="6284929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 Air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142089" y="2494991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 and plants absorb air pollutants like carbon dioxide, sulfur dioxide and nitrogen dioxide.</a:t>
            </a:r>
            <a:endParaRPr lang="en-US" sz="1400" dirty="0"/>
          </a:p>
        </p:txBody>
      </p:sp>
      <p:sp>
        <p:nvSpPr>
          <p:cNvPr id="12" name="Object 11"/>
          <p:cNvSpPr/>
          <p:nvPr/>
        </p:nvSpPr>
        <p:spPr>
          <a:xfrm>
            <a:off x="357099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3" name="Object 12"/>
          <p:cNvSpPr/>
          <p:nvPr/>
        </p:nvSpPr>
        <p:spPr>
          <a:xfrm>
            <a:off x="571358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Mitigates Urban Heat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0350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Shaded green spaces cool the air through evapotranspiration and reduce urban heat island effects.</a:t>
            </a:r>
            <a:endParaRPr lang="en-US" sz="1400" dirty="0"/>
          </a:p>
        </p:txBody>
      </p:sp>
      <p:sp>
        <p:nvSpPr>
          <p:cNvPr id="15" name="Object 14"/>
          <p:cNvSpPr/>
          <p:nvPr/>
        </p:nvSpPr>
        <p:spPr>
          <a:xfrm>
            <a:off x="3213884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6" name="Object 15"/>
          <p:cNvSpPr/>
          <p:nvPr/>
        </p:nvSpPr>
        <p:spPr>
          <a:xfrm>
            <a:off x="3428143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Reduces Noise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306730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Trees, shrubs and other vegetation absorb and block sound.</a:t>
            </a:r>
            <a:endParaRPr lang="en-US" sz="1400" dirty="0"/>
          </a:p>
        </p:txBody>
      </p:sp>
      <p:sp>
        <p:nvSpPr>
          <p:cNvPr id="18" name="Object 17"/>
          <p:cNvSpPr/>
          <p:nvPr/>
        </p:nvSpPr>
        <p:spPr>
          <a:xfrm>
            <a:off x="6070670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9" name="Object 18"/>
          <p:cNvSpPr/>
          <p:nvPr/>
        </p:nvSpPr>
        <p:spPr>
          <a:xfrm>
            <a:off x="6284929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Promotes Biodiversity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14208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provide habitat for diverse plants, insects, birds and other wildlife.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CA-BC38-AFDC-D708-E142A0C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????</a:t>
            </a:r>
          </a:p>
        </p:txBody>
      </p:sp>
      <p:pic>
        <p:nvPicPr>
          <p:cNvPr id="5" name="Content Placeholder 4" descr="A pie chart with text&#10;&#10;Description automatically generated">
            <a:extLst>
              <a:ext uri="{FF2B5EF4-FFF2-40B4-BE49-F238E27FC236}">
                <a16:creationId xmlns:a16="http://schemas.microsoft.com/office/drawing/2014/main" id="{D8B63721-28A1-FE89-BC53-DD2AD4C3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783080"/>
            <a:ext cx="4389120" cy="3291840"/>
          </a:xfrm>
        </p:spPr>
      </p:pic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C3E53BF-F961-70CF-7372-65610C1A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42" y="1783080"/>
            <a:ext cx="4572012" cy="34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FC4-BDEB-6AE4-6322-CB0B6759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 descr="A blue and whit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647AB055-C150-B71D-5761-50B46056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1089"/>
            <a:ext cx="9144000" cy="5526911"/>
          </a:xfrm>
        </p:spPr>
      </p:pic>
    </p:spTree>
    <p:extLst>
      <p:ext uri="{BB962C8B-B14F-4D97-AF65-F5344CB8AC3E}">
        <p14:creationId xmlns:p14="http://schemas.microsoft.com/office/powerpoint/2010/main" val="138246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F9C-C032-B95A-60DB-974DD763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AU" dirty="0"/>
              <a:t>The API view</a:t>
            </a:r>
          </a:p>
        </p:txBody>
      </p:sp>
      <p:pic>
        <p:nvPicPr>
          <p:cNvPr id="5" name="Content Placeholder 4" descr="A map with many colored circles&#10;&#10;Description automatically generated">
            <a:extLst>
              <a:ext uri="{FF2B5EF4-FFF2-40B4-BE49-F238E27FC236}">
                <a16:creationId xmlns:a16="http://schemas.microsoft.com/office/drawing/2014/main" id="{E6132EF4-ECA1-8FB9-8847-C4F47BC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90" y="977223"/>
            <a:ext cx="8933420" cy="5720440"/>
          </a:xfrm>
        </p:spPr>
      </p:pic>
    </p:spTree>
    <p:extLst>
      <p:ext uri="{BB962C8B-B14F-4D97-AF65-F5344CB8AC3E}">
        <p14:creationId xmlns:p14="http://schemas.microsoft.com/office/powerpoint/2010/main" val="36698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Public Open Spaces</a:t>
            </a:r>
            <a:endParaRPr dirty="0"/>
          </a:p>
        </p:txBody>
      </p:sp>
      <p:pic>
        <p:nvPicPr>
          <p:cNvPr id="10" name="Content Placeholder 9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399CB185-BBF0-5622-E547-D57FE56C3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20" y="978408"/>
            <a:ext cx="8631936" cy="557784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LGAs and their population</a:t>
            </a:r>
            <a:endParaRPr dirty="0"/>
          </a:p>
        </p:txBody>
      </p:sp>
      <p:pic>
        <p:nvPicPr>
          <p:cNvPr id="6" name="Content Placeholder 5" descr="A graph of blue bars with black text">
            <a:extLst>
              <a:ext uri="{FF2B5EF4-FFF2-40B4-BE49-F238E27FC236}">
                <a16:creationId xmlns:a16="http://schemas.microsoft.com/office/drawing/2014/main" id="{9A609EC7-E79E-C140-0604-2F989655D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312" y="1005841"/>
            <a:ext cx="8558375" cy="5688217"/>
          </a:xfrm>
        </p:spPr>
      </p:pic>
    </p:spTree>
    <p:extLst>
      <p:ext uri="{BB962C8B-B14F-4D97-AF65-F5344CB8AC3E}">
        <p14:creationId xmlns:p14="http://schemas.microsoft.com/office/powerpoint/2010/main" val="2630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types of schools</a:t>
            </a:r>
            <a:endParaRPr dirty="0"/>
          </a:p>
        </p:txBody>
      </p:sp>
      <p:pic>
        <p:nvPicPr>
          <p:cNvPr id="6" name="Content Placeholder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5F5FFB0-2FBA-D044-9588-95AAED02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608" y="1075473"/>
            <a:ext cx="8577072" cy="5712715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D5A25D-B732-79A3-E3DC-E7C5C9D43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2812"/>
            <a:ext cx="9144000" cy="54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518</Words>
  <Application>Microsoft Office PowerPoint</Application>
  <PresentationFormat>On-screen Show (4:3)</PresentationFormat>
  <Paragraphs>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Montserrat</vt:lpstr>
      <vt:lpstr>Wingdings</vt:lpstr>
      <vt:lpstr>Office Theme</vt:lpstr>
      <vt:lpstr>Where to live in Melbourne?</vt:lpstr>
      <vt:lpstr>PowerPoint Presentation</vt:lpstr>
      <vt:lpstr>PowerPoint Presentation</vt:lpstr>
      <vt:lpstr>????</vt:lpstr>
      <vt:lpstr>PowerPoint Presentation</vt:lpstr>
      <vt:lpstr>The API view</vt:lpstr>
      <vt:lpstr>Compare LGA and Public Open Spaces</vt:lpstr>
      <vt:lpstr>LGAs and their population</vt:lpstr>
      <vt:lpstr>Compare LGA and types of schools</vt:lpstr>
      <vt:lpstr>Compare schools to LGA and open spaces</vt:lpstr>
      <vt:lpstr>Conclusions and Recommendations</vt:lpstr>
      <vt:lpstr>Lessons Learnt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Landscape: Schools and City Populations in Victoria, Australia</dc:title>
  <dc:subject/>
  <dc:creator>Rui Liu</dc:creator>
  <cp:keywords/>
  <dc:description>generated using python-pptx</dc:description>
  <cp:lastModifiedBy>Robertson, John</cp:lastModifiedBy>
  <cp:revision>6</cp:revision>
  <dcterms:created xsi:type="dcterms:W3CDTF">2013-01-27T09:14:16Z</dcterms:created>
  <dcterms:modified xsi:type="dcterms:W3CDTF">2024-02-08T08:50:18Z</dcterms:modified>
  <cp:category/>
</cp:coreProperties>
</file>