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08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70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71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2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1048673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1048675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76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77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8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1048679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1048649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50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1048651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36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1048637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bg object 16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39075" y="123825"/>
            <a:ext cx="1143000" cy="342900"/>
          </a:xfrm>
          <a:prstGeom prst="rect">
            <a:avLst/>
          </a:prstGeom>
        </p:spPr>
      </p:pic>
      <p:sp>
        <p:nvSpPr>
          <p:cNvPr id="1048576" name="bg object 17"/>
          <p:cNvSpPr/>
          <p:nvPr/>
        </p:nvSpPr>
        <p:spPr>
          <a:xfrm>
            <a:off x="7591425" y="85725"/>
            <a:ext cx="171450" cy="409575"/>
          </a:xfrm>
          <a:custGeom>
            <a:avLst/>
            <a:gdLst/>
            <a:ahLst/>
            <a:cxnLst/>
            <a:rect l="l" t="t" r="r" b="b"/>
            <a:pathLst>
              <a:path w="171450" h="409575">
                <a:moveTo>
                  <a:pt x="171450" y="0"/>
                </a:moveTo>
                <a:lnTo>
                  <a:pt x="0" y="0"/>
                </a:lnTo>
                <a:lnTo>
                  <a:pt x="0" y="409575"/>
                </a:lnTo>
                <a:lnTo>
                  <a:pt x="171450" y="409575"/>
                </a:lnTo>
                <a:lnTo>
                  <a:pt x="171450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8"/>
          <p:cNvSpPr/>
          <p:nvPr/>
        </p:nvSpPr>
        <p:spPr>
          <a:xfrm>
            <a:off x="7439025" y="85725"/>
            <a:ext cx="104775" cy="409575"/>
          </a:xfrm>
          <a:custGeom>
            <a:avLst/>
            <a:gdLst/>
            <a:ahLst/>
            <a:cxnLst/>
            <a:rect l="l" t="t" r="r" b="b"/>
            <a:pathLst>
              <a:path w="104775" h="409575">
                <a:moveTo>
                  <a:pt x="104775" y="0"/>
                </a:moveTo>
                <a:lnTo>
                  <a:pt x="0" y="0"/>
                </a:lnTo>
                <a:lnTo>
                  <a:pt x="0" y="409575"/>
                </a:lnTo>
                <a:lnTo>
                  <a:pt x="104775" y="409575"/>
                </a:lnTo>
                <a:lnTo>
                  <a:pt x="10477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9"/>
          <p:cNvSpPr/>
          <p:nvPr/>
        </p:nvSpPr>
        <p:spPr>
          <a:xfrm>
            <a:off x="0" y="5086350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9144000" y="0"/>
                </a:moveTo>
                <a:lnTo>
                  <a:pt x="0" y="0"/>
                </a:lnTo>
                <a:lnTo>
                  <a:pt x="0" y="57148"/>
                </a:lnTo>
                <a:lnTo>
                  <a:pt x="9144000" y="57148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20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7286625" y="0"/>
                </a:moveTo>
                <a:lnTo>
                  <a:pt x="0" y="0"/>
                </a:lnTo>
                <a:lnTo>
                  <a:pt x="0" y="409575"/>
                </a:lnTo>
                <a:lnTo>
                  <a:pt x="7286625" y="409575"/>
                </a:lnTo>
                <a:lnTo>
                  <a:pt x="728662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1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0" y="409575"/>
                </a:moveTo>
                <a:lnTo>
                  <a:pt x="7286625" y="409575"/>
                </a:lnTo>
                <a:lnTo>
                  <a:pt x="7286625" y="0"/>
                </a:lnTo>
                <a:lnTo>
                  <a:pt x="0" y="0"/>
                </a:lnTo>
                <a:lnTo>
                  <a:pt x="0" y="409575"/>
                </a:lnTo>
                <a:close/>
              </a:path>
            </a:pathLst>
          </a:custGeom>
          <a:ln w="25400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Holder 2"/>
          <p:cNvSpPr>
            <a:spLocks noGrp="1"/>
          </p:cNvSpPr>
          <p:nvPr>
            <p:ph type="title"/>
          </p:nvPr>
        </p:nvSpPr>
        <p:spPr>
          <a:xfrm>
            <a:off x="3823589" y="586740"/>
            <a:ext cx="1496821" cy="39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1048582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533400" y="-1620188"/>
            <a:ext cx="9144000" cy="5143500"/>
            <a:chOff x="0" y="0"/>
            <a:chExt cx="9144000" cy="5143500"/>
          </a:xfrm>
        </p:grpSpPr>
        <p:pic>
          <p:nvPicPr>
            <p:cNvPr id="2097153" name="object 3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048591" name="object 4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6296025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296025" y="3962400"/>
                  </a:lnTo>
                  <a:lnTo>
                    <a:pt x="6296025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2" name="object 5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0" y="3962400"/>
                  </a:moveTo>
                  <a:lnTo>
                    <a:pt x="6296025" y="3962400"/>
                  </a:lnTo>
                  <a:lnTo>
                    <a:pt x="6296025" y="0"/>
                  </a:lnTo>
                  <a:lnTo>
                    <a:pt x="0" y="0"/>
                  </a:lnTo>
                  <a:lnTo>
                    <a:pt x="0" y="3962400"/>
                  </a:lnTo>
                  <a:close/>
                </a:path>
              </a:pathLst>
            </a:custGeom>
            <a:ln w="25400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4" name="object 6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225" y="438115"/>
              <a:ext cx="8386826" cy="4691126"/>
            </a:xfrm>
            <a:prstGeom prst="rect">
              <a:avLst/>
            </a:prstGeom>
          </p:spPr>
        </p:pic>
        <p:sp>
          <p:nvSpPr>
            <p:cNvPr id="1048593" name="object 7"/>
            <p:cNvSpPr/>
            <p:nvPr/>
          </p:nvSpPr>
          <p:spPr>
            <a:xfrm>
              <a:off x="1041664" y="1375878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6981825" y="0"/>
                  </a:moveTo>
                  <a:lnTo>
                    <a:pt x="0" y="0"/>
                  </a:lnTo>
                  <a:lnTo>
                    <a:pt x="0" y="3457575"/>
                  </a:lnTo>
                  <a:lnTo>
                    <a:pt x="6981825" y="3457575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594" name="object 8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0" y="3457575"/>
                  </a:moveTo>
                  <a:lnTo>
                    <a:pt x="6981825" y="3457575"/>
                  </a:lnTo>
                  <a:lnTo>
                    <a:pt x="6981825" y="0"/>
                  </a:lnTo>
                  <a:lnTo>
                    <a:pt x="0" y="0"/>
                  </a:lnTo>
                  <a:lnTo>
                    <a:pt x="0" y="34575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5" name="object 9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57150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57150" y="447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6" name="object 10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0" y="447675"/>
                  </a:moveTo>
                  <a:lnTo>
                    <a:pt x="57150" y="447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447675"/>
                  </a:lnTo>
                  <a:close/>
                </a:path>
              </a:pathLst>
            </a:custGeom>
            <a:ln w="25400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7" name="object 11"/>
          <p:cNvSpPr txBox="1">
            <a:spLocks noGrp="1"/>
          </p:cNvSpPr>
          <p:nvPr>
            <p:ph type="title"/>
          </p:nvPr>
        </p:nvSpPr>
        <p:spPr>
          <a:xfrm>
            <a:off x="2110485" y="2276157"/>
            <a:ext cx="48837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EXT</a:t>
            </a:r>
            <a:r>
              <a:rPr sz="2000" b="1" spc="-70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GEN</a:t>
            </a:r>
            <a:r>
              <a:rPr sz="2000" b="1" spc="-70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E</a:t>
            </a:r>
            <a:r>
              <a:rPr sz="2000" b="1" spc="-95" dirty="0">
                <a:solidFill>
                  <a:srgbClr val="161D22"/>
                </a:solidFill>
                <a:latin typeface="Arial"/>
                <a:cs typeface="Arial"/>
              </a:rPr>
              <a:t>M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L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OY</a:t>
            </a:r>
            <a:r>
              <a:rPr sz="2000" b="1" spc="-25" dirty="0">
                <a:solidFill>
                  <a:srgbClr val="161D22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B</a:t>
            </a:r>
            <a:r>
              <a:rPr sz="2000" b="1" spc="40" dirty="0">
                <a:solidFill>
                  <a:srgbClr val="161D22"/>
                </a:solidFill>
                <a:latin typeface="Arial"/>
                <a:cs typeface="Arial"/>
              </a:rPr>
              <a:t>I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L</a:t>
            </a:r>
            <a:r>
              <a:rPr sz="2000" b="1" spc="-35" dirty="0">
                <a:solidFill>
                  <a:srgbClr val="161D22"/>
                </a:solidFill>
                <a:latin typeface="Arial"/>
                <a:cs typeface="Arial"/>
              </a:rPr>
              <a:t>I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T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Y</a:t>
            </a:r>
            <a:r>
              <a:rPr sz="2000" b="1" spc="-185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R</a:t>
            </a:r>
            <a:r>
              <a:rPr sz="2000" b="1" spc="20" dirty="0">
                <a:solidFill>
                  <a:srgbClr val="161D22"/>
                </a:solidFill>
                <a:latin typeface="Arial"/>
                <a:cs typeface="Arial"/>
              </a:rPr>
              <a:t>OG</a:t>
            </a:r>
            <a:r>
              <a:rPr sz="2000" b="1" spc="55" dirty="0">
                <a:solidFill>
                  <a:srgbClr val="161D22"/>
                </a:solidFill>
                <a:latin typeface="Arial"/>
                <a:cs typeface="Arial"/>
              </a:rPr>
              <a:t>R</a:t>
            </a:r>
            <a:r>
              <a:rPr sz="2000" b="1" spc="-25" dirty="0">
                <a:solidFill>
                  <a:srgbClr val="161D22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161D22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48598" name="object 12"/>
          <p:cNvSpPr txBox="1"/>
          <p:nvPr/>
        </p:nvSpPr>
        <p:spPr>
          <a:xfrm>
            <a:off x="2622550" y="2824797"/>
            <a:ext cx="38188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0" dirty="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sz="2000" spc="35" dirty="0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ing</a:t>
            </a:r>
            <a:r>
              <a:rPr sz="2000" spc="-185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161D22"/>
                </a:solidFill>
                <a:latin typeface="Arial MT"/>
                <a:cs typeface="Arial MT"/>
              </a:rPr>
              <a:t> f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u</a:t>
            </a:r>
            <a:r>
              <a:rPr sz="2000" spc="35" dirty="0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ure</a:t>
            </a:r>
            <a:r>
              <a:rPr sz="2000" spc="5" dirty="0">
                <a:solidFill>
                  <a:srgbClr val="161D22"/>
                </a:solidFill>
                <a:latin typeface="Arial MT"/>
                <a:cs typeface="Arial MT"/>
              </a:rPr>
              <a:t>-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sz="2000" spc="5" dirty="0">
                <a:solidFill>
                  <a:srgbClr val="161D22"/>
                </a:solidFill>
                <a:latin typeface="Arial MT"/>
                <a:cs typeface="Arial MT"/>
              </a:rPr>
              <a:t>d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y</a:t>
            </a:r>
            <a:r>
              <a:rPr sz="2000" spc="-150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161D22"/>
                </a:solidFill>
                <a:latin typeface="Arial MT"/>
                <a:cs typeface="Arial MT"/>
              </a:rPr>
              <a:t>w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sz="2000" spc="40" dirty="0">
                <a:solidFill>
                  <a:srgbClr val="161D22"/>
                </a:solidFill>
                <a:latin typeface="Arial MT"/>
                <a:cs typeface="Arial MT"/>
              </a:rPr>
              <a:t>k</a:t>
            </a:r>
            <a:r>
              <a:rPr sz="2000" spc="-35" dirty="0">
                <a:solidFill>
                  <a:srgbClr val="161D22"/>
                </a:solidFill>
                <a:latin typeface="Arial MT"/>
                <a:cs typeface="Arial MT"/>
              </a:rPr>
              <a:t>f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sz="2000" spc="40" dirty="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48599" name="object 13"/>
          <p:cNvSpPr txBox="1"/>
          <p:nvPr/>
        </p:nvSpPr>
        <p:spPr>
          <a:xfrm>
            <a:off x="1083627" y="3682301"/>
            <a:ext cx="10820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Arial MT"/>
                <a:cs typeface="Arial MT"/>
              </a:rPr>
              <a:t>Team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Members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48600" name="object 14"/>
          <p:cNvSpPr txBox="1"/>
          <p:nvPr/>
        </p:nvSpPr>
        <p:spPr>
          <a:xfrm>
            <a:off x="1175067" y="3950652"/>
            <a:ext cx="221488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10" dirty="0">
                <a:latin typeface="Arial MT"/>
                <a:cs typeface="Arial MT"/>
              </a:rPr>
              <a:t>Student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Name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:</a:t>
            </a:r>
            <a:r>
              <a:rPr lang="en-IN" sz="1100" spc="-35" dirty="0">
                <a:latin typeface="Arial MT"/>
                <a:cs typeface="Arial MT"/>
              </a:rPr>
              <a:t> </a:t>
            </a:r>
            <a:r>
              <a:rPr lang="en-US" altLang="en-GB" sz="1100" spc="-35" dirty="0">
                <a:latin typeface="Arial MT"/>
                <a:cs typeface="Arial MT"/>
              </a:rPr>
              <a:t>Rakesh Krishnan.M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048601" name="object 15"/>
          <p:cNvSpPr txBox="1"/>
          <p:nvPr/>
        </p:nvSpPr>
        <p:spPr>
          <a:xfrm>
            <a:off x="1175067" y="4150995"/>
            <a:ext cx="2637790" cy="349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sz="1100" spc="-10" dirty="0">
                <a:latin typeface="Arial MT"/>
                <a:cs typeface="Arial MT"/>
              </a:rPr>
              <a:t>Student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ID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: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NM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ID: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ts val="1300"/>
              </a:lnSpc>
            </a:pPr>
            <a:r>
              <a:rPr sz="1100" spc="-15" dirty="0">
                <a:latin typeface="Arial MT"/>
                <a:cs typeface="Arial MT"/>
              </a:rPr>
              <a:t>au</a:t>
            </a:r>
            <a:r>
              <a:rPr lang="en-US" altLang="en-GB" sz="1100" spc="-15" dirty="0">
                <a:latin typeface="Arial MT"/>
                <a:cs typeface="Arial MT"/>
              </a:rPr>
              <a:t>110621104018</a:t>
            </a:r>
            <a:r>
              <a:rPr sz="1100" spc="-15" dirty="0">
                <a:latin typeface="Arial MT"/>
                <a:cs typeface="Arial MT"/>
              </a:rPr>
              <a:t>/REG.NO:</a:t>
            </a:r>
            <a:r>
              <a:rPr lang="en-US" altLang="en-GB" sz="1100" spc="-15" dirty="0">
                <a:latin typeface="Arial MT"/>
                <a:cs typeface="Arial MT"/>
              </a:rPr>
              <a:t>110621104018</a:t>
            </a:r>
            <a:endParaRPr lang="zh-CN" altLang="en-US"/>
          </a:p>
        </p:txBody>
      </p:sp>
      <p:grpSp>
        <p:nvGrpSpPr>
          <p:cNvPr id="20" name="object 16"/>
          <p:cNvGrpSpPr/>
          <p:nvPr/>
        </p:nvGrpSpPr>
        <p:grpSpPr>
          <a:xfrm>
            <a:off x="1562157" y="-124041"/>
            <a:ext cx="6024880" cy="2711450"/>
            <a:chOff x="1109662" y="1209675"/>
            <a:chExt cx="6024880" cy="2711450"/>
          </a:xfrm>
        </p:grpSpPr>
        <p:sp>
          <p:nvSpPr>
            <p:cNvPr id="1048602" name="object 17"/>
            <p:cNvSpPr/>
            <p:nvPr/>
          </p:nvSpPr>
          <p:spPr>
            <a:xfrm>
              <a:off x="1109662" y="3919537"/>
              <a:ext cx="5951855" cy="0"/>
            </a:xfrm>
            <a:custGeom>
              <a:avLst/>
              <a:gdLst/>
              <a:ahLst/>
              <a:cxnLst/>
              <a:rect l="l" t="t" r="r" b="b"/>
              <a:pathLst>
                <a:path w="5951855">
                  <a:moveTo>
                    <a:pt x="0" y="0"/>
                  </a:moveTo>
                  <a:lnTo>
                    <a:pt x="1986597" y="0"/>
                  </a:lnTo>
                </a:path>
                <a:path w="5951855">
                  <a:moveTo>
                    <a:pt x="4591113" y="0"/>
                  </a:moveTo>
                  <a:lnTo>
                    <a:pt x="595141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Dot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5" name="object 18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325" y="1247775"/>
              <a:ext cx="1143000" cy="666750"/>
            </a:xfrm>
            <a:prstGeom prst="rect">
              <a:avLst/>
            </a:prstGeom>
          </p:spPr>
        </p:pic>
        <p:pic>
          <p:nvPicPr>
            <p:cNvPr id="2097156" name="object 19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7950" y="1209675"/>
              <a:ext cx="676275" cy="666750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4300" y="1285875"/>
              <a:ext cx="1590675" cy="514350"/>
            </a:xfrm>
            <a:prstGeom prst="rect">
              <a:avLst/>
            </a:prstGeom>
          </p:spPr>
        </p:pic>
      </p:grpSp>
      <p:sp>
        <p:nvSpPr>
          <p:cNvPr id="1048603" name="object 21"/>
          <p:cNvSpPr txBox="1"/>
          <p:nvPr/>
        </p:nvSpPr>
        <p:spPr>
          <a:xfrm>
            <a:off x="5681090" y="3667061"/>
            <a:ext cx="9772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Arial MT"/>
                <a:cs typeface="Arial MT"/>
              </a:rPr>
              <a:t>C</a:t>
            </a:r>
            <a:r>
              <a:rPr sz="1200" dirty="0">
                <a:latin typeface="Arial MT"/>
                <a:cs typeface="Arial MT"/>
              </a:rPr>
              <a:t>o</a:t>
            </a:r>
            <a:r>
              <a:rPr sz="1200" spc="-45" dirty="0">
                <a:latin typeface="Arial MT"/>
                <a:cs typeface="Arial MT"/>
              </a:rPr>
              <a:t>ll</a:t>
            </a:r>
            <a:r>
              <a:rPr sz="1200" dirty="0">
                <a:latin typeface="Arial MT"/>
                <a:cs typeface="Arial MT"/>
              </a:rPr>
              <a:t>ege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N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m</a:t>
            </a:r>
            <a:r>
              <a:rPr sz="1200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48604" name="object 22"/>
          <p:cNvSpPr txBox="1"/>
          <p:nvPr/>
        </p:nvSpPr>
        <p:spPr>
          <a:xfrm>
            <a:off x="4842372" y="3953509"/>
            <a:ext cx="2892425" cy="3460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altLang="en-GB" sz="1100" spc="15" dirty="0">
                <a:latin typeface="Arial MT"/>
                <a:cs typeface="Arial MT"/>
              </a:rPr>
              <a:t>INDIRA INS</a:t>
            </a:r>
            <a:r>
              <a:rPr lang="en-US" altLang="en-GB" sz="1100" spc="70" dirty="0">
                <a:latin typeface="Arial MT"/>
                <a:cs typeface="Arial MT"/>
              </a:rPr>
              <a:t>TITUTE OF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-55" dirty="0">
                <a:latin typeface="Arial MT"/>
                <a:cs typeface="Arial MT"/>
              </a:rPr>
              <a:t>N</a:t>
            </a:r>
            <a:r>
              <a:rPr sz="1100" spc="-35" dirty="0">
                <a:latin typeface="Arial MT"/>
                <a:cs typeface="Arial MT"/>
              </a:rPr>
              <a:t>G</a:t>
            </a:r>
            <a:r>
              <a:rPr sz="1100" spc="-85" dirty="0">
                <a:latin typeface="Arial MT"/>
                <a:cs typeface="Arial MT"/>
              </a:rPr>
              <a:t>I</a:t>
            </a:r>
            <a:r>
              <a:rPr sz="1100" spc="-50" dirty="0">
                <a:latin typeface="Arial MT"/>
                <a:cs typeface="Arial MT"/>
              </a:rPr>
              <a:t>N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10" dirty="0">
                <a:latin typeface="Arial MT"/>
                <a:cs typeface="Arial MT"/>
              </a:rPr>
              <a:t>E</a:t>
            </a:r>
            <a:r>
              <a:rPr sz="1100" spc="25" dirty="0">
                <a:latin typeface="Arial MT"/>
                <a:cs typeface="Arial MT"/>
              </a:rPr>
              <a:t>R</a:t>
            </a:r>
            <a:r>
              <a:rPr sz="1100" spc="-85" dirty="0">
                <a:latin typeface="Arial MT"/>
                <a:cs typeface="Arial MT"/>
              </a:rPr>
              <a:t>I</a:t>
            </a:r>
            <a:r>
              <a:rPr sz="1100" spc="-50" dirty="0">
                <a:latin typeface="Arial MT"/>
                <a:cs typeface="Arial MT"/>
              </a:rPr>
              <a:t>N</a:t>
            </a:r>
            <a:r>
              <a:rPr sz="1100" spc="20" dirty="0">
                <a:latin typeface="Arial MT"/>
                <a:cs typeface="Arial MT"/>
              </a:rPr>
              <a:t>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lang="en-US" altLang="en-GB" sz="1100" dirty="0">
                <a:latin typeface="Arial MT"/>
                <a:cs typeface="Arial MT"/>
              </a:rPr>
              <a:t>AND TECHNOLOGY </a:t>
            </a:r>
            <a:r>
              <a:rPr sz="1100" spc="25" dirty="0">
                <a:latin typeface="Arial MT"/>
                <a:cs typeface="Arial MT"/>
              </a:rPr>
              <a:t>C</a:t>
            </a:r>
            <a:r>
              <a:rPr sz="1100" spc="40" dirty="0">
                <a:latin typeface="Arial MT"/>
                <a:cs typeface="Arial MT"/>
              </a:rPr>
              <a:t>O</a:t>
            </a:r>
            <a:r>
              <a:rPr sz="1100" spc="-15" dirty="0">
                <a:latin typeface="Arial MT"/>
                <a:cs typeface="Arial MT"/>
              </a:rPr>
              <a:t>LL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-35" dirty="0">
                <a:latin typeface="Arial MT"/>
                <a:cs typeface="Arial MT"/>
              </a:rPr>
              <a:t>G</a:t>
            </a:r>
            <a:r>
              <a:rPr sz="1100" spc="15" dirty="0">
                <a:latin typeface="Arial MT"/>
                <a:cs typeface="Arial MT"/>
              </a:rPr>
              <a:t>E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1048645" name="object 3"/>
          <p:cNvSpPr txBox="1"/>
          <p:nvPr/>
        </p:nvSpPr>
        <p:spPr>
          <a:xfrm>
            <a:off x="82867" y="626173"/>
            <a:ext cx="8402955" cy="393446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sz="1550" b="1" spc="30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550">
              <a:latin typeface="Arial"/>
              <a:cs typeface="Arial"/>
            </a:endParaRPr>
          </a:p>
          <a:p>
            <a:pPr marL="314325" indent="-172085">
              <a:lnSpc>
                <a:spcPct val="100000"/>
              </a:lnSpc>
              <a:spcBef>
                <a:spcPts val="1435"/>
              </a:spcBef>
              <a:buSzPct val="93548"/>
              <a:buAutoNum type="arabicPeriod"/>
              <a:tabLst>
                <a:tab pos="314960" algn="l"/>
              </a:tabLst>
            </a:pPr>
            <a:r>
              <a:rPr sz="1550" b="1" dirty="0">
                <a:latin typeface="Arial"/>
                <a:cs typeface="Arial"/>
              </a:rPr>
              <a:t>User</a:t>
            </a:r>
            <a:r>
              <a:rPr sz="1550" b="1" spc="30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Model</a:t>
            </a:r>
            <a:r>
              <a:rPr sz="1550" spc="5" dirty="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48260">
              <a:lnSpc>
                <a:spcPts val="165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includes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representing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profiles,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preferences,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listening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history,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within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application.</a:t>
            </a:r>
            <a:endParaRPr sz="1400">
              <a:latin typeface="Arial MT"/>
              <a:cs typeface="Arial MT"/>
            </a:endParaRPr>
          </a:p>
          <a:p>
            <a:pPr marL="142875" marR="328295">
              <a:lnSpc>
                <a:spcPts val="1650"/>
              </a:lnSpc>
              <a:spcBef>
                <a:spcPts val="8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customized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playlists,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content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delivery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based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individual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preferences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behavior.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enhances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engagement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satisfaction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3548"/>
              <a:buAutoNum type="arabicPeriod" startAt="2"/>
              <a:tabLst>
                <a:tab pos="314325" algn="l"/>
              </a:tabLst>
            </a:pPr>
            <a:r>
              <a:rPr sz="1550" b="1" spc="15" dirty="0">
                <a:latin typeface="Arial"/>
                <a:cs typeface="Arial"/>
              </a:rPr>
              <a:t>Content</a:t>
            </a:r>
            <a:r>
              <a:rPr sz="1550" b="1" spc="-1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Mode</a:t>
            </a:r>
            <a:r>
              <a:rPr sz="1550" spc="-5" dirty="0">
                <a:latin typeface="Arial MT"/>
                <a:cs typeface="Arial MT"/>
              </a:rPr>
              <a:t>l:</a:t>
            </a:r>
            <a:endParaRPr sz="1550">
              <a:latin typeface="Arial MT"/>
              <a:cs typeface="Arial MT"/>
            </a:endParaRPr>
          </a:p>
          <a:p>
            <a:pPr marL="142875">
              <a:lnSpc>
                <a:spcPct val="100000"/>
              </a:lnSpc>
              <a:spcBef>
                <a:spcPts val="2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Represents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tracks,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albums,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artists,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genres,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associated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metadata.</a:t>
            </a:r>
            <a:endParaRPr sz="1400">
              <a:latin typeface="Arial MT"/>
              <a:cs typeface="Arial MT"/>
            </a:endParaRPr>
          </a:p>
          <a:p>
            <a:pPr marL="142875" marR="165100">
              <a:lnSpc>
                <a:spcPts val="1650"/>
              </a:lnSpc>
              <a:spcBef>
                <a:spcPts val="13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Efficient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organization,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search,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retrieval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content.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Enables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features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playlists,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recommendations,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discovery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experiences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3548"/>
              <a:buAutoNum type="arabicPeriod" startAt="3"/>
              <a:tabLst>
                <a:tab pos="314325" algn="l"/>
              </a:tabLst>
            </a:pPr>
            <a:r>
              <a:rPr sz="1550" b="1" spc="20" dirty="0">
                <a:latin typeface="Arial"/>
                <a:cs typeface="Arial"/>
              </a:rPr>
              <a:t>Performance</a:t>
            </a:r>
            <a:r>
              <a:rPr sz="1550" b="1" spc="-5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Model</a:t>
            </a:r>
            <a:r>
              <a:rPr sz="1550" spc="5" dirty="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127635">
              <a:lnSpc>
                <a:spcPts val="165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Monitoring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analyzing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metrics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server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response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times,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page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load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times,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streaming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latency,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network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bandwidth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usage.</a:t>
            </a:r>
            <a:endParaRPr sz="1400">
              <a:latin typeface="Arial MT"/>
              <a:cs typeface="Arial MT"/>
            </a:endParaRPr>
          </a:p>
          <a:p>
            <a:pPr marL="142875" marR="5080">
              <a:lnSpc>
                <a:spcPts val="1660"/>
              </a:lnSpc>
              <a:spcBef>
                <a:spcPts val="7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Identification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bottlenecks,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resource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optimization,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improvement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system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scalability.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Ensures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responsive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experience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48646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5"/>
          <p:cNvSpPr txBox="1"/>
          <p:nvPr/>
        </p:nvSpPr>
        <p:spPr>
          <a:xfrm>
            <a:off x="217487" y="4812359"/>
            <a:ext cx="500380" cy="1314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4865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H</a:t>
            </a:r>
            <a:r>
              <a:rPr spc="-65" dirty="0"/>
              <a:t>o</a:t>
            </a:r>
            <a:r>
              <a:rPr spc="15" dirty="0"/>
              <a:t>m</a:t>
            </a:r>
            <a:r>
              <a:rPr spc="-65" dirty="0"/>
              <a:t>epag</a:t>
            </a:r>
            <a:r>
              <a:rPr dirty="0"/>
              <a:t>e</a:t>
            </a:r>
          </a:p>
        </p:txBody>
      </p:sp>
      <p:pic>
        <p:nvPicPr>
          <p:cNvPr id="2097171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5" y="1390650"/>
            <a:ext cx="780097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48655" name="object 3"/>
          <p:cNvSpPr txBox="1"/>
          <p:nvPr/>
        </p:nvSpPr>
        <p:spPr>
          <a:xfrm>
            <a:off x="3906901" y="807148"/>
            <a:ext cx="13366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10" dirty="0">
                <a:latin typeface="Arial"/>
                <a:cs typeface="Arial"/>
              </a:rPr>
              <a:t>About-Us-Page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097172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9675" y="1057275"/>
            <a:ext cx="6724650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 txBox="1"/>
          <p:nvPr/>
        </p:nvSpPr>
        <p:spPr>
          <a:xfrm>
            <a:off x="171450" y="129857"/>
            <a:ext cx="4337050" cy="75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b="1" spc="15" dirty="0">
                <a:latin typeface="Arial"/>
                <a:cs typeface="Arial"/>
              </a:rPr>
              <a:t>Service-Page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097173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0" y="952500"/>
            <a:ext cx="7362825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48658" name="object 3"/>
          <p:cNvSpPr txBox="1"/>
          <p:nvPr/>
        </p:nvSpPr>
        <p:spPr>
          <a:xfrm>
            <a:off x="3763645" y="828357"/>
            <a:ext cx="16230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5" dirty="0">
                <a:latin typeface="Arial"/>
                <a:cs typeface="Arial"/>
              </a:rPr>
              <a:t>Departments-Page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097174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25" y="1190625"/>
            <a:ext cx="7143750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48660" name="object 3"/>
          <p:cNvSpPr txBox="1"/>
          <p:nvPr/>
        </p:nvSpPr>
        <p:spPr>
          <a:xfrm>
            <a:off x="4106926" y="815657"/>
            <a:ext cx="9359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20" dirty="0">
                <a:latin typeface="Arial"/>
                <a:cs typeface="Arial"/>
              </a:rPr>
              <a:t>Blog-Page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097175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1048662" name="object 3"/>
          <p:cNvSpPr txBox="1"/>
          <p:nvPr/>
        </p:nvSpPr>
        <p:spPr>
          <a:xfrm>
            <a:off x="202564" y="645570"/>
            <a:ext cx="8411210" cy="4348226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550" b="1" spc="10" dirty="0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sz="1550" b="1" spc="3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25" dirty="0">
                <a:solidFill>
                  <a:srgbClr val="203062"/>
                </a:solidFill>
                <a:latin typeface="Arial"/>
                <a:cs typeface="Arial"/>
              </a:rPr>
              <a:t>Enhancements</a:t>
            </a:r>
            <a:r>
              <a:rPr sz="1550" b="1" spc="25" dirty="0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  <a:p>
            <a:pPr marL="334010" indent="-2292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334010" algn="l"/>
              </a:tabLst>
            </a:pPr>
            <a:r>
              <a:rPr sz="1400" b="1" dirty="0">
                <a:latin typeface="Calibri"/>
                <a:cs typeface="Calibri"/>
              </a:rPr>
              <a:t>Enhanced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Recommendation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Engine:</a:t>
            </a:r>
            <a:endParaRPr sz="1400">
              <a:latin typeface="Calibri"/>
              <a:cs typeface="Calibri"/>
            </a:endParaRPr>
          </a:p>
          <a:p>
            <a:pPr marL="104775" marR="493395">
              <a:lnSpc>
                <a:spcPts val="1650"/>
              </a:lnSpc>
              <a:spcBef>
                <a:spcPts val="130"/>
              </a:spcBef>
            </a:pPr>
            <a:r>
              <a:rPr sz="1400" spc="5" dirty="0">
                <a:latin typeface="Calibri"/>
                <a:cs typeface="Calibri"/>
              </a:rPr>
              <a:t>Implement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machine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learning </a:t>
            </a:r>
            <a:r>
              <a:rPr sz="1400" dirty="0">
                <a:latin typeface="Calibri"/>
                <a:cs typeface="Calibri"/>
              </a:rPr>
              <a:t>algorithms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improve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accuracy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relevance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of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recommendations.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Incorporate</a:t>
            </a:r>
            <a:r>
              <a:rPr sz="1400" spc="-1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filtering,</a:t>
            </a:r>
            <a:r>
              <a:rPr sz="1400" spc="5" dirty="0">
                <a:latin typeface="Calibri"/>
                <a:cs typeface="Calibri"/>
              </a:rPr>
              <a:t> content-based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filtering,</a:t>
            </a:r>
            <a:r>
              <a:rPr sz="1400" spc="5" dirty="0">
                <a:latin typeface="Calibri"/>
                <a:cs typeface="Calibri"/>
              </a:rPr>
              <a:t> 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hybrid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approaches.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</a:pPr>
            <a:r>
              <a:rPr sz="1400" spc="-5" dirty="0">
                <a:latin typeface="Calibri"/>
                <a:cs typeface="Calibri"/>
              </a:rPr>
              <a:t>Allow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users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provide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feedback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songs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further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refine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algorithm.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55"/>
              </a:lnSpc>
              <a:buAutoNum type="arabicPeriod" startAt="2"/>
              <a:tabLst>
                <a:tab pos="334010" algn="l"/>
              </a:tabLst>
            </a:pPr>
            <a:r>
              <a:rPr sz="1400" b="1" spc="10" dirty="0">
                <a:latin typeface="Calibri"/>
                <a:cs typeface="Calibri"/>
              </a:rPr>
              <a:t>S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30" dirty="0">
                <a:latin typeface="Calibri"/>
                <a:cs typeface="Calibri"/>
              </a:rPr>
              <a:t>i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5" dirty="0">
                <a:latin typeface="Calibri"/>
                <a:cs typeface="Calibri"/>
              </a:rPr>
              <a:t>l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25" dirty="0">
                <a:latin typeface="Calibri"/>
                <a:cs typeface="Calibri"/>
              </a:rPr>
              <a:t>ll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bo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10" dirty="0">
                <a:latin typeface="Calibri"/>
                <a:cs typeface="Calibri"/>
              </a:rPr>
              <a:t>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25" dirty="0">
                <a:latin typeface="Calibri"/>
                <a:cs typeface="Calibri"/>
              </a:rPr>
              <a:t>F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-10" dirty="0">
                <a:latin typeface="Calibri"/>
                <a:cs typeface="Calibri"/>
              </a:rPr>
              <a:t>u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35" dirty="0">
                <a:latin typeface="Calibri"/>
                <a:cs typeface="Calibri"/>
              </a:rPr>
              <a:t>es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</a:pPr>
            <a:r>
              <a:rPr sz="1400" dirty="0">
                <a:latin typeface="Calibri"/>
                <a:cs typeface="Calibri"/>
              </a:rPr>
              <a:t>Expand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social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features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enable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creation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among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multiple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users.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  <a:spcBef>
                <a:spcPts val="50"/>
              </a:spcBef>
            </a:pPr>
            <a:r>
              <a:rPr sz="1400" spc="15" dirty="0">
                <a:latin typeface="Calibri"/>
                <a:cs typeface="Calibri"/>
              </a:rPr>
              <a:t>Introduce</a:t>
            </a:r>
            <a:r>
              <a:rPr sz="1400" spc="-13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group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listening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sessions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where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users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can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listen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same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simultaneously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chat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real-time.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64"/>
              </a:lnSpc>
              <a:buAutoNum type="arabicPeriod" startAt="3"/>
              <a:tabLst>
                <a:tab pos="334010" algn="l"/>
              </a:tabLst>
            </a:pPr>
            <a:r>
              <a:rPr sz="1400" b="1" spc="-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35" dirty="0">
                <a:latin typeface="Calibri"/>
                <a:cs typeface="Calibri"/>
              </a:rPr>
              <a:t>te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10" dirty="0">
                <a:latin typeface="Calibri"/>
                <a:cs typeface="Calibri"/>
              </a:rPr>
              <a:t>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w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10" dirty="0">
                <a:latin typeface="Calibri"/>
                <a:cs typeface="Calibri"/>
              </a:rPr>
              <a:t>h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m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g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T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-5" dirty="0">
                <a:latin typeface="Calibri"/>
                <a:cs typeface="Calibri"/>
              </a:rPr>
              <a:t>h</a:t>
            </a:r>
            <a:r>
              <a:rPr sz="1400" b="1" spc="-10" dirty="0">
                <a:latin typeface="Calibri"/>
                <a:cs typeface="Calibri"/>
              </a:rPr>
              <a:t>no</a:t>
            </a:r>
            <a:r>
              <a:rPr sz="1400" b="1" spc="25" dirty="0">
                <a:latin typeface="Calibri"/>
                <a:cs typeface="Calibri"/>
              </a:rPr>
              <a:t>l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35" dirty="0">
                <a:latin typeface="Calibri"/>
                <a:cs typeface="Calibri"/>
              </a:rPr>
              <a:t>s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 marR="156210">
              <a:lnSpc>
                <a:spcPts val="1650"/>
              </a:lnSpc>
              <a:spcBef>
                <a:spcPts val="130"/>
              </a:spcBef>
            </a:pPr>
            <a:r>
              <a:rPr sz="1400" dirty="0">
                <a:latin typeface="Calibri"/>
                <a:cs typeface="Calibri"/>
              </a:rPr>
              <a:t>Explore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integration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voice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assistants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(e.g.,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Amazon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Alexa,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Google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Assistant)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 enable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voice-controlled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playback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interaction.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05"/>
              </a:lnSpc>
            </a:pPr>
            <a:r>
              <a:rPr sz="1400" spc="5" dirty="0">
                <a:latin typeface="Calibri"/>
                <a:cs typeface="Calibri"/>
              </a:rPr>
              <a:t>Implement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support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reality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(VR)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augmented</a:t>
            </a:r>
            <a:r>
              <a:rPr sz="1400" spc="-10" dirty="0">
                <a:latin typeface="Calibri"/>
                <a:cs typeface="Calibri"/>
              </a:rPr>
              <a:t> reality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(AR)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technologies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immersive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  <a:spcBef>
                <a:spcPts val="45"/>
              </a:spcBef>
            </a:pPr>
            <a:r>
              <a:rPr sz="1400" spc="-10" dirty="0">
                <a:latin typeface="Calibri"/>
                <a:cs typeface="Calibri"/>
              </a:rPr>
              <a:t>experiences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concert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venues</a:t>
            </a:r>
            <a:r>
              <a:rPr sz="1400" spc="10" dirty="0">
                <a:solidFill>
                  <a:srgbClr val="EBEBEB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64"/>
              </a:lnSpc>
              <a:buAutoNum type="arabicPeriod" startAt="4"/>
              <a:tabLst>
                <a:tab pos="334010" algn="l"/>
              </a:tabLst>
            </a:pPr>
            <a:r>
              <a:rPr sz="1400" b="1" spc="10" dirty="0">
                <a:latin typeface="Calibri"/>
                <a:cs typeface="Calibri"/>
              </a:rPr>
              <a:t>L</a:t>
            </a:r>
            <a:r>
              <a:rPr sz="1400" b="1" spc="20" dirty="0">
                <a:latin typeface="Calibri"/>
                <a:cs typeface="Calibri"/>
              </a:rPr>
              <a:t>i</a:t>
            </a:r>
            <a:r>
              <a:rPr sz="1400" b="1" spc="5" dirty="0">
                <a:latin typeface="Calibri"/>
                <a:cs typeface="Calibri"/>
              </a:rPr>
              <a:t>v</a:t>
            </a:r>
            <a:r>
              <a:rPr sz="1400" b="1" spc="10" dirty="0">
                <a:latin typeface="Calibri"/>
                <a:cs typeface="Calibri"/>
              </a:rPr>
              <a:t>e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S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am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g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d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10" dirty="0">
                <a:latin typeface="Calibri"/>
                <a:cs typeface="Calibri"/>
              </a:rPr>
              <a:t>on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40" dirty="0">
                <a:latin typeface="Calibri"/>
                <a:cs typeface="Calibri"/>
              </a:rPr>
              <a:t>e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35" dirty="0">
                <a:latin typeface="Calibri"/>
                <a:cs typeface="Calibri"/>
              </a:rPr>
              <a:t>te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on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 marR="471170">
              <a:lnSpc>
                <a:spcPts val="1660"/>
              </a:lnSpc>
              <a:spcBef>
                <a:spcPts val="120"/>
              </a:spcBef>
            </a:pPr>
            <a:r>
              <a:rPr sz="1400" dirty="0">
                <a:latin typeface="Calibri"/>
                <a:cs typeface="Calibri"/>
              </a:rPr>
              <a:t>Partner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artists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event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organizers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provide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streaming </a:t>
            </a:r>
            <a:r>
              <a:rPr sz="1400" spc="5" dirty="0">
                <a:latin typeface="Calibri"/>
                <a:cs typeface="Calibri"/>
              </a:rPr>
              <a:t>of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concerts,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festivals,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exclusive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performances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within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app.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595"/>
              </a:lnSpc>
            </a:pPr>
            <a:r>
              <a:rPr sz="1400" spc="10" dirty="0">
                <a:latin typeface="Calibri"/>
                <a:cs typeface="Calibri"/>
              </a:rPr>
              <a:t>Offer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tickets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live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events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meet-and-greets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artists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premium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subscribers.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1048664" name="object 3"/>
          <p:cNvSpPr txBox="1"/>
          <p:nvPr/>
        </p:nvSpPr>
        <p:spPr>
          <a:xfrm>
            <a:off x="209867" y="762317"/>
            <a:ext cx="8042909" cy="157772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15875" marR="5080">
              <a:lnSpc>
                <a:spcPct val="100600"/>
              </a:lnSpc>
            </a:pPr>
            <a:r>
              <a:rPr sz="1400" b="1" spc="20" dirty="0">
                <a:latin typeface="Calibri"/>
                <a:cs typeface="Calibri"/>
              </a:rPr>
              <a:t>With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its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innovative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features,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seamless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user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experience,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and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robust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technology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stack,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aims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to </a:t>
            </a:r>
            <a:r>
              <a:rPr sz="1400" b="1" spc="-300" dirty="0">
                <a:latin typeface="Calibri"/>
                <a:cs typeface="Calibri"/>
              </a:rPr>
              <a:t> </a:t>
            </a:r>
            <a:r>
              <a:rPr sz="1400" b="1" spc="25" dirty="0">
                <a:latin typeface="Calibri"/>
                <a:cs typeface="Calibri"/>
              </a:rPr>
              <a:t>set </a:t>
            </a:r>
            <a:r>
              <a:rPr sz="1400" b="1" spc="10" dirty="0">
                <a:latin typeface="Calibri"/>
                <a:cs typeface="Calibri"/>
              </a:rPr>
              <a:t>a </a:t>
            </a:r>
            <a:r>
              <a:rPr sz="1400" b="1" spc="15" dirty="0">
                <a:latin typeface="Calibri"/>
                <a:cs typeface="Calibri"/>
              </a:rPr>
              <a:t>new </a:t>
            </a:r>
            <a:r>
              <a:rPr sz="1400" b="1" spc="5" dirty="0">
                <a:latin typeface="Calibri"/>
                <a:cs typeface="Calibri"/>
              </a:rPr>
              <a:t>standard </a:t>
            </a:r>
            <a:r>
              <a:rPr sz="1400" b="1" spc="20" dirty="0">
                <a:latin typeface="Calibri"/>
                <a:cs typeface="Calibri"/>
              </a:rPr>
              <a:t>in </a:t>
            </a:r>
            <a:r>
              <a:rPr sz="1400" b="1" spc="10" dirty="0">
                <a:latin typeface="Calibri"/>
                <a:cs typeface="Calibri"/>
              </a:rPr>
              <a:t>the music </a:t>
            </a:r>
            <a:r>
              <a:rPr sz="1400" b="1" spc="15" dirty="0">
                <a:latin typeface="Calibri"/>
                <a:cs typeface="Calibri"/>
              </a:rPr>
              <a:t>streaming </a:t>
            </a:r>
            <a:r>
              <a:rPr sz="1400" b="1" spc="10" dirty="0">
                <a:latin typeface="Calibri"/>
                <a:cs typeface="Calibri"/>
              </a:rPr>
              <a:t>industry. </a:t>
            </a:r>
            <a:r>
              <a:rPr sz="1400" b="1" spc="15" dirty="0">
                <a:latin typeface="Calibri"/>
                <a:cs typeface="Calibri"/>
              </a:rPr>
              <a:t>Whether </a:t>
            </a:r>
            <a:r>
              <a:rPr sz="1400" b="1" dirty="0">
                <a:latin typeface="Calibri"/>
                <a:cs typeface="Calibri"/>
              </a:rPr>
              <a:t>you're </a:t>
            </a:r>
            <a:r>
              <a:rPr sz="1400" b="1" spc="10" dirty="0">
                <a:latin typeface="Calibri"/>
                <a:cs typeface="Calibri"/>
              </a:rPr>
              <a:t>a </a:t>
            </a:r>
            <a:r>
              <a:rPr sz="1400" b="1" dirty="0">
                <a:latin typeface="Calibri"/>
                <a:cs typeface="Calibri"/>
              </a:rPr>
              <a:t>casual </a:t>
            </a:r>
            <a:r>
              <a:rPr sz="1400" b="1" spc="25" dirty="0">
                <a:latin typeface="Calibri"/>
                <a:cs typeface="Calibri"/>
              </a:rPr>
              <a:t>listener </a:t>
            </a:r>
            <a:r>
              <a:rPr sz="1400" b="1" spc="5" dirty="0">
                <a:latin typeface="Calibri"/>
                <a:cs typeface="Calibri"/>
              </a:rPr>
              <a:t>looking </a:t>
            </a:r>
            <a:r>
              <a:rPr sz="1400" b="1" dirty="0">
                <a:latin typeface="Calibri"/>
                <a:cs typeface="Calibri"/>
              </a:rPr>
              <a:t>for your </a:t>
            </a:r>
            <a:r>
              <a:rPr sz="1400" b="1" spc="15" dirty="0">
                <a:latin typeface="Calibri"/>
                <a:cs typeface="Calibri"/>
              </a:rPr>
              <a:t>next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favorite </a:t>
            </a:r>
            <a:r>
              <a:rPr sz="1400" b="1" spc="5" dirty="0">
                <a:latin typeface="Calibri"/>
                <a:cs typeface="Calibri"/>
              </a:rPr>
              <a:t>song </a:t>
            </a:r>
            <a:r>
              <a:rPr sz="1400" b="1" dirty="0">
                <a:latin typeface="Calibri"/>
                <a:cs typeface="Calibri"/>
              </a:rPr>
              <a:t>or </a:t>
            </a:r>
            <a:r>
              <a:rPr sz="1400" b="1" spc="10" dirty="0">
                <a:latin typeface="Calibri"/>
                <a:cs typeface="Calibri"/>
              </a:rPr>
              <a:t>a dedicated music </a:t>
            </a:r>
            <a:r>
              <a:rPr sz="1400" b="1" dirty="0">
                <a:latin typeface="Calibri"/>
                <a:cs typeface="Calibri"/>
              </a:rPr>
              <a:t>aficionado </a:t>
            </a:r>
            <a:r>
              <a:rPr sz="1400" b="1" spc="20" dirty="0">
                <a:latin typeface="Calibri"/>
                <a:cs typeface="Calibri"/>
              </a:rPr>
              <a:t>seeking </a:t>
            </a:r>
            <a:r>
              <a:rPr sz="1400" b="1" spc="5" dirty="0">
                <a:latin typeface="Calibri"/>
                <a:cs typeface="Calibri"/>
              </a:rPr>
              <a:t>deeper insights </a:t>
            </a:r>
            <a:r>
              <a:rPr sz="1400" b="1" spc="15" dirty="0">
                <a:latin typeface="Calibri"/>
                <a:cs typeface="Calibri"/>
              </a:rPr>
              <a:t>into </a:t>
            </a:r>
            <a:r>
              <a:rPr sz="1400" b="1" dirty="0">
                <a:latin typeface="Calibri"/>
                <a:cs typeface="Calibri"/>
              </a:rPr>
              <a:t>your </a:t>
            </a:r>
            <a:r>
              <a:rPr sz="1400" b="1" spc="10" dirty="0">
                <a:latin typeface="Calibri"/>
                <a:cs typeface="Calibri"/>
              </a:rPr>
              <a:t>favorite artists </a:t>
            </a:r>
            <a:r>
              <a:rPr sz="1400" b="1" spc="-5" dirty="0">
                <a:latin typeface="Calibri"/>
                <a:cs typeface="Calibri"/>
              </a:rPr>
              <a:t>and </a:t>
            </a:r>
            <a:r>
              <a:rPr sz="1400" b="1" spc="20" dirty="0">
                <a:latin typeface="Calibri"/>
                <a:cs typeface="Calibri"/>
              </a:rPr>
              <a:t>genres,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Music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is </a:t>
            </a:r>
            <a:r>
              <a:rPr sz="1400" b="1" dirty="0">
                <a:latin typeface="Calibri"/>
                <a:cs typeface="Calibri"/>
              </a:rPr>
              <a:t>your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ultimate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companion.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Experience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the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harmony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like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never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before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with </a:t>
            </a:r>
            <a:r>
              <a:rPr sz="1400" b="1" spc="2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Music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48665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5"/>
          <p:cNvSpPr txBox="1"/>
          <p:nvPr/>
        </p:nvSpPr>
        <p:spPr>
          <a:xfrm>
            <a:off x="217487" y="4800600"/>
            <a:ext cx="500380" cy="1428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48668" name="object 3"/>
          <p:cNvSpPr txBox="1">
            <a:spLocks noGrp="1"/>
          </p:cNvSpPr>
          <p:nvPr>
            <p:ph type="title"/>
          </p:nvPr>
        </p:nvSpPr>
        <p:spPr>
          <a:xfrm>
            <a:off x="3504946" y="2329433"/>
            <a:ext cx="2079625" cy="457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1" spc="-55" dirty="0">
                <a:solidFill>
                  <a:srgbClr val="213366"/>
                </a:solidFill>
                <a:latin typeface="Arial"/>
                <a:cs typeface="Arial"/>
              </a:rPr>
              <a:t>Thank</a:t>
            </a:r>
            <a:r>
              <a:rPr sz="3000" b="1" spc="200" dirty="0">
                <a:solidFill>
                  <a:srgbClr val="213366"/>
                </a:solidFill>
                <a:latin typeface="Arial"/>
                <a:cs typeface="Arial"/>
              </a:rPr>
              <a:t> </a:t>
            </a:r>
            <a:r>
              <a:rPr sz="3000" b="1" spc="-50" dirty="0">
                <a:solidFill>
                  <a:srgbClr val="213366"/>
                </a:solidFill>
                <a:latin typeface="Arial"/>
                <a:cs typeface="Arial"/>
              </a:rPr>
              <a:t>You!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2"/>
          <p:cNvSpPr txBox="1"/>
          <p:nvPr/>
        </p:nvSpPr>
        <p:spPr>
          <a:xfrm>
            <a:off x="184150" y="164242"/>
            <a:ext cx="33140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2097158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048606" name="object 4"/>
          <p:cNvSpPr txBox="1">
            <a:spLocks noGrp="1"/>
          </p:cNvSpPr>
          <p:nvPr>
            <p:ph type="title"/>
          </p:nvPr>
        </p:nvSpPr>
        <p:spPr>
          <a:xfrm>
            <a:off x="2412745" y="1073530"/>
            <a:ext cx="43046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-25" dirty="0">
                <a:solidFill>
                  <a:srgbClr val="203063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P</a:t>
            </a:r>
            <a:r>
              <a:rPr sz="2000" b="1" spc="10" dirty="0">
                <a:solidFill>
                  <a:srgbClr val="203063"/>
                </a:solidFill>
                <a:latin typeface="Arial"/>
                <a:cs typeface="Arial"/>
              </a:rPr>
              <a:t>S</a:t>
            </a:r>
            <a:r>
              <a:rPr sz="2000" b="1" spc="120" dirty="0">
                <a:solidFill>
                  <a:srgbClr val="203063"/>
                </a:solidFill>
                <a:latin typeface="Arial"/>
                <a:cs typeface="Arial"/>
              </a:rPr>
              <a:t>T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N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E</a:t>
            </a:r>
            <a:r>
              <a:rPr sz="2000" b="1" spc="-260" dirty="0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R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OJ</a:t>
            </a:r>
            <a:r>
              <a:rPr sz="2000" b="1" spc="10" dirty="0">
                <a:solidFill>
                  <a:srgbClr val="203063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203063"/>
                </a:solidFill>
                <a:latin typeface="Arial"/>
                <a:cs typeface="Arial"/>
              </a:rPr>
              <a:t>T</a:t>
            </a:r>
            <a:r>
              <a:rPr sz="2000" b="1" spc="-150" dirty="0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S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</a:t>
            </a:r>
            <a:r>
              <a:rPr sz="2000" b="1" spc="-20" dirty="0">
                <a:solidFill>
                  <a:srgbClr val="203063"/>
                </a:solidFill>
                <a:latin typeface="Arial"/>
                <a:cs typeface="Arial"/>
              </a:rPr>
              <a:t>W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-25" dirty="0">
                <a:solidFill>
                  <a:srgbClr val="203063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0" name="object 5"/>
          <p:cNvGrpSpPr/>
          <p:nvPr/>
        </p:nvGrpSpPr>
        <p:grpSpPr>
          <a:xfrm>
            <a:off x="944562" y="3030601"/>
            <a:ext cx="7255509" cy="558800"/>
            <a:chOff x="944562" y="3030601"/>
            <a:chExt cx="7255509" cy="558800"/>
          </a:xfrm>
        </p:grpSpPr>
        <p:sp>
          <p:nvSpPr>
            <p:cNvPr id="1048607" name="object 6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7140638" y="0"/>
                  </a:moveTo>
                  <a:lnTo>
                    <a:pt x="88900" y="0"/>
                  </a:lnTo>
                  <a:lnTo>
                    <a:pt x="54296" y="6977"/>
                  </a:lnTo>
                  <a:lnTo>
                    <a:pt x="26038" y="26003"/>
                  </a:lnTo>
                  <a:lnTo>
                    <a:pt x="6986" y="54221"/>
                  </a:lnTo>
                  <a:lnTo>
                    <a:pt x="0" y="88773"/>
                  </a:lnTo>
                  <a:lnTo>
                    <a:pt x="0" y="444500"/>
                  </a:lnTo>
                  <a:lnTo>
                    <a:pt x="6986" y="479071"/>
                  </a:lnTo>
                  <a:lnTo>
                    <a:pt x="26038" y="507333"/>
                  </a:lnTo>
                  <a:lnTo>
                    <a:pt x="54296" y="526403"/>
                  </a:lnTo>
                  <a:lnTo>
                    <a:pt x="88900" y="533400"/>
                  </a:lnTo>
                  <a:lnTo>
                    <a:pt x="7140638" y="533400"/>
                  </a:lnTo>
                  <a:lnTo>
                    <a:pt x="7175210" y="526403"/>
                  </a:lnTo>
                  <a:lnTo>
                    <a:pt x="7203471" y="507333"/>
                  </a:lnTo>
                  <a:lnTo>
                    <a:pt x="7222541" y="479071"/>
                  </a:lnTo>
                  <a:lnTo>
                    <a:pt x="7229538" y="444500"/>
                  </a:lnTo>
                  <a:lnTo>
                    <a:pt x="7229538" y="88773"/>
                  </a:lnTo>
                  <a:lnTo>
                    <a:pt x="7222541" y="54221"/>
                  </a:lnTo>
                  <a:lnTo>
                    <a:pt x="7203471" y="26003"/>
                  </a:lnTo>
                  <a:lnTo>
                    <a:pt x="7175210" y="6977"/>
                  </a:lnTo>
                  <a:lnTo>
                    <a:pt x="7140638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8" name="object 7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0" y="88773"/>
                  </a:moveTo>
                  <a:lnTo>
                    <a:pt x="6986" y="54221"/>
                  </a:lnTo>
                  <a:lnTo>
                    <a:pt x="26038" y="26003"/>
                  </a:lnTo>
                  <a:lnTo>
                    <a:pt x="54296" y="6977"/>
                  </a:lnTo>
                  <a:lnTo>
                    <a:pt x="88900" y="0"/>
                  </a:lnTo>
                  <a:lnTo>
                    <a:pt x="7140638" y="0"/>
                  </a:lnTo>
                  <a:lnTo>
                    <a:pt x="7175210" y="6977"/>
                  </a:lnTo>
                  <a:lnTo>
                    <a:pt x="7203471" y="26003"/>
                  </a:lnTo>
                  <a:lnTo>
                    <a:pt x="7222541" y="54221"/>
                  </a:lnTo>
                  <a:lnTo>
                    <a:pt x="7229538" y="88773"/>
                  </a:lnTo>
                  <a:lnTo>
                    <a:pt x="7229538" y="444500"/>
                  </a:lnTo>
                  <a:lnTo>
                    <a:pt x="7222541" y="479071"/>
                  </a:lnTo>
                  <a:lnTo>
                    <a:pt x="7203471" y="507333"/>
                  </a:lnTo>
                  <a:lnTo>
                    <a:pt x="7175210" y="526403"/>
                  </a:lnTo>
                  <a:lnTo>
                    <a:pt x="7140638" y="533400"/>
                  </a:lnTo>
                  <a:lnTo>
                    <a:pt x="88900" y="533400"/>
                  </a:lnTo>
                  <a:lnTo>
                    <a:pt x="54296" y="526403"/>
                  </a:lnTo>
                  <a:lnTo>
                    <a:pt x="26038" y="507333"/>
                  </a:lnTo>
                  <a:lnTo>
                    <a:pt x="6986" y="479071"/>
                  </a:lnTo>
                  <a:lnTo>
                    <a:pt x="0" y="444500"/>
                  </a:lnTo>
                  <a:lnTo>
                    <a:pt x="0" y="88773"/>
                  </a:lnTo>
                  <a:close/>
                </a:path>
              </a:pathLst>
            </a:custGeom>
            <a:ln w="25400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09" name="object 8"/>
          <p:cNvSpPr txBox="1"/>
          <p:nvPr/>
        </p:nvSpPr>
        <p:spPr>
          <a:xfrm>
            <a:off x="1712341" y="2687256"/>
            <a:ext cx="5657850" cy="752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55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-15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550" b="1" spc="-25" dirty="0">
                <a:latin typeface="Arial"/>
                <a:cs typeface="Arial"/>
              </a:rPr>
              <a:t>MUSIC</a:t>
            </a:r>
            <a:r>
              <a:rPr sz="1550" b="1" spc="305" dirty="0">
                <a:latin typeface="Arial"/>
                <a:cs typeface="Arial"/>
              </a:rPr>
              <a:t> </a:t>
            </a:r>
            <a:r>
              <a:rPr sz="1550" b="1" spc="45" dirty="0">
                <a:latin typeface="Arial"/>
                <a:cs typeface="Arial"/>
              </a:rPr>
              <a:t>WEB</a:t>
            </a:r>
            <a:r>
              <a:rPr sz="1550" b="1" spc="-70" dirty="0">
                <a:latin typeface="Arial"/>
                <a:cs typeface="Arial"/>
              </a:rPr>
              <a:t> </a:t>
            </a:r>
            <a:r>
              <a:rPr sz="1550" b="1" spc="-15" dirty="0">
                <a:latin typeface="Arial"/>
                <a:cs typeface="Arial"/>
              </a:rPr>
              <a:t>APPLICATION</a:t>
            </a:r>
            <a:r>
              <a:rPr sz="1550" b="1" spc="310" dirty="0">
                <a:latin typeface="Arial"/>
                <a:cs typeface="Arial"/>
              </a:rPr>
              <a:t> </a:t>
            </a:r>
            <a:r>
              <a:rPr sz="1550" b="1" spc="-35" dirty="0">
                <a:latin typeface="Arial"/>
                <a:cs typeface="Arial"/>
              </a:rPr>
              <a:t>USING</a:t>
            </a:r>
            <a:r>
              <a:rPr sz="1550" b="1" spc="37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DJANGO</a:t>
            </a:r>
            <a:r>
              <a:rPr sz="1550" b="1" spc="215" dirty="0">
                <a:latin typeface="Arial"/>
                <a:cs typeface="Arial"/>
              </a:rPr>
              <a:t> </a:t>
            </a:r>
            <a:r>
              <a:rPr sz="1550" b="1" spc="15" dirty="0">
                <a:latin typeface="Arial"/>
                <a:cs typeface="Arial"/>
              </a:rPr>
              <a:t>FRAMEWORK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48610" name="object 9"/>
          <p:cNvSpPr txBox="1"/>
          <p:nvPr/>
        </p:nvSpPr>
        <p:spPr>
          <a:xfrm>
            <a:off x="1408811" y="3998340"/>
            <a:ext cx="6322695" cy="5104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2960" marR="5080" indent="-810895">
              <a:lnSpc>
                <a:spcPct val="109000"/>
              </a:lnSpc>
              <a:spcBef>
                <a:spcPts val="95"/>
              </a:spcBef>
            </a:pP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Abstract |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|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Project </a:t>
            </a:r>
            <a:r>
              <a:rPr sz="1550" spc="25" dirty="0">
                <a:solidFill>
                  <a:srgbClr val="FFFFFF"/>
                </a:solidFill>
                <a:latin typeface="Arial MT"/>
                <a:cs typeface="Arial MT"/>
              </a:rPr>
              <a:t>Overview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Proposed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Solution | </a:t>
            </a:r>
            <a:r>
              <a:rPr sz="1550" spc="-4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1550" spc="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55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sz="1550" spc="2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55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1048612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3" name="object 4"/>
          <p:cNvSpPr txBox="1"/>
          <p:nvPr/>
        </p:nvSpPr>
        <p:spPr>
          <a:xfrm>
            <a:off x="217170" y="620712"/>
            <a:ext cx="8375650" cy="35557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5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Streaming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App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is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powerful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streaming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software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that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allows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</a:t>
            </a:r>
            <a:r>
              <a:rPr sz="1550" spc="7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log</a:t>
            </a:r>
            <a:r>
              <a:rPr sz="1550" spc="5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into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endParaRPr sz="1550">
              <a:latin typeface="Arial MT"/>
              <a:cs typeface="Arial MT"/>
            </a:endParaRPr>
          </a:p>
          <a:p>
            <a:pPr marL="12700" marR="577850">
              <a:lnSpc>
                <a:spcPct val="104900"/>
              </a:lnSpc>
              <a:spcBef>
                <a:spcPts val="5"/>
              </a:spcBef>
            </a:pPr>
            <a:r>
              <a:rPr sz="1550" spc="15" dirty="0">
                <a:latin typeface="Arial MT"/>
                <a:cs typeface="Arial MT"/>
              </a:rPr>
              <a:t>system,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add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albums,</a:t>
            </a:r>
            <a:r>
              <a:rPr sz="1550" spc="33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add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songs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playlist.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-35" dirty="0">
                <a:latin typeface="Arial MT"/>
                <a:cs typeface="Arial MT"/>
              </a:rPr>
              <a:t>All</a:t>
            </a:r>
            <a:r>
              <a:rPr sz="1550" spc="20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songs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listened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other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registered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on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35" dirty="0">
                <a:latin typeface="Arial MT"/>
                <a:cs typeface="Arial MT"/>
              </a:rPr>
              <a:t>system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also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be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found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album.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50" spc="-10" dirty="0">
                <a:latin typeface="Arial MT"/>
                <a:cs typeface="Arial MT"/>
              </a:rPr>
              <a:t>This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software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also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has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download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capabilities,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allowing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listen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30" dirty="0">
                <a:latin typeface="Arial MT"/>
                <a:cs typeface="Arial MT"/>
              </a:rPr>
              <a:t>even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when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not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connected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internet.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-10" dirty="0">
                <a:latin typeface="Arial MT"/>
                <a:cs typeface="Arial MT"/>
              </a:rPr>
              <a:t>This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project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covers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following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implementations:</a:t>
            </a:r>
            <a:endParaRPr sz="1550">
              <a:latin typeface="Arial MT"/>
              <a:cs typeface="Arial MT"/>
            </a:endParaRPr>
          </a:p>
          <a:p>
            <a:pPr marL="12700" marR="133350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sz="1550" spc="-25" dirty="0">
                <a:latin typeface="Arial MT"/>
                <a:cs typeface="Arial MT"/>
              </a:rPr>
              <a:t>An </a:t>
            </a:r>
            <a:r>
              <a:rPr sz="1550" spc="-10" dirty="0">
                <a:latin typeface="Arial MT"/>
                <a:cs typeface="Arial MT"/>
              </a:rPr>
              <a:t>online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 </a:t>
            </a:r>
            <a:r>
              <a:rPr sz="1550" spc="5" dirty="0">
                <a:latin typeface="Arial MT"/>
                <a:cs typeface="Arial MT"/>
              </a:rPr>
              <a:t>catalogue that </a:t>
            </a:r>
            <a:r>
              <a:rPr sz="1550" spc="30" dirty="0">
                <a:latin typeface="Arial MT"/>
                <a:cs typeface="Arial MT"/>
              </a:rPr>
              <a:t>can </a:t>
            </a:r>
            <a:r>
              <a:rPr sz="1550" spc="-10" dirty="0">
                <a:latin typeface="Arial MT"/>
                <a:cs typeface="Arial MT"/>
              </a:rPr>
              <a:t>be </a:t>
            </a:r>
            <a:r>
              <a:rPr sz="1550" spc="5" dirty="0">
                <a:latin typeface="Arial MT"/>
                <a:cs typeface="Arial MT"/>
              </a:rPr>
              <a:t>browsed: </a:t>
            </a:r>
            <a:r>
              <a:rPr sz="1550" spc="-25" dirty="0">
                <a:latin typeface="Arial MT"/>
                <a:cs typeface="Arial MT"/>
              </a:rPr>
              <a:t>The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work </a:t>
            </a:r>
            <a:r>
              <a:rPr sz="1550" spc="20" dirty="0">
                <a:latin typeface="Arial MT"/>
                <a:cs typeface="Arial MT"/>
              </a:rPr>
              <a:t>starts </a:t>
            </a:r>
            <a:r>
              <a:rPr sz="1550" spc="15" dirty="0">
                <a:latin typeface="Arial MT"/>
                <a:cs typeface="Arial MT"/>
              </a:rPr>
              <a:t>with </a:t>
            </a:r>
            <a:r>
              <a:rPr sz="1550" spc="-5" dirty="0">
                <a:latin typeface="Arial MT"/>
                <a:cs typeface="Arial MT"/>
              </a:rPr>
              <a:t>adding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many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new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</a:t>
            </a:r>
            <a:r>
              <a:rPr sz="1550" spc="5" dirty="0">
                <a:latin typeface="Arial MT"/>
                <a:cs typeface="Arial MT"/>
              </a:rPr>
              <a:t> catalogue </a:t>
            </a:r>
            <a:r>
              <a:rPr sz="1550" spc="15" dirty="0">
                <a:latin typeface="Arial MT"/>
                <a:cs typeface="Arial MT"/>
              </a:rPr>
              <a:t>features </a:t>
            </a:r>
            <a:r>
              <a:rPr sz="1550" spc="10" dirty="0">
                <a:latin typeface="Arial MT"/>
                <a:cs typeface="Arial MT"/>
              </a:rPr>
              <a:t>which </a:t>
            </a:r>
            <a:r>
              <a:rPr sz="1550" spc="-5" dirty="0">
                <a:latin typeface="Arial MT"/>
                <a:cs typeface="Arial MT"/>
              </a:rPr>
              <a:t>includes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displaying </a:t>
            </a:r>
            <a:r>
              <a:rPr sz="1550" spc="20" dirty="0">
                <a:latin typeface="Arial MT"/>
                <a:cs typeface="Arial MT"/>
              </a:rPr>
              <a:t>categories, </a:t>
            </a:r>
            <a:r>
              <a:rPr sz="1550" spc="5" dirty="0">
                <a:latin typeface="Arial MT"/>
                <a:cs typeface="Arial MT"/>
              </a:rPr>
              <a:t>products,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 </a:t>
            </a:r>
            <a:r>
              <a:rPr sz="1550" dirty="0">
                <a:latin typeface="Arial MT"/>
                <a:cs typeface="Arial MT"/>
              </a:rPr>
              <a:t>product 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details.</a:t>
            </a:r>
            <a:endParaRPr sz="1550">
              <a:latin typeface="Arial MT"/>
              <a:cs typeface="Arial MT"/>
            </a:endParaRPr>
          </a:p>
          <a:p>
            <a:pPr marL="12700" marR="100330">
              <a:lnSpc>
                <a:spcPct val="103000"/>
              </a:lnSpc>
              <a:spcBef>
                <a:spcPts val="40"/>
              </a:spcBef>
              <a:buAutoNum type="arabicParenR"/>
              <a:tabLst>
                <a:tab pos="251460" algn="l"/>
              </a:tabLst>
            </a:pPr>
            <a:r>
              <a:rPr sz="1550" spc="10" dirty="0">
                <a:latin typeface="Arial MT"/>
                <a:cs typeface="Arial MT"/>
              </a:rPr>
              <a:t>Searching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Catalogue:</a:t>
            </a:r>
            <a:r>
              <a:rPr sz="1550" spc="19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visual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part,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text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box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used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which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visitor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can </a:t>
            </a:r>
            <a:r>
              <a:rPr sz="1550" spc="3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enter</a:t>
            </a:r>
            <a:r>
              <a:rPr sz="1550" spc="9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one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or</a:t>
            </a:r>
            <a:r>
              <a:rPr sz="1550" spc="2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more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words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search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through</a:t>
            </a:r>
            <a:r>
              <a:rPr sz="1550" spc="27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product</a:t>
            </a:r>
            <a:r>
              <a:rPr sz="1550" spc="26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catalogue.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Online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Website,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words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entered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visitor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searched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songs'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names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descriptions.</a:t>
            </a:r>
            <a:endParaRPr sz="1550">
              <a:latin typeface="Arial MT"/>
              <a:cs typeface="Arial MT"/>
            </a:endParaRPr>
          </a:p>
          <a:p>
            <a:pPr marL="12700" marR="360045" algn="just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sz="1550" spc="-20" dirty="0">
                <a:latin typeface="Arial MT"/>
                <a:cs typeface="Arial MT"/>
              </a:rPr>
              <a:t>Handling </a:t>
            </a:r>
            <a:r>
              <a:rPr sz="1550" dirty="0">
                <a:latin typeface="Arial MT"/>
                <a:cs typeface="Arial MT"/>
              </a:rPr>
              <a:t>Customer </a:t>
            </a:r>
            <a:r>
              <a:rPr sz="1550" spc="5" dirty="0">
                <a:latin typeface="Arial MT"/>
                <a:cs typeface="Arial MT"/>
              </a:rPr>
              <a:t>Accounts: </a:t>
            </a:r>
            <a:r>
              <a:rPr sz="1550" spc="15" dirty="0">
                <a:latin typeface="Arial MT"/>
                <a:cs typeface="Arial MT"/>
              </a:rPr>
              <a:t>In </a:t>
            </a:r>
            <a:r>
              <a:rPr sz="1550" spc="5" dirty="0">
                <a:latin typeface="Arial MT"/>
                <a:cs typeface="Arial MT"/>
              </a:rPr>
              <a:t>customer </a:t>
            </a:r>
            <a:r>
              <a:rPr sz="1550" spc="10" dirty="0">
                <a:latin typeface="Arial MT"/>
                <a:cs typeface="Arial MT"/>
              </a:rPr>
              <a:t>account </a:t>
            </a:r>
            <a:r>
              <a:rPr sz="1550" spc="15" dirty="0">
                <a:latin typeface="Arial MT"/>
                <a:cs typeface="Arial MT"/>
              </a:rPr>
              <a:t>system, </a:t>
            </a:r>
            <a:r>
              <a:rPr sz="1550" spc="5" dirty="0">
                <a:latin typeface="Arial MT"/>
                <a:cs typeface="Arial MT"/>
              </a:rPr>
              <a:t>details </a:t>
            </a:r>
            <a:r>
              <a:rPr sz="1550" spc="15" dirty="0">
                <a:latin typeface="Arial MT"/>
                <a:cs typeface="Arial MT"/>
              </a:rPr>
              <a:t>such </a:t>
            </a:r>
            <a:r>
              <a:rPr sz="1550" spc="25" dirty="0">
                <a:latin typeface="Arial MT"/>
                <a:cs typeface="Arial MT"/>
              </a:rPr>
              <a:t>as </a:t>
            </a:r>
            <a:r>
              <a:rPr sz="1550" spc="15" dirty="0">
                <a:latin typeface="Arial MT"/>
                <a:cs typeface="Arial MT"/>
              </a:rPr>
              <a:t>credit </a:t>
            </a:r>
            <a:r>
              <a:rPr sz="1550" spc="25" dirty="0">
                <a:latin typeface="Arial MT"/>
                <a:cs typeface="Arial MT"/>
              </a:rPr>
              <a:t>card </a:t>
            </a:r>
            <a:r>
              <a:rPr sz="1550" spc="3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numbers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 </a:t>
            </a:r>
            <a:r>
              <a:rPr sz="1550" spc="25" dirty="0">
                <a:latin typeface="Arial MT"/>
                <a:cs typeface="Arial MT"/>
              </a:rPr>
              <a:t>stored </a:t>
            </a:r>
            <a:r>
              <a:rPr sz="1550" spc="20" dirty="0">
                <a:latin typeface="Arial MT"/>
                <a:cs typeface="Arial MT"/>
              </a:rPr>
              <a:t>in </a:t>
            </a:r>
            <a:r>
              <a:rPr sz="1550" spc="15" dirty="0">
                <a:latin typeface="Arial MT"/>
                <a:cs typeface="Arial MT"/>
              </a:rPr>
              <a:t>a </a:t>
            </a:r>
            <a:r>
              <a:rPr sz="1550" spc="10" dirty="0">
                <a:latin typeface="Arial MT"/>
                <a:cs typeface="Arial MT"/>
              </a:rPr>
              <a:t>database </a:t>
            </a:r>
            <a:r>
              <a:rPr sz="1550" spc="30" dirty="0">
                <a:latin typeface="Arial MT"/>
                <a:cs typeface="Arial MT"/>
              </a:rPr>
              <a:t>so </a:t>
            </a:r>
            <a:r>
              <a:rPr sz="1550" spc="5" dirty="0">
                <a:latin typeface="Arial MT"/>
                <a:cs typeface="Arial MT"/>
              </a:rPr>
              <a:t>that customers </a:t>
            </a:r>
            <a:r>
              <a:rPr sz="1550" spc="-5" dirty="0">
                <a:latin typeface="Arial MT"/>
                <a:cs typeface="Arial MT"/>
              </a:rPr>
              <a:t>don't </a:t>
            </a:r>
            <a:r>
              <a:rPr sz="1550" spc="15" dirty="0">
                <a:latin typeface="Arial MT"/>
                <a:cs typeface="Arial MT"/>
              </a:rPr>
              <a:t>have to retype </a:t>
            </a:r>
            <a:r>
              <a:rPr sz="1550" spc="5" dirty="0">
                <a:latin typeface="Arial MT"/>
                <a:cs typeface="Arial MT"/>
              </a:rPr>
              <a:t>this information 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each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time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they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place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order.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048614" name="object 5"/>
          <p:cNvSpPr txBox="1"/>
          <p:nvPr/>
        </p:nvSpPr>
        <p:spPr>
          <a:xfrm>
            <a:off x="217487" y="4812359"/>
            <a:ext cx="500380" cy="1314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1048616" name="object 3"/>
          <p:cNvSpPr txBox="1"/>
          <p:nvPr/>
        </p:nvSpPr>
        <p:spPr>
          <a:xfrm>
            <a:off x="75564" y="619061"/>
            <a:ext cx="8921115" cy="36499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sz="1550" b="1" spc="8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20" dirty="0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b="1" spc="30" dirty="0">
                <a:latin typeface="Arial"/>
                <a:cs typeface="Arial"/>
              </a:rPr>
              <a:t>U</a:t>
            </a:r>
            <a:r>
              <a:rPr sz="1200" b="1" dirty="0">
                <a:latin typeface="Arial"/>
                <a:cs typeface="Arial"/>
              </a:rPr>
              <a:t>ser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20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x</a:t>
            </a:r>
            <a:r>
              <a:rPr sz="1200" b="1" spc="10" dirty="0">
                <a:latin typeface="Arial"/>
                <a:cs typeface="Arial"/>
              </a:rPr>
              <a:t>p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20" dirty="0">
                <a:latin typeface="Arial"/>
                <a:cs typeface="Arial"/>
              </a:rPr>
              <a:t>r</a:t>
            </a:r>
            <a:r>
              <a:rPr sz="1200" b="1" spc="-35" dirty="0">
                <a:latin typeface="Arial"/>
                <a:cs typeface="Arial"/>
              </a:rPr>
              <a:t>i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10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ce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30" dirty="0">
                <a:latin typeface="Arial"/>
                <a:cs typeface="Arial"/>
              </a:rPr>
              <a:t>(</a:t>
            </a:r>
            <a:r>
              <a:rPr sz="1200" b="1" spc="30" dirty="0">
                <a:latin typeface="Arial"/>
                <a:cs typeface="Arial"/>
              </a:rPr>
              <a:t>U</a:t>
            </a:r>
            <a:r>
              <a:rPr sz="1200" b="1" spc="20" dirty="0">
                <a:latin typeface="Arial"/>
                <a:cs typeface="Arial"/>
              </a:rPr>
              <a:t>X</a:t>
            </a:r>
            <a:r>
              <a:rPr sz="1200" b="1" spc="-30" dirty="0">
                <a:latin typeface="Arial"/>
                <a:cs typeface="Arial"/>
              </a:rPr>
              <a:t>)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features</a:t>
            </a:r>
            <a:r>
              <a:rPr sz="1200" spc="114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functionalities</a:t>
            </a:r>
            <a:r>
              <a:rPr sz="1200" spc="19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should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prioritized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enhance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satisfaction</a:t>
            </a:r>
            <a:r>
              <a:rPr sz="1200" spc="-25" dirty="0">
                <a:latin typeface="Arial MT"/>
                <a:cs typeface="Arial MT"/>
              </a:rPr>
              <a:t> 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retention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Performance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Scalability</a:t>
            </a:r>
            <a:r>
              <a:rPr sz="1200" b="1" spc="10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10" dirty="0">
                <a:latin typeface="Arial MT"/>
                <a:cs typeface="Arial MT"/>
              </a:rPr>
              <a:t>Design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architecture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handle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large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volume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concurrent</a:t>
            </a:r>
            <a:r>
              <a:rPr sz="1200" spc="24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users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scale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dynamically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demand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Cross-Platform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Compatibility: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15" dirty="0">
                <a:latin typeface="Arial MT"/>
                <a:cs typeface="Arial MT"/>
              </a:rPr>
              <a:t>Develop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r>
              <a:rPr sz="1200" spc="-20" dirty="0">
                <a:latin typeface="Arial MT"/>
                <a:cs typeface="Arial MT"/>
              </a:rPr>
              <a:t> to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5" dirty="0">
                <a:latin typeface="Arial MT"/>
                <a:cs typeface="Arial MT"/>
              </a:rPr>
              <a:t> responsive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compatible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with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various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devices,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including</a:t>
            </a:r>
            <a:r>
              <a:rPr sz="1200" spc="1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desktops,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laptops,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tablets,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smart</a:t>
            </a:r>
            <a:r>
              <a:rPr sz="1200" spc="-1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phones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dirty="0">
                <a:latin typeface="Arial"/>
                <a:cs typeface="Arial"/>
              </a:rPr>
              <a:t>Social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Integration: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privacy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security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measures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should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implemented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protect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data</a:t>
            </a:r>
            <a:r>
              <a:rPr sz="1200" spc="-25" dirty="0">
                <a:latin typeface="Arial MT"/>
                <a:cs typeface="Arial MT"/>
              </a:rPr>
              <a:t> 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ensure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safe</a:t>
            </a:r>
            <a:r>
              <a:rPr sz="1200" spc="-25" dirty="0">
                <a:latin typeface="Arial MT"/>
                <a:cs typeface="Arial MT"/>
              </a:rPr>
              <a:t> online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environment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Monetization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Strategy:</a:t>
            </a:r>
            <a:endParaRPr sz="1200">
              <a:latin typeface="Arial"/>
              <a:cs typeface="Arial"/>
            </a:endParaRPr>
          </a:p>
          <a:p>
            <a:pPr marL="12700" marR="441959">
              <a:lnSpc>
                <a:spcPts val="1430"/>
              </a:lnSpc>
              <a:spcBef>
                <a:spcPts val="50"/>
              </a:spcBef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monetization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models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(e.g.,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subscription,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ad-based,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premium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content)</a:t>
            </a:r>
            <a:r>
              <a:rPr sz="1200" spc="18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are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viable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for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sustaining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operation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music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EBEBEB"/>
                </a:solidFill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48617" name="object 4"/>
          <p:cNvSpPr/>
          <p:nvPr/>
        </p:nvSpPr>
        <p:spPr>
          <a:xfrm>
            <a:off x="0" y="4643494"/>
            <a:ext cx="9144000" cy="36830"/>
          </a:xfrm>
          <a:custGeom>
            <a:avLst/>
            <a:gdLst/>
            <a:ahLst/>
            <a:cxnLst/>
            <a:rect l="l" t="t" r="r" b="b"/>
            <a:pathLst>
              <a:path w="9144000" h="36829">
                <a:moveTo>
                  <a:pt x="0" y="0"/>
                </a:moveTo>
                <a:lnTo>
                  <a:pt x="9143999" y="36212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8" name="object 5"/>
          <p:cNvSpPr txBox="1"/>
          <p:nvPr/>
        </p:nvSpPr>
        <p:spPr>
          <a:xfrm>
            <a:off x="217487" y="4812359"/>
            <a:ext cx="500380" cy="1314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grpSp>
        <p:nvGrpSpPr>
          <p:cNvPr id="34" name="object 3"/>
          <p:cNvGrpSpPr/>
          <p:nvPr/>
        </p:nvGrpSpPr>
        <p:grpSpPr>
          <a:xfrm>
            <a:off x="0" y="1389886"/>
            <a:ext cx="395605" cy="1929764"/>
            <a:chOff x="0" y="1389886"/>
            <a:chExt cx="395605" cy="1929764"/>
          </a:xfrm>
        </p:grpSpPr>
        <p:pic>
          <p:nvPicPr>
            <p:cNvPr id="2097159" name="object 4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677" y="1389886"/>
              <a:ext cx="178820" cy="178313"/>
            </a:xfrm>
            <a:prstGeom prst="rect">
              <a:avLst/>
            </a:prstGeom>
          </p:spPr>
        </p:pic>
        <p:pic>
          <p:nvPicPr>
            <p:cNvPr id="2097160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3461"/>
              <a:ext cx="395287" cy="319087"/>
            </a:xfrm>
            <a:prstGeom prst="rect">
              <a:avLst/>
            </a:prstGeom>
          </p:spPr>
        </p:pic>
        <p:pic>
          <p:nvPicPr>
            <p:cNvPr id="2097161" name="object 6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14436"/>
              <a:ext cx="395287" cy="319087"/>
            </a:xfrm>
            <a:prstGeom prst="rect">
              <a:avLst/>
            </a:prstGeom>
          </p:spPr>
        </p:pic>
        <p:pic>
          <p:nvPicPr>
            <p:cNvPr id="2097162" name="object 7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95411"/>
              <a:ext cx="395287" cy="319087"/>
            </a:xfrm>
            <a:prstGeom prst="rect">
              <a:avLst/>
            </a:prstGeom>
          </p:spPr>
        </p:pic>
        <p:pic>
          <p:nvPicPr>
            <p:cNvPr id="2097163" name="object 8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85911"/>
              <a:ext cx="395287" cy="319087"/>
            </a:xfrm>
            <a:prstGeom prst="rect">
              <a:avLst/>
            </a:prstGeom>
          </p:spPr>
        </p:pic>
        <p:pic>
          <p:nvPicPr>
            <p:cNvPr id="2097164" name="object 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66886"/>
              <a:ext cx="395287" cy="319087"/>
            </a:xfrm>
            <a:prstGeom prst="rect">
              <a:avLst/>
            </a:prstGeom>
          </p:spPr>
        </p:pic>
        <p:pic>
          <p:nvPicPr>
            <p:cNvPr id="2097165" name="object 1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447861"/>
              <a:ext cx="395287" cy="319087"/>
            </a:xfrm>
            <a:prstGeom prst="rect">
              <a:avLst/>
            </a:prstGeom>
          </p:spPr>
        </p:pic>
        <p:pic>
          <p:nvPicPr>
            <p:cNvPr id="2097166" name="object 11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28836"/>
              <a:ext cx="395287" cy="319087"/>
            </a:xfrm>
            <a:prstGeom prst="rect">
              <a:avLst/>
            </a:prstGeom>
          </p:spPr>
        </p:pic>
        <p:pic>
          <p:nvPicPr>
            <p:cNvPr id="2097167" name="object 12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09811"/>
              <a:ext cx="395287" cy="319087"/>
            </a:xfrm>
            <a:prstGeom prst="rect">
              <a:avLst/>
            </a:prstGeom>
          </p:spPr>
        </p:pic>
        <p:pic>
          <p:nvPicPr>
            <p:cNvPr id="2097168" name="object 13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00311"/>
              <a:ext cx="395287" cy="319087"/>
            </a:xfrm>
            <a:prstGeom prst="rect">
              <a:avLst/>
            </a:prstGeom>
          </p:spPr>
        </p:pic>
      </p:grpSp>
      <p:sp>
        <p:nvSpPr>
          <p:cNvPr id="1048620" name="object 14"/>
          <p:cNvSpPr txBox="1"/>
          <p:nvPr/>
        </p:nvSpPr>
        <p:spPr>
          <a:xfrm>
            <a:off x="78739" y="589597"/>
            <a:ext cx="4966335" cy="32537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sz="1550" b="1" spc="5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30" dirty="0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marL="69215">
              <a:lnSpc>
                <a:spcPct val="100000"/>
              </a:lnSpc>
              <a:spcBef>
                <a:spcPts val="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FEATURES:</a:t>
            </a:r>
            <a:endParaRPr sz="155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445"/>
              </a:spcBef>
            </a:pP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Up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and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In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option.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5"/>
              </a:lnSpc>
              <a:spcBef>
                <a:spcPts val="60"/>
              </a:spcBef>
            </a:pPr>
            <a:r>
              <a:rPr sz="1200" b="1" spc="-10" dirty="0">
                <a:latin typeface="Arial"/>
                <a:cs typeface="Arial"/>
              </a:rPr>
              <a:t>Google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Up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In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option.</a:t>
            </a:r>
            <a:endParaRPr sz="1200">
              <a:latin typeface="Arial"/>
              <a:cs typeface="Arial"/>
            </a:endParaRPr>
          </a:p>
          <a:p>
            <a:pPr marL="250825" marR="1475740">
              <a:lnSpc>
                <a:spcPts val="1430"/>
              </a:lnSpc>
              <a:spcBef>
                <a:spcPts val="50"/>
              </a:spcBef>
            </a:pPr>
            <a:r>
              <a:rPr sz="1200" b="1" spc="-5" dirty="0">
                <a:latin typeface="Arial"/>
                <a:cs typeface="Arial"/>
              </a:rPr>
              <a:t>Play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song,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view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detailed</a:t>
            </a:r>
            <a:r>
              <a:rPr sz="1200" b="1" spc="6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information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of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Search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songs.</a:t>
            </a:r>
            <a:endParaRPr sz="1200">
              <a:latin typeface="Arial"/>
              <a:cs typeface="Arial"/>
            </a:endParaRPr>
          </a:p>
          <a:p>
            <a:pPr marL="250825" marR="1564640">
              <a:lnSpc>
                <a:spcPts val="1430"/>
              </a:lnSpc>
              <a:spcBef>
                <a:spcPts val="70"/>
              </a:spcBef>
            </a:pPr>
            <a:r>
              <a:rPr sz="1200" b="1" spc="10" dirty="0">
                <a:latin typeface="Arial"/>
                <a:cs typeface="Arial"/>
              </a:rPr>
              <a:t>F</a:t>
            </a:r>
            <a:r>
              <a:rPr sz="1200" b="1" spc="-35" dirty="0">
                <a:latin typeface="Arial"/>
                <a:cs typeface="Arial"/>
              </a:rPr>
              <a:t>il</a:t>
            </a:r>
            <a:r>
              <a:rPr sz="1200" b="1" spc="-30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er</a:t>
            </a:r>
            <a:r>
              <a:rPr sz="1200" b="1" spc="9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10" dirty="0">
                <a:latin typeface="Arial"/>
                <a:cs typeface="Arial"/>
              </a:rPr>
              <a:t>ong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ased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ngu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35" dirty="0">
                <a:latin typeface="Arial"/>
                <a:cs typeface="Arial"/>
              </a:rPr>
              <a:t>i</a:t>
            </a:r>
            <a:r>
              <a:rPr sz="1200" b="1" spc="10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20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.  </a:t>
            </a:r>
            <a:r>
              <a:rPr sz="1200" b="1" spc="-5" dirty="0">
                <a:latin typeface="Arial"/>
                <a:cs typeface="Arial"/>
              </a:rPr>
              <a:t>Create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new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375"/>
              </a:lnSpc>
            </a:pPr>
            <a:r>
              <a:rPr sz="1200" b="1" spc="-5" dirty="0">
                <a:latin typeface="Arial"/>
                <a:cs typeface="Arial"/>
              </a:rPr>
              <a:t>Add/Remove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to/from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0"/>
              </a:lnSpc>
            </a:pPr>
            <a:r>
              <a:rPr sz="1200" b="1" spc="-5" dirty="0">
                <a:latin typeface="Arial"/>
                <a:cs typeface="Arial"/>
              </a:rPr>
              <a:t>Add/Remove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to/from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favourites.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Scroll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through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recently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played/viewed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ct val="100000"/>
              </a:lnSpc>
              <a:spcBef>
                <a:spcPts val="65"/>
              </a:spcBef>
            </a:pPr>
            <a:r>
              <a:rPr sz="1200" b="1" spc="-5" dirty="0">
                <a:latin typeface="Arial"/>
                <a:cs typeface="Arial"/>
              </a:rPr>
              <a:t>Explore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through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your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personalized</a:t>
            </a:r>
            <a:r>
              <a:rPr sz="1200" b="1" spc="-9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</a:t>
            </a:r>
            <a:r>
              <a:rPr sz="1200" b="1" spc="10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10" dirty="0">
                <a:latin typeface="Arial"/>
                <a:cs typeface="Arial"/>
              </a:rPr>
              <a:t> favourites.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25" dirty="0">
                <a:latin typeface="Arial"/>
                <a:cs typeface="Arial"/>
              </a:rPr>
              <a:t>T</a:t>
            </a:r>
            <a:r>
              <a:rPr sz="1800" b="1" spc="-30" dirty="0">
                <a:latin typeface="Arial"/>
                <a:cs typeface="Arial"/>
              </a:rPr>
              <a:t>ec</a:t>
            </a:r>
            <a:r>
              <a:rPr sz="1800" b="1" spc="25" dirty="0">
                <a:latin typeface="Arial"/>
                <a:cs typeface="Arial"/>
              </a:rPr>
              <a:t>hno</a:t>
            </a:r>
            <a:r>
              <a:rPr sz="1800" b="1" spc="20" dirty="0">
                <a:latin typeface="Arial"/>
                <a:cs typeface="Arial"/>
              </a:rPr>
              <a:t>l</a:t>
            </a:r>
            <a:r>
              <a:rPr sz="1800" b="1" spc="25" dirty="0">
                <a:latin typeface="Arial"/>
                <a:cs typeface="Arial"/>
              </a:rPr>
              <a:t>og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1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30" dirty="0">
                <a:latin typeface="Arial"/>
                <a:cs typeface="Arial"/>
              </a:rPr>
              <a:t>ck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  <a:spcBef>
                <a:spcPts val="20"/>
              </a:spcBef>
            </a:pPr>
            <a:r>
              <a:rPr sz="1200" b="1" dirty="0">
                <a:latin typeface="Arial"/>
                <a:cs typeface="Arial"/>
              </a:rPr>
              <a:t>Frontend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HTML5,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CSS3,</a:t>
            </a:r>
            <a:r>
              <a:rPr sz="1200" spc="-1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JavaScript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(bootstrap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5)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b="1" spc="10" dirty="0">
                <a:latin typeface="Arial"/>
                <a:cs typeface="Arial"/>
              </a:rPr>
              <a:t>Backend</a:t>
            </a:r>
            <a:r>
              <a:rPr sz="1200" spc="10" dirty="0">
                <a:latin typeface="Arial MT"/>
                <a:cs typeface="Arial MT"/>
              </a:rPr>
              <a:t>:</a:t>
            </a:r>
            <a:r>
              <a:rPr sz="1200" spc="20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Django,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python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30" dirty="0">
                <a:latin typeface="Arial"/>
                <a:cs typeface="Arial"/>
              </a:rPr>
              <a:t>D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-30" dirty="0">
                <a:latin typeface="Arial"/>
                <a:cs typeface="Arial"/>
              </a:rPr>
              <a:t>t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15" dirty="0">
                <a:latin typeface="Arial"/>
                <a:cs typeface="Arial"/>
              </a:rPr>
              <a:t>b</a:t>
            </a:r>
            <a:r>
              <a:rPr sz="1200" b="1" spc="5" dirty="0">
                <a:latin typeface="Arial"/>
                <a:cs typeface="Arial"/>
              </a:rPr>
              <a:t>ase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20" dirty="0">
                <a:latin typeface="Arial MT"/>
                <a:cs typeface="Arial MT"/>
              </a:rPr>
              <a:t>S</a:t>
            </a:r>
            <a:r>
              <a:rPr sz="1200" spc="-40" dirty="0">
                <a:latin typeface="Arial MT"/>
                <a:cs typeface="Arial MT"/>
              </a:rPr>
              <a:t>Q</a:t>
            </a:r>
            <a:r>
              <a:rPr sz="1200" dirty="0">
                <a:latin typeface="Arial MT"/>
                <a:cs typeface="Arial MT"/>
              </a:rPr>
              <a:t>L</a:t>
            </a:r>
            <a:r>
              <a:rPr sz="1200" spc="-110" dirty="0">
                <a:latin typeface="Arial MT"/>
                <a:cs typeface="Arial MT"/>
              </a:rPr>
              <a:t>I</a:t>
            </a:r>
            <a:r>
              <a:rPr sz="1200" spc="-60" dirty="0">
                <a:latin typeface="Arial MT"/>
                <a:cs typeface="Arial MT"/>
              </a:rPr>
              <a:t>T</a:t>
            </a:r>
            <a:r>
              <a:rPr sz="1200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48621" name="object 15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6"/>
          <p:cNvSpPr txBox="1"/>
          <p:nvPr/>
        </p:nvSpPr>
        <p:spPr>
          <a:xfrm>
            <a:off x="217487" y="4812359"/>
            <a:ext cx="500380" cy="1314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1048624" name="object 3"/>
          <p:cNvSpPr txBox="1"/>
          <p:nvPr/>
        </p:nvSpPr>
        <p:spPr>
          <a:xfrm>
            <a:off x="138429" y="659066"/>
            <a:ext cx="8853805" cy="320649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20" dirty="0">
                <a:solidFill>
                  <a:srgbClr val="203062"/>
                </a:solidFill>
                <a:latin typeface="Arial"/>
                <a:cs typeface="Arial"/>
              </a:rPr>
              <a:t>Proposed</a:t>
            </a:r>
            <a:r>
              <a:rPr sz="1550" b="1" spc="-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Solution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40" dirty="0">
                <a:latin typeface="Arial"/>
                <a:cs typeface="Arial"/>
              </a:rPr>
              <a:t>e</a:t>
            </a:r>
            <a:r>
              <a:rPr sz="1400" b="1" spc="50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so</a:t>
            </a:r>
            <a:r>
              <a:rPr sz="1400" b="1" spc="-35" dirty="0">
                <a:latin typeface="Arial"/>
                <a:cs typeface="Arial"/>
              </a:rPr>
              <a:t>n</a:t>
            </a:r>
            <a:r>
              <a:rPr sz="1400" b="1" spc="-30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li</a:t>
            </a:r>
            <a:r>
              <a:rPr sz="1400" b="1" spc="40" dirty="0">
                <a:latin typeface="Arial"/>
                <a:cs typeface="Arial"/>
              </a:rPr>
              <a:t>z</a:t>
            </a:r>
            <a:r>
              <a:rPr sz="1400" b="1" spc="-30" dirty="0">
                <a:latin typeface="Arial"/>
                <a:cs typeface="Arial"/>
              </a:rPr>
              <a:t>e</a:t>
            </a:r>
            <a:r>
              <a:rPr sz="1400" b="1" spc="15" dirty="0">
                <a:latin typeface="Arial"/>
                <a:cs typeface="Arial"/>
              </a:rPr>
              <a:t>d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105" dirty="0">
                <a:latin typeface="Arial"/>
                <a:cs typeface="Arial"/>
              </a:rPr>
              <a:t>M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-30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D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sc</a:t>
            </a:r>
            <a:r>
              <a:rPr sz="1400" b="1" spc="-35" dirty="0">
                <a:latin typeface="Arial"/>
                <a:cs typeface="Arial"/>
              </a:rPr>
              <a:t>o</a:t>
            </a:r>
            <a:r>
              <a:rPr sz="1400" b="1" spc="40" dirty="0">
                <a:latin typeface="Arial"/>
                <a:cs typeface="Arial"/>
              </a:rPr>
              <a:t>v</a:t>
            </a:r>
            <a:r>
              <a:rPr sz="1400" b="1" spc="-30" dirty="0">
                <a:latin typeface="Arial"/>
                <a:cs typeface="Arial"/>
              </a:rPr>
              <a:t>e</a:t>
            </a:r>
            <a:r>
              <a:rPr sz="1400" b="1" spc="-25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y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12700" marR="83185">
              <a:lnSpc>
                <a:spcPts val="1650"/>
              </a:lnSpc>
            </a:pPr>
            <a:r>
              <a:rPr sz="1400" spc="-10" dirty="0">
                <a:latin typeface="Arial MT"/>
                <a:cs typeface="Arial MT"/>
              </a:rPr>
              <a:t>Music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employs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advanced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analyze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preferences,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listening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history,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social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deliver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recommendations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each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user's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unique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taste.</a:t>
            </a:r>
            <a:endParaRPr sz="1400">
              <a:latin typeface="Arial MT"/>
              <a:cs typeface="Arial MT"/>
            </a:endParaRPr>
          </a:p>
          <a:p>
            <a:pPr marL="12700" marR="130175">
              <a:lnSpc>
                <a:spcPts val="1650"/>
              </a:lnSpc>
              <a:spcBef>
                <a:spcPts val="80"/>
              </a:spcBef>
            </a:pPr>
            <a:r>
              <a:rPr sz="1400" spc="5" dirty="0">
                <a:latin typeface="Arial MT"/>
                <a:cs typeface="Arial MT"/>
              </a:rPr>
              <a:t>Users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can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explore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library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tracks,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albums,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artists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specifically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them,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ensuring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never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run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out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new</a:t>
            </a:r>
            <a:r>
              <a:rPr sz="1400" spc="5" dirty="0">
                <a:latin typeface="Arial MT"/>
                <a:cs typeface="Arial MT"/>
              </a:rPr>
              <a:t> 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discover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S</a:t>
            </a:r>
            <a:r>
              <a:rPr sz="1400" b="1" spc="40" dirty="0">
                <a:latin typeface="Arial"/>
                <a:cs typeface="Arial"/>
              </a:rPr>
              <a:t>ea</a:t>
            </a:r>
            <a:r>
              <a:rPr sz="1400" b="1" spc="2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40" dirty="0">
                <a:latin typeface="Arial"/>
                <a:cs typeface="Arial"/>
              </a:rPr>
              <a:t>es</a:t>
            </a:r>
            <a:r>
              <a:rPr sz="1400" b="1" spc="15" dirty="0">
                <a:latin typeface="Arial"/>
                <a:cs typeface="Arial"/>
              </a:rPr>
              <a:t>s</a:t>
            </a:r>
            <a:r>
              <a:rPr sz="1400" b="1" spc="-21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S</a:t>
            </a:r>
            <a:r>
              <a:rPr sz="1400" b="1" spc="-25" dirty="0">
                <a:latin typeface="Arial"/>
                <a:cs typeface="Arial"/>
              </a:rPr>
              <a:t>t</a:t>
            </a:r>
            <a:r>
              <a:rPr sz="1400" b="1" spc="50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ea</a:t>
            </a:r>
            <a:r>
              <a:rPr sz="1400" b="1" spc="-50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n</a:t>
            </a:r>
            <a:r>
              <a:rPr sz="1400" b="1" spc="15" dirty="0">
                <a:latin typeface="Arial"/>
                <a:cs typeface="Arial"/>
              </a:rPr>
              <a:t>g</a:t>
            </a:r>
            <a:r>
              <a:rPr sz="1400" b="1" spc="-215" dirty="0">
                <a:latin typeface="Arial"/>
                <a:cs typeface="Arial"/>
              </a:rPr>
              <a:t> </a:t>
            </a:r>
            <a:r>
              <a:rPr sz="1400" b="1" spc="40" dirty="0">
                <a:latin typeface="Arial"/>
                <a:cs typeface="Arial"/>
              </a:rPr>
              <a:t>an</a:t>
            </a:r>
            <a:r>
              <a:rPr sz="1400" b="1" spc="15" dirty="0">
                <a:latin typeface="Arial"/>
                <a:cs typeface="Arial"/>
              </a:rPr>
              <a:t>d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40" dirty="0">
                <a:latin typeface="Arial"/>
                <a:cs typeface="Arial"/>
              </a:rPr>
              <a:t>ayba</a:t>
            </a:r>
            <a:r>
              <a:rPr sz="1400" b="1" spc="-30" dirty="0">
                <a:latin typeface="Arial"/>
                <a:cs typeface="Arial"/>
              </a:rPr>
              <a:t>ck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5" dirty="0">
                <a:latin typeface="Arial MT"/>
                <a:cs typeface="Arial MT"/>
              </a:rPr>
              <a:t>Enjoy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high-quality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audio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adaptive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bitrate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technology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ensures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playback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across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various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sz="1400" spc="40" dirty="0">
                <a:latin typeface="Arial MT"/>
                <a:cs typeface="Arial MT"/>
              </a:rPr>
              <a:t>de</a:t>
            </a:r>
            <a:r>
              <a:rPr sz="1400" spc="-25" dirty="0">
                <a:latin typeface="Arial MT"/>
                <a:cs typeface="Arial MT"/>
              </a:rPr>
              <a:t>v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s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5" dirty="0">
                <a:latin typeface="Arial MT"/>
                <a:cs typeface="Arial MT"/>
              </a:rPr>
              <a:t>w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15" dirty="0">
                <a:latin typeface="Arial MT"/>
                <a:cs typeface="Arial MT"/>
              </a:rPr>
              <a:t>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d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12700" marR="128905">
              <a:lnSpc>
                <a:spcPts val="1650"/>
              </a:lnSpc>
              <a:spcBef>
                <a:spcPts val="135"/>
              </a:spcBef>
            </a:pPr>
            <a:r>
              <a:rPr sz="1400" spc="-10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supports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wide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range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audio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formats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provides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intuitive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playback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controls,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allowing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users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pause,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skip,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shuffle,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repeat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tracks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effortlessly.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48625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5"/>
          <p:cNvSpPr txBox="1"/>
          <p:nvPr/>
        </p:nvSpPr>
        <p:spPr>
          <a:xfrm>
            <a:off x="217487" y="4812359"/>
            <a:ext cx="500380" cy="1314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1048628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9" name="object 4"/>
          <p:cNvSpPr txBox="1"/>
          <p:nvPr/>
        </p:nvSpPr>
        <p:spPr>
          <a:xfrm>
            <a:off x="80327" y="563880"/>
            <a:ext cx="8935085" cy="34961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15" dirty="0">
                <a:latin typeface="Calibri"/>
                <a:cs typeface="Calibri"/>
              </a:rPr>
              <a:t>Interactive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Social</a:t>
            </a:r>
            <a:r>
              <a:rPr sz="1400" b="1" spc="-8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Features: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libri"/>
              <a:cs typeface="Calibri"/>
            </a:endParaRPr>
          </a:p>
          <a:p>
            <a:pPr marL="12700" marR="17780">
              <a:lnSpc>
                <a:spcPct val="100600"/>
              </a:lnSpc>
            </a:pPr>
            <a:r>
              <a:rPr sz="1400" spc="5" dirty="0">
                <a:latin typeface="Calibri"/>
                <a:cs typeface="Calibri"/>
              </a:rPr>
              <a:t>Connect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10" dirty="0">
                <a:latin typeface="Calibri"/>
                <a:cs typeface="Calibri"/>
              </a:rPr>
              <a:t>friends, </a:t>
            </a:r>
            <a:r>
              <a:rPr sz="1400" spc="-5" dirty="0">
                <a:latin typeface="Calibri"/>
                <a:cs typeface="Calibri"/>
              </a:rPr>
              <a:t>fellow </a:t>
            </a:r>
            <a:r>
              <a:rPr sz="1400" spc="10" dirty="0">
                <a:latin typeface="Calibri"/>
                <a:cs typeface="Calibri"/>
              </a:rPr>
              <a:t>music </a:t>
            </a:r>
            <a:r>
              <a:rPr sz="1400" spc="5" dirty="0">
                <a:latin typeface="Calibri"/>
                <a:cs typeface="Calibri"/>
              </a:rPr>
              <a:t>enthusiasts, and </a:t>
            </a:r>
            <a:r>
              <a:rPr sz="1400" spc="10" dirty="0">
                <a:latin typeface="Calibri"/>
                <a:cs typeface="Calibri"/>
              </a:rPr>
              <a:t>favorite </a:t>
            </a:r>
            <a:r>
              <a:rPr sz="1400" dirty="0">
                <a:latin typeface="Calibri"/>
                <a:cs typeface="Calibri"/>
              </a:rPr>
              <a:t>artists </a:t>
            </a:r>
            <a:r>
              <a:rPr sz="1400" spc="10" dirty="0">
                <a:latin typeface="Calibri"/>
                <a:cs typeface="Calibri"/>
              </a:rPr>
              <a:t>through Music Harmony's vibrant </a:t>
            </a:r>
            <a:r>
              <a:rPr sz="1400" spc="5" dirty="0">
                <a:latin typeface="Calibri"/>
                <a:cs typeface="Calibri"/>
              </a:rPr>
              <a:t>social community. 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Share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your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favorite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tracks,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albums,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10" dirty="0">
                <a:latin typeface="Calibri"/>
                <a:cs typeface="Calibri"/>
              </a:rPr>
              <a:t>friends,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group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listening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sessions,</a:t>
            </a:r>
            <a:r>
              <a:rPr sz="1400" spc="-1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 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engage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lively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discussions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about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trends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genres.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C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t</a:t>
            </a:r>
            <a:r>
              <a:rPr sz="1400" b="1" spc="40" dirty="0">
                <a:latin typeface="Arial"/>
                <a:cs typeface="Arial"/>
              </a:rPr>
              <a:t>o</a:t>
            </a:r>
            <a:r>
              <a:rPr sz="1400" b="1" spc="2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z</a:t>
            </a:r>
            <a:r>
              <a:rPr sz="1400" b="1" spc="-30" dirty="0">
                <a:latin typeface="Arial"/>
                <a:cs typeface="Arial"/>
              </a:rPr>
              <a:t>ab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15" dirty="0">
                <a:latin typeface="Arial"/>
                <a:cs typeface="Arial"/>
              </a:rPr>
              <a:t>e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se</a:t>
            </a:r>
            <a:r>
              <a:rPr sz="1400" b="1" spc="10" dirty="0">
                <a:latin typeface="Arial"/>
                <a:cs typeface="Arial"/>
              </a:rPr>
              <a:t>r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55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o</a:t>
            </a:r>
            <a:r>
              <a:rPr sz="1400" b="1" spc="-20" dirty="0">
                <a:latin typeface="Arial"/>
                <a:cs typeface="Arial"/>
              </a:rPr>
              <a:t>fil</a:t>
            </a:r>
            <a:r>
              <a:rPr sz="1400" b="1" spc="45" dirty="0">
                <a:latin typeface="Arial"/>
                <a:cs typeface="Arial"/>
              </a:rPr>
              <a:t>es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latin typeface="Arial MT"/>
                <a:cs typeface="Arial MT"/>
              </a:rPr>
              <a:t>Personalize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profile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genres,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playlists,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allowing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application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Arial MT"/>
                <a:cs typeface="Arial MT"/>
              </a:rPr>
              <a:t>tailor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recommendations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suggestions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musical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preferences.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25" dirty="0">
                <a:latin typeface="Arial"/>
                <a:cs typeface="Arial"/>
              </a:rPr>
              <a:t>mm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55" dirty="0">
                <a:latin typeface="Arial"/>
                <a:cs typeface="Arial"/>
              </a:rPr>
              <a:t>r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v</a:t>
            </a:r>
            <a:r>
              <a:rPr sz="1400" b="1" spc="15" dirty="0">
                <a:latin typeface="Arial"/>
                <a:cs typeface="Arial"/>
              </a:rPr>
              <a:t>e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105" dirty="0">
                <a:latin typeface="Arial"/>
                <a:cs typeface="Arial"/>
              </a:rPr>
              <a:t>M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5" dirty="0">
                <a:latin typeface="Arial"/>
                <a:cs typeface="Arial"/>
              </a:rPr>
              <a:t>x</a:t>
            </a:r>
            <a:r>
              <a:rPr sz="1400" b="1" spc="40" dirty="0">
                <a:latin typeface="Arial"/>
                <a:cs typeface="Arial"/>
              </a:rPr>
              <a:t>p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ri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-30" dirty="0">
                <a:latin typeface="Arial"/>
                <a:cs typeface="Arial"/>
              </a:rPr>
              <a:t>nc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12700" marR="31115">
              <a:lnSpc>
                <a:spcPct val="102800"/>
              </a:lnSpc>
            </a:pPr>
            <a:r>
              <a:rPr sz="1400" dirty="0">
                <a:latin typeface="Arial MT"/>
                <a:cs typeface="Arial MT"/>
              </a:rPr>
              <a:t>Dive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deeper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into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world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Harmony's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immersive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features,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including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biographies,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album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reviews,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playlists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every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mood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occasion.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55"/>
              </a:lnSpc>
            </a:pPr>
            <a:r>
              <a:rPr sz="1400" dirty="0">
                <a:latin typeface="Arial MT"/>
                <a:cs typeface="Arial MT"/>
              </a:rPr>
              <a:t>Stay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updated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latest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releases,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exclusive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interviews,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behind-the-scenes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content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from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bands.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48630" name="object 5"/>
          <p:cNvSpPr txBox="1"/>
          <p:nvPr/>
        </p:nvSpPr>
        <p:spPr>
          <a:xfrm>
            <a:off x="217487" y="4812359"/>
            <a:ext cx="500380" cy="1314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1048632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3" name="object 4"/>
          <p:cNvSpPr txBox="1"/>
          <p:nvPr/>
        </p:nvSpPr>
        <p:spPr>
          <a:xfrm>
            <a:off x="80327" y="597852"/>
            <a:ext cx="8256905" cy="1891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5" dirty="0">
                <a:latin typeface="Calibri"/>
                <a:cs typeface="Calibri"/>
              </a:rPr>
              <a:t>Monetization</a:t>
            </a:r>
            <a:r>
              <a:rPr sz="1550" b="1" spc="28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Options: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 marR="5080">
              <a:lnSpc>
                <a:spcPct val="103000"/>
              </a:lnSpc>
            </a:pPr>
            <a:r>
              <a:rPr sz="1550" spc="10" dirty="0">
                <a:latin typeface="Calibri"/>
                <a:cs typeface="Calibri"/>
              </a:rPr>
              <a:t>Music Harmony </a:t>
            </a:r>
            <a:r>
              <a:rPr sz="1550" spc="-15" dirty="0">
                <a:latin typeface="Calibri"/>
                <a:cs typeface="Calibri"/>
              </a:rPr>
              <a:t>offers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flexible </a:t>
            </a:r>
            <a:r>
              <a:rPr sz="1550" spc="5" dirty="0">
                <a:latin typeface="Calibri"/>
                <a:cs typeface="Calibri"/>
              </a:rPr>
              <a:t>monetization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models, </a:t>
            </a:r>
            <a:r>
              <a:rPr sz="1550" spc="10" dirty="0">
                <a:latin typeface="Calibri"/>
                <a:cs typeface="Calibri"/>
              </a:rPr>
              <a:t>including </a:t>
            </a:r>
            <a:r>
              <a:rPr sz="1550" spc="5" dirty="0">
                <a:latin typeface="Calibri"/>
                <a:cs typeface="Calibri"/>
              </a:rPr>
              <a:t>subscription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plans, </a:t>
            </a:r>
            <a:r>
              <a:rPr sz="1550" spc="-5" dirty="0">
                <a:latin typeface="Calibri"/>
                <a:cs typeface="Calibri"/>
              </a:rPr>
              <a:t>ad-supported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free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tiers,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 </a:t>
            </a:r>
            <a:r>
              <a:rPr sz="1550" spc="5" dirty="0">
                <a:latin typeface="Calibri"/>
                <a:cs typeface="Calibri"/>
              </a:rPr>
              <a:t>premium </a:t>
            </a:r>
            <a:r>
              <a:rPr sz="1550" dirty="0">
                <a:latin typeface="Calibri"/>
                <a:cs typeface="Calibri"/>
              </a:rPr>
              <a:t>content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offerings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such </a:t>
            </a:r>
            <a:r>
              <a:rPr sz="1550" spc="10" dirty="0">
                <a:latin typeface="Calibri"/>
                <a:cs typeface="Calibri"/>
              </a:rPr>
              <a:t>as </a:t>
            </a:r>
            <a:r>
              <a:rPr sz="1550" dirty="0">
                <a:latin typeface="Calibri"/>
                <a:cs typeface="Calibri"/>
              </a:rPr>
              <a:t>exclusive live </a:t>
            </a:r>
            <a:r>
              <a:rPr sz="1550" spc="-5" dirty="0">
                <a:latin typeface="Calibri"/>
                <a:cs typeface="Calibri"/>
              </a:rPr>
              <a:t>performances,</a:t>
            </a:r>
            <a:r>
              <a:rPr sz="1550" dirty="0">
                <a:latin typeface="Calibri"/>
                <a:cs typeface="Calibri"/>
              </a:rPr>
              <a:t> concert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streams,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merchandise.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0" dirty="0">
                <a:latin typeface="Calibri"/>
                <a:cs typeface="Calibri"/>
              </a:rPr>
              <a:t>Users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can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choose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monetization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option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that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best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suits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their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preferences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budget,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ensuring</a:t>
            </a:r>
            <a:r>
              <a:rPr sz="1550" spc="19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sustainable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revenue</a:t>
            </a:r>
            <a:r>
              <a:rPr sz="1550" spc="2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model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for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platform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while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providing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value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to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both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free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paid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user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48634" name="object 5"/>
          <p:cNvSpPr txBox="1"/>
          <p:nvPr/>
        </p:nvSpPr>
        <p:spPr>
          <a:xfrm>
            <a:off x="217487" y="4812359"/>
            <a:ext cx="500380" cy="1314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48639" name="object 3"/>
          <p:cNvSpPr txBox="1"/>
          <p:nvPr/>
        </p:nvSpPr>
        <p:spPr>
          <a:xfrm>
            <a:off x="209867" y="762317"/>
            <a:ext cx="170307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sz="1550" b="1" spc="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2097169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175" y="1782770"/>
            <a:ext cx="2880557" cy="2513004"/>
          </a:xfrm>
          <a:prstGeom prst="rect">
            <a:avLst/>
          </a:prstGeom>
        </p:spPr>
      </p:pic>
      <p:pic>
        <p:nvPicPr>
          <p:cNvPr id="2097170" name="object 5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2475" y="1714500"/>
            <a:ext cx="4171950" cy="2085975"/>
          </a:xfrm>
          <a:prstGeom prst="rect">
            <a:avLst/>
          </a:prstGeom>
        </p:spPr>
      </p:pic>
      <p:sp>
        <p:nvSpPr>
          <p:cNvPr id="1048640" name="object 6"/>
          <p:cNvSpPr txBox="1"/>
          <p:nvPr/>
        </p:nvSpPr>
        <p:spPr>
          <a:xfrm>
            <a:off x="2253360" y="1387093"/>
            <a:ext cx="80327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dirty="0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48641" name="object 7"/>
          <p:cNvSpPr txBox="1"/>
          <p:nvPr/>
        </p:nvSpPr>
        <p:spPr>
          <a:xfrm>
            <a:off x="6265926" y="1313497"/>
            <a:ext cx="7842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latin typeface="Arial MT"/>
                <a:cs typeface="Arial MT"/>
              </a:rPr>
              <a:t>B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25" dirty="0">
                <a:latin typeface="Arial MT"/>
                <a:cs typeface="Arial MT"/>
              </a:rPr>
              <a:t>k-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48642" name="object 8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3" name="object 9"/>
          <p:cNvSpPr txBox="1"/>
          <p:nvPr/>
        </p:nvSpPr>
        <p:spPr>
          <a:xfrm>
            <a:off x="217487" y="4812359"/>
            <a:ext cx="500380" cy="1314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1298</Words>
  <Application>Microsoft Office PowerPoint</Application>
  <PresentationFormat>On-screen Show (16:9)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宋体</vt:lpstr>
      <vt:lpstr>Arial</vt:lpstr>
      <vt:lpstr>Arial MT</vt:lpstr>
      <vt:lpstr>Calibri</vt:lpstr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PowerPoint Presentation</vt:lpstr>
      <vt:lpstr>Next Gen Employability Program</vt:lpstr>
      <vt:lpstr>Homepage</vt:lpstr>
      <vt:lpstr>PowerPoint Presentation</vt:lpstr>
      <vt:lpstr>PowerPoint Presentation</vt:lpstr>
      <vt:lpstr>PowerPoint Presentation</vt:lpstr>
      <vt:lpstr>PowerPoint Presentation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EMPLOYABILITY PROGRAM</dc:title>
  <dc:creator>ELCOT</dc:creator>
  <cp:lastModifiedBy>IIET-CSE-LAB</cp:lastModifiedBy>
  <cp:revision>1</cp:revision>
  <dcterms:created xsi:type="dcterms:W3CDTF">2024-04-02T02:22:35Z</dcterms:created>
  <dcterms:modified xsi:type="dcterms:W3CDTF">2024-04-09T06:21:33Z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2024-04-02T00:00:00Z</vt:filetime>
  </property>
  <property fmtid="{D5CDD505-2E9C-101B-9397-08002B2CF9AE}" pid="4" name="ICV">
    <vt:lpwstr>8285626176524f36803a9b60495f86da</vt:lpwstr>
  </property>
</Properties>
</file>