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7895" cy="9143861"/>
  <p:custShowLst>
    <p:custShow name="Custom Show 1" id="0">
      <p:sldLst>
        <p:sld r:id="rId4"/>
        <p:sld r:id="rId6"/>
        <p:sld r:id="rId7"/>
        <p:sld r:id="rId8"/>
        <p:sld r:id="rId11"/>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75" d="100"/>
          <a:sy n="75"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2054401858"/>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59338122"/>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815704177"/>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3"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6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111647165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79345676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92716445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9"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37100103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434266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1"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2"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64854078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9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68954582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2"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3"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10798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chemeClr val="bg1"/>
          </a:solidFill>
          <a:ln w="25400" cmpd="sng" cap="flat">
            <a:noFill/>
            <a:prstDash val="solid"/>
            <a:round/>
          </a:ln>
        </p:spPr>
      </p:sp>
      <p:pic>
        <p:nvPicPr>
          <p:cNvPr id="21" name="图片" descr="A close up of a sign  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25400" cmpd="sng" cap="flat">
            <a:noFill/>
            <a:prstDash val="solid"/>
            <a:round/>
          </a:ln>
        </p:spPr>
      </p:sp>
      <p:sp>
        <p:nvSpPr>
          <p:cNvPr id="19" name="矩形"/>
          <p:cNvSpPr>
            <a:spLocks/>
          </p:cNvSpPr>
          <p:nvPr/>
        </p:nvSpPr>
        <p:spPr>
          <a:xfrm rot="0">
            <a:off x="7440249" y="82566"/>
            <a:ext cx="103550" cy="412476"/>
          </a:xfrm>
          <a:prstGeom prst="rect"/>
          <a:solidFill>
            <a:srgbClr val="213264"/>
          </a:solidFill>
          <a:ln w="25400" cmpd="sng" cap="flat">
            <a:noFill/>
            <a:prstDash val="solid"/>
            <a:round/>
          </a:ln>
        </p:spPr>
      </p:sp>
      <p:sp>
        <p:nvSpPr>
          <p:cNvPr id="18" name="矩形"/>
          <p:cNvSpPr>
            <a:spLocks/>
          </p:cNvSpPr>
          <p:nvPr/>
        </p:nvSpPr>
        <p:spPr>
          <a:xfrm rot="0">
            <a:off x="0" y="5086350"/>
            <a:ext cx="9144000" cy="69849"/>
          </a:xfrm>
          <a:prstGeom prst="rect"/>
          <a:solidFill>
            <a:srgbClr val="213264"/>
          </a:solidFill>
          <a:ln w="254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5454296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07933471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13142153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8"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2733202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13"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2"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1"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10"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9"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08"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07"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04"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05"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a:buChar char="●"/>
            </a:pPr>
            <a:endParaRPr lang="zh-CN" altLang="en-US"/>
          </a:p>
        </p:txBody>
      </p:sp>
      <p:sp>
        <p:nvSpPr>
          <p:cNvPr id="106"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66967440"/>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7"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26"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5"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4"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3"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2"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21"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9"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20"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572346695"/>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61"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60"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59"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58"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57"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56"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55"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50" name="文本框"/>
          <p:cNvSpPr>
            <a:spLocks xmlns:a="http://schemas.openxmlformats.org/drawingml/2006/main" noGrp="1"/>
          </p:cNvSpPr>
          <p:nvPr>
            <p:ph type="title"/>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a:p>
        </p:txBody>
      </p:sp>
      <p:sp>
        <p:nvSpPr>
          <p:cNvPr id="151" name="文本框"/>
          <p:cNvSpPr>
            <a:spLocks xmlns:a="http://schemas.openxmlformats.org/drawingml/2006/main" noGrp="1"/>
          </p:cNvSpPr>
          <p:nvPr>
            <p:ph type="body" idx="1"/>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a:p>
        </p:txBody>
      </p:sp>
      <p:sp>
        <p:nvSpPr>
          <p:cNvPr id="152" name="文本框"/>
          <p:cNvSpPr>
            <a:spLocks xmlns:a="http://schemas.openxmlformats.org/drawingml/2006/main" noGrp="1"/>
          </p:cNvSpPr>
          <p:nvPr>
            <p:ph type="ftr" idx="5"/>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a:p>
        </p:txBody>
      </p:sp>
      <p:sp>
        <p:nvSpPr>
          <p:cNvPr id="153" name="文本框"/>
          <p:cNvSpPr>
            <a:spLocks xmlns:a="http://schemas.openxmlformats.org/drawingml/2006/main" noGrp="1"/>
          </p:cNvSpPr>
          <p:nvPr>
            <p:ph type="dt" idx="6"/>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5/10/2024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54" name="文本框"/>
          <p:cNvSpPr>
            <a:spLocks xmlns:a="http://schemas.openxmlformats.org/drawingml/2006/main" noGrp="1"/>
          </p:cNvSpPr>
          <p:nvPr>
            <p:ph type="sldNum" idx="7"/>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2750159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89745411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43748313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53244200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42576862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58090319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64092566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42754860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88887932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  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9"/>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2880138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0.jpeg"/><Relationship Id="rId3" Type="http://schemas.openxmlformats.org/officeDocument/2006/relationships/image" Target="../media/11.jpeg"/><Relationship Id="rId4"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2.jpeg"/><Relationship Id="rId3"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0.jpeg"/><Relationship Id="rId3" Type="http://schemas.openxmlformats.org/officeDocument/2006/relationships/image" Target="../media/10.jpeg"/><Relationship Id="rId4" Type="http://schemas.openxmlformats.org/officeDocument/2006/relationships/image" Target="../media/13.jpeg"/><Relationship Id="rId5"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image" Target="../media/14.jpeg"/><Relationship Id="rId2" Type="http://schemas.openxmlformats.org/officeDocument/2006/relationships/image" Target="../media/15.jpeg"/><Relationship Id="rId3"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image" Target="../media/16.jpeg"/><Relationship Id="rId2" Type="http://schemas.openxmlformats.org/officeDocument/2006/relationships/image" Target="../media/12.jpeg"/><Relationship Id="rId3"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  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25" name="矩形"/>
          <p:cNvSpPr>
            <a:spLocks/>
          </p:cNvSpPr>
          <p:nvPr/>
        </p:nvSpPr>
        <p:spPr>
          <a:xfrm rot="0">
            <a:off x="1865074" y="730897"/>
            <a:ext cx="6301139" cy="3966471"/>
          </a:xfrm>
          <a:prstGeom prst="rect"/>
          <a:solidFill>
            <a:srgbClr val="213163"/>
          </a:solidFill>
          <a:ln w="25400" cmpd="sng" cap="flat">
            <a:solidFill>
              <a:srgbClr val="213163"/>
            </a:solidFill>
            <a:prstDash val="solid"/>
            <a:round/>
          </a:ln>
        </p:spPr>
      </p:sp>
      <p:sp>
        <p:nvSpPr>
          <p:cNvPr id="26" name="矩形"/>
          <p:cNvSpPr>
            <a:spLocks/>
          </p:cNvSpPr>
          <p:nvPr/>
        </p:nvSpPr>
        <p:spPr>
          <a:xfrm rot="0">
            <a:off x="914725" y="1187863"/>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095095" y="3956068"/>
            <a:ext cx="2095554"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t>
            </a:r>
            <a:r>
              <a:rPr lang="en-US" altLang="zh-CN" sz="1100" b="0" i="0" u="none" strike="noStrike" kern="0" cap="none" spc="0" baseline="0">
                <a:solidFill>
                  <a:schemeClr val="tx1"/>
                </a:solidFill>
                <a:latin typeface="Arial" pitchFamily="0" charset="0"/>
                <a:ea typeface="Arial" pitchFamily="0" charset="0"/>
                <a:cs typeface="Arial" pitchFamily="0" charset="0"/>
              </a:rPr>
              <a:t> Swetha M</a:t>
            </a:r>
            <a:endParaRPr lang="en-US" altLang="zh-CN" sz="1100" b="0" i="0" u="none" strike="noStrike" kern="0" cap="none" spc="0" baseline="0">
              <a:solidFill>
                <a:schemeClr val="tx1"/>
              </a:solidFill>
              <a:latin typeface="Arial" pitchFamily="0" charset="0"/>
              <a:ea typeface="Arial" pitchFamily="0" charset="0"/>
              <a:cs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rPr>
              <a:t>student Id:: aut2211060040</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a:t>
            </a: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Name  </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51023" y="3908982"/>
            <a:ext cx="1360331" cy="0"/>
          </a:xfrm>
          <a:prstGeom prst="line"/>
          <a:noFill/>
          <a:ln w="3175" cmpd="sng" cap="flat">
            <a:solidFill>
              <a:srgbClr val="000000"/>
            </a:solidFill>
            <a:prstDash val="lgDashDotDot"/>
            <a:round/>
          </a:ln>
        </p:spPr>
      </p:sp>
      <p:sp>
        <p:nvSpPr>
          <p:cNvPr id="35" name="矩形"/>
          <p:cNvSpPr>
            <a:spLocks/>
          </p:cNvSpPr>
          <p:nvPr/>
        </p:nvSpPr>
        <p:spPr>
          <a:xfrm rot="0">
            <a:off x="5693356" y="3987599"/>
            <a:ext cx="209555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I</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N</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D</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I</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R</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I</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N</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T</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I</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T</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UTE</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OF</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E</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N</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G</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I</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NEERING</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N</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D</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T</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E</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C</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H</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NOLOGY</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  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  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788289806"/>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4"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Homepage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15" name="文本框"/>
          <p:cNvSpPr>
            <a:spLocks noGrp="1"/>
          </p:cNvSpPr>
          <p:nvPr>
            <p:ph type="body" idx="1"/>
          </p:nvPr>
        </p:nvSpPr>
        <p:spPr>
          <a:xfrm rot="0">
            <a:off x="311699" y="1389599"/>
            <a:ext cx="8696833" cy="3179400"/>
          </a:xfrm>
          <a:prstGeom prst="rect"/>
          <a:noFill/>
          <a:ln w="12700" cmpd="sng" cap="flat">
            <a:noFill/>
            <a:prstDash val="solid"/>
            <a:round/>
          </a:ln>
        </p:spPr>
        <p:txBody>
          <a:bodyPr vert="horz" wrap="square" lIns="91440" tIns="45720" rIns="91440" bIns="45720" anchor="t" anchorCtr="0">
            <a:prstTxWarp prst="textNoShape"/>
          </a:bodyPr>
          <a:lstStyle/>
          <a:p>
            <a:pPr marL="456946" indent="-304673" algn="l">
              <a:lnSpc>
                <a:spcPct val="115000"/>
              </a:lnSpc>
              <a:spcBef>
                <a:spcPts val="0"/>
              </a:spcBef>
              <a:spcAft>
                <a:spcPts val="0"/>
              </a:spcAft>
              <a:buSzPts val="1200"/>
              <a:buFont typeface="Droid Sans"/>
              <a:buChar char="●"/>
            </a:pPr>
            <a:endParaRPr lang="zh-CN" altLang="en-US" sz="1200" b="0" i="0" u="none" strike="noStrike" kern="0" cap="none" spc="0" baseline="0">
              <a:solidFill>
                <a:srgbClr val="000000"/>
              </a:solidFill>
              <a:latin typeface="Arial" pitchFamily="0" charset="0"/>
              <a:ea typeface="Arial" pitchFamily="0" charset="0"/>
              <a:cs typeface="Lucida Sans"/>
            </a:endParaRPr>
          </a:p>
        </p:txBody>
      </p:sp>
      <p:pic>
        <p:nvPicPr>
          <p:cNvPr id="116" name="图片" descr="WhatsApp Image 2024-04-08 at 20.52.38.jpeg"/>
          <p:cNvPicPr>
            <a:picLocks noChangeAspect="1"/>
          </p:cNvPicPr>
          <p:nvPr/>
        </p:nvPicPr>
        <p:blipFill>
          <a:blip r:embed="rId1" cstate="print"/>
          <a:stretch>
            <a:fillRect/>
          </a:stretch>
        </p:blipFill>
        <p:spPr>
          <a:xfrm rot="0">
            <a:off x="735724" y="725214"/>
            <a:ext cx="7357241" cy="2829141"/>
          </a:xfrm>
          <a:prstGeom prst="rect"/>
          <a:noFill/>
          <a:ln w="12700" cmpd="sng" cap="flat">
            <a:noFill/>
            <a:prstDash val="solid"/>
            <a:miter/>
          </a:ln>
        </p:spPr>
      </p:pic>
      <p:pic>
        <p:nvPicPr>
          <p:cNvPr id="117" name="图片" descr="WhatsApp Image 2024-04-08 at 20.52.39 (1).jpeg"/>
          <p:cNvPicPr>
            <a:picLocks noChangeAspect="1"/>
          </p:cNvPicPr>
          <p:nvPr/>
        </p:nvPicPr>
        <p:blipFill>
          <a:blip r:embed="rId2" cstate="print"/>
          <a:stretch>
            <a:fillRect/>
          </a:stretch>
        </p:blipFill>
        <p:spPr>
          <a:xfrm rot="0">
            <a:off x="0" y="661368"/>
            <a:ext cx="9144000" cy="4304239"/>
          </a:xfrm>
          <a:prstGeom prst="rect"/>
          <a:noFill/>
          <a:ln w="12700" cmpd="sng" cap="flat">
            <a:noFill/>
            <a:prstDash val="solid"/>
            <a:miter/>
          </a:ln>
        </p:spPr>
      </p:pic>
      <p:pic>
        <p:nvPicPr>
          <p:cNvPr id="118" name="图片" descr="WhatsApp Image 2024-04-08 at 21.09.04.jpeg"/>
          <p:cNvPicPr>
            <a:picLocks noChangeAspect="1"/>
          </p:cNvPicPr>
          <p:nvPr/>
        </p:nvPicPr>
        <p:blipFill>
          <a:blip r:embed="rId3" cstate="print"/>
          <a:stretch>
            <a:fillRect/>
          </a:stretch>
        </p:blipFill>
        <p:spPr>
          <a:xfrm rot="0">
            <a:off x="399391" y="1303283"/>
            <a:ext cx="8744607" cy="3838960"/>
          </a:xfrm>
          <a:prstGeom prst="rect"/>
          <a:noFill/>
          <a:ln w="12700" cmpd="sng" cap="flat">
            <a:noFill/>
            <a:prstDash val="solid"/>
            <a:miter/>
          </a:ln>
        </p:spPr>
      </p:pic>
    </p:spTree>
    <p:extLst>
      <p:ext uri="{BB962C8B-B14F-4D97-AF65-F5344CB8AC3E}">
        <p14:creationId xmlns:p14="http://schemas.microsoft.com/office/powerpoint/2010/main" val="205409476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8"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About-Us-Page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29" name="图片" descr="WhatsApp Image 2024-04-08 at 20.52.39.jpeg"/>
          <p:cNvPicPr>
            <a:picLocks noChangeAspect="1"/>
          </p:cNvPicPr>
          <p:nvPr/>
        </p:nvPicPr>
        <p:blipFill>
          <a:blip r:embed="rId1" cstate="print"/>
          <a:stretch>
            <a:fillRect/>
          </a:stretch>
        </p:blipFill>
        <p:spPr>
          <a:xfrm rot="0">
            <a:off x="0" y="1271752"/>
            <a:ext cx="9144000" cy="3268716"/>
          </a:xfrm>
          <a:prstGeom prst="rect"/>
          <a:noFill/>
          <a:ln w="12700" cmpd="sng" cap="flat">
            <a:noFill/>
            <a:prstDash val="solid"/>
            <a:miter/>
          </a:ln>
        </p:spPr>
      </p:pic>
      <p:pic>
        <p:nvPicPr>
          <p:cNvPr id="130" name="图片" descr="WhatsApp Image 2024-04-08 at 21.09.04 (1).jpeg"/>
          <p:cNvPicPr>
            <a:picLocks noChangeAspect="1"/>
          </p:cNvPicPr>
          <p:nvPr/>
        </p:nvPicPr>
        <p:blipFill>
          <a:blip r:embed="rId2" cstate="print"/>
          <a:stretch>
            <a:fillRect/>
          </a:stretch>
        </p:blipFill>
        <p:spPr>
          <a:xfrm rot="0">
            <a:off x="0" y="1082566"/>
            <a:ext cx="9144000" cy="4332947"/>
          </a:xfrm>
          <a:prstGeom prst="rect"/>
          <a:noFill/>
          <a:ln w="12700" cmpd="sng" cap="flat">
            <a:noFill/>
            <a:prstDash val="solid"/>
            <a:miter/>
          </a:ln>
        </p:spPr>
      </p:pic>
    </p:spTree>
    <p:extLst>
      <p:ext uri="{BB962C8B-B14F-4D97-AF65-F5344CB8AC3E}">
        <p14:creationId xmlns:p14="http://schemas.microsoft.com/office/powerpoint/2010/main" val="137906976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Service-Page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2" name="图片" descr="WhatsApp Image 2024-04-08 at 20.52.39 (1).jpeg"/>
          <p:cNvPicPr>
            <a:picLocks noChangeAspect="1"/>
          </p:cNvPicPr>
          <p:nvPr/>
        </p:nvPicPr>
        <p:blipFill>
          <a:blip r:embed="rId1" cstate="print"/>
          <a:stretch>
            <a:fillRect/>
          </a:stretch>
        </p:blipFill>
        <p:spPr>
          <a:xfrm rot="0">
            <a:off x="515007" y="1566040"/>
            <a:ext cx="8198069" cy="3725387"/>
          </a:xfrm>
          <a:prstGeom prst="rect"/>
          <a:noFill/>
          <a:ln w="12700" cmpd="sng" cap="flat">
            <a:noFill/>
            <a:prstDash val="solid"/>
            <a:miter/>
          </a:ln>
        </p:spPr>
      </p:pic>
      <p:pic>
        <p:nvPicPr>
          <p:cNvPr id="133" name="图片" descr="WhatsApp Image 2024-04-08 at 20.52.39 (1).jpeg"/>
          <p:cNvPicPr>
            <a:picLocks noChangeAspect="1"/>
          </p:cNvPicPr>
          <p:nvPr/>
        </p:nvPicPr>
        <p:blipFill>
          <a:blip r:embed="rId2" cstate="print"/>
          <a:stretch>
            <a:fillRect/>
          </a:stretch>
        </p:blipFill>
        <p:spPr>
          <a:xfrm rot="0">
            <a:off x="945931" y="1418113"/>
            <a:ext cx="8198069" cy="3725387"/>
          </a:xfrm>
          <a:prstGeom prst="rect"/>
          <a:noFill/>
          <a:ln w="12700" cmpd="sng" cap="flat">
            <a:noFill/>
            <a:prstDash val="solid"/>
            <a:miter/>
          </a:ln>
        </p:spPr>
      </p:pic>
      <p:pic>
        <p:nvPicPr>
          <p:cNvPr id="134" name="图片" descr="WhatsApp Image 2024-04-08 at 20.52.39 (1).jpeg"/>
          <p:cNvPicPr>
            <a:picLocks noChangeAspect="1"/>
          </p:cNvPicPr>
          <p:nvPr/>
        </p:nvPicPr>
        <p:blipFill>
          <a:blip r:embed="rId3" cstate="print"/>
          <a:stretch>
            <a:fillRect/>
          </a:stretch>
        </p:blipFill>
        <p:spPr>
          <a:xfrm rot="0">
            <a:off x="0" y="1282261"/>
            <a:ext cx="9144000" cy="3546711"/>
          </a:xfrm>
          <a:prstGeom prst="rect"/>
          <a:noFill/>
          <a:ln w="12700" cmpd="sng" cap="flat">
            <a:noFill/>
            <a:prstDash val="solid"/>
            <a:miter/>
          </a:ln>
        </p:spPr>
      </p:pic>
      <p:pic>
        <p:nvPicPr>
          <p:cNvPr id="135" name="图片" descr="WhatsApp Image 2024-04-08 at 21.09.07.jpeg"/>
          <p:cNvPicPr>
            <a:picLocks noChangeAspect="1"/>
          </p:cNvPicPr>
          <p:nvPr/>
        </p:nvPicPr>
        <p:blipFill>
          <a:blip r:embed="rId4" cstate="print"/>
          <a:stretch>
            <a:fillRect/>
          </a:stretch>
        </p:blipFill>
        <p:spPr>
          <a:xfrm rot="0">
            <a:off x="0" y="1177158"/>
            <a:ext cx="9144000" cy="3966341"/>
          </a:xfrm>
          <a:prstGeom prst="rect"/>
          <a:noFill/>
          <a:ln w="12700" cmpd="sng" cap="flat">
            <a:noFill/>
            <a:prstDash val="solid"/>
            <a:miter/>
          </a:ln>
        </p:spPr>
      </p:pic>
    </p:spTree>
    <p:extLst>
      <p:ext uri="{BB962C8B-B14F-4D97-AF65-F5344CB8AC3E}">
        <p14:creationId xmlns:p14="http://schemas.microsoft.com/office/powerpoint/2010/main" val="132673556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Departments-Page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7" name="图片" descr="WhatsApp Image 2024-04-08 at 20.52.39 (2).jpeg"/>
          <p:cNvPicPr>
            <a:picLocks noChangeAspect="1"/>
          </p:cNvPicPr>
          <p:nvPr/>
        </p:nvPicPr>
        <p:blipFill>
          <a:blip r:embed="rId1" cstate="print"/>
          <a:stretch>
            <a:fillRect/>
          </a:stretch>
        </p:blipFill>
        <p:spPr>
          <a:xfrm rot="0">
            <a:off x="1545019" y="1272422"/>
            <a:ext cx="4067504" cy="4396596"/>
          </a:xfrm>
          <a:prstGeom prst="rect"/>
          <a:noFill/>
          <a:ln w="12700" cmpd="sng" cap="flat">
            <a:noFill/>
            <a:prstDash val="solid"/>
            <a:miter/>
          </a:ln>
        </p:spPr>
      </p:pic>
      <p:pic>
        <p:nvPicPr>
          <p:cNvPr id="138" name="图片" descr="WhatsApp Image 2024-04-08 at 21.48.32.jpeg"/>
          <p:cNvPicPr>
            <a:picLocks noChangeAspect="1"/>
          </p:cNvPicPr>
          <p:nvPr/>
        </p:nvPicPr>
        <p:blipFill>
          <a:blip r:embed="rId2" cstate="print"/>
          <a:stretch>
            <a:fillRect/>
          </a:stretch>
        </p:blipFill>
        <p:spPr>
          <a:xfrm rot="0">
            <a:off x="0" y="1308539"/>
            <a:ext cx="9144000" cy="4066188"/>
          </a:xfrm>
          <a:prstGeom prst="rect"/>
          <a:noFill/>
          <a:ln w="12700" cmpd="sng" cap="flat">
            <a:noFill/>
            <a:prstDash val="solid"/>
            <a:miter/>
          </a:ln>
        </p:spPr>
      </p:pic>
    </p:spTree>
    <p:extLst>
      <p:ext uri="{BB962C8B-B14F-4D97-AF65-F5344CB8AC3E}">
        <p14:creationId xmlns:p14="http://schemas.microsoft.com/office/powerpoint/2010/main" val="90446146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628560" y="618066"/>
            <a:ext cx="7886430" cy="6495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Blog-Page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40" name="图片" descr="WhatsApp Image 2024-04-08 at 20.52.40.jpeg"/>
          <p:cNvPicPr>
            <a:picLocks noChangeAspect="1"/>
          </p:cNvPicPr>
          <p:nvPr/>
        </p:nvPicPr>
        <p:blipFill>
          <a:blip r:embed="rId1" cstate="print"/>
          <a:stretch>
            <a:fillRect/>
          </a:stretch>
        </p:blipFill>
        <p:spPr>
          <a:xfrm rot="0">
            <a:off x="231228" y="1056452"/>
            <a:ext cx="8513380" cy="4234194"/>
          </a:xfrm>
          <a:prstGeom prst="rect"/>
          <a:noFill/>
          <a:ln w="12700" cmpd="sng" cap="flat">
            <a:noFill/>
            <a:prstDash val="solid"/>
            <a:miter/>
          </a:ln>
        </p:spPr>
      </p:pic>
      <p:pic>
        <p:nvPicPr>
          <p:cNvPr id="141" name="图片" descr="WhatsApp Image 2024-04-08 at 21.09.04 (1).jpeg"/>
          <p:cNvPicPr>
            <a:picLocks noChangeAspect="1"/>
          </p:cNvPicPr>
          <p:nvPr/>
        </p:nvPicPr>
        <p:blipFill>
          <a:blip r:embed="rId2" cstate="print"/>
          <a:stretch>
            <a:fillRect/>
          </a:stretch>
        </p:blipFill>
        <p:spPr>
          <a:xfrm rot="0">
            <a:off x="357352" y="1156138"/>
            <a:ext cx="8450317" cy="3281914"/>
          </a:xfrm>
          <a:prstGeom prst="rect"/>
          <a:noFill/>
          <a:ln w="12700" cmpd="sng" cap="flat">
            <a:noFill/>
            <a:prstDash val="solid"/>
            <a:miter/>
          </a:ln>
        </p:spPr>
      </p:pic>
    </p:spTree>
    <p:extLst>
      <p:ext uri="{BB962C8B-B14F-4D97-AF65-F5344CB8AC3E}">
        <p14:creationId xmlns:p14="http://schemas.microsoft.com/office/powerpoint/2010/main" val="145371441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215052" y="719666"/>
            <a:ext cx="8421857" cy="54798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Future </a:t>
            </a:r>
            <a:r>
              <a:rPr lang="en-US" altLang="zh-CN" sz="1600" b="1" i="0" u="none" strike="noStrike" kern="0" cap="none" spc="0" baseline="0">
                <a:solidFill>
                  <a:srgbClr val="213163"/>
                </a:solidFill>
                <a:latin typeface="Arial" pitchFamily="0" charset="0"/>
                <a:ea typeface="Arial" pitchFamily="0" charset="0"/>
                <a:cs typeface="Lucida Sans"/>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400" b="0" i="0" u="none" strike="noStrike" kern="0" cap="none" spc="0" baseline="0">
                <a:solidFill>
                  <a:srgbClr val="374151"/>
                </a:solidFill>
                <a:latin typeface="Söhne" pitchFamily="0" charset="0"/>
                <a:ea typeface="Arial" pitchFamily="0" charset="0"/>
                <a:cs typeface="Lucida Sans"/>
              </a:rPr>
            </a:b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43" name="矩形"/>
          <p:cNvSpPr>
            <a:spLocks/>
          </p:cNvSpPr>
          <p:nvPr/>
        </p:nvSpPr>
        <p:spPr>
          <a:xfrm rot="0">
            <a:off x="278525" y="1173182"/>
            <a:ext cx="8697310" cy="2936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Offline Mode and Downloading</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 offline mode functionality, allowing users to download music for offline listening.</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Social Integration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Enhance social features by integrating with popular social media platforms, allowing users to share their favorite tracks, playlists, and music discoveries with friends.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Personalized Recommendations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 advanced recommendation algorithms based on user listening history, preferences, and behaviors.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Music Discovery Features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Expand music discovery features by incorporating trending charts, new releases, and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curated</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playlists from popular genres and artists.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Collaborative Playlists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Enable collaborative playlist creation, allowing multiple users to contribute and collaborate on playlists together.</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Live Streaming and Events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Introduce live streaming capabilities for music performances, concerts, and events within the application.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Audio Content</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Expand the platform to include podcasts,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audiobooks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and other audio content beyond music.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16644147"/>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Conclusion: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145" name="直线"/>
          <p:cNvSpPr>
            <a:spLocks/>
          </p:cNvSpPr>
          <p:nvPr/>
        </p:nvSpPr>
        <p:spPr>
          <a:xfrm rot="0">
            <a:off x="0" y="4675910"/>
            <a:ext cx="9144000" cy="0"/>
          </a:xfrm>
          <a:prstGeom prst="line"/>
          <a:noFill/>
          <a:ln w="9525" cmpd="sng" cap="flat">
            <a:solidFill>
              <a:srgbClr val="BFBFBF"/>
            </a:solidFill>
            <a:prstDash val="solid"/>
            <a:round/>
          </a:ln>
        </p:spPr>
      </p:sp>
      <p:sp>
        <p:nvSpPr>
          <p:cNvPr id="146"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47" name="矩形"/>
          <p:cNvSpPr>
            <a:spLocks/>
          </p:cNvSpPr>
          <p:nvPr/>
        </p:nvSpPr>
        <p:spPr>
          <a:xfrm rot="0">
            <a:off x="168165" y="1198179"/>
            <a:ext cx="8818179" cy="21234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development of a music web application using the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Django</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framework presents an exciting opportunity to create a dynamic and immersive platform for music enthusiasts. Throughout this project, we have explored various challenges, strategies, and future enhancements that contribute to the success and evolution of the application.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This project, we have not only built a music web application but also laid the groundwork for a thriving community of music lovers united by their passion for great music and technology.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br>
              <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rPr>
            </a:b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37487016"/>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1068163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  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6309" y="3037840"/>
            <a:ext cx="7227570"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1504077" y="3189726"/>
            <a:ext cx="6135846"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MUSIC WEB APPLICATION USING DJANGO FRAMEWORK </a:t>
            </a:r>
            <a:endParaRPr lang="zh-CN" altLang="en-US" sz="1600" b="0"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55420058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Abstract:</a:t>
            </a:r>
            <a:br>
              <a:rPr lang="zh-CN" altLang="en-US" sz="1600" b="1" i="0" u="none" strike="noStrike" kern="0" cap="none" spc="0" baseline="0">
                <a:solidFill>
                  <a:srgbClr val="213163"/>
                </a:solidFill>
                <a:latin typeface="Arial" pitchFamily="0" charset="0"/>
                <a:ea typeface="Arial" pitchFamily="0" charset="0"/>
                <a:cs typeface="Lucida Sans"/>
              </a:rPr>
            </a:b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59" name="直线"/>
          <p:cNvSpPr>
            <a:spLocks/>
          </p:cNvSpPr>
          <p:nvPr/>
        </p:nvSpPr>
        <p:spPr>
          <a:xfrm rot="0">
            <a:off x="0" y="4675910"/>
            <a:ext cx="9144000" cy="0"/>
          </a:xfrm>
          <a:prstGeom prst="line"/>
          <a:noFill/>
          <a:ln w="9525" cmpd="sng" cap="flat">
            <a:solidFill>
              <a:srgbClr val="BFBFBF"/>
            </a:solidFill>
            <a:prstDash val="solid"/>
            <a:round/>
          </a:ln>
        </p:spPr>
      </p:sp>
      <p:sp>
        <p:nvSpPr>
          <p:cNvPr id="60"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1" name="矩形"/>
          <p:cNvSpPr>
            <a:spLocks/>
          </p:cNvSpPr>
          <p:nvPr/>
        </p:nvSpPr>
        <p:spPr>
          <a:xfrm rot="0">
            <a:off x="352096" y="1098868"/>
            <a:ext cx="8476593" cy="2606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213163"/>
                </a:solidFill>
                <a:latin typeface="Arial" pitchFamily="0" charset="0"/>
                <a:ea typeface="Arial" pitchFamily="0" charset="0"/>
                <a:cs typeface="Arial" pitchFamily="0" charset="0"/>
                <a:sym typeface="Arial" pitchFamily="0" charset="0"/>
              </a:rPr>
              <a:t>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This project revolves around the development of a music web application utilizing the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Django</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framework, a high-level Python web framework renowned for its simplicity, scalability, and rapid development capabilities. The objective is to create a feature-rich platform where users can discover, organize, and enjoy music content seamlessly.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project begins with an exploration of the desired features and functionalities of the music web application. We delve into the design phase, outlining the architecture, database schema, and user interface wireframes. Emphasizing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Django's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built-in features such as authentication, ORM, and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templating</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engine, we establish a solid foundation for development.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testing and debugging are conducted to ensure the reliability and stability of the music web application across different browsers and devices.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5739725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Problem </a:t>
            </a:r>
            <a:r>
              <a:rPr lang="en-US" altLang="zh-CN" sz="1600" b="1" i="0" u="none" strike="noStrike" kern="0" cap="none" spc="0" baseline="0">
                <a:solidFill>
                  <a:srgbClr val="213163"/>
                </a:solidFill>
                <a:latin typeface="Arial" pitchFamily="0" charset="0"/>
                <a:ea typeface="Arial" pitchFamily="0" charset="0"/>
                <a:cs typeface="Lucida Sans"/>
              </a:rPr>
              <a:t>Statement:</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65" name="直线"/>
          <p:cNvSpPr>
            <a:spLocks/>
          </p:cNvSpPr>
          <p:nvPr/>
        </p:nvSpPr>
        <p:spPr>
          <a:xfrm rot="0">
            <a:off x="0" y="4675910"/>
            <a:ext cx="9144000" cy="0"/>
          </a:xfrm>
          <a:prstGeom prst="line"/>
          <a:noFill/>
          <a:ln w="9525" cmpd="sng" cap="flat">
            <a:solidFill>
              <a:srgbClr val="BFBFBF"/>
            </a:solidFill>
            <a:prstDash val="solid"/>
            <a:round/>
          </a:ln>
        </p:spPr>
      </p:sp>
      <p:sp>
        <p:nvSpPr>
          <p:cNvPr id="66"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67" name="矩形"/>
          <p:cNvSpPr>
            <a:spLocks/>
          </p:cNvSpPr>
          <p:nvPr/>
        </p:nvSpPr>
        <p:spPr>
          <a:xfrm rot="0">
            <a:off x="210207" y="1072055"/>
            <a:ext cx="8219089" cy="3653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User Engagement</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One of the primary challenges in developing a music web application using the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Django</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framework is ensuring high user engagement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Content Management</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Managing a vast library of music tracks, albums, and artists presents a significant challenge.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Licensing and Copyright Compliance</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Ensuring compliance with licensing agreements and copyright laws is essential when dealing with music content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Performance Optimization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Optimizing the performance of the music web application to deliver fast loading times and smooth playback experiences across different devices and network conditions is critical.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Security</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Protecting user data, preventing unauthorized access, and mitigating security threats such as SQL injection, cross-site scripting (XSS), and data breaches are critical considerations in developing a secure music web application.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9304887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Project </a:t>
            </a:r>
            <a:r>
              <a:rPr lang="en-US" altLang="zh-CN" sz="1600" b="1" i="0" u="none" strike="noStrike" kern="0" cap="none" spc="0" baseline="0">
                <a:solidFill>
                  <a:srgbClr val="213163"/>
                </a:solidFill>
                <a:latin typeface="Arial" pitchFamily="0" charset="0"/>
                <a:ea typeface="Arial" pitchFamily="0" charset="0"/>
                <a:cs typeface="Lucida Sans"/>
              </a:rPr>
              <a:t>Overview:</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1" name="直线"/>
          <p:cNvSpPr>
            <a:spLocks/>
          </p:cNvSpPr>
          <p:nvPr/>
        </p:nvSpPr>
        <p:spPr>
          <a:xfrm rot="0">
            <a:off x="0" y="4675910"/>
            <a:ext cx="9144000" cy="0"/>
          </a:xfrm>
          <a:prstGeom prst="line"/>
          <a:noFill/>
          <a:ln w="9525" cmpd="sng" cap="flat">
            <a:solidFill>
              <a:srgbClr val="BFBFBF"/>
            </a:solidFill>
            <a:prstDash val="solid"/>
            <a:round/>
          </a:ln>
        </p:spPr>
      </p:sp>
      <p:sp>
        <p:nvSpPr>
          <p:cNvPr id="72"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73" name="矩形"/>
          <p:cNvSpPr>
            <a:spLocks/>
          </p:cNvSpPr>
          <p:nvPr/>
        </p:nvSpPr>
        <p:spPr>
          <a:xfrm rot="0">
            <a:off x="252248" y="1145629"/>
            <a:ext cx="8345213"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User Authentication and Profiles: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Implement user registration, login, and profile management features to personalize the user experience and enable access to exclusive content.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Music Content Management:</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Develop mechanisms for managing music tracks, albums, artists, genres, and playlists to provide users with a diverse and comprehensive music library.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Audio Playback: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Integrate audio playback functionality to allow users to listen to music directly within the application, with support for streaming and local file playback.</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Search and Discovery: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Implement advanced search and recommendation algorithms to help users discover new music based on their preferences, browsing history, and trending content.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Playlist Creation and Sharing: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Enable users to create, customize, and share playlists with friends and other users, fostering collaboration and social interaction around music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curation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Social Features: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Incorporate social sharing, liking, commenting, and following functionalities to enhance user engagement and community interaction within the platform.</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Admin Dashboard: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an administrative dashboard with tools for managing users, content, permissions, and analytics to facilitate platform administration and moderation.</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8812762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264"/>
                </a:solidFill>
                <a:latin typeface="Arial" pitchFamily="0" charset="0"/>
                <a:ea typeface="Arial" pitchFamily="0" charset="0"/>
                <a:cs typeface="Lucida Sans"/>
              </a:rPr>
              <a:t>Proposed Solution:</a:t>
            </a:r>
            <a:endParaRPr lang="zh-CN" altLang="en-US" sz="1600" b="1" i="0" u="none" strike="noStrike" kern="0" cap="none" spc="0" baseline="0">
              <a:solidFill>
                <a:srgbClr val="213264"/>
              </a:solidFill>
              <a:latin typeface="Arial" pitchFamily="0" charset="0"/>
              <a:ea typeface="Arial" pitchFamily="0" charset="0"/>
              <a:cs typeface="Lucida Sans"/>
            </a:endParaRPr>
          </a:p>
        </p:txBody>
      </p:sp>
      <p:sp>
        <p:nvSpPr>
          <p:cNvPr id="77" name="矩形"/>
          <p:cNvSpPr>
            <a:spLocks/>
          </p:cNvSpPr>
          <p:nvPr/>
        </p:nvSpPr>
        <p:spPr>
          <a:xfrm rot="0">
            <a:off x="138533" y="1102220"/>
            <a:ext cx="8866934" cy="405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rPr>
              <a:t>.</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80" name="矩形"/>
          <p:cNvSpPr>
            <a:spLocks/>
          </p:cNvSpPr>
          <p:nvPr/>
        </p:nvSpPr>
        <p:spPr>
          <a:xfrm rot="0">
            <a:off x="252249" y="1187669"/>
            <a:ext cx="8576441" cy="3444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proposed solution is to develop a comprehensive music web application using the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Django</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framework, a powerful and scalable web development framework for Python. The application will offer a wide range of features to cater to the needs of music enthusiasts, providing a seamless and enjoyable experience for discovering, organizing, and enjoying music content.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213264"/>
                </a:solidFill>
                <a:latin typeface="Arial" pitchFamily="0" charset="0"/>
                <a:ea typeface="Arial" pitchFamily="0" charset="0"/>
                <a:cs typeface="Arial" pitchFamily="0" charset="0"/>
                <a:sym typeface="Arial" pitchFamily="0" charset="0"/>
              </a:rPr>
              <a:t> </a:t>
            </a:r>
            <a:r>
              <a:rPr lang="en-US" altLang="zh-CN" sz="1400" b="1" i="0" u="sng" strike="noStrike" kern="0" cap="none" spc="0" baseline="0">
                <a:solidFill>
                  <a:srgbClr val="213264"/>
                </a:solidFill>
                <a:latin typeface="Arial" pitchFamily="0" charset="0"/>
                <a:ea typeface="Arial" pitchFamily="0" charset="0"/>
                <a:cs typeface="Arial" pitchFamily="0" charset="0"/>
                <a:sym typeface="Arial" pitchFamily="0" charset="0"/>
              </a:rPr>
              <a:t>Key Components:</a:t>
            </a:r>
            <a:endParaRPr lang="en-US" altLang="zh-CN" sz="1400" b="1" i="0" u="sng" strike="noStrike" kern="0" cap="none" spc="0" baseline="0">
              <a:solidFill>
                <a:srgbClr val="213264"/>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1.User Authentication and Profiles:</a:t>
            </a: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Implement user registration, login, and profile management functionalities.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Allow users to personalize their profiles with profile pictures, bios, and favorite genres.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Ensure secure authentication and session management using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Django's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built-in authentication system.</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2.Music Content Management:</a:t>
            </a: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models for representing music tracks, albums, artists, genres, and playlists.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Implement CRUD (Create, Read, Update, Delete) operations for managing music content.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Create admin interfaces for administrators to manage music content efficiently.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1" i="0" u="sng" strike="noStrike" kern="0" cap="none" spc="0" baseline="0">
              <a:solidFill>
                <a:srgbClr val="213264"/>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5761358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3" name="矩形"/>
          <p:cNvSpPr>
            <a:spLocks/>
          </p:cNvSpPr>
          <p:nvPr/>
        </p:nvSpPr>
        <p:spPr>
          <a:xfrm rot="0">
            <a:off x="457200" y="752832"/>
            <a:ext cx="8017933" cy="72008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4" name="直线"/>
          <p:cNvSpPr>
            <a:spLocks/>
          </p:cNvSpPr>
          <p:nvPr/>
        </p:nvSpPr>
        <p:spPr>
          <a:xfrm rot="0">
            <a:off x="0" y="4675910"/>
            <a:ext cx="9144000" cy="0"/>
          </a:xfrm>
          <a:prstGeom prst="line"/>
          <a:noFill/>
          <a:ln w="9525" cmpd="sng" cap="flat">
            <a:solidFill>
              <a:srgbClr val="BFBFBF"/>
            </a:solidFill>
            <a:prstDash val="solid"/>
            <a:round/>
          </a:ln>
        </p:spPr>
      </p:sp>
      <p:sp>
        <p:nvSpPr>
          <p:cNvPr id="85"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86" name="矩形"/>
          <p:cNvSpPr>
            <a:spLocks/>
          </p:cNvSpPr>
          <p:nvPr/>
        </p:nvSpPr>
        <p:spPr>
          <a:xfrm rot="0">
            <a:off x="262759" y="693683"/>
            <a:ext cx="8671034" cy="3444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3.Audio Playback Integration:</a:t>
            </a: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Integrate third-party libraries or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Django</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packages for audio playback.</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Provide features for streaming music tracks, managing playlists, and controlling playback settings.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Ensure smooth and uninterrupted playback experiences for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4. Social Features:</a:t>
            </a: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Incorporate social sharing, liking, commenting, and following functionalities.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Allow users to share their favorite tracks, playlists, and music discoveries with friends and followers.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Foster community interaction and collaboration around music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curation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and sharing.</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5.Security and Privacy:</a:t>
            </a: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Implement robust security measures to protect user data and ensure privacy compliance.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 encryption, authentication, authorization, and validation techniques to prevent security vulnerabilities.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Regularly update and maintain security protocols to address emerging threats and vulnerabilities.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lvl="1" marL="0" indent="0" algn="l">
              <a:lnSpc>
                <a:spcPct val="100000"/>
              </a:lnSpc>
              <a:spcBef>
                <a:spcPts val="0"/>
              </a:spcBef>
              <a:spcAft>
                <a:spcPts val="0"/>
              </a:spcAft>
              <a:buFont typeface="Wingdings" pitchFamily="2" charset="2"/>
              <a:buChar char="ü"/>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599636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7"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Technology Used</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88"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89"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90"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91" name="矩形"/>
          <p:cNvSpPr>
            <a:spLocks/>
          </p:cNvSpPr>
          <p:nvPr/>
        </p:nvSpPr>
        <p:spPr>
          <a:xfrm rot="0">
            <a:off x="1000361" y="1361511"/>
            <a:ext cx="3318483" cy="300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2" name="矩形"/>
          <p:cNvSpPr>
            <a:spLocks/>
          </p:cNvSpPr>
          <p:nvPr/>
        </p:nvSpPr>
        <p:spPr>
          <a:xfrm rot="0">
            <a:off x="4865736" y="1287522"/>
            <a:ext cx="3580969" cy="300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93" name="直线"/>
          <p:cNvSpPr>
            <a:spLocks/>
          </p:cNvSpPr>
          <p:nvPr/>
        </p:nvSpPr>
        <p:spPr>
          <a:xfrm rot="0">
            <a:off x="0" y="4675910"/>
            <a:ext cx="9144000" cy="0"/>
          </a:xfrm>
          <a:prstGeom prst="line"/>
          <a:noFill/>
          <a:ln w="9525" cmpd="sng" cap="flat">
            <a:solidFill>
              <a:srgbClr val="BFBFBF"/>
            </a:solidFill>
            <a:prstDash val="solid"/>
            <a:round/>
          </a:ln>
        </p:spPr>
      </p:sp>
      <p:sp>
        <p:nvSpPr>
          <p:cNvPr id="94"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6879816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7"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Modelling &amp; </a:t>
            </a:r>
            <a:r>
              <a:rPr lang="en-US" altLang="zh-CN" sz="1600" b="1" i="0" u="none" strike="noStrike" kern="0" cap="none" spc="0" baseline="0">
                <a:solidFill>
                  <a:srgbClr val="213163"/>
                </a:solidFill>
                <a:latin typeface="Arial" pitchFamily="0" charset="0"/>
                <a:ea typeface="Arial" pitchFamily="0" charset="0"/>
                <a:cs typeface="Lucida Sans"/>
              </a:rPr>
              <a:t>Results:</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98" name="直线"/>
          <p:cNvSpPr>
            <a:spLocks/>
          </p:cNvSpPr>
          <p:nvPr/>
        </p:nvSpPr>
        <p:spPr>
          <a:xfrm rot="0">
            <a:off x="0" y="4675910"/>
            <a:ext cx="9144000" cy="0"/>
          </a:xfrm>
          <a:prstGeom prst="line"/>
          <a:noFill/>
          <a:ln w="9525" cmpd="sng" cap="flat">
            <a:solidFill>
              <a:srgbClr val="BFBFBF"/>
            </a:solidFill>
            <a:prstDash val="solid"/>
            <a:round/>
          </a:ln>
        </p:spPr>
      </p:sp>
      <p:sp>
        <p:nvSpPr>
          <p:cNvPr id="99"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100" name="矩形"/>
          <p:cNvSpPr>
            <a:spLocks/>
          </p:cNvSpPr>
          <p:nvPr/>
        </p:nvSpPr>
        <p:spPr>
          <a:xfrm rot="0">
            <a:off x="297506" y="1093558"/>
            <a:ext cx="973942" cy="30099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1" i="0" u="sng" strike="noStrike" kern="0" cap="none" spc="0" baseline="0">
                <a:solidFill>
                  <a:srgbClr val="000000"/>
                </a:solidFill>
                <a:latin typeface="Arial" pitchFamily="0" charset="0"/>
                <a:ea typeface="Arial" pitchFamily="0" charset="0"/>
                <a:cs typeface="Arial" pitchFamily="0" charset="0"/>
                <a:sym typeface="Arial" pitchFamily="0" charset="0"/>
              </a:rPr>
              <a:t>Modeling:</a:t>
            </a:r>
            <a:endParaRPr lang="zh-CN" altLang="en-US" sz="1400" b="1" i="0" u="sng"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1" name="矩形"/>
          <p:cNvSpPr>
            <a:spLocks/>
          </p:cNvSpPr>
          <p:nvPr/>
        </p:nvSpPr>
        <p:spPr>
          <a:xfrm rot="0">
            <a:off x="241738" y="1418897"/>
            <a:ext cx="8597462" cy="2815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Database Design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Utilize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Django's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built-in ORM to design models for representing music tracks, albums, artists, genres, playlists, and user profiles. Define relationships between models such as Many-to-One, Many-to-Many, and One-to-One to establish a cohesive data structure.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User Authentication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Implement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Django's</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user authentication system to manage user registration, login, logout, and profile management functionalities.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Content Management</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Django</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 interfaces for managing music content, allowing administrators to add, edit, and delete tracks, albums, artists, and genres easily.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sng" strike="noStrike" kern="0" cap="none" spc="0" baseline="0">
                <a:solidFill>
                  <a:srgbClr val="000000"/>
                </a:solidFill>
                <a:latin typeface="Arial" pitchFamily="0" charset="0"/>
                <a:ea typeface="Arial" pitchFamily="0" charset="0"/>
                <a:cs typeface="Arial" pitchFamily="0" charset="0"/>
                <a:sym typeface="Arial" pitchFamily="0" charset="0"/>
              </a:rPr>
              <a:t>Results:</a:t>
            </a:r>
            <a:endParaRPr lang="en-US" altLang="zh-CN" sz="1400" b="1" i="0" u="sng"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Audio Playback</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Users can stream music tracks directly within the application, with support for basic playback controls such as play, pause, skip, and volume adjustment.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Font typeface="Wingdings" pitchFamily="2" charset="2"/>
              <a:buChar char="ü"/>
            </a:pPr>
            <a:r>
              <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rPr>
              <a:t>Music Content Management</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Administrators can manage music content through the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Django</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 admin interface, adding new tracks, albums, and artists easily. </a:t>
            </a:r>
            <a:endParaRPr lang="zh-CN" altLang="en-US" sz="1400" b="1" i="0" u="sng"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645374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0</cp:revision>
  <dcterms:created xsi:type="dcterms:W3CDTF">2024-04-09T07:50:07Z</dcterms:created>
  <dcterms:modified xsi:type="dcterms:W3CDTF">2024-05-10T11:30:51Z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62b3271cbc034cc8a73d1f67a249fd3a</vt:lpwstr>
  </property>
</Properties>
</file>