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5" r:id="rId9"/>
    <p:sldId id="266" r:id="rId10"/>
    <p:sldId id="268" r:id="rId11"/>
    <p:sldId id="267" r:id="rId12"/>
    <p:sldId id="264" r:id="rId13"/>
    <p:sldId id="279" r:id="rId14"/>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2F7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50" d="100"/>
          <a:sy n="50" d="100"/>
        </p:scale>
        <p:origin x="533" y="763"/>
      </p:cViewPr>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380" name=""/>
        <p:cNvGrpSpPr/>
        <p:nvPr/>
      </p:nvGrpSpPr>
      <p:grpSpPr>
        <a:xfrm>
          <a:off x="0" y="0"/>
          <a:ext cx="0" cy="0"/>
          <a:chOff x="0" y="0"/>
          <a:chExt cx="0" cy="0"/>
        </a:xfrm>
      </p:grpSpPr>
      <p:sp>
        <p:nvSpPr>
          <p:cNvPr id="1051586"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1587"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51588"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1589"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79" name=""/>
        <p:cNvGrpSpPr/>
        <p:nvPr/>
      </p:nvGrpSpPr>
      <p:grpSpPr>
        <a:xfrm>
          <a:off x="0" y="0"/>
          <a:ext cx="0" cy="0"/>
          <a:chOff x="0" y="0"/>
          <a:chExt cx="0" cy="0"/>
        </a:xfrm>
      </p:grpSpPr>
      <p:sp>
        <p:nvSpPr>
          <p:cNvPr id="1051580"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1581"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73E8BF84-A35A-45E8-9E20-4532E26FBB7F}" type="datetimeFigureOut">
              <a:rPr altLang="en-US" lang="zh-CN" smtClean="0"/>
            </a:fld>
            <a:endParaRPr altLang="en-US" lang="zh-CN"/>
          </a:p>
        </p:txBody>
      </p:sp>
      <p:sp>
        <p:nvSpPr>
          <p:cNvPr id="1051582"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51583"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sz="1200" lang="zh-CN" smtClean="0">
                <a:sym typeface="+mn-ea"/>
              </a:rPr>
              <a:t>Click to edit Master text style</a:t>
            </a:r>
            <a:endParaRPr altLang="en-US" sz="1200" lang="zh-CN" smtClean="0"/>
          </a:p>
          <a:p>
            <a:pPr lvl="1"/>
            <a:r>
              <a:rPr altLang="en-US" sz="1200" lang="zh-CN" smtClean="0">
                <a:sym typeface="+mn-ea"/>
              </a:rPr>
              <a:t>Second level</a:t>
            </a:r>
            <a:endParaRPr altLang="en-US" sz="1200" lang="zh-CN" smtClean="0"/>
          </a:p>
          <a:p>
            <a:pPr lvl="2"/>
            <a:r>
              <a:rPr altLang="en-US" sz="1200" lang="zh-CN" smtClean="0">
                <a:sym typeface="+mn-ea"/>
              </a:rPr>
              <a:t>Third level</a:t>
            </a:r>
            <a:endParaRPr altLang="en-US" sz="1200" lang="zh-CN" smtClean="0"/>
          </a:p>
          <a:p>
            <a:pPr lvl="3"/>
            <a:r>
              <a:rPr altLang="en-US" sz="1200" lang="zh-CN" smtClean="0">
                <a:sym typeface="+mn-ea"/>
              </a:rPr>
              <a:t>Fourth level</a:t>
            </a:r>
            <a:endParaRPr altLang="en-US" sz="1200" lang="zh-CN" smtClean="0"/>
          </a:p>
          <a:p>
            <a:pPr lvl="4"/>
            <a:r>
              <a:rPr altLang="en-US" sz="1200" lang="zh-CN" smtClean="0">
                <a:sym typeface="+mn-ea"/>
              </a:rPr>
              <a:t>Fifth level</a:t>
            </a:r>
            <a:endParaRPr altLang="en-US" lang="zh-CN"/>
          </a:p>
        </p:txBody>
      </p:sp>
      <p:sp>
        <p:nvSpPr>
          <p:cNvPr id="1051584"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1585"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7A14D865-4D01-4FB4-B0E2-04B9A75A2A3B}"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p:grpSpPr>
      <p:sp>
        <p:nvSpPr>
          <p:cNvPr id="1048861" name="Slide Image Placeholder 1"/>
          <p:cNvSpPr/>
          <p:nvPr>
            <p:ph type="sldImg" idx="2"/>
          </p:nvPr>
        </p:nvSpPr>
        <p:spPr/>
      </p:sp>
      <p:sp>
        <p:nvSpPr>
          <p:cNvPr id="1048862"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6" name=""/>
        <p:cNvGrpSpPr/>
        <p:nvPr/>
      </p:nvGrpSpPr>
      <p:grpSpPr>
        <a:xfrm>
          <a:off x="0" y="0"/>
          <a:ext cx="0" cy="0"/>
          <a:chOff x="0" y="0"/>
          <a:chExt cx="0" cy="0"/>
        </a:xfrm>
      </p:grpSpPr>
      <p:sp>
        <p:nvSpPr>
          <p:cNvPr id="1048592" name="日期占位符 2"/>
          <p:cNvSpPr>
            <a:spLocks noGrp="1"/>
          </p:cNvSpPr>
          <p:nvPr>
            <p:ph type="dt" sz="half" idx="10"/>
          </p:nvPr>
        </p:nvSpPr>
        <p:spPr/>
        <p:txBody>
          <a:bodyPr/>
          <a:p>
            <a:fld id="{12711BBB-1695-42D8-9491-D28DC7CFDEA6}" type="datetimeFigureOut">
              <a:rPr altLang="en-US" lang="zh-CN" smtClean="0"/>
            </a:fld>
            <a:endParaRPr altLang="en-US" lang="zh-CN"/>
          </a:p>
        </p:txBody>
      </p:sp>
      <p:sp>
        <p:nvSpPr>
          <p:cNvPr id="1048593" name="页脚占位符 3"/>
          <p:cNvSpPr>
            <a:spLocks noGrp="1"/>
          </p:cNvSpPr>
          <p:nvPr>
            <p:ph type="ftr" sz="quarter" idx="11"/>
          </p:nvPr>
        </p:nvSpPr>
        <p:spPr/>
        <p:txBody>
          <a:bodyPr/>
          <a:p>
            <a:endParaRPr altLang="en-US" lang="zh-CN"/>
          </a:p>
        </p:txBody>
      </p:sp>
      <p:sp>
        <p:nvSpPr>
          <p:cNvPr id="1048594" name="灯片编号占位符 4"/>
          <p:cNvSpPr>
            <a:spLocks noGrp="1"/>
          </p:cNvSpPr>
          <p:nvPr>
            <p:ph type="sldNum" sz="quarter" idx="12"/>
          </p:nvPr>
        </p:nvSpPr>
        <p:spPr/>
        <p:txBody>
          <a:bodyPr/>
          <a:p>
            <a:fld id="{45E6532C-EE3F-40F0-86BE-983BA5E621D0}" type="slidenum">
              <a:rPr altLang="en-US" lang="zh-CN" smtClean="0"/>
            </a:fld>
            <a:endParaRPr altLang="en-US" lang="zh-CN"/>
          </a:p>
        </p:txBody>
      </p:sp>
      <p:pic>
        <p:nvPicPr>
          <p:cNvPr id="2097155" name="图片 5"/>
          <p:cNvPicPr>
            <a:picLocks noChangeAspect="1"/>
          </p:cNvPicPr>
          <p:nvPr userDrawn="1"/>
        </p:nvPicPr>
        <p:blipFill>
          <a:blip xmlns:r="http://schemas.openxmlformats.org/officeDocument/2006/relationships" r:embed="rId1"/>
          <a:stretch>
            <a:fillRect/>
          </a:stretch>
        </p:blipFill>
        <p:spPr>
          <a:xfrm>
            <a:off x="0" y="0"/>
            <a:ext cx="12192000" cy="6858000"/>
          </a:xfrm>
          <a:prstGeom prst="rect"/>
        </p:spPr>
      </p:pic>
      <p:sp>
        <p:nvSpPr>
          <p:cNvPr id="1048595" name="标题 1"/>
          <p:cNvSpPr>
            <a:spLocks noGrp="1"/>
          </p:cNvSpPr>
          <p:nvPr>
            <p:ph type="title"/>
          </p:nvPr>
        </p:nvSpPr>
        <p:spPr>
          <a:xfrm>
            <a:off x="838200" y="106045"/>
            <a:ext cx="10515600" cy="1325563"/>
          </a:xfrm>
        </p:spPr>
        <p:txBody>
          <a:bodyPr/>
          <a:lstStyle>
            <a:lvl1pPr algn="ctr">
              <a:defRPr b="1">
                <a:solidFill>
                  <a:srgbClr val="002F7F"/>
                </a:solidFill>
              </a:defRPr>
            </a:lvl1pPr>
          </a:lstStyle>
          <a:p>
            <a:r>
              <a:rPr altLang="en-US" lang="zh-CN" smtClean="0"/>
              <a:t>Click to edit Master title style</a:t>
            </a:r>
            <a:endParaRPr altLang="en-US" lang="zh-CN" smtClean="0"/>
          </a:p>
        </p:txBody>
      </p:sp>
      <p:cxnSp>
        <p:nvCxnSpPr>
          <p:cNvPr id="3145730" name="直接连接符 7"/>
          <p:cNvCxnSpPr>
            <a:cxnSpLocks/>
          </p:cNvCxnSpPr>
          <p:nvPr userDrawn="1"/>
        </p:nvCxnSpPr>
        <p:spPr>
          <a:xfrm>
            <a:off x="1539240" y="1097280"/>
            <a:ext cx="9113520" cy="0"/>
          </a:xfrm>
          <a:prstGeom prst="line"/>
          <a:ln>
            <a:solidFill>
              <a:srgbClr val="002F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6"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Click to edit Master title style</a:t>
            </a:r>
            <a:endParaRPr altLang="en-US" lang="zh-CN" smtClean="0"/>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Click to edit Master text style</a:t>
            </a:r>
            <a:endParaRPr altLang="en-US" lang="zh-CN" smtClean="0"/>
          </a:p>
          <a:p>
            <a:pPr lvl="1"/>
            <a:r>
              <a:rPr altLang="en-US" lang="zh-CN" smtClean="0"/>
              <a:t>Second level</a:t>
            </a:r>
            <a:endParaRPr altLang="en-US" lang="zh-CN" smtClean="0"/>
          </a:p>
          <a:p>
            <a:pPr lvl="2"/>
            <a:r>
              <a:rPr altLang="en-US" lang="zh-CN" smtClean="0"/>
              <a:t>Third level</a:t>
            </a:r>
            <a:endParaRPr altLang="en-US" lang="zh-CN" smtClean="0"/>
          </a:p>
          <a:p>
            <a:pPr lvl="3"/>
            <a:r>
              <a:rPr altLang="en-US" lang="zh-CN" smtClean="0"/>
              <a:t>Fourth level</a:t>
            </a:r>
            <a:endParaRPr altLang="en-US" lang="zh-CN" smtClean="0"/>
          </a:p>
          <a:p>
            <a:pPr lvl="4"/>
            <a:r>
              <a:rPr altLang="en-US" lang="zh-CN" smtClean="0"/>
              <a:t>Fifth level</a:t>
            </a:r>
            <a:endParaRPr altLang="en-US" lang="zh-CN" smtClean="0"/>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12711BBB-1695-42D8-9491-D28DC7CFDEA6}"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45E6532C-EE3F-40F0-86BE-983BA5E621D0}"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pic>
        <p:nvPicPr>
          <p:cNvPr id="2097152" name="图片 1"/>
          <p:cNvPicPr>
            <a:picLocks noChangeAspect="1"/>
          </p:cNvPicPr>
          <p:nvPr/>
        </p:nvPicPr>
        <p:blipFill>
          <a:blip xmlns:r="http://schemas.openxmlformats.org/officeDocument/2006/relationships" r:embed="rId1"/>
          <a:stretch>
            <a:fillRect/>
          </a:stretch>
        </p:blipFill>
        <p:spPr>
          <a:xfrm flipH="1">
            <a:off x="0" y="0"/>
            <a:ext cx="12192000" cy="6858000"/>
          </a:xfrm>
          <a:prstGeom prst="rect"/>
        </p:spPr>
      </p:pic>
      <p:sp>
        <p:nvSpPr>
          <p:cNvPr id="1048581" name="文本框 2"/>
          <p:cNvSpPr txBox="1"/>
          <p:nvPr/>
        </p:nvSpPr>
        <p:spPr>
          <a:xfrm>
            <a:off x="6675120" y="2913207"/>
            <a:ext cx="5337671" cy="1539239"/>
          </a:xfrm>
          <a:prstGeom prst="rect"/>
          <a:noFill/>
        </p:spPr>
        <p:txBody>
          <a:bodyPr rtlCol="0" wrap="square">
            <a:spAutoFit/>
          </a:bodyPr>
          <a:p>
            <a:pPr algn="l"/>
            <a:r>
              <a:rPr altLang="en-US" b="1" dirty="0" sz="4800" lang="en-US" smtClean="0">
                <a:solidFill>
                  <a:schemeClr val="bg1"/>
                </a:solidFill>
              </a:rPr>
              <a:t>A</a:t>
            </a:r>
            <a:r>
              <a:rPr altLang="en-US" b="1" dirty="0" sz="4800" lang="en-US" smtClean="0">
                <a:solidFill>
                  <a:schemeClr val="bg1"/>
                </a:solidFill>
              </a:rPr>
              <a:t>l</a:t>
            </a:r>
            <a:r>
              <a:rPr altLang="en-US" b="1" dirty="0" sz="4800" lang="en-US" smtClean="0">
                <a:solidFill>
                  <a:schemeClr val="bg1"/>
                </a:solidFill>
              </a:rPr>
              <a:t> </a:t>
            </a:r>
            <a:r>
              <a:rPr altLang="en-US" b="1" dirty="0" sz="4800" lang="en-US" smtClean="0">
                <a:solidFill>
                  <a:schemeClr val="bg1"/>
                </a:solidFill>
              </a:rPr>
              <a:t>based </a:t>
            </a:r>
            <a:r>
              <a:rPr altLang="en-US" b="1" dirty="0" sz="4800" lang="en-US" smtClean="0">
                <a:solidFill>
                  <a:schemeClr val="bg1"/>
                </a:solidFill>
              </a:rPr>
              <a:t>d</a:t>
            </a:r>
            <a:r>
              <a:rPr altLang="en-US" b="1" dirty="0" sz="4800" lang="en-US" smtClean="0">
                <a:solidFill>
                  <a:schemeClr val="bg1"/>
                </a:solidFill>
              </a:rPr>
              <a:t>i</a:t>
            </a:r>
            <a:r>
              <a:rPr altLang="en-US" b="1" dirty="0" sz="4800" lang="en-US" smtClean="0">
                <a:solidFill>
                  <a:schemeClr val="bg1"/>
                </a:solidFill>
              </a:rPr>
              <a:t>a</a:t>
            </a:r>
            <a:r>
              <a:rPr altLang="en-US" b="1" dirty="0" sz="4800" lang="en-US" smtClean="0">
                <a:solidFill>
                  <a:schemeClr val="bg1"/>
                </a:solidFill>
              </a:rPr>
              <a:t>betes </a:t>
            </a:r>
            <a:r>
              <a:rPr altLang="en-US" b="1" dirty="0" sz="4800" lang="en-US" smtClean="0">
                <a:solidFill>
                  <a:schemeClr val="bg1"/>
                </a:solidFill>
              </a:rPr>
              <a:t>prediction </a:t>
            </a:r>
            <a:r>
              <a:rPr altLang="en-US" b="1" dirty="0" sz="4800" lang="en-US" smtClean="0">
                <a:solidFill>
                  <a:schemeClr val="bg1"/>
                </a:solidFill>
              </a:rPr>
              <a:t>system </a:t>
            </a:r>
            <a:endParaRPr altLang="en-US" b="1" dirty="0" sz="4800" lang="zh-CN" smtClean="0">
              <a:solidFill>
                <a:schemeClr val="bg1"/>
              </a:solidFill>
            </a:endParaRPr>
          </a:p>
        </p:txBody>
      </p:sp>
      <p:cxnSp>
        <p:nvCxnSpPr>
          <p:cNvPr id="3145728" name="直接连接符 3"/>
          <p:cNvCxnSpPr>
            <a:cxnSpLocks/>
          </p:cNvCxnSpPr>
          <p:nvPr/>
        </p:nvCxnSpPr>
        <p:spPr>
          <a:xfrm>
            <a:off x="6675120" y="4998660"/>
            <a:ext cx="5516880" cy="0"/>
          </a:xfrm>
          <a:prstGeom prst="line"/>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56" name="图片 1"/>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75" name="任意多边形 8"/>
          <p:cNvSpPr/>
          <p:nvPr/>
        </p:nvSpPr>
        <p:spPr>
          <a:xfrm rot="10800000" flipH="1" flipV="1">
            <a:off x="973438" y="0"/>
            <a:ext cx="10880771" cy="6858000"/>
          </a:xfrm>
          <a:custGeom>
            <a:avLst/>
            <a:gdLst>
              <a:gd name="connsiteX0" fmla="*/ 0 w 7362092"/>
              <a:gd name="connsiteY0" fmla="*/ 0 h 6858000"/>
              <a:gd name="connsiteX1" fmla="*/ 3932652 w 7362092"/>
              <a:gd name="connsiteY1" fmla="*/ 0 h 6858000"/>
              <a:gd name="connsiteX2" fmla="*/ 7362092 w 7362092"/>
              <a:gd name="connsiteY2" fmla="*/ 6858000 h 6858000"/>
              <a:gd name="connsiteX3" fmla="*/ 0 w 73620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62092" h="6858000">
                <a:moveTo>
                  <a:pt x="0" y="0"/>
                </a:moveTo>
                <a:lnTo>
                  <a:pt x="3932652" y="0"/>
                </a:lnTo>
                <a:lnTo>
                  <a:pt x="7362092" y="6858000"/>
                </a:lnTo>
                <a:lnTo>
                  <a:pt x="0" y="6858000"/>
                </a:lnTo>
                <a:close/>
              </a:path>
            </a:pathLst>
          </a:cu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sz="2000" lang="zh-CN"/>
              <a:t>AI aims to make accurate and advanced predictions for a large amount of knowledge data. As of 2021, AI most often refers to machine learning and deep learning, which have made significant progress with increased computational resources due to a dramatic improvement in computer performance. In diabetes diagnosis and treatment, AI-based medical devices have already been approved by the FDA and are available in other countries as well. Currently, many studies have used machine learning to predict the onset of diabetes. However, these machine learning approaches have not demonstrated superior performance in predicting disease onset compared to conventional statistical techniques that combine risk factors. Nevertheless, we believe that continuous research in machine learning and efforts toward its practical application will maximize the predictive performance of AI—using large amounts of organized data and abundant computational resources—and dramatically improve the predictive accuracy of disease diagnosis, prevention, and treatment in diabetes.</a:t>
            </a:r>
            <a:endParaRPr altLang="en-US" lang="zh-CN"/>
          </a:p>
        </p:txBody>
      </p:sp>
      <p:sp>
        <p:nvSpPr>
          <p:cNvPr id="1048776" name="文本框 2"/>
          <p:cNvSpPr txBox="1"/>
          <p:nvPr/>
        </p:nvSpPr>
        <p:spPr>
          <a:xfrm>
            <a:off x="3005131" y="584188"/>
            <a:ext cx="5242560" cy="768350"/>
          </a:xfrm>
          <a:prstGeom prst="rect"/>
          <a:noFill/>
        </p:spPr>
        <p:txBody>
          <a:bodyPr rtlCol="0" wrap="square">
            <a:spAutoFit/>
          </a:bodyPr>
          <a:p>
            <a:r>
              <a:rPr b="1" dirty="0" sz="4400" lang="en-US" smtClean="0">
                <a:solidFill>
                  <a:schemeClr val="bg1"/>
                </a:solidFill>
              </a:rPr>
              <a:t>C</a:t>
            </a:r>
            <a:r>
              <a:rPr b="1" dirty="0" sz="4400" lang="en-US" smtClean="0">
                <a:solidFill>
                  <a:schemeClr val="bg1"/>
                </a:solidFill>
              </a:rPr>
              <a:t>o</a:t>
            </a:r>
            <a:r>
              <a:rPr b="1" dirty="0" sz="4400" lang="en-US" smtClean="0">
                <a:solidFill>
                  <a:schemeClr val="bg1"/>
                </a:solidFill>
              </a:rPr>
              <a:t>n</a:t>
            </a:r>
            <a:r>
              <a:rPr b="1" dirty="0" sz="4400" lang="en-US" smtClean="0">
                <a:solidFill>
                  <a:schemeClr val="bg1"/>
                </a:solidFill>
              </a:rPr>
              <a:t>c</a:t>
            </a:r>
            <a:r>
              <a:rPr b="1" dirty="0" sz="4400" lang="en-US" smtClean="0">
                <a:solidFill>
                  <a:schemeClr val="bg1"/>
                </a:solidFill>
              </a:rPr>
              <a:t>lusion </a:t>
            </a:r>
            <a:endParaRPr b="1" dirty="0" sz="4400" smtClean="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pic>
        <p:nvPicPr>
          <p:cNvPr id="2097159" name="图片 1"/>
          <p:cNvPicPr>
            <a:picLocks noChangeAspect="1"/>
          </p:cNvPicPr>
          <p:nvPr/>
        </p:nvPicPr>
        <p:blipFill>
          <a:blip xmlns:r="http://schemas.openxmlformats.org/officeDocument/2006/relationships" r:embed="rId1"/>
          <a:stretch>
            <a:fillRect/>
          </a:stretch>
        </p:blipFill>
        <p:spPr>
          <a:xfrm flipH="1">
            <a:off x="0" y="0"/>
            <a:ext cx="12192000" cy="6858000"/>
          </a:xfrm>
          <a:prstGeom prst="rect"/>
        </p:spPr>
      </p:pic>
      <p:sp>
        <p:nvSpPr>
          <p:cNvPr id="1050665" name="文本框 2"/>
          <p:cNvSpPr txBox="1"/>
          <p:nvPr/>
        </p:nvSpPr>
        <p:spPr>
          <a:xfrm>
            <a:off x="6675120" y="3021329"/>
            <a:ext cx="3519706" cy="815341"/>
          </a:xfrm>
          <a:prstGeom prst="rect"/>
          <a:noFill/>
        </p:spPr>
        <p:txBody>
          <a:bodyPr rtlCol="0" wrap="none">
            <a:spAutoFit/>
          </a:bodyPr>
          <a:p>
            <a:r>
              <a:rPr altLang="zh-CN" b="1" dirty="0" sz="4800" lang="en-US" smtClean="0">
                <a:solidFill>
                  <a:schemeClr val="bg1"/>
                </a:solidFill>
              </a:rPr>
              <a:t>THANK YOU</a:t>
            </a:r>
            <a:endParaRPr altLang="en-US" b="1" dirty="0" sz="4800" lang="zh-CN">
              <a:solidFill>
                <a:schemeClr val="bg1"/>
              </a:solidFill>
            </a:endParaRPr>
          </a:p>
        </p:txBody>
      </p:sp>
      <p:cxnSp>
        <p:nvCxnSpPr>
          <p:cNvPr id="3145787" name="直接连接符 3"/>
          <p:cNvCxnSpPr>
            <a:cxnSpLocks/>
          </p:cNvCxnSpPr>
          <p:nvPr/>
        </p:nvCxnSpPr>
        <p:spPr>
          <a:xfrm>
            <a:off x="6675120" y="4998660"/>
            <a:ext cx="5516880" cy="0"/>
          </a:xfrm>
          <a:prstGeom prst="line"/>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53" name="图片 1"/>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3" name="文本框 2"/>
          <p:cNvSpPr txBox="1"/>
          <p:nvPr/>
        </p:nvSpPr>
        <p:spPr>
          <a:xfrm>
            <a:off x="1351855" y="1859667"/>
            <a:ext cx="7526716" cy="815340"/>
          </a:xfrm>
          <a:prstGeom prst="rect"/>
          <a:noFill/>
        </p:spPr>
        <p:txBody>
          <a:bodyPr rtlCol="0" wrap="square">
            <a:spAutoFit/>
          </a:bodyPr>
          <a:p>
            <a:r>
              <a:rPr altLang="en-US" dirty="0" sz="4800" lang="en-US">
                <a:solidFill>
                  <a:srgbClr val="FFFFFF"/>
                </a:solidFill>
              </a:rPr>
              <a:t>N</a:t>
            </a:r>
            <a:r>
              <a:rPr altLang="en-US" dirty="0" sz="4800" lang="en-US">
                <a:solidFill>
                  <a:srgbClr val="FFFFFF"/>
                </a:solidFill>
              </a:rPr>
              <a:t>a</a:t>
            </a:r>
            <a:r>
              <a:rPr altLang="en-US" dirty="0" sz="4800" lang="en-US">
                <a:solidFill>
                  <a:srgbClr val="FFFFFF"/>
                </a:solidFill>
              </a:rPr>
              <a:t>m</a:t>
            </a:r>
            <a:r>
              <a:rPr altLang="en-US" dirty="0" sz="4800" lang="en-US">
                <a:solidFill>
                  <a:srgbClr val="FFFFFF"/>
                </a:solidFill>
              </a:rPr>
              <a:t>e</a:t>
            </a:r>
            <a:r>
              <a:rPr altLang="en-US" dirty="0" sz="4800" lang="en-US">
                <a:solidFill>
                  <a:srgbClr val="FFFFFF"/>
                </a:solidFill>
              </a:rPr>
              <a:t>:</a:t>
            </a:r>
            <a:r>
              <a:rPr altLang="en-US" dirty="0" sz="4800" lang="en-US">
                <a:solidFill>
                  <a:srgbClr val="FFFFFF"/>
                </a:solidFill>
              </a:rPr>
              <a:t> </a:t>
            </a:r>
            <a:r>
              <a:rPr altLang="en-US" dirty="0" sz="4800" lang="en-US">
                <a:solidFill>
                  <a:srgbClr val="FFFFFF"/>
                </a:solidFill>
              </a:rPr>
              <a:t>k</a:t>
            </a:r>
            <a:r>
              <a:rPr altLang="en-US" dirty="0" sz="4800" lang="en-US">
                <a:solidFill>
                  <a:srgbClr val="FFFFFF"/>
                </a:solidFill>
              </a:rPr>
              <a:t>.</a:t>
            </a:r>
            <a:r>
              <a:rPr altLang="en-US" dirty="0" sz="4800" lang="en-US">
                <a:solidFill>
                  <a:srgbClr val="FFFFFF"/>
                </a:solidFill>
              </a:rPr>
              <a:t>v</a:t>
            </a:r>
            <a:r>
              <a:rPr altLang="en-US" dirty="0" sz="4800" lang="en-US">
                <a:solidFill>
                  <a:srgbClr val="FFFFFF"/>
                </a:solidFill>
              </a:rPr>
              <a:t>a</a:t>
            </a:r>
            <a:r>
              <a:rPr altLang="en-US" dirty="0" sz="4800" lang="en-US">
                <a:solidFill>
                  <a:srgbClr val="FFFFFF"/>
                </a:solidFill>
              </a:rPr>
              <a:t>l</a:t>
            </a:r>
            <a:r>
              <a:rPr altLang="en-US" dirty="0" sz="4800" lang="en-US">
                <a:solidFill>
                  <a:srgbClr val="FFFFFF"/>
                </a:solidFill>
              </a:rPr>
              <a:t>a</a:t>
            </a:r>
            <a:r>
              <a:rPr altLang="en-US" dirty="0" sz="4800" lang="en-US">
                <a:solidFill>
                  <a:srgbClr val="FFFFFF"/>
                </a:solidFill>
              </a:rPr>
              <a:t>r</a:t>
            </a:r>
            <a:r>
              <a:rPr altLang="en-US" dirty="0" sz="4800" lang="en-US">
                <a:solidFill>
                  <a:srgbClr val="FFFFFF"/>
                </a:solidFill>
              </a:rPr>
              <a:t>m</a:t>
            </a:r>
            <a:r>
              <a:rPr altLang="en-US" dirty="0" sz="4800" lang="en-US">
                <a:solidFill>
                  <a:srgbClr val="FFFFFF"/>
                </a:solidFill>
              </a:rPr>
              <a:t>a</a:t>
            </a:r>
            <a:r>
              <a:rPr altLang="en-US" dirty="0" sz="4800" lang="en-US">
                <a:solidFill>
                  <a:srgbClr val="FFFFFF"/>
                </a:solidFill>
              </a:rPr>
              <a:t>t</a:t>
            </a:r>
            <a:r>
              <a:rPr altLang="en-US" dirty="0" sz="4800" lang="en-US">
                <a:solidFill>
                  <a:srgbClr val="FFFFFF"/>
                </a:solidFill>
              </a:rPr>
              <a:t>h</a:t>
            </a:r>
            <a:r>
              <a:rPr altLang="en-US" dirty="0" sz="4800" lang="en-US">
                <a:solidFill>
                  <a:srgbClr val="FFFFFF"/>
                </a:solidFill>
              </a:rPr>
              <a:t>i</a:t>
            </a:r>
            <a:endParaRPr altLang="en-US" dirty="0" sz="3200" lang="zh-CN">
              <a:solidFill>
                <a:srgbClr val="002F7F"/>
              </a:solidFill>
            </a:endParaRPr>
          </a:p>
        </p:txBody>
      </p:sp>
      <p:sp>
        <p:nvSpPr>
          <p:cNvPr id="1048584" name="文本框 3"/>
          <p:cNvSpPr txBox="1"/>
          <p:nvPr/>
        </p:nvSpPr>
        <p:spPr>
          <a:xfrm>
            <a:off x="607172" y="2675007"/>
            <a:ext cx="10522763" cy="815340"/>
          </a:xfrm>
          <a:prstGeom prst="rect"/>
          <a:noFill/>
        </p:spPr>
        <p:txBody>
          <a:bodyPr rtlCol="0" wrap="square">
            <a:spAutoFit/>
          </a:bodyPr>
          <a:p>
            <a:r>
              <a:rPr altLang="en-US" dirty="0" sz="4800" lang="en-US">
                <a:solidFill>
                  <a:srgbClr val="FFFFFF"/>
                </a:solidFill>
              </a:rPr>
              <a:t>B</a:t>
            </a:r>
            <a:r>
              <a:rPr altLang="en-US" dirty="0" sz="4800" lang="en-US">
                <a:solidFill>
                  <a:srgbClr val="FFFFFF"/>
                </a:solidFill>
              </a:rPr>
              <a:t>r</a:t>
            </a:r>
            <a:r>
              <a:rPr altLang="en-US" dirty="0" sz="4800" lang="en-US">
                <a:solidFill>
                  <a:srgbClr val="FFFFFF"/>
                </a:solidFill>
              </a:rPr>
              <a:t>a</a:t>
            </a:r>
            <a:r>
              <a:rPr altLang="en-US" dirty="0" sz="4800" lang="en-US">
                <a:solidFill>
                  <a:srgbClr val="FFFFFF"/>
                </a:solidFill>
              </a:rPr>
              <a:t>nch</a:t>
            </a:r>
            <a:r>
              <a:rPr altLang="en-US" dirty="0" sz="4800" lang="en-US">
                <a:solidFill>
                  <a:srgbClr val="FFFFFF"/>
                </a:solidFill>
              </a:rPr>
              <a:t>:</a:t>
            </a:r>
            <a:r>
              <a:rPr altLang="en-US" dirty="0" sz="4800" lang="en-US">
                <a:solidFill>
                  <a:srgbClr val="FFFFFF"/>
                </a:solidFill>
              </a:rPr>
              <a:t> </a:t>
            </a:r>
            <a:r>
              <a:rPr altLang="en-US" dirty="0" sz="4800" lang="en-US">
                <a:solidFill>
                  <a:srgbClr val="FFFFFF"/>
                </a:solidFill>
              </a:rPr>
              <a:t>b</a:t>
            </a:r>
            <a:r>
              <a:rPr altLang="en-US" dirty="0" sz="4800" lang="en-US">
                <a:solidFill>
                  <a:srgbClr val="FFFFFF"/>
                </a:solidFill>
              </a:rPr>
              <a:t>i</a:t>
            </a:r>
            <a:r>
              <a:rPr altLang="en-US" dirty="0" sz="4800" lang="en-US">
                <a:solidFill>
                  <a:srgbClr val="FFFFFF"/>
                </a:solidFill>
              </a:rPr>
              <a:t>o</a:t>
            </a:r>
            <a:r>
              <a:rPr altLang="en-US" dirty="0" sz="4800" lang="en-US">
                <a:solidFill>
                  <a:srgbClr val="FFFFFF"/>
                </a:solidFill>
              </a:rPr>
              <a:t>medical </a:t>
            </a:r>
            <a:r>
              <a:rPr altLang="en-US" dirty="0" sz="4800" lang="en-US">
                <a:solidFill>
                  <a:srgbClr val="FFFFFF"/>
                </a:solidFill>
              </a:rPr>
              <a:t>engineering </a:t>
            </a:r>
            <a:endParaRPr altLang="en-US" dirty="0" sz="3200" lang="zh-CN">
              <a:solidFill>
                <a:srgbClr val="002F7F"/>
              </a:solidFill>
            </a:endParaRPr>
          </a:p>
        </p:txBody>
      </p:sp>
      <p:sp>
        <p:nvSpPr>
          <p:cNvPr id="1048585" name="文本框 4"/>
          <p:cNvSpPr txBox="1"/>
          <p:nvPr/>
        </p:nvSpPr>
        <p:spPr>
          <a:xfrm>
            <a:off x="0" y="3552166"/>
            <a:ext cx="12730831" cy="1539240"/>
          </a:xfrm>
          <a:prstGeom prst="rect"/>
          <a:noFill/>
        </p:spPr>
        <p:txBody>
          <a:bodyPr rtlCol="0" wrap="square">
            <a:spAutoFit/>
          </a:bodyPr>
          <a:p>
            <a:r>
              <a:rPr altLang="zh-CN" dirty="0" sz="4800" lang="en-US" smtClean="0">
                <a:solidFill>
                  <a:srgbClr val="FFFFFF"/>
                </a:solidFill>
              </a:rPr>
              <a:t>P</a:t>
            </a:r>
            <a:r>
              <a:rPr altLang="zh-CN" dirty="0" sz="4800" lang="en-US" smtClean="0">
                <a:solidFill>
                  <a:srgbClr val="FFFFFF"/>
                </a:solidFill>
              </a:rPr>
              <a:t>r</a:t>
            </a:r>
            <a:r>
              <a:rPr altLang="zh-CN" dirty="0" sz="4800" lang="en-US" smtClean="0">
                <a:solidFill>
                  <a:srgbClr val="FFFFFF"/>
                </a:solidFill>
              </a:rPr>
              <a:t>o</a:t>
            </a:r>
            <a:r>
              <a:rPr altLang="zh-CN" dirty="0" sz="4800" lang="en-US" smtClean="0">
                <a:solidFill>
                  <a:srgbClr val="FFFFFF"/>
                </a:solidFill>
              </a:rPr>
              <a:t>j</a:t>
            </a:r>
            <a:r>
              <a:rPr altLang="zh-CN" dirty="0" sz="4800" lang="en-US" smtClean="0">
                <a:solidFill>
                  <a:srgbClr val="FFFFFF"/>
                </a:solidFill>
              </a:rPr>
              <a:t>ect </a:t>
            </a:r>
            <a:r>
              <a:rPr altLang="zh-CN" dirty="0" sz="4800" lang="en-US" smtClean="0">
                <a:solidFill>
                  <a:srgbClr val="FFFFFF"/>
                </a:solidFill>
              </a:rPr>
              <a:t>Name</a:t>
            </a:r>
            <a:r>
              <a:rPr altLang="zh-CN" dirty="0" sz="4800" lang="en-US" smtClean="0">
                <a:solidFill>
                  <a:srgbClr val="FFFFFF"/>
                </a:solidFill>
              </a:rPr>
              <a:t>:</a:t>
            </a:r>
            <a:r>
              <a:rPr altLang="zh-CN" dirty="0" sz="4800" lang="en-US" smtClean="0">
                <a:solidFill>
                  <a:srgbClr val="FFFFFF"/>
                </a:solidFill>
              </a:rPr>
              <a:t> </a:t>
            </a:r>
            <a:r>
              <a:rPr altLang="zh-CN" dirty="0" sz="4800" lang="en-US" smtClean="0">
                <a:solidFill>
                  <a:srgbClr val="FFFFFF"/>
                </a:solidFill>
              </a:rPr>
              <a:t>A</a:t>
            </a:r>
            <a:r>
              <a:rPr altLang="zh-CN" dirty="0" sz="4800" lang="en-US" smtClean="0">
                <a:solidFill>
                  <a:srgbClr val="FFFFFF"/>
                </a:solidFill>
              </a:rPr>
              <a:t>I</a:t>
            </a:r>
            <a:r>
              <a:rPr altLang="zh-CN" dirty="0" sz="4800" lang="en-US" smtClean="0">
                <a:solidFill>
                  <a:srgbClr val="FFFFFF"/>
                </a:solidFill>
              </a:rPr>
              <a:t> </a:t>
            </a:r>
            <a:r>
              <a:rPr altLang="zh-CN" dirty="0" sz="4800" lang="en-US" smtClean="0">
                <a:solidFill>
                  <a:srgbClr val="FFFFFF"/>
                </a:solidFill>
              </a:rPr>
              <a:t>based </a:t>
            </a:r>
            <a:r>
              <a:rPr altLang="zh-CN" dirty="0" sz="4800" lang="en-US" smtClean="0">
                <a:solidFill>
                  <a:srgbClr val="FFFFFF"/>
                </a:solidFill>
              </a:rPr>
              <a:t>d</a:t>
            </a:r>
            <a:r>
              <a:rPr altLang="zh-CN" dirty="0" sz="4800" lang="en-US" smtClean="0">
                <a:solidFill>
                  <a:srgbClr val="FFFFFF"/>
                </a:solidFill>
              </a:rPr>
              <a:t>i</a:t>
            </a:r>
            <a:r>
              <a:rPr altLang="zh-CN" dirty="0" sz="4800" lang="en-US" smtClean="0">
                <a:solidFill>
                  <a:srgbClr val="FFFFFF"/>
                </a:solidFill>
              </a:rPr>
              <a:t>a</a:t>
            </a:r>
            <a:r>
              <a:rPr altLang="zh-CN" dirty="0" sz="4800" lang="en-US" smtClean="0">
                <a:solidFill>
                  <a:srgbClr val="FFFFFF"/>
                </a:solidFill>
              </a:rPr>
              <a:t>betes </a:t>
            </a:r>
            <a:r>
              <a:rPr altLang="zh-CN" dirty="0" sz="4800" lang="en-US" smtClean="0">
                <a:solidFill>
                  <a:srgbClr val="FFFFFF"/>
                </a:solidFill>
              </a:rPr>
              <a:t>prediction </a:t>
            </a:r>
            <a:r>
              <a:rPr altLang="zh-CN" dirty="0" sz="4800" lang="en-US" smtClean="0">
                <a:solidFill>
                  <a:srgbClr val="FFFFFF"/>
                </a:solidFill>
              </a:rPr>
              <a:t>system </a:t>
            </a:r>
            <a:endParaRPr altLang="en-US" dirty="0" sz="3200" lang="zh-CN">
              <a:solidFill>
                <a:srgbClr val="002F7F"/>
              </a:solidFill>
            </a:endParaRPr>
          </a:p>
        </p:txBody>
      </p:sp>
      <p:sp>
        <p:nvSpPr>
          <p:cNvPr id="1048586" name="文本框 5"/>
          <p:cNvSpPr txBox="1"/>
          <p:nvPr/>
        </p:nvSpPr>
        <p:spPr>
          <a:xfrm>
            <a:off x="0" y="5293155"/>
            <a:ext cx="10323604" cy="815340"/>
          </a:xfrm>
          <a:prstGeom prst="rect"/>
          <a:noFill/>
        </p:spPr>
        <p:txBody>
          <a:bodyPr rtlCol="0" wrap="square">
            <a:spAutoFit/>
          </a:bodyPr>
          <a:p>
            <a:r>
              <a:rPr altLang="zh-CN" dirty="0" sz="4800" lang="en-US" smtClean="0">
                <a:solidFill>
                  <a:srgbClr val="FFFFFF"/>
                </a:solidFill>
              </a:rPr>
              <a:t>C</a:t>
            </a:r>
            <a:r>
              <a:rPr altLang="zh-CN" dirty="0" sz="4800" lang="en-US" smtClean="0">
                <a:solidFill>
                  <a:srgbClr val="FFFFFF"/>
                </a:solidFill>
              </a:rPr>
              <a:t>o</a:t>
            </a:r>
            <a:r>
              <a:rPr altLang="zh-CN" dirty="0" sz="4800" lang="en-US" smtClean="0">
                <a:solidFill>
                  <a:srgbClr val="FFFFFF"/>
                </a:solidFill>
              </a:rPr>
              <a:t>u</a:t>
            </a:r>
            <a:r>
              <a:rPr altLang="zh-CN" dirty="0" sz="4800" lang="en-US" smtClean="0">
                <a:solidFill>
                  <a:srgbClr val="FFFFFF"/>
                </a:solidFill>
              </a:rPr>
              <a:t>rse </a:t>
            </a:r>
            <a:r>
              <a:rPr altLang="zh-CN" dirty="0" sz="4800" lang="en-US" smtClean="0">
                <a:solidFill>
                  <a:srgbClr val="FFFFFF"/>
                </a:solidFill>
              </a:rPr>
              <a:t>N</a:t>
            </a:r>
            <a:r>
              <a:rPr altLang="zh-CN" dirty="0" sz="4800" lang="en-US" smtClean="0">
                <a:solidFill>
                  <a:srgbClr val="FFFFFF"/>
                </a:solidFill>
              </a:rPr>
              <a:t>a</a:t>
            </a:r>
            <a:r>
              <a:rPr altLang="zh-CN" dirty="0" sz="4800" lang="en-US" smtClean="0">
                <a:solidFill>
                  <a:srgbClr val="FFFFFF"/>
                </a:solidFill>
              </a:rPr>
              <a:t>me</a:t>
            </a:r>
            <a:r>
              <a:rPr altLang="zh-CN" dirty="0" sz="4800" lang="en-US" smtClean="0">
                <a:solidFill>
                  <a:srgbClr val="FFFFFF"/>
                </a:solidFill>
              </a:rPr>
              <a:t>:</a:t>
            </a:r>
            <a:r>
              <a:rPr altLang="zh-CN" dirty="0" sz="4800" lang="en-US" smtClean="0">
                <a:solidFill>
                  <a:srgbClr val="FFFFFF"/>
                </a:solidFill>
              </a:rPr>
              <a:t> </a:t>
            </a:r>
            <a:r>
              <a:rPr altLang="zh-CN" dirty="0" sz="4800" lang="en-US" smtClean="0">
                <a:solidFill>
                  <a:srgbClr val="FFFFFF"/>
                </a:solidFill>
              </a:rPr>
              <a:t>A</a:t>
            </a:r>
            <a:r>
              <a:rPr altLang="zh-CN" dirty="0" sz="4800" lang="en-US" smtClean="0">
                <a:solidFill>
                  <a:srgbClr val="FFFFFF"/>
                </a:solidFill>
              </a:rPr>
              <a:t>r</a:t>
            </a:r>
            <a:r>
              <a:rPr altLang="zh-CN" dirty="0" sz="4800" lang="en-US" smtClean="0">
                <a:solidFill>
                  <a:srgbClr val="FFFFFF"/>
                </a:solidFill>
              </a:rPr>
              <a:t>t</a:t>
            </a:r>
            <a:r>
              <a:rPr altLang="zh-CN" dirty="0" sz="4800" lang="en-US" smtClean="0">
                <a:solidFill>
                  <a:srgbClr val="FFFFFF"/>
                </a:solidFill>
              </a:rPr>
              <a:t>i</a:t>
            </a:r>
            <a:r>
              <a:rPr altLang="zh-CN" dirty="0" sz="4800" lang="en-US" smtClean="0">
                <a:solidFill>
                  <a:srgbClr val="FFFFFF"/>
                </a:solidFill>
              </a:rPr>
              <a:t>f</a:t>
            </a:r>
            <a:r>
              <a:rPr altLang="zh-CN" dirty="0" sz="4800" lang="en-US" smtClean="0">
                <a:solidFill>
                  <a:srgbClr val="FFFFFF"/>
                </a:solidFill>
              </a:rPr>
              <a:t>i</a:t>
            </a:r>
            <a:r>
              <a:rPr altLang="zh-CN" dirty="0" sz="4800" lang="en-US" smtClean="0">
                <a:solidFill>
                  <a:srgbClr val="FFFFFF"/>
                </a:solidFill>
              </a:rPr>
              <a:t>cial </a:t>
            </a:r>
            <a:r>
              <a:rPr altLang="zh-CN" dirty="0" sz="4800" lang="en-US" smtClean="0">
                <a:solidFill>
                  <a:srgbClr val="FFFFFF"/>
                </a:solidFill>
              </a:rPr>
              <a:t>intelligence </a:t>
            </a:r>
            <a:endParaRPr altLang="en-US" dirty="0" sz="3200" lang="zh-CN">
              <a:solidFill>
                <a:srgbClr val="002F7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4" name="图片 1"/>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9" name="任意多边形 8"/>
          <p:cNvSpPr/>
          <p:nvPr/>
        </p:nvSpPr>
        <p:spPr>
          <a:xfrm rot="10800000" flipH="1" flipV="1">
            <a:off x="1811763" y="-152105"/>
            <a:ext cx="9915402" cy="7659756"/>
          </a:xfrm>
          <a:custGeom>
            <a:avLst/>
            <a:gdLst>
              <a:gd name="connsiteX0" fmla="*/ 0 w 7362092"/>
              <a:gd name="connsiteY0" fmla="*/ 0 h 6858000"/>
              <a:gd name="connsiteX1" fmla="*/ 3932652 w 7362092"/>
              <a:gd name="connsiteY1" fmla="*/ 0 h 6858000"/>
              <a:gd name="connsiteX2" fmla="*/ 7362092 w 7362092"/>
              <a:gd name="connsiteY2" fmla="*/ 6858000 h 6858000"/>
              <a:gd name="connsiteX3" fmla="*/ 0 w 73620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62092" h="6858000">
                <a:moveTo>
                  <a:pt x="0" y="0"/>
                </a:moveTo>
                <a:lnTo>
                  <a:pt x="3932652" y="0"/>
                </a:lnTo>
                <a:lnTo>
                  <a:pt x="7362092" y="6858000"/>
                </a:lnTo>
                <a:lnTo>
                  <a:pt x="0" y="6858000"/>
                </a:lnTo>
                <a:close/>
              </a:path>
            </a:pathLst>
          </a:cu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sz="2800" lang="zh-CN"/>
              <a:t>Artificial intelligence (AI) can make advanced inferences based on a large amount of data. The mainstream technologies of the AI boom in 2021 are machine learning (ML) and deep learning, which have made significant progress due to the increase in computational resources accompanied by the dramatic improvement in computer performance. In this review, we introduce AI/ML-based medical devices and prediction models regarding diabetes.</a:t>
            </a:r>
            <a:endParaRPr altLang="en-US" lang="zh-CN"/>
          </a:p>
        </p:txBody>
      </p:sp>
      <p:sp>
        <p:nvSpPr>
          <p:cNvPr id="1048590" name="文本框 2"/>
          <p:cNvSpPr txBox="1"/>
          <p:nvPr/>
        </p:nvSpPr>
        <p:spPr>
          <a:xfrm>
            <a:off x="5449837" y="472848"/>
            <a:ext cx="5242560" cy="768350"/>
          </a:xfrm>
          <a:prstGeom prst="rect"/>
          <a:noFill/>
        </p:spPr>
        <p:txBody>
          <a:bodyPr rtlCol="0" wrap="square">
            <a:spAutoFit/>
          </a:bodyPr>
          <a:p>
            <a:r>
              <a:rPr b="1" dirty="0" sz="4400" lang="en-US" smtClean="0">
                <a:solidFill>
                  <a:schemeClr val="bg1"/>
                </a:solidFill>
              </a:rPr>
              <a:t>A</a:t>
            </a:r>
            <a:r>
              <a:rPr b="1" dirty="0" sz="4400" lang="en-US" smtClean="0">
                <a:solidFill>
                  <a:schemeClr val="bg1"/>
                </a:solidFill>
              </a:rPr>
              <a:t>b</a:t>
            </a:r>
            <a:r>
              <a:rPr b="1" dirty="0" sz="4400" lang="en-US" smtClean="0">
                <a:solidFill>
                  <a:schemeClr val="bg1"/>
                </a:solidFill>
              </a:rPr>
              <a:t>stract</a:t>
            </a:r>
            <a:r>
              <a:rPr b="1" dirty="0" sz="4400" lang="en-US" smtClean="0">
                <a:solidFill>
                  <a:schemeClr val="bg1"/>
                </a:solidFill>
              </a:rPr>
              <a:t>:</a:t>
            </a:r>
            <a:r>
              <a:rPr b="1" dirty="0" sz="4400" lang="en-US" smtClean="0">
                <a:solidFill>
                  <a:schemeClr val="bg1"/>
                </a:solidFill>
              </a:rPr>
              <a:t>-</a:t>
            </a:r>
            <a:r>
              <a:rPr b="1" dirty="0" sz="4400" lang="en-US" smtClean="0">
                <a:solidFill>
                  <a:schemeClr val="bg1"/>
                </a:solidFill>
              </a:rPr>
              <a:t> </a:t>
            </a:r>
            <a:endParaRPr b="1" dirty="0" sz="4400" smtClean="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51590" name=""/>
          <p:cNvSpPr txBox="1"/>
          <p:nvPr/>
        </p:nvSpPr>
        <p:spPr>
          <a:xfrm>
            <a:off x="667884" y="1188886"/>
            <a:ext cx="8431066" cy="1539240"/>
          </a:xfrm>
          <a:prstGeom prst="rect"/>
        </p:spPr>
        <p:txBody>
          <a:bodyPr rtlCol="0" wrap="square">
            <a:spAutoFit/>
          </a:bodyPr>
          <a:p>
            <a:r>
              <a:rPr sz="4800" lang="en-US">
                <a:solidFill>
                  <a:srgbClr val="FF0000"/>
                </a:solidFill>
              </a:rPr>
              <a:t>A</a:t>
            </a:r>
            <a:r>
              <a:rPr sz="4800" lang="en-US">
                <a:solidFill>
                  <a:srgbClr val="FF0000"/>
                </a:solidFill>
              </a:rPr>
              <a:t>I</a:t>
            </a:r>
            <a:r>
              <a:rPr sz="4800" lang="en-US">
                <a:solidFill>
                  <a:srgbClr val="FF0000"/>
                </a:solidFill>
              </a:rPr>
              <a:t> </a:t>
            </a:r>
            <a:r>
              <a:rPr sz="4800" lang="en-US">
                <a:solidFill>
                  <a:srgbClr val="FF0000"/>
                </a:solidFill>
              </a:rPr>
              <a:t>u</a:t>
            </a:r>
            <a:r>
              <a:rPr sz="4800" lang="en-US">
                <a:solidFill>
                  <a:srgbClr val="FF0000"/>
                </a:solidFill>
              </a:rPr>
              <a:t>s</a:t>
            </a:r>
            <a:r>
              <a:rPr sz="4800" lang="en-US">
                <a:solidFill>
                  <a:srgbClr val="FF0000"/>
                </a:solidFill>
              </a:rPr>
              <a:t>e</a:t>
            </a:r>
            <a:r>
              <a:rPr sz="4800" lang="en-US">
                <a:solidFill>
                  <a:srgbClr val="FF0000"/>
                </a:solidFill>
              </a:rPr>
              <a:t> </a:t>
            </a:r>
            <a:r>
              <a:rPr sz="4800" lang="en-US">
                <a:solidFill>
                  <a:srgbClr val="FF0000"/>
                </a:solidFill>
              </a:rPr>
              <a:t>i</a:t>
            </a:r>
            <a:r>
              <a:rPr sz="4800" lang="en-US">
                <a:solidFill>
                  <a:srgbClr val="FF0000"/>
                </a:solidFill>
              </a:rPr>
              <a:t>n</a:t>
            </a:r>
            <a:r>
              <a:rPr sz="4800" lang="en-US">
                <a:solidFill>
                  <a:srgbClr val="FF0000"/>
                </a:solidFill>
              </a:rPr>
              <a:t> </a:t>
            </a:r>
            <a:r>
              <a:rPr sz="4800" lang="en-US">
                <a:solidFill>
                  <a:srgbClr val="FF0000"/>
                </a:solidFill>
              </a:rPr>
              <a:t>c</a:t>
            </a:r>
            <a:r>
              <a:rPr sz="4800" lang="en-US">
                <a:solidFill>
                  <a:srgbClr val="FF0000"/>
                </a:solidFill>
              </a:rPr>
              <a:t>u</a:t>
            </a:r>
            <a:r>
              <a:rPr sz="4800" lang="en-US">
                <a:solidFill>
                  <a:srgbClr val="FF0000"/>
                </a:solidFill>
              </a:rPr>
              <a:t>r</a:t>
            </a:r>
            <a:r>
              <a:rPr sz="4800" lang="en-US">
                <a:solidFill>
                  <a:srgbClr val="FF0000"/>
                </a:solidFill>
              </a:rPr>
              <a:t>rent </a:t>
            </a:r>
            <a:r>
              <a:rPr sz="4800" lang="en-US">
                <a:solidFill>
                  <a:srgbClr val="FF0000"/>
                </a:solidFill>
              </a:rPr>
              <a:t>d</a:t>
            </a:r>
            <a:r>
              <a:rPr sz="4800" lang="en-US">
                <a:solidFill>
                  <a:srgbClr val="FF0000"/>
                </a:solidFill>
              </a:rPr>
              <a:t>i</a:t>
            </a:r>
            <a:r>
              <a:rPr sz="4800" lang="en-US">
                <a:solidFill>
                  <a:srgbClr val="FF0000"/>
                </a:solidFill>
              </a:rPr>
              <a:t>a</a:t>
            </a:r>
            <a:r>
              <a:rPr sz="4800" lang="en-US">
                <a:solidFill>
                  <a:srgbClr val="FF0000"/>
                </a:solidFill>
              </a:rPr>
              <a:t>betes </a:t>
            </a:r>
            <a:r>
              <a:rPr sz="4800" lang="en-US">
                <a:solidFill>
                  <a:srgbClr val="FF0000"/>
                </a:solidFill>
              </a:rPr>
              <a:t>m</a:t>
            </a:r>
            <a:r>
              <a:rPr sz="4800" lang="en-US">
                <a:solidFill>
                  <a:srgbClr val="FF0000"/>
                </a:solidFill>
              </a:rPr>
              <a:t>a</a:t>
            </a:r>
            <a:r>
              <a:rPr sz="4800" lang="en-US">
                <a:solidFill>
                  <a:srgbClr val="FF0000"/>
                </a:solidFill>
              </a:rPr>
              <a:t>n</a:t>
            </a:r>
            <a:r>
              <a:rPr sz="4800" lang="en-US">
                <a:solidFill>
                  <a:srgbClr val="FF0000"/>
                </a:solidFill>
              </a:rPr>
              <a:t>a</a:t>
            </a:r>
            <a:r>
              <a:rPr sz="4800" lang="en-US">
                <a:solidFill>
                  <a:srgbClr val="FF0000"/>
                </a:solidFill>
              </a:rPr>
              <a:t>gement </a:t>
            </a:r>
            <a:endParaRPr sz="2800" lang="en-US">
              <a:solidFill>
                <a:srgbClr val="000000"/>
              </a:solidFill>
            </a:endParaRPr>
          </a:p>
        </p:txBody>
      </p:sp>
      <p:sp>
        <p:nvSpPr>
          <p:cNvPr id="1051591" name=""/>
          <p:cNvSpPr txBox="1"/>
          <p:nvPr/>
        </p:nvSpPr>
        <p:spPr>
          <a:xfrm>
            <a:off x="623271" y="2996023"/>
            <a:ext cx="11568729" cy="3291840"/>
          </a:xfrm>
          <a:prstGeom prst="rect"/>
        </p:spPr>
        <p:txBody>
          <a:bodyPr rtlCol="0" wrap="square">
            <a:spAutoFit/>
          </a:bodyPr>
          <a:p>
            <a:r>
              <a:rPr sz="2400" lang="en-US">
                <a:solidFill>
                  <a:srgbClr val="7030A0"/>
                </a:solidFill>
              </a:rPr>
              <a:t>Next, we discuss the use of AI in medicine for diabetes, specifically in medical devices. The first AI-based medical device, BodyGuardian, was cleared by the US Food and Drug Administration (FDA) in 2012 when approval was given to a patch-like electrocardiogram equipped with an AI-based arrhythmia detection algorithm. Since then, the regulations on programmed medical devices, including AI, have advanced in various countries, including the USA, Europe, China, and Japan. Thanks to the outstanding development of deep learning technology and advancements in clinical applications these days, the number of approved AI-based medical devices has dramatically increased in both the USA and Europe in the past few years</a:t>
            </a:r>
            <a:endParaRPr sz="2800" lang="en-US">
              <a:solidFill>
                <a:srgbClr val="7030A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0" name=""/>
          <p:cNvPicPr>
            <a:picLocks/>
          </p:cNvPicPr>
          <p:nvPr/>
        </p:nvPicPr>
        <p:blipFill>
          <a:blip xmlns:r="http://schemas.openxmlformats.org/officeDocument/2006/relationships" r:embed="rId1"/>
          <a:stretch>
            <a:fillRect/>
          </a:stretch>
        </p:blipFill>
        <p:spPr>
          <a:xfrm rot="0">
            <a:off x="0" y="0"/>
            <a:ext cx="12192000" cy="6762794"/>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78" name="Title 1"/>
          <p:cNvSpPr>
            <a:spLocks noGrp="1"/>
          </p:cNvSpPr>
          <p:nvPr>
            <p:ph type="title"/>
          </p:nvPr>
        </p:nvSpPr>
        <p:spPr/>
        <p:txBody>
          <a:bodyPr/>
          <a:p>
            <a:r>
              <a:rPr b="1" dirty="0" lang="en-US"/>
              <a:t>C</a:t>
            </a:r>
            <a:r>
              <a:rPr b="1" dirty="0" lang="en-US"/>
              <a:t>h</a:t>
            </a:r>
            <a:r>
              <a:rPr b="1" dirty="0" lang="en-US"/>
              <a:t>a</a:t>
            </a:r>
            <a:r>
              <a:rPr b="1" dirty="0" lang="en-US"/>
              <a:t>l</a:t>
            </a:r>
            <a:r>
              <a:rPr b="1" dirty="0" lang="en-US"/>
              <a:t>l</a:t>
            </a:r>
            <a:r>
              <a:rPr b="1" dirty="0" lang="en-US"/>
              <a:t>enge</a:t>
            </a:r>
            <a:r>
              <a:rPr b="1" dirty="0" lang="en-US"/>
              <a:t>s </a:t>
            </a:r>
            <a:endParaRPr dirty="0" lang="id-ID"/>
          </a:p>
        </p:txBody>
      </p:sp>
      <p:grpSp>
        <p:nvGrpSpPr>
          <p:cNvPr id="74" name="Group 27"/>
          <p:cNvGrpSpPr/>
          <p:nvPr/>
        </p:nvGrpSpPr>
        <p:grpSpPr>
          <a:xfrm>
            <a:off x="6974799" y="2946400"/>
            <a:ext cx="859430" cy="572356"/>
            <a:chOff x="10594976" y="2798763"/>
            <a:chExt cx="760412" cy="506412"/>
          </a:xfrm>
          <a:solidFill>
            <a:schemeClr val="bg1"/>
          </a:solidFill>
          <a:effectLst/>
        </p:grpSpPr>
        <p:sp>
          <p:nvSpPr>
            <p:cNvPr id="1048802" name="Freeform 5"/>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p:spPr>
          <p:txBody>
            <a:bodyPr anchor="t" anchorCtr="0" bIns="45720" compatLnSpc="1" lIns="91440" numCol="1" rIns="91440" tIns="45720" vert="horz" wrap="square"/>
            <a:p>
              <a:endParaRPr lang="id-ID"/>
            </a:p>
          </p:txBody>
        </p:sp>
        <p:sp>
          <p:nvSpPr>
            <p:cNvPr id="1048803" name="Freeform 6"/>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p:spPr>
          <p:txBody>
            <a:bodyPr anchor="t" anchorCtr="0" bIns="45720" compatLnSpc="1" lIns="91440" numCol="1" rIns="91440" tIns="45720" vert="horz" wrap="square"/>
            <a:p>
              <a:endParaRPr lang="id-ID"/>
            </a:p>
          </p:txBody>
        </p:sp>
        <p:sp>
          <p:nvSpPr>
            <p:cNvPr id="1048804" name="Freeform 7"/>
            <p:cNvSpPr>
              <a:spLocks noEditPoints="1"/>
            </p:cNvSpPr>
            <p:nvPr/>
          </p:nvSpPr>
          <p:spPr bwMode="auto">
            <a:xfrm>
              <a:off x="11107738" y="2982913"/>
              <a:ext cx="247650" cy="249237"/>
            </a:xfrm>
            <a:custGeom>
              <a:avLst/>
              <a:gdLst>
                <a:gd name="T0" fmla="*/ 60 w 65"/>
                <a:gd name="T1" fmla="*/ 30 h 65"/>
                <a:gd name="T2" fmla="*/ 63 w 65"/>
                <a:gd name="T3" fmla="*/ 20 h 65"/>
                <a:gd name="T4" fmla="*/ 57 w 65"/>
                <a:gd name="T5" fmla="*/ 18 h 65"/>
                <a:gd name="T6" fmla="*/ 58 w 65"/>
                <a:gd name="T7" fmla="*/ 12 h 65"/>
                <a:gd name="T8" fmla="*/ 49 w 65"/>
                <a:gd name="T9" fmla="*/ 9 h 65"/>
                <a:gd name="T10" fmla="*/ 44 w 65"/>
                <a:gd name="T11" fmla="*/ 6 h 65"/>
                <a:gd name="T12" fmla="*/ 37 w 65"/>
                <a:gd name="T13" fmla="*/ 0 h 65"/>
                <a:gd name="T14" fmla="*/ 32 w 65"/>
                <a:gd name="T15" fmla="*/ 4 h 65"/>
                <a:gd name="T16" fmla="*/ 28 w 65"/>
                <a:gd name="T17" fmla="*/ 0 h 65"/>
                <a:gd name="T18" fmla="*/ 20 w 65"/>
                <a:gd name="T19" fmla="*/ 6 h 65"/>
                <a:gd name="T20" fmla="*/ 16 w 65"/>
                <a:gd name="T21" fmla="*/ 9 h 65"/>
                <a:gd name="T22" fmla="*/ 6 w 65"/>
                <a:gd name="T23" fmla="*/ 12 h 65"/>
                <a:gd name="T24" fmla="*/ 8 w 65"/>
                <a:gd name="T25" fmla="*/ 18 h 65"/>
                <a:gd name="T26" fmla="*/ 2 w 65"/>
                <a:gd name="T27" fmla="*/ 20 h 65"/>
                <a:gd name="T28" fmla="*/ 4 w 65"/>
                <a:gd name="T29" fmla="*/ 30 h 65"/>
                <a:gd name="T30" fmla="*/ 4 w 65"/>
                <a:gd name="T31" fmla="*/ 35 h 65"/>
                <a:gd name="T32" fmla="*/ 2 w 65"/>
                <a:gd name="T33" fmla="*/ 45 h 65"/>
                <a:gd name="T34" fmla="*/ 8 w 65"/>
                <a:gd name="T35" fmla="*/ 46 h 65"/>
                <a:gd name="T36" fmla="*/ 6 w 65"/>
                <a:gd name="T37" fmla="*/ 52 h 65"/>
                <a:gd name="T38" fmla="*/ 16 w 65"/>
                <a:gd name="T39" fmla="*/ 55 h 65"/>
                <a:gd name="T40" fmla="*/ 20 w 65"/>
                <a:gd name="T41" fmla="*/ 58 h 65"/>
                <a:gd name="T42" fmla="*/ 28 w 65"/>
                <a:gd name="T43" fmla="*/ 65 h 65"/>
                <a:gd name="T44" fmla="*/ 32 w 65"/>
                <a:gd name="T45" fmla="*/ 61 h 65"/>
                <a:gd name="T46" fmla="*/ 37 w 65"/>
                <a:gd name="T47" fmla="*/ 65 h 65"/>
                <a:gd name="T48" fmla="*/ 44 w 65"/>
                <a:gd name="T49" fmla="*/ 58 h 65"/>
                <a:gd name="T50" fmla="*/ 49 w 65"/>
                <a:gd name="T51" fmla="*/ 55 h 65"/>
                <a:gd name="T52" fmla="*/ 58 w 65"/>
                <a:gd name="T53" fmla="*/ 52 h 65"/>
                <a:gd name="T54" fmla="*/ 57 w 65"/>
                <a:gd name="T55" fmla="*/ 46 h 65"/>
                <a:gd name="T56" fmla="*/ 63 w 65"/>
                <a:gd name="T57" fmla="*/ 45 h 65"/>
                <a:gd name="T58" fmla="*/ 60 w 65"/>
                <a:gd name="T59" fmla="*/ 35 h 65"/>
                <a:gd name="T60" fmla="*/ 40 w 65"/>
                <a:gd name="T61" fmla="*/ 46 h 65"/>
                <a:gd name="T62" fmla="*/ 24 w 65"/>
                <a:gd name="T63" fmla="*/ 46 h 65"/>
                <a:gd name="T64" fmla="*/ 16 w 65"/>
                <a:gd name="T65" fmla="*/ 32 h 65"/>
                <a:gd name="T66" fmla="*/ 24 w 65"/>
                <a:gd name="T67" fmla="*/ 18 h 65"/>
                <a:gd name="T68" fmla="*/ 40 w 65"/>
                <a:gd name="T69" fmla="*/ 18 h 65"/>
                <a:gd name="T70" fmla="*/ 48 w 65"/>
                <a:gd name="T71" fmla="*/ 32 h 65"/>
                <a:gd name="T72" fmla="*/ 40 w 65"/>
                <a:gd name="T7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5">
                  <a:moveTo>
                    <a:pt x="61" y="32"/>
                  </a:moveTo>
                  <a:cubicBezTo>
                    <a:pt x="60" y="30"/>
                    <a:pt x="60" y="30"/>
                    <a:pt x="60" y="30"/>
                  </a:cubicBezTo>
                  <a:cubicBezTo>
                    <a:pt x="62" y="29"/>
                    <a:pt x="63" y="28"/>
                    <a:pt x="65" y="28"/>
                  </a:cubicBezTo>
                  <a:cubicBezTo>
                    <a:pt x="64" y="25"/>
                    <a:pt x="64" y="22"/>
                    <a:pt x="63" y="20"/>
                  </a:cubicBezTo>
                  <a:cubicBezTo>
                    <a:pt x="61" y="20"/>
                    <a:pt x="60" y="20"/>
                    <a:pt x="58" y="20"/>
                  </a:cubicBezTo>
                  <a:cubicBezTo>
                    <a:pt x="58" y="20"/>
                    <a:pt x="57" y="19"/>
                    <a:pt x="57" y="18"/>
                  </a:cubicBezTo>
                  <a:cubicBezTo>
                    <a:pt x="56" y="17"/>
                    <a:pt x="56" y="16"/>
                    <a:pt x="55" y="16"/>
                  </a:cubicBezTo>
                  <a:cubicBezTo>
                    <a:pt x="56" y="15"/>
                    <a:pt x="57" y="13"/>
                    <a:pt x="58" y="12"/>
                  </a:cubicBezTo>
                  <a:cubicBezTo>
                    <a:pt x="57" y="10"/>
                    <a:pt x="55" y="8"/>
                    <a:pt x="52" y="6"/>
                  </a:cubicBezTo>
                  <a:cubicBezTo>
                    <a:pt x="51" y="7"/>
                    <a:pt x="50" y="8"/>
                    <a:pt x="49" y="9"/>
                  </a:cubicBezTo>
                  <a:cubicBezTo>
                    <a:pt x="48" y="8"/>
                    <a:pt x="47" y="8"/>
                    <a:pt x="46" y="8"/>
                  </a:cubicBezTo>
                  <a:cubicBezTo>
                    <a:pt x="46" y="7"/>
                    <a:pt x="45" y="7"/>
                    <a:pt x="44" y="6"/>
                  </a:cubicBezTo>
                  <a:cubicBezTo>
                    <a:pt x="44" y="5"/>
                    <a:pt x="44" y="3"/>
                    <a:pt x="45" y="2"/>
                  </a:cubicBezTo>
                  <a:cubicBezTo>
                    <a:pt x="42" y="1"/>
                    <a:pt x="39" y="0"/>
                    <a:pt x="37" y="0"/>
                  </a:cubicBezTo>
                  <a:cubicBezTo>
                    <a:pt x="36" y="1"/>
                    <a:pt x="35" y="2"/>
                    <a:pt x="35" y="4"/>
                  </a:cubicBezTo>
                  <a:cubicBezTo>
                    <a:pt x="32" y="4"/>
                    <a:pt x="32" y="4"/>
                    <a:pt x="32" y="4"/>
                  </a:cubicBezTo>
                  <a:cubicBezTo>
                    <a:pt x="30" y="4"/>
                    <a:pt x="30" y="4"/>
                    <a:pt x="30" y="4"/>
                  </a:cubicBezTo>
                  <a:cubicBezTo>
                    <a:pt x="29" y="2"/>
                    <a:pt x="28" y="1"/>
                    <a:pt x="28" y="0"/>
                  </a:cubicBezTo>
                  <a:cubicBezTo>
                    <a:pt x="25" y="0"/>
                    <a:pt x="22" y="1"/>
                    <a:pt x="20" y="2"/>
                  </a:cubicBezTo>
                  <a:cubicBezTo>
                    <a:pt x="20" y="3"/>
                    <a:pt x="20" y="5"/>
                    <a:pt x="20" y="6"/>
                  </a:cubicBezTo>
                  <a:cubicBezTo>
                    <a:pt x="20" y="7"/>
                    <a:pt x="19" y="7"/>
                    <a:pt x="18" y="8"/>
                  </a:cubicBezTo>
                  <a:cubicBezTo>
                    <a:pt x="17" y="8"/>
                    <a:pt x="16" y="8"/>
                    <a:pt x="16" y="9"/>
                  </a:cubicBezTo>
                  <a:cubicBezTo>
                    <a:pt x="15" y="8"/>
                    <a:pt x="13" y="7"/>
                    <a:pt x="12" y="6"/>
                  </a:cubicBezTo>
                  <a:cubicBezTo>
                    <a:pt x="10" y="8"/>
                    <a:pt x="8" y="10"/>
                    <a:pt x="6" y="12"/>
                  </a:cubicBezTo>
                  <a:cubicBezTo>
                    <a:pt x="7" y="13"/>
                    <a:pt x="8" y="15"/>
                    <a:pt x="9" y="16"/>
                  </a:cubicBezTo>
                  <a:cubicBezTo>
                    <a:pt x="8" y="16"/>
                    <a:pt x="8" y="17"/>
                    <a:pt x="8" y="18"/>
                  </a:cubicBezTo>
                  <a:cubicBezTo>
                    <a:pt x="7" y="19"/>
                    <a:pt x="7" y="20"/>
                    <a:pt x="6" y="20"/>
                  </a:cubicBezTo>
                  <a:cubicBezTo>
                    <a:pt x="5" y="20"/>
                    <a:pt x="3" y="20"/>
                    <a:pt x="2" y="20"/>
                  </a:cubicBezTo>
                  <a:cubicBezTo>
                    <a:pt x="1" y="22"/>
                    <a:pt x="0" y="25"/>
                    <a:pt x="0" y="28"/>
                  </a:cubicBezTo>
                  <a:cubicBezTo>
                    <a:pt x="1" y="28"/>
                    <a:pt x="2" y="29"/>
                    <a:pt x="4" y="30"/>
                  </a:cubicBezTo>
                  <a:cubicBezTo>
                    <a:pt x="4" y="32"/>
                    <a:pt x="4" y="32"/>
                    <a:pt x="4" y="32"/>
                  </a:cubicBezTo>
                  <a:cubicBezTo>
                    <a:pt x="4" y="35"/>
                    <a:pt x="4" y="35"/>
                    <a:pt x="4" y="35"/>
                  </a:cubicBezTo>
                  <a:cubicBezTo>
                    <a:pt x="2" y="35"/>
                    <a:pt x="1" y="36"/>
                    <a:pt x="0" y="37"/>
                  </a:cubicBezTo>
                  <a:cubicBezTo>
                    <a:pt x="0" y="39"/>
                    <a:pt x="1" y="42"/>
                    <a:pt x="2" y="45"/>
                  </a:cubicBezTo>
                  <a:cubicBezTo>
                    <a:pt x="3" y="44"/>
                    <a:pt x="5" y="44"/>
                    <a:pt x="6" y="44"/>
                  </a:cubicBezTo>
                  <a:cubicBezTo>
                    <a:pt x="7" y="45"/>
                    <a:pt x="7" y="46"/>
                    <a:pt x="8" y="46"/>
                  </a:cubicBezTo>
                  <a:cubicBezTo>
                    <a:pt x="8" y="47"/>
                    <a:pt x="8" y="48"/>
                    <a:pt x="9" y="49"/>
                  </a:cubicBezTo>
                  <a:cubicBezTo>
                    <a:pt x="8" y="50"/>
                    <a:pt x="7" y="51"/>
                    <a:pt x="6" y="52"/>
                  </a:cubicBezTo>
                  <a:cubicBezTo>
                    <a:pt x="8" y="55"/>
                    <a:pt x="10" y="56"/>
                    <a:pt x="12" y="58"/>
                  </a:cubicBezTo>
                  <a:cubicBezTo>
                    <a:pt x="13" y="57"/>
                    <a:pt x="15" y="56"/>
                    <a:pt x="16" y="55"/>
                  </a:cubicBezTo>
                  <a:cubicBezTo>
                    <a:pt x="16" y="56"/>
                    <a:pt x="17" y="56"/>
                    <a:pt x="18" y="57"/>
                  </a:cubicBezTo>
                  <a:cubicBezTo>
                    <a:pt x="19" y="57"/>
                    <a:pt x="20" y="58"/>
                    <a:pt x="20" y="58"/>
                  </a:cubicBezTo>
                  <a:cubicBezTo>
                    <a:pt x="20" y="59"/>
                    <a:pt x="20" y="61"/>
                    <a:pt x="20" y="63"/>
                  </a:cubicBezTo>
                  <a:cubicBezTo>
                    <a:pt x="22" y="64"/>
                    <a:pt x="25" y="64"/>
                    <a:pt x="28" y="65"/>
                  </a:cubicBezTo>
                  <a:cubicBezTo>
                    <a:pt x="28" y="63"/>
                    <a:pt x="29" y="62"/>
                    <a:pt x="30" y="60"/>
                  </a:cubicBezTo>
                  <a:cubicBezTo>
                    <a:pt x="32" y="61"/>
                    <a:pt x="32" y="61"/>
                    <a:pt x="32" y="61"/>
                  </a:cubicBezTo>
                  <a:cubicBezTo>
                    <a:pt x="35" y="60"/>
                    <a:pt x="35" y="60"/>
                    <a:pt x="35" y="60"/>
                  </a:cubicBezTo>
                  <a:cubicBezTo>
                    <a:pt x="35" y="62"/>
                    <a:pt x="36" y="63"/>
                    <a:pt x="37" y="65"/>
                  </a:cubicBezTo>
                  <a:cubicBezTo>
                    <a:pt x="39" y="64"/>
                    <a:pt x="42" y="64"/>
                    <a:pt x="45" y="63"/>
                  </a:cubicBezTo>
                  <a:cubicBezTo>
                    <a:pt x="44" y="61"/>
                    <a:pt x="44" y="59"/>
                    <a:pt x="44" y="58"/>
                  </a:cubicBezTo>
                  <a:cubicBezTo>
                    <a:pt x="45" y="58"/>
                    <a:pt x="46" y="57"/>
                    <a:pt x="46" y="57"/>
                  </a:cubicBezTo>
                  <a:cubicBezTo>
                    <a:pt x="47" y="56"/>
                    <a:pt x="48" y="56"/>
                    <a:pt x="49" y="55"/>
                  </a:cubicBezTo>
                  <a:cubicBezTo>
                    <a:pt x="50" y="56"/>
                    <a:pt x="51" y="57"/>
                    <a:pt x="52" y="58"/>
                  </a:cubicBezTo>
                  <a:cubicBezTo>
                    <a:pt x="55" y="56"/>
                    <a:pt x="57" y="55"/>
                    <a:pt x="58" y="52"/>
                  </a:cubicBezTo>
                  <a:cubicBezTo>
                    <a:pt x="57" y="51"/>
                    <a:pt x="56" y="50"/>
                    <a:pt x="55" y="49"/>
                  </a:cubicBezTo>
                  <a:cubicBezTo>
                    <a:pt x="56" y="48"/>
                    <a:pt x="56" y="47"/>
                    <a:pt x="57" y="46"/>
                  </a:cubicBezTo>
                  <a:cubicBezTo>
                    <a:pt x="57" y="46"/>
                    <a:pt x="58" y="45"/>
                    <a:pt x="58" y="44"/>
                  </a:cubicBezTo>
                  <a:cubicBezTo>
                    <a:pt x="60" y="44"/>
                    <a:pt x="61" y="44"/>
                    <a:pt x="63" y="45"/>
                  </a:cubicBezTo>
                  <a:cubicBezTo>
                    <a:pt x="64" y="42"/>
                    <a:pt x="64" y="39"/>
                    <a:pt x="65" y="37"/>
                  </a:cubicBezTo>
                  <a:cubicBezTo>
                    <a:pt x="63" y="36"/>
                    <a:pt x="62" y="35"/>
                    <a:pt x="60" y="35"/>
                  </a:cubicBezTo>
                  <a:lnTo>
                    <a:pt x="61" y="32"/>
                  </a:lnTo>
                  <a:close/>
                  <a:moveTo>
                    <a:pt x="40" y="46"/>
                  </a:moveTo>
                  <a:cubicBezTo>
                    <a:pt x="38" y="47"/>
                    <a:pt x="35" y="48"/>
                    <a:pt x="32" y="48"/>
                  </a:cubicBezTo>
                  <a:cubicBezTo>
                    <a:pt x="29" y="48"/>
                    <a:pt x="27" y="47"/>
                    <a:pt x="24" y="46"/>
                  </a:cubicBezTo>
                  <a:cubicBezTo>
                    <a:pt x="22" y="45"/>
                    <a:pt x="20" y="43"/>
                    <a:pt x="18" y="40"/>
                  </a:cubicBezTo>
                  <a:cubicBezTo>
                    <a:pt x="17" y="38"/>
                    <a:pt x="16" y="35"/>
                    <a:pt x="16" y="32"/>
                  </a:cubicBezTo>
                  <a:cubicBezTo>
                    <a:pt x="16" y="29"/>
                    <a:pt x="17" y="27"/>
                    <a:pt x="18" y="24"/>
                  </a:cubicBezTo>
                  <a:cubicBezTo>
                    <a:pt x="20" y="22"/>
                    <a:pt x="22" y="20"/>
                    <a:pt x="24" y="18"/>
                  </a:cubicBezTo>
                  <a:cubicBezTo>
                    <a:pt x="27" y="17"/>
                    <a:pt x="29" y="16"/>
                    <a:pt x="32" y="16"/>
                  </a:cubicBezTo>
                  <a:cubicBezTo>
                    <a:pt x="35" y="16"/>
                    <a:pt x="38" y="17"/>
                    <a:pt x="40" y="18"/>
                  </a:cubicBezTo>
                  <a:cubicBezTo>
                    <a:pt x="43" y="20"/>
                    <a:pt x="45" y="22"/>
                    <a:pt x="46" y="24"/>
                  </a:cubicBezTo>
                  <a:cubicBezTo>
                    <a:pt x="47" y="27"/>
                    <a:pt x="48" y="29"/>
                    <a:pt x="48" y="32"/>
                  </a:cubicBezTo>
                  <a:cubicBezTo>
                    <a:pt x="48" y="35"/>
                    <a:pt x="47" y="38"/>
                    <a:pt x="46" y="40"/>
                  </a:cubicBezTo>
                  <a:cubicBezTo>
                    <a:pt x="45" y="43"/>
                    <a:pt x="43" y="45"/>
                    <a:pt x="40" y="46"/>
                  </a:cubicBezTo>
                  <a:close/>
                </a:path>
              </a:pathLst>
            </a:custGeom>
            <a:grpFill/>
            <a:ln>
              <a:noFill/>
            </a:ln>
          </p:spPr>
          <p:txBody>
            <a:bodyPr anchor="t" anchorCtr="0" bIns="45720" compatLnSpc="1" lIns="91440" numCol="1" rIns="91440" tIns="45720" vert="horz" wrap="square"/>
            <a:p>
              <a:endParaRPr lang="id-ID"/>
            </a:p>
          </p:txBody>
        </p:sp>
      </p:grpSp>
      <p:sp>
        <p:nvSpPr>
          <p:cNvPr id="1051598" name=""/>
          <p:cNvSpPr txBox="1"/>
          <p:nvPr/>
        </p:nvSpPr>
        <p:spPr>
          <a:xfrm>
            <a:off x="838200" y="1661008"/>
            <a:ext cx="10150548" cy="2987040"/>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3200" lang="en-US">
                <a:solidFill>
                  <a:srgbClr val="7030A0"/>
                </a:solidFill>
              </a:rPr>
              <a:t>Loss of eyesight:</a:t>
            </a:r>
            <a:r>
              <a:rPr sz="3200" lang="en-US">
                <a:solidFill>
                  <a:srgbClr val="008000"/>
                </a:solidFill>
              </a:rPr>
              <a:t> in 2010 Diabetic retinopathy caused 2.6% of blindness globally and 1.9% of moderate or severe visual loss. Studies show the diabetic patient prevalence of any retinopathy is 35%, but vision-threatening is 7%. People suffering from type 1 diabetes retinopathy rates are higher among them.</a:t>
            </a:r>
            <a:endParaRPr sz="2800" lang="en-US">
              <a:solidFill>
                <a:srgbClr val="008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34">
                            <p:stCondLst>
                              <p:cond delay="5000"/>
                            </p:stCondLst>
                            <p:childTnLst>
                              <p:par>
                                <p:cTn fill="hold" id="50" nodeType="withEffect" presetClass="entr" presetID="53" presetSubtype="16">
                                  <p:stCondLst>
                                    <p:cond delay="0"/>
                                  </p:stCondLst>
                                  <p:childTnLst>
                                    <p:set>
                                      <p:cBhvr>
                                        <p:cTn dur="1" fill="hold" id="51">
                                          <p:stCondLst>
                                            <p:cond delay="0"/>
                                          </p:stCondLst>
                                        </p:cTn>
                                        <p:tgtEl>
                                          <p:spTgt spid="74"/>
                                        </p:tgtEl>
                                        <p:attrNameLst>
                                          <p:attrName>style.visibility</p:attrName>
                                        </p:attrNameLst>
                                      </p:cBhvr>
                                      <p:to>
                                        <p:strVal val="visible"/>
                                      </p:to>
                                    </p:set>
                                    <p:anim calcmode="lin" valueType="num">
                                      <p:cBhvr>
                                        <p:cTn dur="500" fill="hold" id="52"/>
                                        <p:tgtEl>
                                          <p:spTgt spid="74"/>
                                        </p:tgtEl>
                                        <p:attrNameLst>
                                          <p:attrName>ppt_w</p:attrName>
                                        </p:attrNameLst>
                                      </p:cBhvr>
                                      <p:tavLst>
                                        <p:tav tm="0">
                                          <p:val>
                                            <p:fltVal val="0.0"/>
                                          </p:val>
                                        </p:tav>
                                        <p:tav tm="100000">
                                          <p:val>
                                            <p:strVal val="#ppt_w"/>
                                          </p:val>
                                        </p:tav>
                                      </p:tavLst>
                                    </p:anim>
                                    <p:anim calcmode="lin" valueType="num">
                                      <p:cBhvr>
                                        <p:cTn dur="500" fill="hold" id="53"/>
                                        <p:tgtEl>
                                          <p:spTgt spid="74"/>
                                        </p:tgtEl>
                                        <p:attrNameLst>
                                          <p:attrName>ppt_h</p:attrName>
                                        </p:attrNameLst>
                                      </p:cBhvr>
                                      <p:tavLst>
                                        <p:tav tm="0">
                                          <p:val>
                                            <p:fltVal val="0.0"/>
                                          </p:val>
                                        </p:tav>
                                        <p:tav tm="100000">
                                          <p:val>
                                            <p:strVal val="#ppt_h"/>
                                          </p:val>
                                        </p:tav>
                                      </p:tavLst>
                                    </p:anim>
                                    <p:animEffect transition="in" filter="fade">
                                      <p:cBhvr>
                                        <p:cTn dur="500" id="54"/>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835" name="TextBox 49"/>
          <p:cNvSpPr txBox="1"/>
          <p:nvPr/>
        </p:nvSpPr>
        <p:spPr>
          <a:xfrm>
            <a:off x="7068058" y="3830691"/>
            <a:ext cx="1135380" cy="358140"/>
          </a:xfrm>
          <a:prstGeom prst="rect"/>
          <a:noFill/>
        </p:spPr>
        <p:txBody>
          <a:bodyPr rtlCol="0" wrap="none">
            <a:spAutoFit/>
          </a:bodyPr>
          <a:p>
            <a:pPr algn="ctr"/>
            <a:r>
              <a:rPr b="1" dirty="0" lang="id-ID" smtClean="0">
                <a:solidFill>
                  <a:schemeClr val="bg1"/>
                </a:solidFill>
                <a:latin typeface="+mj-lt"/>
              </a:rPr>
              <a:t>Coaching</a:t>
            </a:r>
            <a:endParaRPr b="1" dirty="0" lang="id-ID">
              <a:solidFill>
                <a:schemeClr val="bg1"/>
              </a:solidFill>
              <a:latin typeface="+mj-lt"/>
            </a:endParaRPr>
          </a:p>
        </p:txBody>
      </p:sp>
      <p:sp>
        <p:nvSpPr>
          <p:cNvPr id="1048837" name="TextBox 51"/>
          <p:cNvSpPr txBox="1"/>
          <p:nvPr/>
        </p:nvSpPr>
        <p:spPr>
          <a:xfrm>
            <a:off x="2457987" y="3597671"/>
            <a:ext cx="1005404" cy="269241"/>
          </a:xfrm>
          <a:prstGeom prst="rect"/>
          <a:noFill/>
        </p:spPr>
        <p:txBody>
          <a:bodyPr rtlCol="0" wrap="none">
            <a:spAutoFit/>
          </a:bodyPr>
          <a:p>
            <a:pPr algn="ctr"/>
            <a:r>
              <a:rPr b="1" dirty="0" sz="1200" lang="id-ID" smtClean="0">
                <a:solidFill>
                  <a:schemeClr val="bg1"/>
                </a:solidFill>
                <a:latin typeface="+mj-lt"/>
              </a:rPr>
              <a:t>Registration</a:t>
            </a:r>
            <a:endParaRPr b="1" dirty="0" sz="1200" lang="id-ID">
              <a:solidFill>
                <a:schemeClr val="bg1"/>
              </a:solidFill>
              <a:latin typeface="+mj-lt"/>
            </a:endParaRPr>
          </a:p>
        </p:txBody>
      </p:sp>
      <p:sp>
        <p:nvSpPr>
          <p:cNvPr id="1048838" name="TextBox 52"/>
          <p:cNvSpPr txBox="1"/>
          <p:nvPr/>
        </p:nvSpPr>
        <p:spPr>
          <a:xfrm>
            <a:off x="5586869" y="3505338"/>
            <a:ext cx="982981" cy="447041"/>
          </a:xfrm>
          <a:prstGeom prst="rect"/>
          <a:noFill/>
        </p:spPr>
        <p:txBody>
          <a:bodyPr rtlCol="0" wrap="none">
            <a:spAutoFit/>
          </a:bodyPr>
          <a:p>
            <a:pPr algn="ctr"/>
            <a:r>
              <a:rPr b="1" dirty="0" sz="1200" lang="id-ID" smtClean="0">
                <a:solidFill>
                  <a:schemeClr val="bg1"/>
                </a:solidFill>
                <a:latin typeface="+mj-lt"/>
              </a:rPr>
              <a:t>Coaching</a:t>
            </a:r>
            <a:endParaRPr b="1" dirty="0" sz="1200" lang="id-ID" smtClean="0">
              <a:solidFill>
                <a:schemeClr val="bg1"/>
              </a:solidFill>
              <a:latin typeface="+mj-lt"/>
            </a:endParaRPr>
          </a:p>
          <a:p>
            <a:pPr algn="ctr"/>
            <a:r>
              <a:rPr b="1" dirty="0" sz="1200" lang="id-ID" smtClean="0">
                <a:solidFill>
                  <a:schemeClr val="bg1"/>
                </a:solidFill>
                <a:latin typeface="+mj-lt"/>
              </a:rPr>
              <a:t>Acceptance</a:t>
            </a:r>
            <a:endParaRPr b="1" dirty="0" sz="1200" lang="id-ID">
              <a:solidFill>
                <a:schemeClr val="bg1"/>
              </a:solidFill>
              <a:latin typeface="+mj-lt"/>
            </a:endParaRPr>
          </a:p>
        </p:txBody>
      </p:sp>
      <p:sp>
        <p:nvSpPr>
          <p:cNvPr id="1048840" name="TextBox 58"/>
          <p:cNvSpPr txBox="1">
            <a:spLocks noChangeAspect="1"/>
          </p:cNvSpPr>
          <p:nvPr/>
        </p:nvSpPr>
        <p:spPr>
          <a:xfrm>
            <a:off x="7418516" y="3318999"/>
            <a:ext cx="468000" cy="468000"/>
          </a:xfrm>
          <a:prstGeom prst="rect"/>
          <a:noFill/>
        </p:spPr>
        <p:txBody>
          <a:bodyPr anchor="ctr" anchorCtr="0" bIns="0" lIns="0" rIns="0" rtlCol="0" tIns="0" wrap="none">
            <a:noAutofit/>
          </a:bodyPr>
          <a:p>
            <a:pPr algn="ctr"/>
            <a:r>
              <a:rPr dirty="0" sz="3200" lang="en-US">
                <a:solidFill>
                  <a:schemeClr val="bg1"/>
                </a:solidFill>
                <a:latin typeface="FontAwesome" pitchFamily="2" charset="0"/>
              </a:rPr>
              <a:t></a:t>
            </a:r>
            <a:endParaRPr dirty="0" sz="3200" lang="ru-RU">
              <a:solidFill>
                <a:schemeClr val="bg1"/>
              </a:solidFill>
            </a:endParaRPr>
          </a:p>
        </p:txBody>
      </p:sp>
      <p:sp>
        <p:nvSpPr>
          <p:cNvPr id="1051599" name=""/>
          <p:cNvSpPr txBox="1"/>
          <p:nvPr/>
        </p:nvSpPr>
        <p:spPr>
          <a:xfrm rot="21600000">
            <a:off x="870436" y="1576871"/>
            <a:ext cx="9640069" cy="3952240"/>
          </a:xfrm>
          <a:prstGeom prst="rect"/>
        </p:spPr>
        <p:txBody>
          <a:bodyPr rtlCol="0" wrap="square">
            <a:spAutoFit/>
          </a:bodyPr>
          <a:p>
            <a:r>
              <a:rPr sz="3200" lang="en-US">
                <a:solidFill>
                  <a:srgbClr val="C00000"/>
                </a:solidFill>
              </a:rPr>
              <a:t>Renal disease</a:t>
            </a:r>
            <a:r>
              <a:rPr sz="3200" lang="en-US">
                <a:solidFill>
                  <a:srgbClr val="6600CC"/>
                </a:solidFill>
              </a:rPr>
              <a:t>: Information [29] received from different sources describes that diabetes is the main cause of 80% cases of kidney-related disease (ESRD). The ratio of kidney problems because of diabetes is 15–55%. Renal disease very much dependent on renal replacement therapy and access to dialysis and—(and in some cases within) in different countries these are highly variable.</a:t>
            </a:r>
            <a:endParaRPr sz="2800" lang="en-US">
              <a:solidFill>
                <a:srgbClr val="6600CC"/>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25">
                            <p:stCondLst>
                              <p:cond delay="3000"/>
                            </p:stCondLst>
                            <p:childTnLst>
                              <p:par>
                                <p:cTn fill="hold" grpId="0" id="26" nodeType="afterEffect" presetClass="entr" presetID="10" presetSubtype="0">
                                  <p:stCondLst>
                                    <p:cond delay="0"/>
                                  </p:stCondLst>
                                  <p:childTnLst>
                                    <p:set>
                                      <p:cBhvr>
                                        <p:cTn dur="1" fill="hold" id="27">
                                          <p:stCondLst>
                                            <p:cond delay="0"/>
                                          </p:stCondLst>
                                        </p:cTn>
                                        <p:tgtEl>
                                          <p:spTgt spid="1048837"/>
                                        </p:tgtEl>
                                        <p:attrNameLst>
                                          <p:attrName>style.visibility</p:attrName>
                                        </p:attrNameLst>
                                      </p:cBhvr>
                                      <p:to>
                                        <p:strVal val="visible"/>
                                      </p:to>
                                    </p:set>
                                    <p:animEffect transition="in" filter="fade">
                                      <p:cBhvr>
                                        <p:cTn dur="500" id="28"/>
                                        <p:tgtEl>
                                          <p:spTgt spid="1048837"/>
                                        </p:tgtEl>
                                      </p:cBhvr>
                                    </p:animEffect>
                                  </p:childTnLst>
                                </p:cTn>
                              </p:par>
                            </p:childTnLst>
                          </p:cTn>
                        </p:par>
                        <p:par>
                          <p:cTn fill="hold" id="73">
                            <p:stCondLst>
                              <p:cond delay="8000"/>
                            </p:stCondLst>
                            <p:childTnLst>
                              <p:par>
                                <p:cTn fill="hold" grpId="0" id="74" nodeType="afterEffect" presetClass="entr" presetID="10" presetSubtype="0">
                                  <p:stCondLst>
                                    <p:cond delay="0"/>
                                  </p:stCondLst>
                                  <p:childTnLst>
                                    <p:set>
                                      <p:cBhvr>
                                        <p:cTn dur="1" fill="hold" id="75">
                                          <p:stCondLst>
                                            <p:cond delay="0"/>
                                          </p:stCondLst>
                                        </p:cTn>
                                        <p:tgtEl>
                                          <p:spTgt spid="1048838"/>
                                        </p:tgtEl>
                                        <p:attrNameLst>
                                          <p:attrName>style.visibility</p:attrName>
                                        </p:attrNameLst>
                                      </p:cBhvr>
                                      <p:to>
                                        <p:strVal val="visible"/>
                                      </p:to>
                                    </p:set>
                                    <p:animEffect transition="in" filter="fade">
                                      <p:cBhvr>
                                        <p:cTn dur="500" id="76"/>
                                        <p:tgtEl>
                                          <p:spTgt spid="1048838"/>
                                        </p:tgtEl>
                                      </p:cBhvr>
                                    </p:animEffect>
                                  </p:childTnLst>
                                </p:cTn>
                              </p:par>
                            </p:childTnLst>
                          </p:cTn>
                        </p:par>
                        <p:par>
                          <p:cTn fill="hold" id="104">
                            <p:stCondLst>
                              <p:cond delay="11000"/>
                            </p:stCondLst>
                            <p:childTnLst>
                              <p:par>
                                <p:cTn fill="hold" grpId="0" id="105" nodeType="afterEffect" presetClass="entr" presetID="53" presetSubtype="16">
                                  <p:stCondLst>
                                    <p:cond delay="0"/>
                                  </p:stCondLst>
                                  <p:childTnLst>
                                    <p:set>
                                      <p:cBhvr>
                                        <p:cTn dur="1" fill="hold" id="106">
                                          <p:stCondLst>
                                            <p:cond delay="0"/>
                                          </p:stCondLst>
                                        </p:cTn>
                                        <p:tgtEl>
                                          <p:spTgt spid="1048840"/>
                                        </p:tgtEl>
                                        <p:attrNameLst>
                                          <p:attrName>style.visibility</p:attrName>
                                        </p:attrNameLst>
                                      </p:cBhvr>
                                      <p:to>
                                        <p:strVal val="visible"/>
                                      </p:to>
                                    </p:set>
                                    <p:anim calcmode="lin" valueType="num">
                                      <p:cBhvr>
                                        <p:cTn dur="500" fill="hold" id="107"/>
                                        <p:tgtEl>
                                          <p:spTgt spid="1048840"/>
                                        </p:tgtEl>
                                        <p:attrNameLst>
                                          <p:attrName>ppt_w</p:attrName>
                                        </p:attrNameLst>
                                      </p:cBhvr>
                                      <p:tavLst>
                                        <p:tav tm="0">
                                          <p:val>
                                            <p:fltVal val="0.0"/>
                                          </p:val>
                                        </p:tav>
                                        <p:tav tm="100000">
                                          <p:val>
                                            <p:strVal val="#ppt_w"/>
                                          </p:val>
                                        </p:tav>
                                      </p:tavLst>
                                    </p:anim>
                                    <p:anim calcmode="lin" valueType="num">
                                      <p:cBhvr>
                                        <p:cTn dur="500" fill="hold" id="108"/>
                                        <p:tgtEl>
                                          <p:spTgt spid="1048840"/>
                                        </p:tgtEl>
                                        <p:attrNameLst>
                                          <p:attrName>ppt_h</p:attrName>
                                        </p:attrNameLst>
                                      </p:cBhvr>
                                      <p:tavLst>
                                        <p:tav tm="0">
                                          <p:val>
                                            <p:fltVal val="0.0"/>
                                          </p:val>
                                        </p:tav>
                                        <p:tav tm="100000">
                                          <p:val>
                                            <p:strVal val="#ppt_h"/>
                                          </p:val>
                                        </p:tav>
                                      </p:tavLst>
                                    </p:anim>
                                    <p:animEffect transition="in" filter="fade">
                                      <p:cBhvr>
                                        <p:cTn dur="500" id="109"/>
                                        <p:tgtEl>
                                          <p:spTgt spid="1048840"/>
                                        </p:tgtEl>
                                      </p:cBhvr>
                                    </p:animEffect>
                                  </p:childTnLst>
                                </p:cTn>
                              </p:par>
                              <p:par>
                                <p:cTn fill="hold" grpId="0" id="110" nodeType="withEffect" presetClass="entr" presetID="53" presetSubtype="16">
                                  <p:stCondLst>
                                    <p:cond delay="0"/>
                                  </p:stCondLst>
                                  <p:childTnLst>
                                    <p:set>
                                      <p:cBhvr>
                                        <p:cTn dur="1" fill="hold" id="111">
                                          <p:stCondLst>
                                            <p:cond delay="0"/>
                                          </p:stCondLst>
                                        </p:cTn>
                                        <p:tgtEl>
                                          <p:spTgt spid="1048835"/>
                                        </p:tgtEl>
                                        <p:attrNameLst>
                                          <p:attrName>style.visibility</p:attrName>
                                        </p:attrNameLst>
                                      </p:cBhvr>
                                      <p:to>
                                        <p:strVal val="visible"/>
                                      </p:to>
                                    </p:set>
                                    <p:anim calcmode="lin" valueType="num">
                                      <p:cBhvr>
                                        <p:cTn dur="500" fill="hold" id="112"/>
                                        <p:tgtEl>
                                          <p:spTgt spid="1048835"/>
                                        </p:tgtEl>
                                        <p:attrNameLst>
                                          <p:attrName>ppt_w</p:attrName>
                                        </p:attrNameLst>
                                      </p:cBhvr>
                                      <p:tavLst>
                                        <p:tav tm="0">
                                          <p:val>
                                            <p:fltVal val="0.0"/>
                                          </p:val>
                                        </p:tav>
                                        <p:tav tm="100000">
                                          <p:val>
                                            <p:strVal val="#ppt_w"/>
                                          </p:val>
                                        </p:tav>
                                      </p:tavLst>
                                    </p:anim>
                                    <p:anim calcmode="lin" valueType="num">
                                      <p:cBhvr>
                                        <p:cTn dur="500" fill="hold" id="113"/>
                                        <p:tgtEl>
                                          <p:spTgt spid="1048835"/>
                                        </p:tgtEl>
                                        <p:attrNameLst>
                                          <p:attrName>ppt_h</p:attrName>
                                        </p:attrNameLst>
                                      </p:cBhvr>
                                      <p:tavLst>
                                        <p:tav tm="0">
                                          <p:val>
                                            <p:fltVal val="0.0"/>
                                          </p:val>
                                        </p:tav>
                                        <p:tav tm="100000">
                                          <p:val>
                                            <p:strVal val="#ppt_h"/>
                                          </p:val>
                                        </p:tav>
                                      </p:tavLst>
                                    </p:anim>
                                    <p:animEffect transition="in" filter="fade">
                                      <p:cBhvr>
                                        <p:cTn dur="500" id="114"/>
                                        <p:tgtEl>
                                          <p:spTgt spid="1048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5" grpId="0"/>
      <p:bldP spid="1048837" grpId="0"/>
      <p:bldP spid="1048838" grpId="0"/>
      <p:bldP spid="10488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863" name="Title 1"/>
          <p:cNvSpPr>
            <a:spLocks noGrp="1"/>
          </p:cNvSpPr>
          <p:nvPr>
            <p:ph type="title"/>
          </p:nvPr>
        </p:nvSpPr>
        <p:spPr/>
        <p:txBody>
          <a:bodyPr/>
          <a:p>
            <a:r>
              <a:rPr b="1" dirty="0" lang="en-US"/>
              <a:t>I</a:t>
            </a:r>
            <a:r>
              <a:rPr b="1" dirty="0" lang="en-US"/>
              <a:t>m</a:t>
            </a:r>
            <a:r>
              <a:rPr b="1" dirty="0" lang="en-US"/>
              <a:t>p</a:t>
            </a:r>
            <a:r>
              <a:rPr b="1" dirty="0" lang="en-US"/>
              <a:t>o</a:t>
            </a:r>
            <a:r>
              <a:rPr b="1" dirty="0" lang="en-US"/>
              <a:t>rt </a:t>
            </a:r>
            <a:r>
              <a:rPr b="1" dirty="0" lang="en-US"/>
              <a:t>libraries </a:t>
            </a:r>
            <a:endParaRPr dirty="0" lang="id-ID"/>
          </a:p>
        </p:txBody>
      </p:sp>
      <p:sp>
        <p:nvSpPr>
          <p:cNvPr id="1048928" name="Freeform 63"/>
          <p:cNvSpPr/>
          <p:nvPr/>
        </p:nvSpPr>
        <p:spPr bwMode="auto">
          <a:xfrm>
            <a:off x="8410576" y="1582738"/>
            <a:ext cx="4763" cy="7937"/>
          </a:xfrm>
          <a:custGeom>
            <a:avLst/>
            <a:gdLst>
              <a:gd name="T0" fmla="*/ 0 w 1"/>
              <a:gd name="T1" fmla="*/ 0 h 2"/>
              <a:gd name="T2" fmla="*/ 0 w 1"/>
              <a:gd name="T3" fmla="*/ 0 h 2"/>
              <a:gd name="T4" fmla="*/ 0 w 1"/>
              <a:gd name="T5" fmla="*/ 1 h 2"/>
              <a:gd name="T6" fmla="*/ 0 w 1"/>
              <a:gd name="T7" fmla="*/ 2 h 2"/>
              <a:gd name="T8" fmla="*/ 0 w 1"/>
              <a:gd name="T9" fmla="*/ 2 h 2"/>
              <a:gd name="T10" fmla="*/ 1 w 1"/>
              <a:gd name="T11" fmla="*/ 1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0"/>
                  <a:pt x="0" y="0"/>
                  <a:pt x="0" y="0"/>
                </a:cubicBezTo>
                <a:cubicBezTo>
                  <a:pt x="0" y="0"/>
                  <a:pt x="0" y="1"/>
                  <a:pt x="0" y="1"/>
                </a:cubicBezTo>
                <a:cubicBezTo>
                  <a:pt x="0" y="1"/>
                  <a:pt x="0" y="2"/>
                  <a:pt x="0" y="2"/>
                </a:cubicBezTo>
                <a:cubicBezTo>
                  <a:pt x="0" y="2"/>
                  <a:pt x="0" y="2"/>
                  <a:pt x="0" y="2"/>
                </a:cubicBezTo>
                <a:cubicBezTo>
                  <a:pt x="1" y="1"/>
                  <a:pt x="1" y="1"/>
                  <a:pt x="1" y="1"/>
                </a:cubicBezTo>
                <a:cubicBezTo>
                  <a:pt x="1" y="1"/>
                  <a:pt x="0" y="0"/>
                  <a:pt x="0" y="0"/>
                </a:cubicBezTo>
                <a:close/>
              </a:path>
            </a:pathLst>
          </a:custGeom>
          <a:solidFill>
            <a:srgbClr val="48C8EF"/>
          </a:solidFill>
          <a:ln>
            <a:noFill/>
          </a:ln>
        </p:spPr>
        <p:txBody>
          <a:bodyPr anchor="t" anchorCtr="0" bIns="45720" compatLnSpc="1" lIns="91440" numCol="1" rIns="91440" tIns="45720" vert="horz" wrap="square"/>
          <a:p>
            <a:endParaRPr lang="id-ID"/>
          </a:p>
        </p:txBody>
      </p:sp>
      <p:sp>
        <p:nvSpPr>
          <p:cNvPr id="1048929" name="Freeform 64"/>
          <p:cNvSpPr/>
          <p:nvPr/>
        </p:nvSpPr>
        <p:spPr bwMode="auto">
          <a:xfrm>
            <a:off x="8407401" y="1587500"/>
            <a:ext cx="3175" cy="3175"/>
          </a:xfrm>
          <a:custGeom>
            <a:avLst/>
            <a:gdLst>
              <a:gd name="T0" fmla="*/ 0 w 1"/>
              <a:gd name="T1" fmla="*/ 0 h 1"/>
              <a:gd name="T2" fmla="*/ 0 w 1"/>
              <a:gd name="T3" fmla="*/ 0 h 1"/>
              <a:gd name="T4" fmla="*/ 0 w 1"/>
              <a:gd name="T5" fmla="*/ 0 h 1"/>
              <a:gd name="T6" fmla="*/ 0 w 1"/>
              <a:gd name="T7" fmla="*/ 0 h 1"/>
              <a:gd name="T8" fmla="*/ 0 w 1"/>
              <a:gd name="T9" fmla="*/ 1 h 1"/>
              <a:gd name="T10" fmla="*/ 0 w 1"/>
              <a:gd name="T11" fmla="*/ 1 h 1"/>
              <a:gd name="T12" fmla="*/ 0 w 1"/>
              <a:gd name="T13" fmla="*/ 1 h 1"/>
              <a:gd name="T14" fmla="*/ 1 w 1"/>
              <a:gd name="T15" fmla="*/ 1 h 1"/>
              <a:gd name="T16" fmla="*/ 1 w 1"/>
              <a:gd name="T17" fmla="*/ 0 h 1"/>
              <a:gd name="T18" fmla="*/ 0 w 1"/>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
                <a:moveTo>
                  <a:pt x="0" y="0"/>
                </a:move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1" y="1"/>
                  <a:pt x="1" y="1"/>
                </a:cubicBezTo>
                <a:cubicBezTo>
                  <a:pt x="1" y="1"/>
                  <a:pt x="1" y="1"/>
                  <a:pt x="1" y="0"/>
                </a:cubicBezTo>
                <a:lnTo>
                  <a:pt x="0" y="0"/>
                </a:lnTo>
                <a:close/>
              </a:path>
            </a:pathLst>
          </a:custGeom>
          <a:solidFill>
            <a:srgbClr val="48C8EF"/>
          </a:solidFill>
          <a:ln>
            <a:noFill/>
          </a:ln>
        </p:spPr>
        <p:txBody>
          <a:bodyPr anchor="t" anchorCtr="0" bIns="45720" compatLnSpc="1" lIns="91440" numCol="1" rIns="91440" tIns="45720" vert="horz" wrap="square"/>
          <a:p>
            <a:endParaRPr lang="id-ID"/>
          </a:p>
        </p:txBody>
      </p:sp>
      <p:sp>
        <p:nvSpPr>
          <p:cNvPr id="1048930" name="Freeform 65"/>
          <p:cNvSpPr/>
          <p:nvPr/>
        </p:nvSpPr>
        <p:spPr bwMode="auto">
          <a:xfrm>
            <a:off x="8396288" y="1590675"/>
            <a:ext cx="7938" cy="7937"/>
          </a:xfrm>
          <a:custGeom>
            <a:avLst/>
            <a:gdLst>
              <a:gd name="T0" fmla="*/ 2 w 2"/>
              <a:gd name="T1" fmla="*/ 0 h 2"/>
              <a:gd name="T2" fmla="*/ 1 w 2"/>
              <a:gd name="T3" fmla="*/ 0 h 2"/>
              <a:gd name="T4" fmla="*/ 1 w 2"/>
              <a:gd name="T5" fmla="*/ 1 h 2"/>
              <a:gd name="T6" fmla="*/ 1 w 2"/>
              <a:gd name="T7" fmla="*/ 1 h 2"/>
              <a:gd name="T8" fmla="*/ 1 w 2"/>
              <a:gd name="T9" fmla="*/ 1 h 2"/>
              <a:gd name="T10" fmla="*/ 0 w 2"/>
              <a:gd name="T11" fmla="*/ 1 h 2"/>
              <a:gd name="T12" fmla="*/ 0 w 2"/>
              <a:gd name="T13" fmla="*/ 2 h 2"/>
              <a:gd name="T14" fmla="*/ 0 w 2"/>
              <a:gd name="T15" fmla="*/ 2 h 2"/>
              <a:gd name="T16" fmla="*/ 1 w 2"/>
              <a:gd name="T17" fmla="*/ 1 h 2"/>
              <a:gd name="T18" fmla="*/ 2 w 2"/>
              <a:gd name="T19" fmla="*/ 1 h 2"/>
              <a:gd name="T20" fmla="*/ 2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2" y="0"/>
                </a:moveTo>
                <a:cubicBezTo>
                  <a:pt x="1" y="0"/>
                  <a:pt x="1" y="0"/>
                  <a:pt x="1" y="0"/>
                </a:cubicBezTo>
                <a:cubicBezTo>
                  <a:pt x="1" y="1"/>
                  <a:pt x="1" y="1"/>
                  <a:pt x="1" y="1"/>
                </a:cubicBezTo>
                <a:cubicBezTo>
                  <a:pt x="1" y="1"/>
                  <a:pt x="1" y="1"/>
                  <a:pt x="1" y="1"/>
                </a:cubicBezTo>
                <a:cubicBezTo>
                  <a:pt x="1" y="1"/>
                  <a:pt x="1" y="1"/>
                  <a:pt x="1" y="1"/>
                </a:cubicBezTo>
                <a:cubicBezTo>
                  <a:pt x="0" y="1"/>
                  <a:pt x="0" y="1"/>
                  <a:pt x="0" y="1"/>
                </a:cubicBezTo>
                <a:cubicBezTo>
                  <a:pt x="0" y="1"/>
                  <a:pt x="0" y="2"/>
                  <a:pt x="0" y="2"/>
                </a:cubicBezTo>
                <a:cubicBezTo>
                  <a:pt x="0" y="2"/>
                  <a:pt x="0" y="2"/>
                  <a:pt x="0" y="2"/>
                </a:cubicBezTo>
                <a:cubicBezTo>
                  <a:pt x="1" y="2"/>
                  <a:pt x="1" y="1"/>
                  <a:pt x="1" y="1"/>
                </a:cubicBezTo>
                <a:cubicBezTo>
                  <a:pt x="2" y="1"/>
                  <a:pt x="2" y="1"/>
                  <a:pt x="2" y="1"/>
                </a:cubicBezTo>
                <a:cubicBezTo>
                  <a:pt x="2" y="1"/>
                  <a:pt x="2" y="1"/>
                  <a:pt x="2" y="0"/>
                </a:cubicBezTo>
                <a:close/>
              </a:path>
            </a:pathLst>
          </a:custGeom>
          <a:solidFill>
            <a:srgbClr val="48C8EF"/>
          </a:solidFill>
          <a:ln>
            <a:noFill/>
          </a:ln>
        </p:spPr>
        <p:txBody>
          <a:bodyPr anchor="t" anchorCtr="0" bIns="45720" compatLnSpc="1" lIns="91440" numCol="1" rIns="91440" tIns="45720" vert="horz" wrap="square"/>
          <a:p>
            <a:endParaRPr lang="id-ID"/>
          </a:p>
        </p:txBody>
      </p:sp>
      <p:sp>
        <p:nvSpPr>
          <p:cNvPr id="1048931" name="Freeform 66"/>
          <p:cNvSpPr/>
          <p:nvPr/>
        </p:nvSpPr>
        <p:spPr bwMode="auto">
          <a:xfrm>
            <a:off x="8377238" y="1598613"/>
            <a:ext cx="3175" cy="7937"/>
          </a:xfrm>
          <a:custGeom>
            <a:avLst/>
            <a:gdLst>
              <a:gd name="T0" fmla="*/ 1 w 1"/>
              <a:gd name="T1" fmla="*/ 0 h 2"/>
              <a:gd name="T2" fmla="*/ 1 w 1"/>
              <a:gd name="T3" fmla="*/ 0 h 2"/>
              <a:gd name="T4" fmla="*/ 0 w 1"/>
              <a:gd name="T5" fmla="*/ 0 h 2"/>
              <a:gd name="T6" fmla="*/ 0 w 1"/>
              <a:gd name="T7" fmla="*/ 0 h 2"/>
              <a:gd name="T8" fmla="*/ 0 w 1"/>
              <a:gd name="T9" fmla="*/ 0 h 2"/>
              <a:gd name="T10" fmla="*/ 0 w 1"/>
              <a:gd name="T11" fmla="*/ 1 h 2"/>
              <a:gd name="T12" fmla="*/ 1 w 1"/>
              <a:gd name="T13" fmla="*/ 1 h 2"/>
              <a:gd name="T14" fmla="*/ 1 w 1"/>
              <a:gd name="T15" fmla="*/ 2 h 2"/>
              <a:gd name="T16" fmla="*/ 1 w 1"/>
              <a:gd name="T17" fmla="*/ 2 h 2"/>
              <a:gd name="T18" fmla="*/ 1 w 1"/>
              <a:gd name="T19" fmla="*/ 1 h 2"/>
              <a:gd name="T20" fmla="*/ 1 w 1"/>
              <a:gd name="T21" fmla="*/ 1 h 2"/>
              <a:gd name="T22" fmla="*/ 1 w 1"/>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2">
                <a:moveTo>
                  <a:pt x="1" y="0"/>
                </a:moveTo>
                <a:cubicBezTo>
                  <a:pt x="1" y="0"/>
                  <a:pt x="1" y="0"/>
                  <a:pt x="1" y="0"/>
                </a:cubicBezTo>
                <a:cubicBezTo>
                  <a:pt x="1" y="0"/>
                  <a:pt x="1" y="0"/>
                  <a:pt x="0" y="0"/>
                </a:cubicBezTo>
                <a:cubicBezTo>
                  <a:pt x="0" y="0"/>
                  <a:pt x="0" y="0"/>
                  <a:pt x="0" y="0"/>
                </a:cubicBezTo>
                <a:cubicBezTo>
                  <a:pt x="0" y="0"/>
                  <a:pt x="0" y="0"/>
                  <a:pt x="0" y="0"/>
                </a:cubicBezTo>
                <a:cubicBezTo>
                  <a:pt x="0" y="1"/>
                  <a:pt x="0" y="1"/>
                  <a:pt x="0" y="1"/>
                </a:cubicBezTo>
                <a:cubicBezTo>
                  <a:pt x="0" y="1"/>
                  <a:pt x="0" y="1"/>
                  <a:pt x="1" y="1"/>
                </a:cubicBezTo>
                <a:cubicBezTo>
                  <a:pt x="1" y="2"/>
                  <a:pt x="1" y="2"/>
                  <a:pt x="1" y="2"/>
                </a:cubicBezTo>
                <a:cubicBezTo>
                  <a:pt x="1" y="2"/>
                  <a:pt x="1" y="2"/>
                  <a:pt x="1" y="2"/>
                </a:cubicBezTo>
                <a:cubicBezTo>
                  <a:pt x="1" y="2"/>
                  <a:pt x="1" y="2"/>
                  <a:pt x="1" y="1"/>
                </a:cubicBezTo>
                <a:cubicBezTo>
                  <a:pt x="1" y="1"/>
                  <a:pt x="1" y="1"/>
                  <a:pt x="1" y="1"/>
                </a:cubicBezTo>
                <a:cubicBezTo>
                  <a:pt x="1" y="1"/>
                  <a:pt x="1" y="1"/>
                  <a:pt x="1" y="0"/>
                </a:cubicBezTo>
                <a:close/>
              </a:path>
            </a:pathLst>
          </a:custGeom>
          <a:solidFill>
            <a:srgbClr val="48C8EF"/>
          </a:solidFill>
          <a:ln>
            <a:noFill/>
          </a:ln>
        </p:spPr>
        <p:txBody>
          <a:bodyPr anchor="t" anchorCtr="0" bIns="45720" compatLnSpc="1" lIns="91440" numCol="1" rIns="91440" tIns="45720" vert="horz" wrap="square"/>
          <a:p>
            <a:endParaRPr lang="id-ID"/>
          </a:p>
        </p:txBody>
      </p:sp>
      <p:sp>
        <p:nvSpPr>
          <p:cNvPr id="1048932" name="Freeform 67"/>
          <p:cNvSpPr/>
          <p:nvPr/>
        </p:nvSpPr>
        <p:spPr bwMode="auto">
          <a:xfrm>
            <a:off x="8358188" y="1601788"/>
            <a:ext cx="15875" cy="11112"/>
          </a:xfrm>
          <a:custGeom>
            <a:avLst/>
            <a:gdLst>
              <a:gd name="T0" fmla="*/ 4 w 4"/>
              <a:gd name="T1" fmla="*/ 0 h 3"/>
              <a:gd name="T2" fmla="*/ 4 w 4"/>
              <a:gd name="T3" fmla="*/ 1 h 3"/>
              <a:gd name="T4" fmla="*/ 4 w 4"/>
              <a:gd name="T5" fmla="*/ 1 h 3"/>
              <a:gd name="T6" fmla="*/ 4 w 4"/>
              <a:gd name="T7" fmla="*/ 1 h 3"/>
              <a:gd name="T8" fmla="*/ 3 w 4"/>
              <a:gd name="T9" fmla="*/ 1 h 3"/>
              <a:gd name="T10" fmla="*/ 1 w 4"/>
              <a:gd name="T11" fmla="*/ 2 h 3"/>
              <a:gd name="T12" fmla="*/ 0 w 4"/>
              <a:gd name="T13" fmla="*/ 2 h 3"/>
              <a:gd name="T14" fmla="*/ 0 w 4"/>
              <a:gd name="T15" fmla="*/ 3 h 3"/>
              <a:gd name="T16" fmla="*/ 0 w 4"/>
              <a:gd name="T17" fmla="*/ 3 h 3"/>
              <a:gd name="T18" fmla="*/ 0 w 4"/>
              <a:gd name="T19" fmla="*/ 3 h 3"/>
              <a:gd name="T20" fmla="*/ 1 w 4"/>
              <a:gd name="T21" fmla="*/ 3 h 3"/>
              <a:gd name="T22" fmla="*/ 1 w 4"/>
              <a:gd name="T23" fmla="*/ 3 h 3"/>
              <a:gd name="T24" fmla="*/ 2 w 4"/>
              <a:gd name="T25" fmla="*/ 3 h 3"/>
              <a:gd name="T26" fmla="*/ 2 w 4"/>
              <a:gd name="T27" fmla="*/ 3 h 3"/>
              <a:gd name="T28" fmla="*/ 3 w 4"/>
              <a:gd name="T29" fmla="*/ 2 h 3"/>
              <a:gd name="T30" fmla="*/ 3 w 4"/>
              <a:gd name="T31" fmla="*/ 2 h 3"/>
              <a:gd name="T32" fmla="*/ 3 w 4"/>
              <a:gd name="T33" fmla="*/ 2 h 3"/>
              <a:gd name="T34" fmla="*/ 4 w 4"/>
              <a:gd name="T35" fmla="*/ 2 h 3"/>
              <a:gd name="T36" fmla="*/ 4 w 4"/>
              <a:gd name="T37" fmla="*/ 1 h 3"/>
              <a:gd name="T38" fmla="*/ 4 w 4"/>
              <a:gd name="T39" fmla="*/ 1 h 3"/>
              <a:gd name="T40" fmla="*/ 4 w 4"/>
              <a:gd name="T41" fmla="*/ 1 h 3"/>
              <a:gd name="T42" fmla="*/ 4 w 4"/>
              <a:gd name="T4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3">
                <a:moveTo>
                  <a:pt x="4" y="0"/>
                </a:moveTo>
                <a:cubicBezTo>
                  <a:pt x="4" y="0"/>
                  <a:pt x="4" y="0"/>
                  <a:pt x="4" y="1"/>
                </a:cubicBezTo>
                <a:cubicBezTo>
                  <a:pt x="4" y="1"/>
                  <a:pt x="4" y="1"/>
                  <a:pt x="4" y="1"/>
                </a:cubicBezTo>
                <a:cubicBezTo>
                  <a:pt x="4" y="1"/>
                  <a:pt x="4" y="1"/>
                  <a:pt x="4" y="1"/>
                </a:cubicBezTo>
                <a:cubicBezTo>
                  <a:pt x="4" y="1"/>
                  <a:pt x="3" y="1"/>
                  <a:pt x="3" y="1"/>
                </a:cubicBezTo>
                <a:cubicBezTo>
                  <a:pt x="2" y="1"/>
                  <a:pt x="2" y="1"/>
                  <a:pt x="1" y="2"/>
                </a:cubicBezTo>
                <a:cubicBezTo>
                  <a:pt x="1" y="2"/>
                  <a:pt x="1" y="2"/>
                  <a:pt x="0" y="2"/>
                </a:cubicBezTo>
                <a:cubicBezTo>
                  <a:pt x="0" y="2"/>
                  <a:pt x="0" y="3"/>
                  <a:pt x="0" y="3"/>
                </a:cubicBezTo>
                <a:cubicBezTo>
                  <a:pt x="0" y="3"/>
                  <a:pt x="0" y="3"/>
                  <a:pt x="0" y="3"/>
                </a:cubicBezTo>
                <a:cubicBezTo>
                  <a:pt x="0" y="3"/>
                  <a:pt x="0" y="3"/>
                  <a:pt x="0" y="3"/>
                </a:cubicBezTo>
                <a:cubicBezTo>
                  <a:pt x="0" y="3"/>
                  <a:pt x="0" y="3"/>
                  <a:pt x="1" y="3"/>
                </a:cubicBezTo>
                <a:cubicBezTo>
                  <a:pt x="1" y="3"/>
                  <a:pt x="1" y="3"/>
                  <a:pt x="1" y="3"/>
                </a:cubicBezTo>
                <a:cubicBezTo>
                  <a:pt x="1" y="3"/>
                  <a:pt x="1" y="3"/>
                  <a:pt x="2" y="3"/>
                </a:cubicBezTo>
                <a:cubicBezTo>
                  <a:pt x="2" y="3"/>
                  <a:pt x="2" y="3"/>
                  <a:pt x="2" y="3"/>
                </a:cubicBezTo>
                <a:cubicBezTo>
                  <a:pt x="3" y="3"/>
                  <a:pt x="3" y="2"/>
                  <a:pt x="3" y="2"/>
                </a:cubicBezTo>
                <a:cubicBezTo>
                  <a:pt x="3" y="2"/>
                  <a:pt x="3" y="2"/>
                  <a:pt x="3" y="2"/>
                </a:cubicBezTo>
                <a:cubicBezTo>
                  <a:pt x="3" y="2"/>
                  <a:pt x="3" y="2"/>
                  <a:pt x="3" y="2"/>
                </a:cubicBezTo>
                <a:cubicBezTo>
                  <a:pt x="3" y="2"/>
                  <a:pt x="4" y="2"/>
                  <a:pt x="4" y="2"/>
                </a:cubicBezTo>
                <a:cubicBezTo>
                  <a:pt x="4" y="1"/>
                  <a:pt x="4" y="1"/>
                  <a:pt x="4" y="1"/>
                </a:cubicBezTo>
                <a:cubicBezTo>
                  <a:pt x="4" y="1"/>
                  <a:pt x="4" y="1"/>
                  <a:pt x="4" y="1"/>
                </a:cubicBezTo>
                <a:cubicBezTo>
                  <a:pt x="4" y="1"/>
                  <a:pt x="4" y="1"/>
                  <a:pt x="4" y="1"/>
                </a:cubicBezTo>
                <a:cubicBezTo>
                  <a:pt x="4" y="1"/>
                  <a:pt x="4" y="0"/>
                  <a:pt x="4" y="0"/>
                </a:cubicBezTo>
                <a:close/>
              </a:path>
            </a:pathLst>
          </a:custGeom>
          <a:solidFill>
            <a:srgbClr val="48C8EF"/>
          </a:solidFill>
          <a:ln>
            <a:noFill/>
          </a:ln>
        </p:spPr>
        <p:txBody>
          <a:bodyPr anchor="t" anchorCtr="0" bIns="45720" compatLnSpc="1" lIns="91440" numCol="1" rIns="91440" tIns="45720" vert="horz" wrap="square"/>
          <a:p>
            <a:endParaRPr lang="id-ID"/>
          </a:p>
        </p:txBody>
      </p:sp>
      <p:sp>
        <p:nvSpPr>
          <p:cNvPr id="1051600" name=""/>
          <p:cNvSpPr txBox="1"/>
          <p:nvPr/>
        </p:nvSpPr>
        <p:spPr>
          <a:xfrm rot="21600000">
            <a:off x="566498" y="1125793"/>
            <a:ext cx="11040794" cy="5273040"/>
          </a:xfrm>
          <a:prstGeom prst="rect"/>
        </p:spPr>
        <p:txBody>
          <a:bodyPr rtlCol="0" wrap="square">
            <a:spAutoFit/>
          </a:bodyPr>
          <a:p>
            <a:r>
              <a:rPr sz="2000" lang="en-US">
                <a:solidFill>
                  <a:srgbClr val="993300"/>
                </a:solidFill>
              </a:rPr>
              <a:t>import numpy as np</a:t>
            </a:r>
            <a:endParaRPr sz="1800" lang="en-US">
              <a:solidFill>
                <a:srgbClr val="993300"/>
              </a:solidFill>
            </a:endParaRPr>
          </a:p>
          <a:p>
            <a:r>
              <a:rPr sz="2000" lang="en-US">
                <a:solidFill>
                  <a:srgbClr val="993300"/>
                </a:solidFill>
              </a:rPr>
              <a:t>import pandas as pd</a:t>
            </a:r>
            <a:endParaRPr sz="1800" lang="en-US">
              <a:solidFill>
                <a:srgbClr val="993300"/>
              </a:solidFill>
            </a:endParaRPr>
          </a:p>
          <a:p>
            <a:r>
              <a:rPr sz="2000" lang="en-US">
                <a:solidFill>
                  <a:srgbClr val="993300"/>
                </a:solidFill>
              </a:rPr>
              <a:t>import matplotlib.pyplot as plt</a:t>
            </a:r>
            <a:endParaRPr sz="1800" lang="en-US">
              <a:solidFill>
                <a:srgbClr val="993300"/>
              </a:solidFill>
            </a:endParaRPr>
          </a:p>
          <a:p>
            <a:r>
              <a:rPr sz="2000" lang="en-US">
                <a:solidFill>
                  <a:srgbClr val="993300"/>
                </a:solidFill>
              </a:rPr>
              <a:t>import seaborn as sns</a:t>
            </a:r>
            <a:endParaRPr sz="1800" lang="en-US">
              <a:solidFill>
                <a:srgbClr val="993300"/>
              </a:solidFill>
            </a:endParaRPr>
          </a:p>
          <a:p>
            <a:r>
              <a:rPr sz="2000" lang="en-US">
                <a:solidFill>
                  <a:srgbClr val="993300"/>
                </a:solidFill>
              </a:rPr>
              <a:t>sns.set()</a:t>
            </a:r>
            <a:endParaRPr sz="1800" lang="en-US">
              <a:solidFill>
                <a:srgbClr val="993300"/>
              </a:solidFill>
            </a:endParaRPr>
          </a:p>
          <a:p>
            <a:r>
              <a:rPr sz="2000" lang="en-US">
                <a:solidFill>
                  <a:srgbClr val="993300"/>
                </a:solidFill>
              </a:rPr>
              <a:t>from mlxtend.plotting import plot_decision_regions</a:t>
            </a:r>
            <a:endParaRPr sz="1800" lang="en-US">
              <a:solidFill>
                <a:srgbClr val="993300"/>
              </a:solidFill>
            </a:endParaRPr>
          </a:p>
          <a:p>
            <a:r>
              <a:rPr sz="2000" lang="en-US">
                <a:solidFill>
                  <a:srgbClr val="993300"/>
                </a:solidFill>
              </a:rPr>
              <a:t>import missingno as msno</a:t>
            </a:r>
            <a:endParaRPr sz="1800" lang="en-US">
              <a:solidFill>
                <a:srgbClr val="993300"/>
              </a:solidFill>
            </a:endParaRPr>
          </a:p>
          <a:p>
            <a:r>
              <a:rPr sz="2000" lang="en-US">
                <a:solidFill>
                  <a:srgbClr val="993300"/>
                </a:solidFill>
              </a:rPr>
              <a:t>from pandas.plotting import scatter_matrix</a:t>
            </a:r>
            <a:endParaRPr sz="1800" lang="en-US">
              <a:solidFill>
                <a:srgbClr val="993300"/>
              </a:solidFill>
            </a:endParaRPr>
          </a:p>
          <a:p>
            <a:r>
              <a:rPr sz="2000" lang="en-US">
                <a:solidFill>
                  <a:srgbClr val="993300"/>
                </a:solidFill>
              </a:rPr>
              <a:t>from sklearn.preprocessing import StandardScaler</a:t>
            </a:r>
            <a:endParaRPr sz="1800" lang="en-US">
              <a:solidFill>
                <a:srgbClr val="993300"/>
              </a:solidFill>
            </a:endParaRPr>
          </a:p>
          <a:p>
            <a:r>
              <a:rPr sz="2000" lang="en-US">
                <a:solidFill>
                  <a:srgbClr val="993300"/>
                </a:solidFill>
              </a:rPr>
              <a:t>from sklearn.model_selection import train_test_split</a:t>
            </a:r>
            <a:endParaRPr sz="1800" lang="en-US">
              <a:solidFill>
                <a:srgbClr val="993300"/>
              </a:solidFill>
            </a:endParaRPr>
          </a:p>
          <a:p>
            <a:r>
              <a:rPr sz="2000" lang="en-US">
                <a:solidFill>
                  <a:srgbClr val="993300"/>
                </a:solidFill>
              </a:rPr>
              <a:t>from sklearn.neighbors import KNeighborsClassifier</a:t>
            </a:r>
            <a:endParaRPr sz="1800" lang="en-US">
              <a:solidFill>
                <a:srgbClr val="993300"/>
              </a:solidFill>
            </a:endParaRPr>
          </a:p>
          <a:p>
            <a:r>
              <a:rPr sz="2000" lang="en-US">
                <a:solidFill>
                  <a:srgbClr val="993300"/>
                </a:solidFill>
              </a:rPr>
              <a:t>from sklearn.metrics import confusion_matrix</a:t>
            </a:r>
            <a:endParaRPr sz="1800" lang="en-US">
              <a:solidFill>
                <a:srgbClr val="993300"/>
              </a:solidFill>
            </a:endParaRPr>
          </a:p>
          <a:p>
            <a:r>
              <a:rPr sz="2000" lang="en-US">
                <a:solidFill>
                  <a:srgbClr val="993300"/>
                </a:solidFill>
              </a:rPr>
              <a:t>from sklearn import metrics</a:t>
            </a:r>
            <a:endParaRPr sz="1800" lang="en-US">
              <a:solidFill>
                <a:srgbClr val="993300"/>
              </a:solidFill>
            </a:endParaRPr>
          </a:p>
          <a:p>
            <a:r>
              <a:rPr sz="2000" lang="en-US">
                <a:solidFill>
                  <a:srgbClr val="993300"/>
                </a:solidFill>
              </a:rPr>
              <a:t>from sklearn.metrics import classification_report</a:t>
            </a:r>
            <a:endParaRPr sz="1800" lang="en-US">
              <a:solidFill>
                <a:srgbClr val="993300"/>
              </a:solidFill>
            </a:endParaRPr>
          </a:p>
          <a:p>
            <a:r>
              <a:rPr sz="2000" lang="en-US">
                <a:solidFill>
                  <a:srgbClr val="993300"/>
                </a:solidFill>
              </a:rPr>
              <a:t>import warnings</a:t>
            </a:r>
            <a:endParaRPr sz="1800" lang="en-US">
              <a:solidFill>
                <a:srgbClr val="993300"/>
              </a:solidFill>
            </a:endParaRPr>
          </a:p>
          <a:p>
            <a:r>
              <a:rPr sz="2000" lang="en-US">
                <a:solidFill>
                  <a:srgbClr val="993300"/>
                </a:solidFill>
              </a:rPr>
              <a:t>warnings.filterwarnings('ignore')</a:t>
            </a:r>
            <a:endParaRPr sz="1800" lang="en-US">
              <a:solidFill>
                <a:srgbClr val="993300"/>
              </a:solidFill>
            </a:endParaRPr>
          </a:p>
          <a:p>
            <a:r>
              <a:rPr sz="2000" lang="en-US">
                <a:solidFill>
                  <a:srgbClr val="993300"/>
                </a:solidFill>
              </a:rPr>
              <a:t>%matplotlib inline</a:t>
            </a:r>
            <a:endParaRPr sz="2800" lang="en-US">
              <a:solidFill>
                <a:srgbClr val="993300"/>
              </a:solidFill>
            </a:endParaRPr>
          </a:p>
        </p:txBody>
      </p:sp>
      <p:sp>
        <p:nvSpPr>
          <p:cNvPr id="1051601" name=""/>
          <p:cNvSpPr txBox="1"/>
          <p:nvPr/>
        </p:nvSpPr>
        <p:spPr>
          <a:xfrm>
            <a:off x="4096000" y="3219450"/>
            <a:ext cx="4000000" cy="929639"/>
          </a:xfrm>
          <a:prstGeom prst="rect"/>
        </p:spPr>
        <p:txBody>
          <a:bodyPr rtlCol="0" wrap="square">
            <a:spAutoFit/>
          </a:bodyPr>
          <a:p>
            <a:endParaRPr sz="2800" lang="en-US">
              <a:solidFill>
                <a:srgbClr val="000000"/>
              </a:solidFill>
            </a:endParaRPr>
          </a:p>
          <a:p>
            <a:r>
              <a:rPr sz="2800" lang="en-US">
                <a:solidFill>
                  <a:srgbClr val="000000"/>
                </a:solidFill>
              </a:rPr>
              <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842" name="Title 1"/>
          <p:cNvSpPr>
            <a:spLocks noGrp="1"/>
          </p:cNvSpPr>
          <p:nvPr>
            <p:ph type="title"/>
          </p:nvPr>
        </p:nvSpPr>
        <p:spPr/>
        <p:txBody>
          <a:bodyPr/>
          <a:p>
            <a:r>
              <a:rPr b="1" dirty="0" lang="en-US"/>
              <a:t>O</a:t>
            </a:r>
            <a:r>
              <a:rPr b="1" dirty="0" lang="en-US"/>
              <a:t>u</a:t>
            </a:r>
            <a:r>
              <a:rPr b="1" dirty="0" lang="en-US"/>
              <a:t>t</a:t>
            </a:r>
            <a:r>
              <a:rPr b="1" dirty="0" lang="en-US"/>
              <a:t>put </a:t>
            </a:r>
            <a:endParaRPr dirty="0" lang="id-ID"/>
          </a:p>
        </p:txBody>
      </p:sp>
      <p:sp>
        <p:nvSpPr>
          <p:cNvPr id="1051602" name=""/>
          <p:cNvSpPr txBox="1"/>
          <p:nvPr/>
        </p:nvSpPr>
        <p:spPr>
          <a:xfrm>
            <a:off x="526129" y="1431608"/>
            <a:ext cx="8912118" cy="1894840"/>
          </a:xfrm>
          <a:prstGeom prst="rect"/>
        </p:spPr>
        <p:txBody>
          <a:bodyPr rtlCol="0" wrap="square">
            <a:spAutoFit/>
          </a:bodyPr>
          <a:p>
            <a:r>
              <a:rPr sz="3200" lang="en-US">
                <a:solidFill>
                  <a:srgbClr val="C00000"/>
                </a:solidFill>
              </a:rPr>
              <a:t>Here we will be reading the dataset which is in the CSV format</a:t>
            </a:r>
            <a:endParaRPr sz="2800" lang="en-US">
              <a:solidFill>
                <a:srgbClr val="C00000"/>
              </a:solidFill>
            </a:endParaRPr>
          </a:p>
          <a:p>
            <a:r>
              <a:rPr sz="2800" lang="en-US">
                <a:solidFill>
                  <a:srgbClr val="FF6600"/>
                </a:solidFill>
              </a:rPr>
              <a:t>diabetes_df = pd.read_csv('diabetes.csv')</a:t>
            </a:r>
            <a:endParaRPr sz="2800" lang="en-US">
              <a:solidFill>
                <a:srgbClr val="FF6600"/>
              </a:solidFill>
            </a:endParaRPr>
          </a:p>
          <a:p>
            <a:r>
              <a:rPr sz="2800" lang="en-US">
                <a:solidFill>
                  <a:srgbClr val="FF6600"/>
                </a:solidFill>
              </a:rPr>
              <a:t>diabetes_df.head()</a:t>
            </a:r>
            <a:endParaRPr sz="2800" lang="en-US">
              <a:solidFill>
                <a:srgbClr val="FF6600"/>
              </a:solidFill>
            </a:endParaRPr>
          </a:p>
        </p:txBody>
      </p:sp>
      <p:pic>
        <p:nvPicPr>
          <p:cNvPr id="2097161" name=""/>
          <p:cNvPicPr>
            <a:picLocks/>
          </p:cNvPicPr>
          <p:nvPr/>
        </p:nvPicPr>
        <p:blipFill>
          <a:blip xmlns:r="http://schemas.openxmlformats.org/officeDocument/2006/relationships" r:embed="rId1"/>
          <a:srcRect l="-13621" t="-1586" r="25648" b="1586"/>
          <a:stretch>
            <a:fillRect/>
          </a:stretch>
        </p:blipFill>
        <p:spPr>
          <a:xfrm rot="0">
            <a:off x="-1134558" y="3542910"/>
            <a:ext cx="12085999" cy="312005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theme/theme1.xml><?xml version="1.0" encoding="utf-8"?>
<a:theme xmlns:a="http://schemas.openxmlformats.org/drawingml/2006/main" name="Office 主题">
  <a:themeElements>
    <a:clrScheme name="046">
      <a:dk1>
        <a:srgbClr val="000000"/>
      </a:dk1>
      <a:lt1>
        <a:srgbClr val="FFFFFF"/>
      </a:lt1>
      <a:dk2>
        <a:srgbClr val="5E5E5E"/>
      </a:dk2>
      <a:lt2>
        <a:srgbClr val="DDDDDD"/>
      </a:lt2>
      <a:accent1>
        <a:srgbClr val="0063BE"/>
      </a:accent1>
      <a:accent2>
        <a:srgbClr val="0178D9"/>
      </a:accent2>
      <a:accent3>
        <a:srgbClr val="3688F7"/>
      </a:accent3>
      <a:accent4>
        <a:srgbClr val="47A1FE"/>
      </a:accent4>
      <a:accent5>
        <a:srgbClr val="6EB8FF"/>
      </a:accent5>
      <a:accent6>
        <a:srgbClr val="9FD2FF"/>
      </a:accent6>
      <a:hlink>
        <a:srgbClr val="F59E00"/>
      </a:hlink>
      <a:folHlink>
        <a:srgbClr val="B2B2B2"/>
      </a:folHlink>
    </a:clrScheme>
    <a:fontScheme name="微软雅黑">
      <a:majorFont>
        <a:latin typeface="微软雅黑"/>
        <a:ea typeface="Microsoft YaHei UI"/>
        <a:cs typeface=""/>
      </a:majorFont>
      <a:minorFont>
        <a:latin typeface="微软雅黑"/>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anchor="ctr" rtlCol="0"/>
      <a:lstStyle>
        <a:defPPr algn="ctr"/>
      </a:lstStyle>
      <a:style>
        <a:lnRef idx="2">
          <a:schemeClr val="accent1">
            <a:shade val="50000"/>
          </a:schemeClr>
        </a:lnRef>
        <a:fillRef idx="1">
          <a:schemeClr val="accent1"/>
        </a:fillRef>
        <a:effectRef idx="0">
          <a:schemeClr val="accent1"/>
        </a:effectRef>
        <a:fontRef idx="minor">
          <a:schemeClr val="lt1"/>
        </a:fontRef>
      </a:style>
    </a:sp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USER</dc:creator>
  <cp:lastModifiedBy>wps</cp:lastModifiedBy>
  <dcterms:created xsi:type="dcterms:W3CDTF">2015-12-23T20:33:00Z</dcterms:created>
  <dcterms:modified xsi:type="dcterms:W3CDTF">2023-10-19T09:36:32Z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6b472edf31284f7f87aa61b014e2f3ab</vt:lpwstr>
  </property>
</Properties>
</file>