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234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2469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4366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6722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797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4762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26949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37993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4/24/2024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6025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8BD707-D9CF-40AE-B4C6-C98DA3205C09}" type="datetimeFigureOut">
              <a:rPr lang="en-US" smtClean="0"/>
              <a:t>4/24/2024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678645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60821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t>4/24/2024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33127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76601" y="2185924"/>
            <a:ext cx="6629400" cy="567463"/>
          </a:xfrm>
          <a:prstGeom prst="rect">
            <a:avLst/>
          </a:prstGeom>
        </p:spPr>
        <p:txBody>
          <a:bodyPr vert="horz" wrap="square" lIns="0" tIns="13335" rIns="0" bIns="0" rtlCol="0">
            <a:spAutoFit/>
          </a:bodyPr>
          <a:lstStyle/>
          <a:p>
            <a:pPr marL="12700" algn="ctr">
              <a:lnSpc>
                <a:spcPct val="100000"/>
              </a:lnSpc>
              <a:spcBef>
                <a:spcPts val="105"/>
              </a:spcBef>
            </a:pPr>
            <a:r>
              <a:rPr lang="en-US" sz="3600" b="1" spc="5" dirty="0">
                <a:solidFill>
                  <a:schemeClr val="tx1">
                    <a:lumMod val="85000"/>
                  </a:schemeClr>
                </a:solidFill>
                <a:latin typeface="Bahnschrift SemiBold" panose="020B0502040204020203" pitchFamily="34" charset="0"/>
                <a:cs typeface="Arial"/>
              </a:rPr>
              <a:t>WEATHER DATA  ANALYSIS</a:t>
            </a:r>
            <a:endParaRPr sz="3600" dirty="0">
              <a:solidFill>
                <a:schemeClr val="tx1">
                  <a:lumMod val="85000"/>
                </a:schemeClr>
              </a:solidFill>
              <a:latin typeface="Bahnschrift SemiBold" panose="020B0502040204020203" pitchFamily="34" charset="0"/>
              <a:cs typeface="Arial"/>
            </a:endParaRPr>
          </a:p>
        </p:txBody>
      </p:sp>
      <p:sp>
        <p:nvSpPr>
          <p:cNvPr id="3" name="object 3"/>
          <p:cNvSpPr txBox="1">
            <a:spLocks noGrp="1"/>
          </p:cNvSpPr>
          <p:nvPr>
            <p:ph type="title"/>
          </p:nvPr>
        </p:nvSpPr>
        <p:spPr>
          <a:xfrm>
            <a:off x="3867150" y="196926"/>
            <a:ext cx="4743450" cy="1370888"/>
          </a:xfrm>
          <a:prstGeom prst="rect">
            <a:avLst/>
          </a:prstGeom>
        </p:spPr>
        <p:txBody>
          <a:bodyPr vert="horz" wrap="square" lIns="0" tIns="16510" rIns="0" bIns="0" rtlCol="0">
            <a:spAutoFit/>
          </a:bodyPr>
          <a:lstStyle/>
          <a:p>
            <a:pPr marL="12700" algn="ctr">
              <a:lnSpc>
                <a:spcPct val="100000"/>
              </a:lnSpc>
              <a:spcBef>
                <a:spcPts val="130"/>
              </a:spcBef>
            </a:pPr>
            <a:r>
              <a:rPr sz="4400" b="1" spc="20" dirty="0">
                <a:solidFill>
                  <a:schemeClr val="accent4">
                    <a:lumMod val="40000"/>
                    <a:lumOff val="60000"/>
                  </a:schemeClr>
                </a:solidFill>
                <a:latin typeface="Arial Rounded MT Bold" panose="020F0704030504030204" pitchFamily="34" charset="0"/>
              </a:rPr>
              <a:t>CAP</a:t>
            </a:r>
            <a:r>
              <a:rPr sz="4400" b="1" spc="35" dirty="0">
                <a:solidFill>
                  <a:schemeClr val="accent4">
                    <a:lumMod val="40000"/>
                    <a:lumOff val="60000"/>
                  </a:schemeClr>
                </a:solidFill>
                <a:latin typeface="Arial Rounded MT Bold" panose="020F0704030504030204" pitchFamily="34" charset="0"/>
              </a:rPr>
              <a:t>S</a:t>
            </a:r>
            <a:r>
              <a:rPr sz="4400" b="1" spc="-10" dirty="0">
                <a:solidFill>
                  <a:schemeClr val="accent4">
                    <a:lumMod val="40000"/>
                    <a:lumOff val="60000"/>
                  </a:schemeClr>
                </a:solidFill>
                <a:latin typeface="Arial Rounded MT Bold" panose="020F0704030504030204" pitchFamily="34" charset="0"/>
              </a:rPr>
              <a:t>T</a:t>
            </a:r>
            <a:r>
              <a:rPr sz="4400" b="1" spc="-20" dirty="0">
                <a:solidFill>
                  <a:schemeClr val="accent4">
                    <a:lumMod val="40000"/>
                    <a:lumOff val="60000"/>
                  </a:schemeClr>
                </a:solidFill>
                <a:latin typeface="Arial Rounded MT Bold" panose="020F0704030504030204" pitchFamily="34" charset="0"/>
              </a:rPr>
              <a:t>O</a:t>
            </a:r>
            <a:r>
              <a:rPr sz="4400" b="1" spc="20" dirty="0">
                <a:solidFill>
                  <a:schemeClr val="accent4">
                    <a:lumMod val="40000"/>
                    <a:lumOff val="60000"/>
                  </a:schemeClr>
                </a:solidFill>
                <a:latin typeface="Arial Rounded MT Bold" panose="020F0704030504030204" pitchFamily="34" charset="0"/>
              </a:rPr>
              <a:t>NE</a:t>
            </a:r>
            <a:r>
              <a:rPr sz="4400" b="1" spc="-200" dirty="0">
                <a:solidFill>
                  <a:schemeClr val="accent4">
                    <a:lumMod val="40000"/>
                    <a:lumOff val="60000"/>
                  </a:schemeClr>
                </a:solidFill>
                <a:latin typeface="Arial Rounded MT Bold" panose="020F0704030504030204" pitchFamily="34" charset="0"/>
              </a:rPr>
              <a:t> </a:t>
            </a:r>
            <a:r>
              <a:rPr sz="4400" b="1" spc="35" dirty="0">
                <a:solidFill>
                  <a:schemeClr val="accent4">
                    <a:lumMod val="40000"/>
                    <a:lumOff val="60000"/>
                  </a:schemeClr>
                </a:solidFill>
                <a:latin typeface="Arial Rounded MT Bold" panose="020F0704030504030204" pitchFamily="34" charset="0"/>
              </a:rPr>
              <a:t>P</a:t>
            </a:r>
            <a:r>
              <a:rPr sz="4400" b="1" spc="20" dirty="0">
                <a:solidFill>
                  <a:schemeClr val="accent4">
                    <a:lumMod val="40000"/>
                    <a:lumOff val="60000"/>
                  </a:schemeClr>
                </a:solidFill>
                <a:latin typeface="Arial Rounded MT Bold" panose="020F0704030504030204" pitchFamily="34" charset="0"/>
              </a:rPr>
              <a:t>R</a:t>
            </a:r>
            <a:r>
              <a:rPr sz="4400" b="1" spc="-20" dirty="0">
                <a:solidFill>
                  <a:schemeClr val="accent4">
                    <a:lumMod val="40000"/>
                    <a:lumOff val="60000"/>
                  </a:schemeClr>
                </a:solidFill>
                <a:latin typeface="Arial Rounded MT Bold" panose="020F0704030504030204" pitchFamily="34" charset="0"/>
              </a:rPr>
              <a:t>O</a:t>
            </a:r>
            <a:r>
              <a:rPr sz="4400" b="1" spc="15" dirty="0">
                <a:solidFill>
                  <a:schemeClr val="accent4">
                    <a:lumMod val="40000"/>
                    <a:lumOff val="60000"/>
                  </a:schemeClr>
                </a:solidFill>
                <a:latin typeface="Arial Rounded MT Bold" panose="020F0704030504030204" pitchFamily="34" charset="0"/>
              </a:rPr>
              <a:t>J</a:t>
            </a:r>
            <a:r>
              <a:rPr sz="4400" b="1" spc="40" dirty="0">
                <a:solidFill>
                  <a:schemeClr val="accent4">
                    <a:lumMod val="40000"/>
                    <a:lumOff val="60000"/>
                  </a:schemeClr>
                </a:solidFill>
                <a:latin typeface="Arial Rounded MT Bold" panose="020F0704030504030204" pitchFamily="34" charset="0"/>
              </a:rPr>
              <a:t>E</a:t>
            </a:r>
            <a:r>
              <a:rPr sz="4400" b="1" spc="20" dirty="0">
                <a:solidFill>
                  <a:schemeClr val="accent4">
                    <a:lumMod val="40000"/>
                    <a:lumOff val="60000"/>
                  </a:schemeClr>
                </a:solidFill>
                <a:latin typeface="Arial Rounded MT Bold" panose="020F0704030504030204" pitchFamily="34" charset="0"/>
              </a:rPr>
              <a:t>CT</a:t>
            </a:r>
            <a:endParaRPr sz="4400" b="1" dirty="0">
              <a:solidFill>
                <a:schemeClr val="accent4">
                  <a:lumMod val="40000"/>
                  <a:lumOff val="60000"/>
                </a:schemeClr>
              </a:solidFill>
              <a:latin typeface="Arial Rounded MT Bold" panose="020F0704030504030204" pitchFamily="34" charset="0"/>
            </a:endParaRPr>
          </a:p>
        </p:txBody>
      </p:sp>
      <p:sp>
        <p:nvSpPr>
          <p:cNvPr id="4" name="object 4"/>
          <p:cNvSpPr txBox="1"/>
          <p:nvPr/>
        </p:nvSpPr>
        <p:spPr>
          <a:xfrm>
            <a:off x="447675" y="3086100"/>
            <a:ext cx="11296650" cy="2646878"/>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2763520">
              <a:lnSpc>
                <a:spcPct val="100000"/>
              </a:lnSpc>
            </a:pPr>
            <a:r>
              <a:rPr sz="2400" b="1" spc="15" dirty="0">
                <a:solidFill>
                  <a:schemeClr val="accent5">
                    <a:lumMod val="20000"/>
                    <a:lumOff val="80000"/>
                  </a:schemeClr>
                </a:solidFill>
                <a:latin typeface="Arial"/>
                <a:cs typeface="Arial"/>
              </a:rPr>
              <a:t>P</a:t>
            </a:r>
            <a:r>
              <a:rPr sz="2400" b="1" spc="40" dirty="0">
                <a:solidFill>
                  <a:schemeClr val="accent5">
                    <a:lumMod val="20000"/>
                    <a:lumOff val="80000"/>
                  </a:schemeClr>
                </a:solidFill>
                <a:latin typeface="Arial"/>
                <a:cs typeface="Arial"/>
              </a:rPr>
              <a:t>r</a:t>
            </a:r>
            <a:r>
              <a:rPr sz="2400" b="1" spc="15" dirty="0">
                <a:solidFill>
                  <a:schemeClr val="accent5">
                    <a:lumMod val="20000"/>
                    <a:lumOff val="80000"/>
                  </a:schemeClr>
                </a:solidFill>
                <a:latin typeface="Arial"/>
                <a:cs typeface="Arial"/>
              </a:rPr>
              <a:t>es</a:t>
            </a:r>
            <a:r>
              <a:rPr sz="2400" b="1" spc="5" dirty="0">
                <a:solidFill>
                  <a:schemeClr val="accent5">
                    <a:lumMod val="20000"/>
                    <a:lumOff val="80000"/>
                  </a:schemeClr>
                </a:solidFill>
                <a:latin typeface="Arial"/>
                <a:cs typeface="Arial"/>
              </a:rPr>
              <a:t>e</a:t>
            </a:r>
            <a:r>
              <a:rPr sz="2400" b="1" spc="45" dirty="0">
                <a:solidFill>
                  <a:schemeClr val="accent5">
                    <a:lumMod val="20000"/>
                    <a:lumOff val="80000"/>
                  </a:schemeClr>
                </a:solidFill>
                <a:latin typeface="Arial"/>
                <a:cs typeface="Arial"/>
              </a:rPr>
              <a:t>n</a:t>
            </a:r>
            <a:r>
              <a:rPr sz="2400" b="1" spc="10" dirty="0">
                <a:solidFill>
                  <a:schemeClr val="accent5">
                    <a:lumMod val="20000"/>
                    <a:lumOff val="80000"/>
                  </a:schemeClr>
                </a:solidFill>
                <a:latin typeface="Arial"/>
                <a:cs typeface="Arial"/>
              </a:rPr>
              <a:t>ted</a:t>
            </a:r>
            <a:r>
              <a:rPr sz="2400" b="1" spc="-150" dirty="0">
                <a:solidFill>
                  <a:schemeClr val="accent5">
                    <a:lumMod val="20000"/>
                    <a:lumOff val="80000"/>
                  </a:schemeClr>
                </a:solidFill>
                <a:latin typeface="Arial"/>
                <a:cs typeface="Arial"/>
              </a:rPr>
              <a:t> </a:t>
            </a:r>
            <a:r>
              <a:rPr sz="2400" b="1" spc="45" dirty="0">
                <a:solidFill>
                  <a:schemeClr val="accent5">
                    <a:lumMod val="20000"/>
                    <a:lumOff val="80000"/>
                  </a:schemeClr>
                </a:solidFill>
                <a:latin typeface="Arial"/>
                <a:cs typeface="Arial"/>
              </a:rPr>
              <a:t>B</a:t>
            </a:r>
            <a:r>
              <a:rPr sz="2400" b="1" spc="10" dirty="0">
                <a:solidFill>
                  <a:schemeClr val="accent5">
                    <a:lumMod val="20000"/>
                    <a:lumOff val="80000"/>
                  </a:schemeClr>
                </a:solidFill>
                <a:latin typeface="Arial"/>
                <a:cs typeface="Arial"/>
              </a:rPr>
              <a:t>y:</a:t>
            </a:r>
            <a:endParaRPr sz="2400" dirty="0">
              <a:solidFill>
                <a:schemeClr val="accent5">
                  <a:lumMod val="20000"/>
                  <a:lumOff val="80000"/>
                </a:schemeClr>
              </a:solidFill>
              <a:latin typeface="Arial"/>
              <a:cs typeface="Arial"/>
            </a:endParaRPr>
          </a:p>
          <a:p>
            <a:pPr marL="2763520">
              <a:lnSpc>
                <a:spcPct val="100000"/>
              </a:lnSpc>
            </a:pPr>
            <a:r>
              <a:rPr lang="en-IN" sz="2000" spc="10" dirty="0">
                <a:solidFill>
                  <a:schemeClr val="accent1">
                    <a:lumMod val="20000"/>
                    <a:lumOff val="80000"/>
                  </a:schemeClr>
                </a:solidFill>
                <a:latin typeface="Arial"/>
                <a:cs typeface="Arial"/>
              </a:rPr>
              <a:t>A. K. ANEES FATHIMA (2021301002)</a:t>
            </a:r>
          </a:p>
          <a:p>
            <a:pPr marL="2763520">
              <a:lnSpc>
                <a:spcPct val="100000"/>
              </a:lnSpc>
            </a:pPr>
            <a:r>
              <a:rPr lang="en-IN" sz="2000" dirty="0">
                <a:solidFill>
                  <a:schemeClr val="accent1">
                    <a:lumMod val="20000"/>
                    <a:lumOff val="80000"/>
                  </a:schemeClr>
                </a:solidFill>
                <a:latin typeface="Arial"/>
                <a:cs typeface="Arial"/>
              </a:rPr>
              <a:t>Alagappa College of Technology, Anna University</a:t>
            </a:r>
          </a:p>
          <a:p>
            <a:pPr marL="2763520">
              <a:lnSpc>
                <a:spcPct val="100000"/>
              </a:lnSpc>
            </a:pPr>
            <a:r>
              <a:rPr lang="en-IN" sz="2000" dirty="0" err="1">
                <a:solidFill>
                  <a:schemeClr val="accent1">
                    <a:lumMod val="20000"/>
                    <a:lumOff val="80000"/>
                  </a:schemeClr>
                </a:solidFill>
                <a:latin typeface="Arial"/>
                <a:cs typeface="Arial"/>
              </a:rPr>
              <a:t>B.Tech</a:t>
            </a:r>
            <a:r>
              <a:rPr lang="en-IN" sz="2000" dirty="0">
                <a:solidFill>
                  <a:schemeClr val="accent1">
                    <a:lumMod val="20000"/>
                    <a:lumOff val="80000"/>
                  </a:schemeClr>
                </a:solidFill>
                <a:latin typeface="Arial"/>
                <a:cs typeface="Arial"/>
              </a:rPr>
              <a:t> Ceramic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TextBox 2">
            <a:extLst>
              <a:ext uri="{FF2B5EF4-FFF2-40B4-BE49-F238E27FC236}">
                <a16:creationId xmlns:a16="http://schemas.microsoft.com/office/drawing/2014/main" id="{3F6A2A45-535A-EBA3-AF61-EC2B225B70A5}"/>
              </a:ext>
            </a:extLst>
          </p:cNvPr>
          <p:cNvSpPr txBox="1"/>
          <p:nvPr/>
        </p:nvSpPr>
        <p:spPr>
          <a:xfrm>
            <a:off x="672123" y="2057400"/>
            <a:ext cx="8610600" cy="1754326"/>
          </a:xfrm>
          <a:prstGeom prst="rect">
            <a:avLst/>
          </a:prstGeom>
          <a:noFill/>
        </p:spPr>
        <p:txBody>
          <a:bodyPr wrap="square" rtlCol="0">
            <a:spAutoFit/>
          </a:bodyPr>
          <a:lstStyle/>
          <a:p>
            <a:r>
              <a:rPr lang="en-IN" dirty="0"/>
              <a:t>Johns, R. H., and C. A. Doswell, 1992: Severe local storms forecasting. Wea. Forecasting, 7, 588–612, DOI:10.1175/1520-0434(1992)007,0588:SLSF.2.0.CO;2.</a:t>
            </a:r>
          </a:p>
          <a:p>
            <a:endParaRPr lang="en-IN" dirty="0"/>
          </a:p>
          <a:p>
            <a:endParaRPr lang="en-IN" dirty="0"/>
          </a:p>
          <a:p>
            <a:r>
              <a:rPr lang="en-IN" dirty="0"/>
              <a:t>Revering, Andrew. “Equivalent Potential Temperature.” gradsusr.org/</a:t>
            </a:r>
            <a:r>
              <a:rPr lang="en-IN" dirty="0" err="1"/>
              <a:t>pipermail</a:t>
            </a:r>
            <a:r>
              <a:rPr lang="en-IN" dirty="0"/>
              <a:t>/</a:t>
            </a:r>
            <a:r>
              <a:rPr lang="en-IN" dirty="0" err="1"/>
              <a:t>gradsusr</a:t>
            </a:r>
            <a:r>
              <a:rPr lang="en-IN" dirty="0"/>
              <a:t>/2010-January/010266.html. Accessed 8 October 2020.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085853"/>
            <a:ext cx="3109595" cy="754694"/>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67084"/>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chemeClr val="accent1">
                    <a:lumMod val="20000"/>
                    <a:lumOff val="80000"/>
                  </a:schemeClr>
                </a:solidFill>
                <a:latin typeface="Arial"/>
                <a:cs typeface="Arial"/>
              </a:rPr>
              <a:t>Problem</a:t>
            </a:r>
            <a:r>
              <a:rPr sz="2000" b="1" spc="-140" dirty="0">
                <a:solidFill>
                  <a:schemeClr val="accent1">
                    <a:lumMod val="20000"/>
                    <a:lumOff val="80000"/>
                  </a:schemeClr>
                </a:solidFill>
                <a:latin typeface="Arial"/>
                <a:cs typeface="Arial"/>
              </a:rPr>
              <a:t> </a:t>
            </a:r>
            <a:r>
              <a:rPr sz="2000" b="1" spc="15" dirty="0">
                <a:solidFill>
                  <a:schemeClr val="accent1">
                    <a:lumMod val="20000"/>
                    <a:lumOff val="80000"/>
                  </a:schemeClr>
                </a:solidFill>
                <a:latin typeface="Arial"/>
                <a:cs typeface="Arial"/>
              </a:rPr>
              <a:t>Statement</a:t>
            </a:r>
            <a:endParaRPr sz="2000" dirty="0">
              <a:solidFill>
                <a:schemeClr val="accent1">
                  <a:lumMod val="20000"/>
                  <a:lumOff val="80000"/>
                </a:schemeClr>
              </a:solidFill>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chemeClr val="accent1">
                    <a:lumMod val="20000"/>
                    <a:lumOff val="80000"/>
                  </a:schemeClr>
                </a:solidFill>
                <a:latin typeface="Arial"/>
                <a:cs typeface="Arial"/>
              </a:rPr>
              <a:t>P</a:t>
            </a:r>
            <a:r>
              <a:rPr sz="2000" b="1" spc="40" dirty="0">
                <a:solidFill>
                  <a:schemeClr val="accent1">
                    <a:lumMod val="20000"/>
                    <a:lumOff val="80000"/>
                  </a:schemeClr>
                </a:solidFill>
                <a:latin typeface="Arial"/>
                <a:cs typeface="Arial"/>
              </a:rPr>
              <a:t>r</a:t>
            </a:r>
            <a:r>
              <a:rPr sz="2000" b="1" spc="45" dirty="0">
                <a:solidFill>
                  <a:schemeClr val="accent1">
                    <a:lumMod val="20000"/>
                    <a:lumOff val="80000"/>
                  </a:schemeClr>
                </a:solidFill>
                <a:latin typeface="Arial"/>
                <a:cs typeface="Arial"/>
              </a:rPr>
              <a:t>opo</a:t>
            </a:r>
            <a:r>
              <a:rPr sz="2000" b="1" spc="15" dirty="0">
                <a:solidFill>
                  <a:schemeClr val="accent1">
                    <a:lumMod val="20000"/>
                    <a:lumOff val="80000"/>
                  </a:schemeClr>
                </a:solidFill>
                <a:latin typeface="Arial"/>
                <a:cs typeface="Arial"/>
              </a:rPr>
              <a:t>sed</a:t>
            </a:r>
            <a:r>
              <a:rPr sz="2000" b="1" spc="-225" dirty="0">
                <a:solidFill>
                  <a:schemeClr val="accent1">
                    <a:lumMod val="20000"/>
                    <a:lumOff val="80000"/>
                  </a:schemeClr>
                </a:solidFill>
                <a:latin typeface="Arial"/>
                <a:cs typeface="Arial"/>
              </a:rPr>
              <a:t> </a:t>
            </a:r>
            <a:r>
              <a:rPr sz="2000" b="1" spc="15" dirty="0">
                <a:solidFill>
                  <a:schemeClr val="accent1">
                    <a:lumMod val="20000"/>
                    <a:lumOff val="80000"/>
                  </a:schemeClr>
                </a:solidFill>
                <a:latin typeface="Arial"/>
                <a:cs typeface="Arial"/>
              </a:rPr>
              <a:t>Sy</a:t>
            </a:r>
            <a:r>
              <a:rPr sz="2000" b="1" spc="5" dirty="0">
                <a:solidFill>
                  <a:schemeClr val="accent1">
                    <a:lumMod val="20000"/>
                    <a:lumOff val="80000"/>
                  </a:schemeClr>
                </a:solidFill>
                <a:latin typeface="Arial"/>
                <a:cs typeface="Arial"/>
              </a:rPr>
              <a:t>s</a:t>
            </a:r>
            <a:r>
              <a:rPr sz="2000" b="1" spc="10" dirty="0">
                <a:solidFill>
                  <a:schemeClr val="accent1">
                    <a:lumMod val="20000"/>
                    <a:lumOff val="80000"/>
                  </a:schemeClr>
                </a:solidFill>
                <a:latin typeface="Arial"/>
                <a:cs typeface="Arial"/>
              </a:rPr>
              <a:t>te</a:t>
            </a:r>
            <a:r>
              <a:rPr sz="2000" b="1" spc="90" dirty="0">
                <a:solidFill>
                  <a:schemeClr val="accent1">
                    <a:lumMod val="20000"/>
                    <a:lumOff val="80000"/>
                  </a:schemeClr>
                </a:solidFill>
                <a:latin typeface="Arial"/>
                <a:cs typeface="Arial"/>
              </a:rPr>
              <a:t>m</a:t>
            </a:r>
            <a:r>
              <a:rPr sz="2000" b="1" spc="35" dirty="0">
                <a:solidFill>
                  <a:schemeClr val="accent1">
                    <a:lumMod val="20000"/>
                    <a:lumOff val="80000"/>
                  </a:schemeClr>
                </a:solidFill>
                <a:latin typeface="Arial"/>
                <a:cs typeface="Arial"/>
              </a:rPr>
              <a:t>/</a:t>
            </a:r>
            <a:r>
              <a:rPr sz="2000" b="1" spc="-65" dirty="0">
                <a:solidFill>
                  <a:schemeClr val="accent1">
                    <a:lumMod val="20000"/>
                    <a:lumOff val="80000"/>
                  </a:schemeClr>
                </a:solidFill>
                <a:latin typeface="Arial"/>
                <a:cs typeface="Arial"/>
              </a:rPr>
              <a:t>S</a:t>
            </a:r>
            <a:r>
              <a:rPr sz="2000" b="1" spc="45" dirty="0">
                <a:solidFill>
                  <a:schemeClr val="accent1">
                    <a:lumMod val="20000"/>
                    <a:lumOff val="80000"/>
                  </a:schemeClr>
                </a:solidFill>
                <a:latin typeface="Arial"/>
                <a:cs typeface="Arial"/>
              </a:rPr>
              <a:t>o</a:t>
            </a:r>
            <a:r>
              <a:rPr sz="2000" b="1" spc="-35" dirty="0">
                <a:solidFill>
                  <a:schemeClr val="accent1">
                    <a:lumMod val="20000"/>
                    <a:lumOff val="80000"/>
                  </a:schemeClr>
                </a:solidFill>
                <a:latin typeface="Arial"/>
                <a:cs typeface="Arial"/>
              </a:rPr>
              <a:t>l</a:t>
            </a:r>
            <a:r>
              <a:rPr sz="2000" b="1" spc="-25" dirty="0">
                <a:solidFill>
                  <a:schemeClr val="accent1">
                    <a:lumMod val="20000"/>
                    <a:lumOff val="80000"/>
                  </a:schemeClr>
                </a:solidFill>
                <a:latin typeface="Arial"/>
                <a:cs typeface="Arial"/>
              </a:rPr>
              <a:t>u</a:t>
            </a:r>
            <a:r>
              <a:rPr sz="2000" b="1" spc="5" dirty="0">
                <a:solidFill>
                  <a:schemeClr val="accent1">
                    <a:lumMod val="20000"/>
                    <a:lumOff val="80000"/>
                  </a:schemeClr>
                </a:solidFill>
                <a:latin typeface="Arial"/>
                <a:cs typeface="Arial"/>
              </a:rPr>
              <a:t>t</a:t>
            </a:r>
            <a:r>
              <a:rPr sz="2000" b="1" spc="35" dirty="0">
                <a:solidFill>
                  <a:schemeClr val="accent1">
                    <a:lumMod val="20000"/>
                    <a:lumOff val="80000"/>
                  </a:schemeClr>
                </a:solidFill>
                <a:latin typeface="Arial"/>
                <a:cs typeface="Arial"/>
              </a:rPr>
              <a:t>i</a:t>
            </a:r>
            <a:r>
              <a:rPr sz="2000" b="1" spc="-25" dirty="0">
                <a:solidFill>
                  <a:schemeClr val="accent1">
                    <a:lumMod val="20000"/>
                    <a:lumOff val="80000"/>
                  </a:schemeClr>
                </a:solidFill>
                <a:latin typeface="Arial"/>
                <a:cs typeface="Arial"/>
              </a:rPr>
              <a:t>o</a:t>
            </a:r>
            <a:r>
              <a:rPr sz="2000" b="1" spc="15" dirty="0">
                <a:solidFill>
                  <a:schemeClr val="accent1">
                    <a:lumMod val="20000"/>
                    <a:lumOff val="80000"/>
                  </a:schemeClr>
                </a:solidFill>
                <a:latin typeface="Arial"/>
                <a:cs typeface="Arial"/>
              </a:rPr>
              <a:t>n</a:t>
            </a:r>
            <a:endParaRPr sz="2000" dirty="0">
              <a:solidFill>
                <a:schemeClr val="accent1">
                  <a:lumMod val="20000"/>
                  <a:lumOff val="80000"/>
                </a:schemeClr>
              </a:solidFill>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chemeClr val="accent1">
                    <a:lumMod val="20000"/>
                    <a:lumOff val="80000"/>
                  </a:schemeClr>
                </a:solidFill>
                <a:latin typeface="Arial"/>
                <a:cs typeface="Arial"/>
              </a:rPr>
              <a:t>Sy</a:t>
            </a:r>
            <a:r>
              <a:rPr sz="2000" b="1" spc="5" dirty="0">
                <a:solidFill>
                  <a:schemeClr val="accent1">
                    <a:lumMod val="20000"/>
                    <a:lumOff val="80000"/>
                  </a:schemeClr>
                </a:solidFill>
                <a:latin typeface="Arial"/>
                <a:cs typeface="Arial"/>
              </a:rPr>
              <a:t>s</a:t>
            </a:r>
            <a:r>
              <a:rPr sz="2000" b="1" spc="15" dirty="0">
                <a:solidFill>
                  <a:schemeClr val="accent1">
                    <a:lumMod val="20000"/>
                    <a:lumOff val="80000"/>
                  </a:schemeClr>
                </a:solidFill>
                <a:latin typeface="Arial"/>
                <a:cs typeface="Arial"/>
              </a:rPr>
              <a:t>tem</a:t>
            </a:r>
            <a:r>
              <a:rPr sz="2000" b="1" spc="-35" dirty="0">
                <a:solidFill>
                  <a:schemeClr val="accent1">
                    <a:lumMod val="20000"/>
                    <a:lumOff val="80000"/>
                  </a:schemeClr>
                </a:solidFill>
                <a:latin typeface="Arial"/>
                <a:cs typeface="Arial"/>
              </a:rPr>
              <a:t> </a:t>
            </a:r>
            <a:r>
              <a:rPr sz="2000" b="1" spc="50" dirty="0">
                <a:solidFill>
                  <a:schemeClr val="accent1">
                    <a:lumMod val="20000"/>
                    <a:lumOff val="80000"/>
                  </a:schemeClr>
                </a:solidFill>
                <a:latin typeface="Arial"/>
                <a:cs typeface="Arial"/>
              </a:rPr>
              <a:t>D</a:t>
            </a:r>
            <a:r>
              <a:rPr sz="2000" b="1" spc="15" dirty="0">
                <a:solidFill>
                  <a:schemeClr val="accent1">
                    <a:lumMod val="20000"/>
                    <a:lumOff val="80000"/>
                  </a:schemeClr>
                </a:solidFill>
                <a:latin typeface="Arial"/>
                <a:cs typeface="Arial"/>
              </a:rPr>
              <a:t>eve</a:t>
            </a:r>
            <a:r>
              <a:rPr sz="2000" b="1" spc="40" dirty="0">
                <a:solidFill>
                  <a:schemeClr val="accent1">
                    <a:lumMod val="20000"/>
                    <a:lumOff val="80000"/>
                  </a:schemeClr>
                </a:solidFill>
                <a:latin typeface="Arial"/>
                <a:cs typeface="Arial"/>
              </a:rPr>
              <a:t>l</a:t>
            </a:r>
            <a:r>
              <a:rPr sz="2000" b="1" spc="50" dirty="0">
                <a:solidFill>
                  <a:schemeClr val="accent1">
                    <a:lumMod val="20000"/>
                    <a:lumOff val="80000"/>
                  </a:schemeClr>
                </a:solidFill>
                <a:latin typeface="Arial"/>
                <a:cs typeface="Arial"/>
              </a:rPr>
              <a:t>o</a:t>
            </a:r>
            <a:r>
              <a:rPr sz="2000" b="1" spc="-25" dirty="0">
                <a:solidFill>
                  <a:schemeClr val="accent1">
                    <a:lumMod val="20000"/>
                    <a:lumOff val="80000"/>
                  </a:schemeClr>
                </a:solidFill>
                <a:latin typeface="Arial"/>
                <a:cs typeface="Arial"/>
              </a:rPr>
              <a:t>p</a:t>
            </a:r>
            <a:r>
              <a:rPr sz="2000" b="1" spc="20" dirty="0">
                <a:solidFill>
                  <a:schemeClr val="accent1">
                    <a:lumMod val="20000"/>
                    <a:lumOff val="80000"/>
                  </a:schemeClr>
                </a:solidFill>
                <a:latin typeface="Arial"/>
                <a:cs typeface="Arial"/>
              </a:rPr>
              <a:t>m</a:t>
            </a:r>
            <a:r>
              <a:rPr sz="2000" b="1" spc="-60" dirty="0">
                <a:solidFill>
                  <a:schemeClr val="accent1">
                    <a:lumMod val="20000"/>
                    <a:lumOff val="80000"/>
                  </a:schemeClr>
                </a:solidFill>
                <a:latin typeface="Arial"/>
                <a:cs typeface="Arial"/>
              </a:rPr>
              <a:t>e</a:t>
            </a:r>
            <a:r>
              <a:rPr sz="2000" b="1" spc="50" dirty="0">
                <a:solidFill>
                  <a:schemeClr val="accent1">
                    <a:lumMod val="20000"/>
                    <a:lumOff val="80000"/>
                  </a:schemeClr>
                </a:solidFill>
                <a:latin typeface="Arial"/>
                <a:cs typeface="Arial"/>
              </a:rPr>
              <a:t>n</a:t>
            </a:r>
            <a:r>
              <a:rPr sz="2000" b="1" spc="5" dirty="0">
                <a:solidFill>
                  <a:schemeClr val="accent1">
                    <a:lumMod val="20000"/>
                    <a:lumOff val="80000"/>
                  </a:schemeClr>
                </a:solidFill>
                <a:latin typeface="Arial"/>
                <a:cs typeface="Arial"/>
              </a:rPr>
              <a:t>t</a:t>
            </a:r>
            <a:r>
              <a:rPr sz="2000" b="1" spc="-254" dirty="0">
                <a:solidFill>
                  <a:schemeClr val="accent1">
                    <a:lumMod val="20000"/>
                    <a:lumOff val="80000"/>
                  </a:schemeClr>
                </a:solidFill>
                <a:latin typeface="Arial"/>
                <a:cs typeface="Arial"/>
              </a:rPr>
              <a:t> </a:t>
            </a:r>
            <a:r>
              <a:rPr sz="2000" b="1" spc="-25" dirty="0">
                <a:solidFill>
                  <a:schemeClr val="accent1">
                    <a:lumMod val="20000"/>
                    <a:lumOff val="80000"/>
                  </a:schemeClr>
                </a:solidFill>
                <a:latin typeface="Arial"/>
                <a:cs typeface="Arial"/>
              </a:rPr>
              <a:t>A</a:t>
            </a:r>
            <a:r>
              <a:rPr sz="2000" b="1" spc="50" dirty="0">
                <a:solidFill>
                  <a:schemeClr val="accent1">
                    <a:lumMod val="20000"/>
                    <a:lumOff val="80000"/>
                  </a:schemeClr>
                </a:solidFill>
                <a:latin typeface="Arial"/>
                <a:cs typeface="Arial"/>
              </a:rPr>
              <a:t>pp</a:t>
            </a:r>
            <a:r>
              <a:rPr sz="2000" b="1" spc="45" dirty="0">
                <a:solidFill>
                  <a:schemeClr val="accent1">
                    <a:lumMod val="20000"/>
                    <a:lumOff val="80000"/>
                  </a:schemeClr>
                </a:solidFill>
                <a:latin typeface="Arial"/>
                <a:cs typeface="Arial"/>
              </a:rPr>
              <a:t>r</a:t>
            </a:r>
            <a:r>
              <a:rPr sz="2000" b="1" spc="50" dirty="0">
                <a:solidFill>
                  <a:schemeClr val="accent1">
                    <a:lumMod val="20000"/>
                    <a:lumOff val="80000"/>
                  </a:schemeClr>
                </a:solidFill>
                <a:latin typeface="Arial"/>
                <a:cs typeface="Arial"/>
              </a:rPr>
              <a:t>o</a:t>
            </a:r>
            <a:r>
              <a:rPr sz="2000" b="1" spc="15" dirty="0">
                <a:solidFill>
                  <a:schemeClr val="accent1">
                    <a:lumMod val="20000"/>
                    <a:lumOff val="80000"/>
                  </a:schemeClr>
                </a:solidFill>
                <a:latin typeface="Arial"/>
                <a:cs typeface="Arial"/>
              </a:rPr>
              <a:t>a</a:t>
            </a:r>
            <a:r>
              <a:rPr sz="2000" b="1" spc="-60" dirty="0">
                <a:solidFill>
                  <a:schemeClr val="accent1">
                    <a:lumMod val="20000"/>
                    <a:lumOff val="80000"/>
                  </a:schemeClr>
                </a:solidFill>
                <a:latin typeface="Arial"/>
                <a:cs typeface="Arial"/>
              </a:rPr>
              <a:t>c</a:t>
            </a:r>
            <a:r>
              <a:rPr sz="2000" b="1" spc="15" dirty="0">
                <a:solidFill>
                  <a:schemeClr val="accent1">
                    <a:lumMod val="20000"/>
                    <a:lumOff val="80000"/>
                  </a:schemeClr>
                </a:solidFill>
                <a:latin typeface="Arial"/>
                <a:cs typeface="Arial"/>
              </a:rPr>
              <a:t>h</a:t>
            </a:r>
            <a:endParaRPr sz="2000" dirty="0">
              <a:solidFill>
                <a:schemeClr val="accent1">
                  <a:lumMod val="20000"/>
                  <a:lumOff val="80000"/>
                </a:schemeClr>
              </a:solidFill>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chemeClr val="accent1">
                    <a:lumMod val="20000"/>
                    <a:lumOff val="80000"/>
                  </a:schemeClr>
                </a:solidFill>
                <a:latin typeface="Arial"/>
                <a:cs typeface="Arial"/>
              </a:rPr>
              <a:t>A</a:t>
            </a:r>
            <a:r>
              <a:rPr sz="2000" b="1" spc="35" dirty="0">
                <a:solidFill>
                  <a:schemeClr val="accent1">
                    <a:lumMod val="20000"/>
                    <a:lumOff val="80000"/>
                  </a:schemeClr>
                </a:solidFill>
                <a:latin typeface="Arial"/>
                <a:cs typeface="Arial"/>
              </a:rPr>
              <a:t>l</a:t>
            </a:r>
            <a:r>
              <a:rPr sz="2000" b="1" spc="45" dirty="0">
                <a:solidFill>
                  <a:schemeClr val="accent1">
                    <a:lumMod val="20000"/>
                    <a:lumOff val="80000"/>
                  </a:schemeClr>
                </a:solidFill>
                <a:latin typeface="Arial"/>
                <a:cs typeface="Arial"/>
              </a:rPr>
              <a:t>go</a:t>
            </a:r>
            <a:r>
              <a:rPr sz="2000" b="1" spc="40" dirty="0">
                <a:solidFill>
                  <a:schemeClr val="accent1">
                    <a:lumMod val="20000"/>
                    <a:lumOff val="80000"/>
                  </a:schemeClr>
                </a:solidFill>
                <a:latin typeface="Arial"/>
                <a:cs typeface="Arial"/>
              </a:rPr>
              <a:t>r</a:t>
            </a:r>
            <a:r>
              <a:rPr sz="2000" b="1" spc="35" dirty="0">
                <a:solidFill>
                  <a:schemeClr val="accent1">
                    <a:lumMod val="20000"/>
                    <a:lumOff val="80000"/>
                  </a:schemeClr>
                </a:solidFill>
                <a:latin typeface="Arial"/>
                <a:cs typeface="Arial"/>
              </a:rPr>
              <a:t>i</a:t>
            </a:r>
            <a:r>
              <a:rPr sz="2000" b="1" spc="5" dirty="0">
                <a:solidFill>
                  <a:schemeClr val="accent1">
                    <a:lumMod val="20000"/>
                    <a:lumOff val="80000"/>
                  </a:schemeClr>
                </a:solidFill>
                <a:latin typeface="Arial"/>
                <a:cs typeface="Arial"/>
              </a:rPr>
              <a:t>t</a:t>
            </a:r>
            <a:r>
              <a:rPr sz="2000" b="1" spc="-25" dirty="0">
                <a:solidFill>
                  <a:schemeClr val="accent1">
                    <a:lumMod val="20000"/>
                    <a:lumOff val="80000"/>
                  </a:schemeClr>
                </a:solidFill>
                <a:latin typeface="Arial"/>
                <a:cs typeface="Arial"/>
              </a:rPr>
              <a:t>h</a:t>
            </a:r>
            <a:r>
              <a:rPr sz="2000" b="1" spc="20" dirty="0">
                <a:solidFill>
                  <a:schemeClr val="accent1">
                    <a:lumMod val="20000"/>
                    <a:lumOff val="80000"/>
                  </a:schemeClr>
                </a:solidFill>
                <a:latin typeface="Arial"/>
                <a:cs typeface="Arial"/>
              </a:rPr>
              <a:t>m</a:t>
            </a:r>
            <a:r>
              <a:rPr sz="2000" b="1" spc="-185" dirty="0">
                <a:solidFill>
                  <a:schemeClr val="accent1">
                    <a:lumMod val="20000"/>
                    <a:lumOff val="80000"/>
                  </a:schemeClr>
                </a:solidFill>
                <a:latin typeface="Arial"/>
                <a:cs typeface="Arial"/>
              </a:rPr>
              <a:t> </a:t>
            </a:r>
            <a:r>
              <a:rPr sz="2000" b="1" spc="15" dirty="0">
                <a:solidFill>
                  <a:schemeClr val="accent1">
                    <a:lumMod val="20000"/>
                    <a:lumOff val="80000"/>
                  </a:schemeClr>
                </a:solidFill>
                <a:latin typeface="Arial"/>
                <a:cs typeface="Arial"/>
              </a:rPr>
              <a:t>&amp;</a:t>
            </a:r>
            <a:r>
              <a:rPr sz="2000" b="1" spc="-75" dirty="0">
                <a:solidFill>
                  <a:schemeClr val="accent1">
                    <a:lumMod val="20000"/>
                    <a:lumOff val="80000"/>
                  </a:schemeClr>
                </a:solidFill>
                <a:latin typeface="Arial"/>
                <a:cs typeface="Arial"/>
              </a:rPr>
              <a:t> </a:t>
            </a:r>
            <a:r>
              <a:rPr sz="2000" b="1" spc="45" dirty="0">
                <a:solidFill>
                  <a:schemeClr val="accent1">
                    <a:lumMod val="20000"/>
                    <a:lumOff val="80000"/>
                  </a:schemeClr>
                </a:solidFill>
                <a:latin typeface="Arial"/>
                <a:cs typeface="Arial"/>
              </a:rPr>
              <a:t>D</a:t>
            </a:r>
            <a:r>
              <a:rPr sz="2000" b="1" spc="15" dirty="0">
                <a:solidFill>
                  <a:schemeClr val="accent1">
                    <a:lumMod val="20000"/>
                    <a:lumOff val="80000"/>
                  </a:schemeClr>
                </a:solidFill>
                <a:latin typeface="Arial"/>
                <a:cs typeface="Arial"/>
              </a:rPr>
              <a:t>e</a:t>
            </a:r>
            <a:r>
              <a:rPr sz="2000" b="1" spc="45" dirty="0">
                <a:solidFill>
                  <a:schemeClr val="accent1">
                    <a:lumMod val="20000"/>
                    <a:lumOff val="80000"/>
                  </a:schemeClr>
                </a:solidFill>
                <a:latin typeface="Arial"/>
                <a:cs typeface="Arial"/>
              </a:rPr>
              <a:t>p</a:t>
            </a:r>
            <a:r>
              <a:rPr sz="2000" b="1" spc="35" dirty="0">
                <a:solidFill>
                  <a:schemeClr val="accent1">
                    <a:lumMod val="20000"/>
                    <a:lumOff val="80000"/>
                  </a:schemeClr>
                </a:solidFill>
                <a:latin typeface="Arial"/>
                <a:cs typeface="Arial"/>
              </a:rPr>
              <a:t>l</a:t>
            </a:r>
            <a:r>
              <a:rPr sz="2000" b="1" spc="45" dirty="0">
                <a:solidFill>
                  <a:schemeClr val="accent1">
                    <a:lumMod val="20000"/>
                    <a:lumOff val="80000"/>
                  </a:schemeClr>
                </a:solidFill>
                <a:latin typeface="Arial"/>
                <a:cs typeface="Arial"/>
              </a:rPr>
              <a:t>o</a:t>
            </a:r>
            <a:r>
              <a:rPr sz="2000" b="1" spc="-65" dirty="0">
                <a:solidFill>
                  <a:schemeClr val="accent1">
                    <a:lumMod val="20000"/>
                    <a:lumOff val="80000"/>
                  </a:schemeClr>
                </a:solidFill>
                <a:latin typeface="Arial"/>
                <a:cs typeface="Arial"/>
              </a:rPr>
              <a:t>y</a:t>
            </a:r>
            <a:r>
              <a:rPr sz="2000" b="1" spc="15" dirty="0">
                <a:solidFill>
                  <a:schemeClr val="accent1">
                    <a:lumMod val="20000"/>
                    <a:lumOff val="80000"/>
                  </a:schemeClr>
                </a:solidFill>
                <a:latin typeface="Arial"/>
                <a:cs typeface="Arial"/>
              </a:rPr>
              <a:t>me</a:t>
            </a:r>
            <a:r>
              <a:rPr sz="2000" b="1" spc="45" dirty="0">
                <a:solidFill>
                  <a:schemeClr val="accent1">
                    <a:lumMod val="20000"/>
                    <a:lumOff val="80000"/>
                  </a:schemeClr>
                </a:solidFill>
                <a:latin typeface="Arial"/>
                <a:cs typeface="Arial"/>
              </a:rPr>
              <a:t>n</a:t>
            </a:r>
            <a:r>
              <a:rPr sz="2000" b="1" spc="5" dirty="0">
                <a:solidFill>
                  <a:schemeClr val="accent1">
                    <a:lumMod val="20000"/>
                    <a:lumOff val="80000"/>
                  </a:schemeClr>
                </a:solidFill>
                <a:latin typeface="Arial"/>
                <a:cs typeface="Arial"/>
              </a:rPr>
              <a:t>t</a:t>
            </a:r>
            <a:endParaRPr sz="2000" dirty="0">
              <a:solidFill>
                <a:schemeClr val="accent1">
                  <a:lumMod val="20000"/>
                  <a:lumOff val="80000"/>
                </a:schemeClr>
              </a:solidFill>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chemeClr val="accent1">
                    <a:lumMod val="20000"/>
                    <a:lumOff val="80000"/>
                  </a:schemeClr>
                </a:solidFill>
                <a:latin typeface="Arial"/>
                <a:cs typeface="Arial"/>
              </a:rPr>
              <a:t>Result</a:t>
            </a:r>
            <a:endParaRPr sz="2000" dirty="0">
              <a:solidFill>
                <a:schemeClr val="accent1">
                  <a:lumMod val="20000"/>
                  <a:lumOff val="80000"/>
                </a:schemeClr>
              </a:solidFill>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chemeClr val="accent1">
                    <a:lumMod val="20000"/>
                    <a:lumOff val="80000"/>
                  </a:schemeClr>
                </a:solidFill>
                <a:latin typeface="Arial"/>
                <a:cs typeface="Arial"/>
              </a:rPr>
              <a:t>Conclusion</a:t>
            </a:r>
            <a:endParaRPr sz="2000" dirty="0">
              <a:solidFill>
                <a:schemeClr val="accent1">
                  <a:lumMod val="20000"/>
                  <a:lumOff val="80000"/>
                </a:schemeClr>
              </a:solidFill>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chemeClr val="accent1">
                    <a:lumMod val="20000"/>
                    <a:lumOff val="80000"/>
                  </a:schemeClr>
                </a:solidFill>
                <a:latin typeface="Arial"/>
                <a:cs typeface="Arial"/>
              </a:rPr>
              <a:t>Fu</a:t>
            </a:r>
            <a:r>
              <a:rPr sz="2000" b="1" spc="5" dirty="0">
                <a:solidFill>
                  <a:schemeClr val="accent1">
                    <a:lumMod val="20000"/>
                    <a:lumOff val="80000"/>
                  </a:schemeClr>
                </a:solidFill>
                <a:latin typeface="Arial"/>
                <a:cs typeface="Arial"/>
              </a:rPr>
              <a:t>t</a:t>
            </a:r>
            <a:r>
              <a:rPr sz="2000" b="1" spc="45" dirty="0">
                <a:solidFill>
                  <a:schemeClr val="accent1">
                    <a:lumMod val="20000"/>
                    <a:lumOff val="80000"/>
                  </a:schemeClr>
                </a:solidFill>
                <a:latin typeface="Arial"/>
                <a:cs typeface="Arial"/>
              </a:rPr>
              <a:t>u</a:t>
            </a:r>
            <a:r>
              <a:rPr sz="2000" b="1" spc="40" dirty="0">
                <a:solidFill>
                  <a:schemeClr val="accent1">
                    <a:lumMod val="20000"/>
                    <a:lumOff val="80000"/>
                  </a:schemeClr>
                </a:solidFill>
                <a:latin typeface="Arial"/>
                <a:cs typeface="Arial"/>
              </a:rPr>
              <a:t>r</a:t>
            </a:r>
            <a:r>
              <a:rPr sz="2000" b="1" spc="15" dirty="0">
                <a:solidFill>
                  <a:schemeClr val="accent1">
                    <a:lumMod val="20000"/>
                    <a:lumOff val="80000"/>
                  </a:schemeClr>
                </a:solidFill>
                <a:latin typeface="Arial"/>
                <a:cs typeface="Arial"/>
              </a:rPr>
              <a:t>e</a:t>
            </a:r>
            <a:r>
              <a:rPr sz="2000" b="1" spc="-185" dirty="0">
                <a:solidFill>
                  <a:schemeClr val="accent1">
                    <a:lumMod val="20000"/>
                    <a:lumOff val="80000"/>
                  </a:schemeClr>
                </a:solidFill>
                <a:latin typeface="Arial"/>
                <a:cs typeface="Arial"/>
              </a:rPr>
              <a:t> </a:t>
            </a:r>
            <a:r>
              <a:rPr sz="2000" b="1" spc="15" dirty="0">
                <a:solidFill>
                  <a:schemeClr val="accent1">
                    <a:lumMod val="20000"/>
                    <a:lumOff val="80000"/>
                  </a:schemeClr>
                </a:solidFill>
                <a:latin typeface="Arial"/>
                <a:cs typeface="Arial"/>
              </a:rPr>
              <a:t>Sc</a:t>
            </a:r>
            <a:r>
              <a:rPr sz="2000" b="1" spc="45" dirty="0">
                <a:solidFill>
                  <a:schemeClr val="accent1">
                    <a:lumMod val="20000"/>
                    <a:lumOff val="80000"/>
                  </a:schemeClr>
                </a:solidFill>
                <a:latin typeface="Arial"/>
                <a:cs typeface="Arial"/>
              </a:rPr>
              <a:t>op</a:t>
            </a:r>
            <a:r>
              <a:rPr sz="2000" b="1" spc="15" dirty="0">
                <a:solidFill>
                  <a:schemeClr val="accent1">
                    <a:lumMod val="20000"/>
                    <a:lumOff val="80000"/>
                  </a:schemeClr>
                </a:solidFill>
                <a:latin typeface="Arial"/>
                <a:cs typeface="Arial"/>
              </a:rPr>
              <a:t>e</a:t>
            </a:r>
            <a:endParaRPr sz="2000" dirty="0">
              <a:solidFill>
                <a:schemeClr val="accent1">
                  <a:lumMod val="20000"/>
                  <a:lumOff val="80000"/>
                </a:schemeClr>
              </a:solidFill>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chemeClr val="accent1">
                    <a:lumMod val="20000"/>
                    <a:lumOff val="80000"/>
                  </a:schemeClr>
                </a:solidFill>
                <a:latin typeface="Arial"/>
                <a:cs typeface="Arial"/>
              </a:rPr>
              <a:t>References</a:t>
            </a:r>
            <a:endParaRPr sz="2000" dirty="0">
              <a:solidFill>
                <a:schemeClr val="accent1">
                  <a:lumMod val="20000"/>
                  <a:lumOff val="80000"/>
                </a:schemeClr>
              </a:solidFill>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id="{30D798DB-87E5-8129-27CD-D5354D1FA857}"/>
              </a:ext>
            </a:extLst>
          </p:cNvPr>
          <p:cNvSpPr txBox="1"/>
          <p:nvPr/>
        </p:nvSpPr>
        <p:spPr>
          <a:xfrm>
            <a:off x="660400" y="2286000"/>
            <a:ext cx="8686800" cy="923330"/>
          </a:xfrm>
          <a:prstGeom prst="rect">
            <a:avLst/>
          </a:prstGeom>
          <a:noFill/>
        </p:spPr>
        <p:txBody>
          <a:bodyPr wrap="square" rtlCol="0">
            <a:spAutoFit/>
          </a:bodyPr>
          <a:lstStyle/>
          <a:p>
            <a:r>
              <a:rPr lang="en-US" dirty="0"/>
              <a:t>Development of a model to collect, analyze and visualize weather data from an app, enabling the users to track  their weather in their surroundings and also whether the location has affected by storm or in future it will be affected.</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a:extLst>
              <a:ext uri="{FF2B5EF4-FFF2-40B4-BE49-F238E27FC236}">
                <a16:creationId xmlns:a16="http://schemas.microsoft.com/office/drawing/2014/main" id="{8F9A4338-AFCA-FB25-9204-4834218168CA}"/>
              </a:ext>
            </a:extLst>
          </p:cNvPr>
          <p:cNvSpPr txBox="1"/>
          <p:nvPr/>
        </p:nvSpPr>
        <p:spPr>
          <a:xfrm>
            <a:off x="762000" y="2286000"/>
            <a:ext cx="8686800" cy="923330"/>
          </a:xfrm>
          <a:prstGeom prst="rect">
            <a:avLst/>
          </a:prstGeom>
          <a:noFill/>
        </p:spPr>
        <p:txBody>
          <a:bodyPr wrap="square" rtlCol="0">
            <a:spAutoFit/>
          </a:bodyPr>
          <a:lstStyle/>
          <a:p>
            <a:r>
              <a:rPr lang="en-US" dirty="0"/>
              <a:t>Development of a Python based data science project to collect, analyze and visualize the weather conditions such as temperature, pressure, humidity </a:t>
            </a:r>
            <a:r>
              <a:rPr lang="en-US" dirty="0" err="1"/>
              <a:t>etc</a:t>
            </a:r>
            <a:r>
              <a:rPr lang="en-US" dirty="0"/>
              <a:t>  and also to analyze whether the place was affected by storm and it’s conditions.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a:extLst>
              <a:ext uri="{FF2B5EF4-FFF2-40B4-BE49-F238E27FC236}">
                <a16:creationId xmlns:a16="http://schemas.microsoft.com/office/drawing/2014/main" id="{5EB53B75-A79D-A6E5-64A2-EBCA76FFB787}"/>
              </a:ext>
            </a:extLst>
          </p:cNvPr>
          <p:cNvSpPr txBox="1"/>
          <p:nvPr/>
        </p:nvSpPr>
        <p:spPr>
          <a:xfrm>
            <a:off x="660400" y="2057400"/>
            <a:ext cx="9550400" cy="1754326"/>
          </a:xfrm>
          <a:prstGeom prst="rect">
            <a:avLst/>
          </a:prstGeom>
          <a:noFill/>
        </p:spPr>
        <p:txBody>
          <a:bodyPr wrap="square" rtlCol="0">
            <a:spAutoFit/>
          </a:bodyPr>
          <a:lstStyle/>
          <a:p>
            <a:r>
              <a:rPr lang="en-US" sz="2400" b="1" dirty="0"/>
              <a:t>SYSTEM REQUIREMENTS</a:t>
            </a:r>
          </a:p>
          <a:p>
            <a:endParaRPr lang="en-US" sz="2400" dirty="0"/>
          </a:p>
          <a:p>
            <a:r>
              <a:rPr lang="en-US" sz="2000" b="1" dirty="0"/>
              <a:t>1.HARDWARE:</a:t>
            </a:r>
          </a:p>
          <a:p>
            <a:pPr marL="342900" indent="-342900">
              <a:buFont typeface="Arial" panose="020B0604020202020204" pitchFamily="34" charset="0"/>
              <a:buChar char="•"/>
            </a:pPr>
            <a:r>
              <a:rPr lang="en-US" dirty="0"/>
              <a:t>A computer with adequate processing power.</a:t>
            </a:r>
          </a:p>
          <a:p>
            <a:pPr marL="342900" indent="-342900">
              <a:buFont typeface="Arial" panose="020B0604020202020204" pitchFamily="34" charset="0"/>
              <a:buChar char="•"/>
            </a:pPr>
            <a:r>
              <a:rPr lang="en-US" dirty="0"/>
              <a:t>Adequate RAM to handle the size of the dataset and computational requirements</a:t>
            </a:r>
            <a:endParaRPr lang="en-IN" dirty="0"/>
          </a:p>
        </p:txBody>
      </p:sp>
      <p:sp>
        <p:nvSpPr>
          <p:cNvPr id="5" name="TextBox 4">
            <a:extLst>
              <a:ext uri="{FF2B5EF4-FFF2-40B4-BE49-F238E27FC236}">
                <a16:creationId xmlns:a16="http://schemas.microsoft.com/office/drawing/2014/main" id="{F4B61851-7F2E-F2E0-0D36-8FFE39076B98}"/>
              </a:ext>
            </a:extLst>
          </p:cNvPr>
          <p:cNvSpPr txBox="1"/>
          <p:nvPr/>
        </p:nvSpPr>
        <p:spPr>
          <a:xfrm>
            <a:off x="662858" y="4191000"/>
            <a:ext cx="4343400" cy="1785104"/>
          </a:xfrm>
          <a:prstGeom prst="rect">
            <a:avLst/>
          </a:prstGeom>
          <a:noFill/>
        </p:spPr>
        <p:txBody>
          <a:bodyPr wrap="square" rtlCol="0">
            <a:spAutoFit/>
          </a:bodyPr>
          <a:lstStyle/>
          <a:p>
            <a:r>
              <a:rPr lang="en-US" sz="2000" b="1" dirty="0"/>
              <a:t>2.SOFTWARE:</a:t>
            </a:r>
          </a:p>
          <a:p>
            <a:r>
              <a:rPr lang="en-US" dirty="0"/>
              <a:t>LIBRARY REQUIREMENTS</a:t>
            </a:r>
          </a:p>
          <a:p>
            <a:r>
              <a:rPr lang="en-US" dirty="0"/>
              <a:t>           -Pandas        </a:t>
            </a:r>
          </a:p>
          <a:p>
            <a:r>
              <a:rPr lang="en-US" dirty="0"/>
              <a:t>           -NumPy        </a:t>
            </a:r>
          </a:p>
          <a:p>
            <a:r>
              <a:rPr lang="en-US" dirty="0"/>
              <a:t>           -Matplotlib        </a:t>
            </a:r>
          </a:p>
          <a:p>
            <a:r>
              <a:rPr lang="en-US" dirty="0"/>
              <a:t>           -</a:t>
            </a:r>
            <a:r>
              <a:rPr lang="en-US" dirty="0" err="1"/>
              <a:t>Plotly</a:t>
            </a:r>
            <a:r>
              <a:rPr lang="en-US" dirty="0"/>
              <a:t>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id="{2E3DB495-6AAE-076E-8DF1-B9E484F0878C}"/>
              </a:ext>
            </a:extLst>
          </p:cNvPr>
          <p:cNvSpPr txBox="1"/>
          <p:nvPr/>
        </p:nvSpPr>
        <p:spPr>
          <a:xfrm>
            <a:off x="660400" y="1981200"/>
            <a:ext cx="8458200" cy="3508653"/>
          </a:xfrm>
          <a:prstGeom prst="rect">
            <a:avLst/>
          </a:prstGeom>
          <a:noFill/>
        </p:spPr>
        <p:txBody>
          <a:bodyPr wrap="square" rtlCol="0">
            <a:spAutoFit/>
          </a:bodyPr>
          <a:lstStyle/>
          <a:p>
            <a:r>
              <a:rPr lang="en-US" sz="2000" b="1" dirty="0"/>
              <a:t>Data Collection</a:t>
            </a:r>
            <a:r>
              <a:rPr lang="en-US" dirty="0"/>
              <a:t>:</a:t>
            </a:r>
          </a:p>
          <a:p>
            <a:r>
              <a:rPr lang="en-US" dirty="0"/>
              <a:t>Collect data related to weather such as temperature, pressure, humidity, wind direction, location.</a:t>
            </a:r>
          </a:p>
          <a:p>
            <a:endParaRPr lang="en-US" dirty="0"/>
          </a:p>
          <a:p>
            <a:endParaRPr lang="en-US" dirty="0"/>
          </a:p>
          <a:p>
            <a:r>
              <a:rPr lang="en-US" sz="2000" b="1" dirty="0"/>
              <a:t> Data Cleaning:</a:t>
            </a:r>
          </a:p>
          <a:p>
            <a:r>
              <a:rPr lang="en-US" dirty="0"/>
              <a:t>Clean the collected data by handling missing values, outliers, and inconsistencies.</a:t>
            </a:r>
          </a:p>
          <a:p>
            <a:endParaRPr lang="en-US" dirty="0"/>
          </a:p>
          <a:p>
            <a:endParaRPr lang="en-US" dirty="0"/>
          </a:p>
          <a:p>
            <a:r>
              <a:rPr lang="en-US" sz="2000" dirty="0"/>
              <a:t>Data Exploration:</a:t>
            </a:r>
          </a:p>
          <a:p>
            <a:r>
              <a:rPr lang="en-US" dirty="0"/>
              <a:t>Visualize the data using appropriate plots such as histograms, scatter plots, and time series plots.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3" name="TextBox 2">
            <a:extLst>
              <a:ext uri="{FF2B5EF4-FFF2-40B4-BE49-F238E27FC236}">
                <a16:creationId xmlns:a16="http://schemas.microsoft.com/office/drawing/2014/main" id="{20C9A7D3-2843-D838-1B3C-3ED4E58A7792}"/>
              </a:ext>
            </a:extLst>
          </p:cNvPr>
          <p:cNvSpPr txBox="1"/>
          <p:nvPr/>
        </p:nvSpPr>
        <p:spPr>
          <a:xfrm>
            <a:off x="762001" y="1905000"/>
            <a:ext cx="6096000" cy="4031873"/>
          </a:xfrm>
          <a:prstGeom prst="rect">
            <a:avLst/>
          </a:prstGeom>
          <a:noFill/>
        </p:spPr>
        <p:txBody>
          <a:bodyPr wrap="square" rtlCol="0">
            <a:spAutoFit/>
          </a:bodyPr>
          <a:lstStyle/>
          <a:p>
            <a:r>
              <a:rPr lang="en-IN" sz="2000" b="1" dirty="0"/>
              <a:t>Input data</a:t>
            </a:r>
            <a:r>
              <a:rPr lang="en-IN" dirty="0"/>
              <a:t>:</a:t>
            </a:r>
          </a:p>
          <a:p>
            <a:r>
              <a:rPr lang="en-IN" dirty="0"/>
              <a:t>Surface weather observation data via </a:t>
            </a:r>
            <a:r>
              <a:rPr lang="en-IN" b="1" dirty="0" err="1"/>
              <a:t>OpenWeather</a:t>
            </a:r>
            <a:r>
              <a:rPr lang="en-IN" b="1" dirty="0"/>
              <a:t> AP</a:t>
            </a:r>
            <a:r>
              <a:rPr lang="en-IN" dirty="0"/>
              <a:t>I in JSON format. 4 rows X 24 columns.</a:t>
            </a:r>
          </a:p>
          <a:p>
            <a:endParaRPr lang="en-IN" dirty="0"/>
          </a:p>
          <a:p>
            <a:r>
              <a:rPr lang="en-IN" sz="2000" b="1" dirty="0"/>
              <a:t>Output data:</a:t>
            </a:r>
          </a:p>
          <a:p>
            <a:r>
              <a:rPr lang="en-IN" b="1" dirty="0"/>
              <a:t>wxanal.csv:</a:t>
            </a:r>
          </a:p>
          <a:p>
            <a:endParaRPr lang="en-IN" dirty="0"/>
          </a:p>
          <a:p>
            <a:r>
              <a:rPr lang="en-IN" dirty="0"/>
              <a:t>5 rows X 17 columns: </a:t>
            </a:r>
            <a:r>
              <a:rPr lang="en-IN" dirty="0" err="1"/>
              <a:t>Cumulus_clouds</a:t>
            </a:r>
            <a:r>
              <a:rPr lang="en-IN" dirty="0"/>
              <a:t> (True/False), Divergence (True/False), Humidity (%), Location 1, Location 2, Location 3, Location 4, Pressure (</a:t>
            </a:r>
            <a:r>
              <a:rPr lang="en-IN" dirty="0" err="1"/>
              <a:t>hPa</a:t>
            </a:r>
            <a:r>
              <a:rPr lang="en-IN" dirty="0"/>
              <a:t>), </a:t>
            </a:r>
            <a:r>
              <a:rPr lang="en-IN" dirty="0" err="1"/>
              <a:t>Scattered_storms</a:t>
            </a:r>
            <a:r>
              <a:rPr lang="en-IN" dirty="0"/>
              <a:t> (True/False), </a:t>
            </a:r>
            <a:r>
              <a:rPr lang="en-IN" dirty="0" err="1"/>
              <a:t>Severe_storms</a:t>
            </a:r>
            <a:r>
              <a:rPr lang="en-IN" dirty="0"/>
              <a:t> (True/False), Temperature (Imperial: Fahrenheit), Theta-e (Kelvin), Wind direction (degrees), Wind speed (Imperial: miles/hour), </a:t>
            </a:r>
            <a:r>
              <a:rPr lang="en-IN" dirty="0" err="1"/>
              <a:t>Wind_shift</a:t>
            </a:r>
            <a:r>
              <a:rPr lang="en-IN" dirty="0"/>
              <a:t> (True/False), </a:t>
            </a:r>
            <a:r>
              <a:rPr lang="en-IN" dirty="0" err="1"/>
              <a:t>delta_thetae</a:t>
            </a:r>
            <a:r>
              <a:rPr lang="en-IN" dirty="0"/>
              <a:t> (degrees)</a:t>
            </a:r>
          </a:p>
        </p:txBody>
      </p:sp>
      <p:pic>
        <p:nvPicPr>
          <p:cNvPr id="5" name="Picture 4">
            <a:extLst>
              <a:ext uri="{FF2B5EF4-FFF2-40B4-BE49-F238E27FC236}">
                <a16:creationId xmlns:a16="http://schemas.microsoft.com/office/drawing/2014/main" id="{43B23B9F-611B-B774-80FE-56BD8F943E0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6858002" y="2057400"/>
            <a:ext cx="4867274" cy="3429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a16="http://schemas.microsoft.com/office/drawing/2014/main" id="{A7A5B304-BD0D-6894-CEAE-E77850108361}"/>
              </a:ext>
            </a:extLst>
          </p:cNvPr>
          <p:cNvSpPr txBox="1"/>
          <p:nvPr/>
        </p:nvSpPr>
        <p:spPr>
          <a:xfrm>
            <a:off x="990600" y="2362200"/>
            <a:ext cx="184731"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DA64725A-9F56-CC57-7F20-E1E03D644950}"/>
              </a:ext>
            </a:extLst>
          </p:cNvPr>
          <p:cNvSpPr txBox="1"/>
          <p:nvPr/>
        </p:nvSpPr>
        <p:spPr>
          <a:xfrm>
            <a:off x="682523" y="2209800"/>
            <a:ext cx="9264069" cy="2031325"/>
          </a:xfrm>
          <a:prstGeom prst="rect">
            <a:avLst/>
          </a:prstGeom>
          <a:noFill/>
        </p:spPr>
        <p:txBody>
          <a:bodyPr wrap="square" rtlCol="0">
            <a:spAutoFit/>
          </a:bodyPr>
          <a:lstStyle/>
          <a:p>
            <a:r>
              <a:rPr lang="en-US" dirty="0"/>
              <a:t>This Python project successfully analyzed historical weather data to identify patterns and trends in storms. Through data visualization and statistical analysis, we gained insights into storm frequency, severity, and distribution across different regions. The project demonstrated the effectiveness of using Python libraries like Pandas, Matplotlib, and NumPy for data processing and visualization. Moving forward, further refinement of the analysis techniques and the integration of real-time data could enhance the project's utility for weather forecasting and disaster preparedness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701560"/>
            <a:ext cx="3304540" cy="629018"/>
          </a:xfrm>
          <a:prstGeom prst="rect">
            <a:avLst/>
          </a:prstGeom>
        </p:spPr>
        <p:txBody>
          <a:bodyPr vert="horz" wrap="square" lIns="0" tIns="13335" rIns="0" bIns="0" rtlCol="0">
            <a:spAutoFit/>
          </a:bodyPr>
          <a:lstStyle/>
          <a:p>
            <a:pPr marL="12700">
              <a:lnSpc>
                <a:spcPct val="100000"/>
              </a:lnSpc>
              <a:spcBef>
                <a:spcPts val="105"/>
              </a:spcBef>
            </a:pPr>
            <a:r>
              <a:rPr sz="4000" spc="5" dirty="0">
                <a:solidFill>
                  <a:srgbClr val="1CACE3"/>
                </a:solidFill>
              </a:rPr>
              <a:t>FUTURE</a:t>
            </a:r>
            <a:r>
              <a:rPr sz="4000" spc="-110" dirty="0">
                <a:solidFill>
                  <a:srgbClr val="1CACE3"/>
                </a:solidFill>
              </a:rPr>
              <a:t> </a:t>
            </a:r>
            <a:r>
              <a:rPr sz="4000" spc="-15" dirty="0">
                <a:solidFill>
                  <a:srgbClr val="1CACE3"/>
                </a:solidFill>
              </a:rPr>
              <a:t>SCOPE</a:t>
            </a:r>
            <a:endParaRPr sz="4000" dirty="0"/>
          </a:p>
        </p:txBody>
      </p:sp>
      <p:sp>
        <p:nvSpPr>
          <p:cNvPr id="3" name="TextBox 2">
            <a:extLst>
              <a:ext uri="{FF2B5EF4-FFF2-40B4-BE49-F238E27FC236}">
                <a16:creationId xmlns:a16="http://schemas.microsoft.com/office/drawing/2014/main" id="{78A71A49-81C2-6CFB-3813-28EEC862FC86}"/>
              </a:ext>
            </a:extLst>
          </p:cNvPr>
          <p:cNvSpPr txBox="1"/>
          <p:nvPr/>
        </p:nvSpPr>
        <p:spPr>
          <a:xfrm>
            <a:off x="632203" y="1859339"/>
            <a:ext cx="10434003" cy="4093428"/>
          </a:xfrm>
          <a:prstGeom prst="rect">
            <a:avLst/>
          </a:prstGeom>
          <a:noFill/>
        </p:spPr>
        <p:txBody>
          <a:bodyPr wrap="square" rtlCol="0">
            <a:spAutoFit/>
          </a:bodyPr>
          <a:lstStyle/>
          <a:p>
            <a:r>
              <a:rPr lang="en-US" dirty="0"/>
              <a:t>The project lays a solid foundation for future developments in weather and storm analysis using Python. Some potential areas for future scope include:</a:t>
            </a:r>
          </a:p>
          <a:p>
            <a:endParaRPr lang="en-US" dirty="0"/>
          </a:p>
          <a:p>
            <a:r>
              <a:rPr lang="en-US" sz="2000" b="1" dirty="0"/>
              <a:t>Real-time Data Integration</a:t>
            </a:r>
            <a:r>
              <a:rPr lang="en-US" sz="2000" dirty="0"/>
              <a:t>: </a:t>
            </a:r>
            <a:r>
              <a:rPr lang="en-US" dirty="0"/>
              <a:t>Implementing APIs or data streaming to incorporate real-time weather data for up-to-date analysis and forecasting.</a:t>
            </a:r>
          </a:p>
          <a:p>
            <a:endParaRPr lang="en-US" dirty="0"/>
          </a:p>
          <a:p>
            <a:r>
              <a:rPr lang="en-US" sz="2000" b="1" dirty="0"/>
              <a:t>Machine Learning Models: </a:t>
            </a:r>
            <a:r>
              <a:rPr lang="en-US" dirty="0"/>
              <a:t>Exploring machine learning algorithms such as clustering or time series forecasting to improve storm prediction accuracy.</a:t>
            </a:r>
          </a:p>
          <a:p>
            <a:endParaRPr lang="en-US" dirty="0"/>
          </a:p>
          <a:p>
            <a:r>
              <a:rPr lang="en-US" sz="2000" b="1" dirty="0"/>
              <a:t>User Interface Development</a:t>
            </a:r>
            <a:r>
              <a:rPr lang="en-US" sz="2000" dirty="0"/>
              <a:t>: </a:t>
            </a:r>
            <a:r>
              <a:rPr lang="en-US" dirty="0"/>
              <a:t>Building a user-friendly interface (e.g., with Dash or Flask) to allow users to interact with the data and obtain customized reports.</a:t>
            </a:r>
          </a:p>
          <a:p>
            <a:endParaRPr lang="en-US" dirty="0"/>
          </a:p>
          <a:p>
            <a:r>
              <a:rPr lang="en-US" sz="2000" b="1" dirty="0"/>
              <a:t>Integration with Emergency Response Systems: </a:t>
            </a:r>
            <a:r>
              <a:rPr lang="en-US" dirty="0"/>
              <a:t>Collaborating with emergency response agencies to integrate analysis results into disaster response planning and decision-making.</a:t>
            </a:r>
            <a:endParaRPr lang="en-IN" dirty="0"/>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docProps/app.xml><?xml version="1.0" encoding="utf-8"?>
<Properties xmlns="http://schemas.openxmlformats.org/officeDocument/2006/extended-properties" xmlns:vt="http://schemas.openxmlformats.org/officeDocument/2006/docPropsVTypes">
  <Template>Retrospect</Template>
  <TotalTime>109</TotalTime>
  <Words>642</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Rounded MT Bold</vt:lpstr>
      <vt:lpstr>Bahnschrift SemiBold</vt:lpstr>
      <vt:lpstr>Calibri</vt:lpstr>
      <vt:lpstr>Calibri Light</vt:lpstr>
      <vt:lpstr>Cambria</vt:lpstr>
      <vt:lpstr>Times New Roman</vt:lpstr>
      <vt:lpstr>Retrospect</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Ansari</dc:creator>
  <cp:lastModifiedBy>Anees Fathima</cp:lastModifiedBy>
  <cp:revision>3</cp:revision>
  <dcterms:created xsi:type="dcterms:W3CDTF">2024-04-04T19:22:38Z</dcterms:created>
  <dcterms:modified xsi:type="dcterms:W3CDTF">2024-04-24T16:48:02Z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