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ofbigdata.springeropen.com/articles/10.1186/s40537-023-00817-1" TargetMode="External"/><Relationship Id="rId2" Type="http://schemas.openxmlformats.org/officeDocument/2006/relationships/hyperlink" Target="https://www.ncbi.nlm.nih.gov/pmc/articles/PMC10150633/" TargetMode="External"/><Relationship Id="rId1" Type="http://schemas.openxmlformats.org/officeDocument/2006/relationships/slideLayout" Target="../slideLayouts/slideLayout7.xml"/><Relationship Id="rId5" Type="http://schemas.openxmlformats.org/officeDocument/2006/relationships/hyperlink" Target="https://www.hindawi.com/journals/cin/2023/9418666/" TargetMode="External"/><Relationship Id="rId4" Type="http://schemas.openxmlformats.org/officeDocument/2006/relationships/hyperlink" Target="https://www.nature.com/articles/s41598-023-40717-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478152-F28C-D7CB-5E8D-01423D596BB5}"/>
              </a:ext>
            </a:extLst>
          </p:cNvPr>
          <p:cNvSpPr txBox="1"/>
          <p:nvPr/>
        </p:nvSpPr>
        <p:spPr>
          <a:xfrm>
            <a:off x="954185" y="950259"/>
            <a:ext cx="10086416" cy="1446550"/>
          </a:xfrm>
          <a:prstGeom prst="rect">
            <a:avLst/>
          </a:prstGeom>
          <a:noFill/>
        </p:spPr>
        <p:txBody>
          <a:bodyPr wrap="none" rtlCol="0">
            <a:spAutoFit/>
          </a:bodyPr>
          <a:lstStyle/>
          <a:p>
            <a:pPr algn="just"/>
            <a:r>
              <a:rPr lang="en-IN" sz="4400" dirty="0">
                <a:latin typeface="Bahnschrift SemiBold" panose="020B0502040204020203" pitchFamily="34" charset="0"/>
              </a:rPr>
              <a:t>              CAPSTONE PROJECT</a:t>
            </a:r>
          </a:p>
          <a:p>
            <a:pPr algn="just"/>
            <a:r>
              <a:rPr lang="en-IN" sz="4400" dirty="0">
                <a:latin typeface="Bahnschrift SemiBold" panose="020B0502040204020203" pitchFamily="34" charset="0"/>
              </a:rPr>
              <a:t>   CARDIOVASCULAR RISK PREDICTION</a:t>
            </a:r>
          </a:p>
        </p:txBody>
      </p:sp>
      <p:sp>
        <p:nvSpPr>
          <p:cNvPr id="5" name="TextBox 4">
            <a:extLst>
              <a:ext uri="{FF2B5EF4-FFF2-40B4-BE49-F238E27FC236}">
                <a16:creationId xmlns:a16="http://schemas.microsoft.com/office/drawing/2014/main" id="{99F325DB-DBD5-D9B2-F129-FEEA7E41454D}"/>
              </a:ext>
            </a:extLst>
          </p:cNvPr>
          <p:cNvSpPr txBox="1"/>
          <p:nvPr/>
        </p:nvSpPr>
        <p:spPr>
          <a:xfrm>
            <a:off x="2626658" y="4142056"/>
            <a:ext cx="6382871" cy="1200329"/>
          </a:xfrm>
          <a:prstGeom prst="rect">
            <a:avLst/>
          </a:prstGeom>
          <a:noFill/>
        </p:spPr>
        <p:txBody>
          <a:bodyPr wrap="square" rtlCol="0">
            <a:spAutoFit/>
          </a:bodyPr>
          <a:lstStyle/>
          <a:p>
            <a:r>
              <a:rPr lang="en-IN" dirty="0">
                <a:solidFill>
                  <a:schemeClr val="bg1"/>
                </a:solidFill>
                <a:latin typeface="Bahnschrift SemiBold" panose="020B0502040204020203" pitchFamily="34" charset="0"/>
              </a:rPr>
              <a:t>Presented By:</a:t>
            </a:r>
          </a:p>
          <a:p>
            <a:r>
              <a:rPr lang="en-IN" dirty="0">
                <a:solidFill>
                  <a:schemeClr val="bg1"/>
                </a:solidFill>
                <a:latin typeface="Bahnschrift Light" panose="020B0502040204020203" pitchFamily="34" charset="0"/>
              </a:rPr>
              <a:t>M BHUVANESHWARI</a:t>
            </a:r>
          </a:p>
          <a:p>
            <a:r>
              <a:rPr lang="en-IN" dirty="0">
                <a:solidFill>
                  <a:schemeClr val="bg1"/>
                </a:solidFill>
                <a:latin typeface="Bahnschrift Light" panose="020B0502040204020203" pitchFamily="34" charset="0"/>
              </a:rPr>
              <a:t>Alagappa College Of Technology, Anna University</a:t>
            </a:r>
          </a:p>
          <a:p>
            <a:r>
              <a:rPr lang="en-IN" dirty="0">
                <a:solidFill>
                  <a:schemeClr val="bg1"/>
                </a:solidFill>
                <a:latin typeface="Bahnschrift Light" panose="020B0502040204020203" pitchFamily="34" charset="0"/>
              </a:rPr>
              <a:t>Department Of Biotechnology- Industrial Biotechnology</a:t>
            </a:r>
          </a:p>
        </p:txBody>
      </p:sp>
    </p:spTree>
    <p:extLst>
      <p:ext uri="{BB962C8B-B14F-4D97-AF65-F5344CB8AC3E}">
        <p14:creationId xmlns:p14="http://schemas.microsoft.com/office/powerpoint/2010/main" val="467166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F0DB9-2711-4161-D44B-D4FAF503345F}"/>
              </a:ext>
            </a:extLst>
          </p:cNvPr>
          <p:cNvSpPr txBox="1"/>
          <p:nvPr/>
        </p:nvSpPr>
        <p:spPr>
          <a:xfrm>
            <a:off x="403413" y="761111"/>
            <a:ext cx="8489576"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39307A69-8194-BAE7-A030-3BA44B540500}"/>
              </a:ext>
            </a:extLst>
          </p:cNvPr>
          <p:cNvSpPr txBox="1"/>
          <p:nvPr/>
        </p:nvSpPr>
        <p:spPr>
          <a:xfrm>
            <a:off x="555812" y="1585539"/>
            <a:ext cx="11080376" cy="5016758"/>
          </a:xfrm>
          <a:prstGeom prst="rect">
            <a:avLst/>
          </a:prstGeom>
          <a:noFill/>
        </p:spPr>
        <p:txBody>
          <a:bodyPr wrap="square" rtlCol="0">
            <a:spAutoFit/>
          </a:bodyPr>
          <a:lstStyle/>
          <a:p>
            <a:pPr algn="just"/>
            <a:r>
              <a:rPr lang="en-IN" sz="2000" dirty="0">
                <a:latin typeface="Bahnschrift SemiBold" panose="020B0502040204020203" pitchFamily="34" charset="0"/>
              </a:rPr>
              <a:t>                                                           Prediction process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New Data Input:</a:t>
            </a:r>
          </a:p>
          <a:p>
            <a:pPr marL="342900" indent="-342900" algn="just">
              <a:buFont typeface="Wingdings" panose="05000000000000000000" pitchFamily="2" charset="2"/>
              <a:buChar char="§"/>
            </a:pPr>
            <a:r>
              <a:rPr lang="en-IN" sz="2000" dirty="0">
                <a:latin typeface="Bahnschrift Light" panose="020B0502040204020203" pitchFamily="34" charset="0"/>
              </a:rPr>
              <a:t>Collect new data or use existing data to make predictions.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Preprocessing:</a:t>
            </a:r>
          </a:p>
          <a:p>
            <a:pPr marL="342900" indent="-342900" algn="just">
              <a:buFont typeface="Wingdings" panose="05000000000000000000" pitchFamily="2" charset="2"/>
              <a:buChar char="§"/>
            </a:pPr>
            <a:r>
              <a:rPr lang="en-IN" sz="2000" dirty="0">
                <a:latin typeface="Bahnschrift Light" panose="020B0502040204020203" pitchFamily="34" charset="0"/>
              </a:rPr>
              <a:t>Apply the same data preprocessing steps to the new data.</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Model Inference:</a:t>
            </a:r>
          </a:p>
          <a:p>
            <a:pPr marL="342900" indent="-342900" algn="just">
              <a:buFont typeface="Wingdings" panose="05000000000000000000" pitchFamily="2" charset="2"/>
              <a:buChar char="§"/>
            </a:pPr>
            <a:r>
              <a:rPr lang="en-IN" sz="2000" dirty="0">
                <a:latin typeface="Bahnschrift Light" panose="020B0502040204020203" pitchFamily="34" charset="0"/>
              </a:rPr>
              <a:t>Use the trained model to make predictions on the new data.</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Results Interpretation:</a:t>
            </a:r>
          </a:p>
          <a:p>
            <a:pPr marL="285750" indent="-285750" algn="just">
              <a:buFont typeface="Wingdings" panose="05000000000000000000" pitchFamily="2" charset="2"/>
              <a:buChar char="§"/>
            </a:pPr>
            <a:r>
              <a:rPr lang="en-IN" sz="2000" dirty="0">
                <a:latin typeface="Bahnschrift Light" panose="020B0502040204020203" pitchFamily="34" charset="0"/>
              </a:rPr>
              <a:t>Interpret the model’s predictions in the context of the problem at hand.</a:t>
            </a:r>
          </a:p>
          <a:p>
            <a:pPr marL="285750" indent="-285750" algn="just">
              <a:buFont typeface="Wingdings" panose="05000000000000000000" pitchFamily="2" charset="2"/>
              <a:buChar char="§"/>
            </a:pPr>
            <a:r>
              <a:rPr lang="en-IN" sz="2000" dirty="0">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extLst>
      <p:ext uri="{BB962C8B-B14F-4D97-AF65-F5344CB8AC3E}">
        <p14:creationId xmlns:p14="http://schemas.microsoft.com/office/powerpoint/2010/main" val="21063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71290-707C-8C2D-8067-E1156ED197EF}"/>
              </a:ext>
            </a:extLst>
          </p:cNvPr>
          <p:cNvSpPr txBox="1"/>
          <p:nvPr/>
        </p:nvSpPr>
        <p:spPr>
          <a:xfrm>
            <a:off x="430306" y="726141"/>
            <a:ext cx="8453718" cy="707886"/>
          </a:xfrm>
          <a:prstGeom prst="rect">
            <a:avLst/>
          </a:prstGeom>
          <a:noFill/>
        </p:spPr>
        <p:txBody>
          <a:bodyPr wrap="square" rtlCol="0">
            <a:spAutoFit/>
          </a:bodyPr>
          <a:lstStyle/>
          <a:p>
            <a:r>
              <a:rPr lang="en-IN" sz="4000" dirty="0">
                <a:latin typeface="Bahnschrift SemiBold" panose="020B0502040204020203" pitchFamily="34" charset="0"/>
              </a:rPr>
              <a:t>RESULT</a:t>
            </a:r>
          </a:p>
        </p:txBody>
      </p:sp>
      <p:sp>
        <p:nvSpPr>
          <p:cNvPr id="6" name="TextBox 5">
            <a:extLst>
              <a:ext uri="{FF2B5EF4-FFF2-40B4-BE49-F238E27FC236}">
                <a16:creationId xmlns:a16="http://schemas.microsoft.com/office/drawing/2014/main" id="{459C3167-FEDB-7F57-92A5-844D116EAB34}"/>
              </a:ext>
            </a:extLst>
          </p:cNvPr>
          <p:cNvSpPr txBox="1"/>
          <p:nvPr/>
        </p:nvSpPr>
        <p:spPr>
          <a:xfrm>
            <a:off x="4576482" y="4320987"/>
            <a:ext cx="3778624" cy="369332"/>
          </a:xfrm>
          <a:prstGeom prst="rect">
            <a:avLst/>
          </a:prstGeom>
          <a:solidFill>
            <a:schemeClr val="bg1"/>
          </a:solidFill>
          <a:ln>
            <a:solidFill>
              <a:schemeClr val="bg1"/>
            </a:solidFill>
          </a:ln>
        </p:spPr>
        <p:txBody>
          <a:bodyPr wrap="square" rtlCol="0">
            <a:spAutoFit/>
          </a:bodyPr>
          <a:lstStyle/>
          <a:p>
            <a:endParaRPr lang="en-IN" dirty="0"/>
          </a:p>
        </p:txBody>
      </p:sp>
      <p:pic>
        <p:nvPicPr>
          <p:cNvPr id="8" name="Picture 7">
            <a:extLst>
              <a:ext uri="{FF2B5EF4-FFF2-40B4-BE49-F238E27FC236}">
                <a16:creationId xmlns:a16="http://schemas.microsoft.com/office/drawing/2014/main" id="{6E7E81D0-5B83-A699-BD00-324FE4DF7E53}"/>
              </a:ext>
            </a:extLst>
          </p:cNvPr>
          <p:cNvPicPr>
            <a:picLocks noChangeAspect="1"/>
          </p:cNvPicPr>
          <p:nvPr/>
        </p:nvPicPr>
        <p:blipFill>
          <a:blip r:embed="rId2"/>
          <a:stretch>
            <a:fillRect/>
          </a:stretch>
        </p:blipFill>
        <p:spPr>
          <a:xfrm>
            <a:off x="648850" y="1520391"/>
            <a:ext cx="2488798" cy="2226820"/>
          </a:xfrm>
          <a:prstGeom prst="rect">
            <a:avLst/>
          </a:prstGeom>
        </p:spPr>
      </p:pic>
      <p:pic>
        <p:nvPicPr>
          <p:cNvPr id="10" name="Picture 9">
            <a:extLst>
              <a:ext uri="{FF2B5EF4-FFF2-40B4-BE49-F238E27FC236}">
                <a16:creationId xmlns:a16="http://schemas.microsoft.com/office/drawing/2014/main" id="{E4353C2E-9423-B551-6893-EF2B9BAB25CA}"/>
              </a:ext>
            </a:extLst>
          </p:cNvPr>
          <p:cNvPicPr>
            <a:picLocks noChangeAspect="1"/>
          </p:cNvPicPr>
          <p:nvPr/>
        </p:nvPicPr>
        <p:blipFill>
          <a:blip r:embed="rId3"/>
          <a:stretch>
            <a:fillRect/>
          </a:stretch>
        </p:blipFill>
        <p:spPr>
          <a:xfrm>
            <a:off x="4221062" y="1520391"/>
            <a:ext cx="3201714" cy="1959191"/>
          </a:xfrm>
          <a:prstGeom prst="rect">
            <a:avLst/>
          </a:prstGeom>
        </p:spPr>
      </p:pic>
      <p:pic>
        <p:nvPicPr>
          <p:cNvPr id="12" name="Picture 11">
            <a:extLst>
              <a:ext uri="{FF2B5EF4-FFF2-40B4-BE49-F238E27FC236}">
                <a16:creationId xmlns:a16="http://schemas.microsoft.com/office/drawing/2014/main" id="{0462B41A-1F49-2D10-157B-771159D154EC}"/>
              </a:ext>
            </a:extLst>
          </p:cNvPr>
          <p:cNvPicPr>
            <a:picLocks noChangeAspect="1"/>
          </p:cNvPicPr>
          <p:nvPr/>
        </p:nvPicPr>
        <p:blipFill>
          <a:blip r:embed="rId4"/>
          <a:stretch>
            <a:fillRect/>
          </a:stretch>
        </p:blipFill>
        <p:spPr>
          <a:xfrm>
            <a:off x="4344019" y="4234623"/>
            <a:ext cx="2598645" cy="2498303"/>
          </a:xfrm>
          <a:prstGeom prst="rect">
            <a:avLst/>
          </a:prstGeom>
        </p:spPr>
      </p:pic>
      <p:pic>
        <p:nvPicPr>
          <p:cNvPr id="14" name="Picture 13">
            <a:extLst>
              <a:ext uri="{FF2B5EF4-FFF2-40B4-BE49-F238E27FC236}">
                <a16:creationId xmlns:a16="http://schemas.microsoft.com/office/drawing/2014/main" id="{3D238773-9FD3-1B6B-2A09-DE6FD9DC6786}"/>
              </a:ext>
            </a:extLst>
          </p:cNvPr>
          <p:cNvPicPr>
            <a:picLocks noChangeAspect="1"/>
          </p:cNvPicPr>
          <p:nvPr/>
        </p:nvPicPr>
        <p:blipFill>
          <a:blip r:embed="rId5"/>
          <a:stretch>
            <a:fillRect/>
          </a:stretch>
        </p:blipFill>
        <p:spPr>
          <a:xfrm>
            <a:off x="263367" y="4135866"/>
            <a:ext cx="3528704" cy="2498303"/>
          </a:xfrm>
          <a:prstGeom prst="rect">
            <a:avLst/>
          </a:prstGeom>
        </p:spPr>
      </p:pic>
      <p:pic>
        <p:nvPicPr>
          <p:cNvPr id="16" name="Picture 15">
            <a:extLst>
              <a:ext uri="{FF2B5EF4-FFF2-40B4-BE49-F238E27FC236}">
                <a16:creationId xmlns:a16="http://schemas.microsoft.com/office/drawing/2014/main" id="{57D97012-A56B-340F-212C-D58D26426C15}"/>
              </a:ext>
            </a:extLst>
          </p:cNvPr>
          <p:cNvPicPr>
            <a:picLocks noChangeAspect="1"/>
          </p:cNvPicPr>
          <p:nvPr/>
        </p:nvPicPr>
        <p:blipFill>
          <a:blip r:embed="rId6"/>
          <a:stretch>
            <a:fillRect/>
          </a:stretch>
        </p:blipFill>
        <p:spPr>
          <a:xfrm>
            <a:off x="8155909" y="1645935"/>
            <a:ext cx="2978256" cy="1675269"/>
          </a:xfrm>
          <a:prstGeom prst="rect">
            <a:avLst/>
          </a:prstGeom>
        </p:spPr>
      </p:pic>
      <p:sp>
        <p:nvSpPr>
          <p:cNvPr id="17" name="Rectangle 16">
            <a:extLst>
              <a:ext uri="{FF2B5EF4-FFF2-40B4-BE49-F238E27FC236}">
                <a16:creationId xmlns:a16="http://schemas.microsoft.com/office/drawing/2014/main" id="{92C34488-8DDE-965B-C8BA-EF090E8D4318}"/>
              </a:ext>
            </a:extLst>
          </p:cNvPr>
          <p:cNvSpPr/>
          <p:nvPr/>
        </p:nvSpPr>
        <p:spPr>
          <a:xfrm>
            <a:off x="263367" y="4135866"/>
            <a:ext cx="3600421" cy="2926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BB07E371-D0DB-1865-413E-9192AA67A7C2}"/>
              </a:ext>
            </a:extLst>
          </p:cNvPr>
          <p:cNvPicPr>
            <a:picLocks noChangeAspect="1"/>
          </p:cNvPicPr>
          <p:nvPr/>
        </p:nvPicPr>
        <p:blipFill>
          <a:blip r:embed="rId7"/>
          <a:stretch>
            <a:fillRect/>
          </a:stretch>
        </p:blipFill>
        <p:spPr>
          <a:xfrm>
            <a:off x="7419726" y="4195557"/>
            <a:ext cx="4557788" cy="2438612"/>
          </a:xfrm>
          <a:prstGeom prst="rect">
            <a:avLst/>
          </a:prstGeom>
        </p:spPr>
      </p:pic>
      <p:sp>
        <p:nvSpPr>
          <p:cNvPr id="20" name="Rectangle 19">
            <a:extLst>
              <a:ext uri="{FF2B5EF4-FFF2-40B4-BE49-F238E27FC236}">
                <a16:creationId xmlns:a16="http://schemas.microsoft.com/office/drawing/2014/main" id="{ECB303CD-A3DE-6396-A11D-F01C258EBC08}"/>
              </a:ext>
            </a:extLst>
          </p:cNvPr>
          <p:cNvSpPr/>
          <p:nvPr/>
        </p:nvSpPr>
        <p:spPr>
          <a:xfrm>
            <a:off x="11313460" y="5307106"/>
            <a:ext cx="615174" cy="645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9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7BF74-A7D8-F0F5-B014-14558D5E2FA9}"/>
              </a:ext>
            </a:extLst>
          </p:cNvPr>
          <p:cNvSpPr txBox="1"/>
          <p:nvPr/>
        </p:nvSpPr>
        <p:spPr>
          <a:xfrm>
            <a:off x="367552" y="735107"/>
            <a:ext cx="7485529" cy="707886"/>
          </a:xfrm>
          <a:prstGeom prst="rect">
            <a:avLst/>
          </a:prstGeom>
          <a:noFill/>
        </p:spPr>
        <p:txBody>
          <a:bodyPr wrap="square" rtlCol="0">
            <a:spAutoFit/>
          </a:bodyPr>
          <a:lstStyle/>
          <a:p>
            <a:r>
              <a:rPr lang="en-IN" sz="4000" dirty="0">
                <a:latin typeface="Bahnschrift SemiBold" panose="020B0502040204020203" pitchFamily="34" charset="0"/>
              </a:rPr>
              <a:t>CONCLUSION</a:t>
            </a:r>
          </a:p>
        </p:txBody>
      </p:sp>
      <p:sp>
        <p:nvSpPr>
          <p:cNvPr id="3" name="TextBox 2">
            <a:extLst>
              <a:ext uri="{FF2B5EF4-FFF2-40B4-BE49-F238E27FC236}">
                <a16:creationId xmlns:a16="http://schemas.microsoft.com/office/drawing/2014/main" id="{5F10D719-9DDB-A204-B808-AA4C4626E6F9}"/>
              </a:ext>
            </a:extLst>
          </p:cNvPr>
          <p:cNvSpPr txBox="1"/>
          <p:nvPr/>
        </p:nvSpPr>
        <p:spPr>
          <a:xfrm>
            <a:off x="367552" y="1794284"/>
            <a:ext cx="11288740" cy="1876411"/>
          </a:xfrm>
          <a:prstGeom prst="rect">
            <a:avLst/>
          </a:prstGeom>
          <a:noFill/>
        </p:spPr>
        <p:txBody>
          <a:bodyPr wrap="square" rtlCol="0">
            <a:spAutoFit/>
          </a:bodyPr>
          <a:lstStyle/>
          <a:p>
            <a:pPr algn="just">
              <a:lnSpc>
                <a:spcPct val="150000"/>
              </a:lnSpc>
            </a:pPr>
            <a:r>
              <a:rPr lang="en-IN" sz="2000" dirty="0">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extLst>
      <p:ext uri="{BB962C8B-B14F-4D97-AF65-F5344CB8AC3E}">
        <p14:creationId xmlns:p14="http://schemas.microsoft.com/office/powerpoint/2010/main" val="319453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B9A9E-5C09-2321-61BA-5B7E413DF4C1}"/>
              </a:ext>
            </a:extLst>
          </p:cNvPr>
          <p:cNvSpPr txBox="1"/>
          <p:nvPr/>
        </p:nvSpPr>
        <p:spPr>
          <a:xfrm>
            <a:off x="403411" y="672353"/>
            <a:ext cx="3760966" cy="707886"/>
          </a:xfrm>
          <a:prstGeom prst="rect">
            <a:avLst/>
          </a:prstGeom>
          <a:noFill/>
        </p:spPr>
        <p:txBody>
          <a:bodyPr wrap="none" rtlCol="0">
            <a:spAutoFit/>
          </a:bodyPr>
          <a:lstStyle/>
          <a:p>
            <a:r>
              <a:rPr lang="en-IN" sz="4000" dirty="0">
                <a:latin typeface="Bahnschrift SemiBold" panose="020B0502040204020203" pitchFamily="34" charset="0"/>
              </a:rPr>
              <a:t>FUTURE SCOPE</a:t>
            </a:r>
          </a:p>
        </p:txBody>
      </p:sp>
      <p:sp>
        <p:nvSpPr>
          <p:cNvPr id="3" name="TextBox 2">
            <a:extLst>
              <a:ext uri="{FF2B5EF4-FFF2-40B4-BE49-F238E27FC236}">
                <a16:creationId xmlns:a16="http://schemas.microsoft.com/office/drawing/2014/main" id="{46E883F6-D6BE-BFF2-35CD-3E4872E54CC5}"/>
              </a:ext>
            </a:extLst>
          </p:cNvPr>
          <p:cNvSpPr txBox="1"/>
          <p:nvPr/>
        </p:nvSpPr>
        <p:spPr>
          <a:xfrm>
            <a:off x="582706" y="1541929"/>
            <a:ext cx="11026588" cy="4401205"/>
          </a:xfrm>
          <a:prstGeom prst="rect">
            <a:avLst/>
          </a:prstGeom>
          <a:noFill/>
        </p:spPr>
        <p:txBody>
          <a:bodyPr wrap="square" rtlCol="0">
            <a:spAutoFit/>
          </a:bodyPr>
          <a:lstStyle/>
          <a:p>
            <a:pPr algn="just"/>
            <a:r>
              <a:rPr lang="en-IN" sz="2000" dirty="0">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Real time Prediction:</a:t>
            </a:r>
          </a:p>
          <a:p>
            <a:pPr marL="285750" indent="-285750" algn="just">
              <a:buFont typeface="Wingdings" panose="05000000000000000000" pitchFamily="2" charset="2"/>
              <a:buChar char="§"/>
            </a:pPr>
            <a:r>
              <a:rPr lang="en-IN" sz="2000" dirty="0">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Personalisation and Customization:</a:t>
            </a:r>
          </a:p>
          <a:p>
            <a:pPr marL="285750" indent="-285750" algn="just">
              <a:buFont typeface="Wingdings" panose="05000000000000000000" pitchFamily="2" charset="2"/>
              <a:buChar char="§"/>
            </a:pPr>
            <a:r>
              <a:rPr lang="en-IN" sz="2000" dirty="0">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lang="en-IN" sz="2000" dirty="0">
              <a:latin typeface="Bahnschrift Light" panose="020B0502040204020203" pitchFamily="34" charset="0"/>
            </a:endParaRPr>
          </a:p>
        </p:txBody>
      </p:sp>
    </p:spTree>
    <p:extLst>
      <p:ext uri="{BB962C8B-B14F-4D97-AF65-F5344CB8AC3E}">
        <p14:creationId xmlns:p14="http://schemas.microsoft.com/office/powerpoint/2010/main" val="29308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672F9-3D58-187C-542E-18E901072778}"/>
              </a:ext>
            </a:extLst>
          </p:cNvPr>
          <p:cNvSpPr txBox="1"/>
          <p:nvPr/>
        </p:nvSpPr>
        <p:spPr>
          <a:xfrm>
            <a:off x="412374" y="582706"/>
            <a:ext cx="6454588" cy="707886"/>
          </a:xfrm>
          <a:prstGeom prst="rect">
            <a:avLst/>
          </a:prstGeom>
          <a:noFill/>
        </p:spPr>
        <p:txBody>
          <a:bodyPr wrap="square" rtlCol="0">
            <a:spAutoFit/>
          </a:bodyPr>
          <a:lstStyle/>
          <a:p>
            <a:r>
              <a:rPr lang="en-IN" sz="4000" dirty="0">
                <a:latin typeface="Bahnschrift SemiBold" panose="020B0502040204020203" pitchFamily="34" charset="0"/>
              </a:rPr>
              <a:t>REFERENCES</a:t>
            </a:r>
          </a:p>
        </p:txBody>
      </p:sp>
      <p:sp>
        <p:nvSpPr>
          <p:cNvPr id="4" name="TextBox 3">
            <a:extLst>
              <a:ext uri="{FF2B5EF4-FFF2-40B4-BE49-F238E27FC236}">
                <a16:creationId xmlns:a16="http://schemas.microsoft.com/office/drawing/2014/main" id="{CF26AEB8-C425-E62A-4176-6775F9637387}"/>
              </a:ext>
            </a:extLst>
          </p:cNvPr>
          <p:cNvSpPr txBox="1"/>
          <p:nvPr/>
        </p:nvSpPr>
        <p:spPr>
          <a:xfrm>
            <a:off x="412374" y="1694347"/>
            <a:ext cx="11591366" cy="27997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https://www.mdpi.com</a:t>
            </a: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2"/>
              </a:rPr>
              <a:t>https://www.ncbi.nlm.nih.gov/pmc/articles/PMC10150633/</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3"/>
              </a:rPr>
              <a:t>https://journalofbigdata.springeropen.com/articles/10.1186/s40537-023-00817-1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4"/>
              </a:rPr>
              <a:t>https://www.nature.com/articles/s41598-023-40717-1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5"/>
              </a:rPr>
              <a:t>https://www.hindawi.com/journals/cin/2023/9418666/</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https://www.kaggle.com/datasets/sulianova/cardiovascular-disease-dataset</a:t>
            </a:r>
          </a:p>
        </p:txBody>
      </p:sp>
    </p:spTree>
    <p:extLst>
      <p:ext uri="{BB962C8B-B14F-4D97-AF65-F5344CB8AC3E}">
        <p14:creationId xmlns:p14="http://schemas.microsoft.com/office/powerpoint/2010/main" val="28249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687BA-3743-7655-96EE-C39ABA7AD469}"/>
              </a:ext>
            </a:extLst>
          </p:cNvPr>
          <p:cNvSpPr txBox="1"/>
          <p:nvPr/>
        </p:nvSpPr>
        <p:spPr>
          <a:xfrm>
            <a:off x="4231342" y="2572873"/>
            <a:ext cx="3799438"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Tree>
    <p:extLst>
      <p:ext uri="{BB962C8B-B14F-4D97-AF65-F5344CB8AC3E}">
        <p14:creationId xmlns:p14="http://schemas.microsoft.com/office/powerpoint/2010/main" val="428840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D834C-1D95-1EAE-B7DF-6A923700F11A}"/>
              </a:ext>
            </a:extLst>
          </p:cNvPr>
          <p:cNvSpPr txBox="1"/>
          <p:nvPr/>
        </p:nvSpPr>
        <p:spPr>
          <a:xfrm>
            <a:off x="959222" y="932329"/>
            <a:ext cx="4787153" cy="5755422"/>
          </a:xfrm>
          <a:prstGeom prst="rect">
            <a:avLst/>
          </a:prstGeom>
          <a:noFill/>
        </p:spPr>
        <p:txBody>
          <a:bodyPr wrap="square" rtlCol="0">
            <a:spAutoFit/>
          </a:bodyPr>
          <a:lstStyle/>
          <a:p>
            <a:r>
              <a:rPr lang="en-IN" sz="4000" b="1" dirty="0">
                <a:latin typeface="Bahnschrift SemiBold" panose="020B0502040204020203" pitchFamily="34" charset="0"/>
              </a:rPr>
              <a:t>OUTLINE</a:t>
            </a:r>
          </a:p>
          <a:p>
            <a:endParaRPr lang="en-IN" sz="2400" b="1" dirty="0">
              <a:latin typeface="Bahnschrift Light" panose="020B0502040204020203" pitchFamily="34" charset="0"/>
            </a:endParaRPr>
          </a:p>
          <a:p>
            <a:pPr marL="285750" indent="-285750">
              <a:buFont typeface="Wingdings" panose="05000000000000000000" pitchFamily="2" charset="2"/>
              <a:buChar char="§"/>
            </a:pPr>
            <a:r>
              <a:rPr lang="en-IN" sz="2800" dirty="0">
                <a:latin typeface="Bahnschrift Light" panose="020B0502040204020203" pitchFamily="34" charset="0"/>
              </a:rPr>
              <a:t>Problem Statement</a:t>
            </a:r>
          </a:p>
          <a:p>
            <a:pPr marL="285750" indent="-285750">
              <a:buFont typeface="Wingdings" panose="05000000000000000000" pitchFamily="2" charset="2"/>
              <a:buChar char="§"/>
            </a:pPr>
            <a:r>
              <a:rPr lang="en-IN" sz="2800" dirty="0">
                <a:latin typeface="Bahnschrift Light" panose="020B0502040204020203" pitchFamily="34" charset="0"/>
              </a:rPr>
              <a:t>Proposed System/ Solution</a:t>
            </a:r>
          </a:p>
          <a:p>
            <a:pPr marL="285750" indent="-285750">
              <a:buFont typeface="Wingdings" panose="05000000000000000000" pitchFamily="2" charset="2"/>
              <a:buChar char="§"/>
            </a:pPr>
            <a:r>
              <a:rPr lang="en-IN" sz="2800" dirty="0">
                <a:latin typeface="Bahnschrift Light" panose="020B0502040204020203" pitchFamily="34" charset="0"/>
              </a:rPr>
              <a:t>System Development Approach</a:t>
            </a:r>
          </a:p>
          <a:p>
            <a:pPr marL="285750" indent="-285750">
              <a:buFont typeface="Wingdings" panose="05000000000000000000" pitchFamily="2" charset="2"/>
              <a:buChar char="§"/>
            </a:pPr>
            <a:r>
              <a:rPr lang="en-IN" sz="2800" dirty="0">
                <a:latin typeface="Bahnschrift Light" panose="020B0502040204020203" pitchFamily="34" charset="0"/>
              </a:rPr>
              <a:t>Algorithm and deployment</a:t>
            </a:r>
          </a:p>
          <a:p>
            <a:pPr marL="285750" indent="-285750">
              <a:buFont typeface="Wingdings" panose="05000000000000000000" pitchFamily="2" charset="2"/>
              <a:buChar char="§"/>
            </a:pPr>
            <a:r>
              <a:rPr lang="en-IN" sz="2800" dirty="0">
                <a:latin typeface="Bahnschrift Light" panose="020B0502040204020203" pitchFamily="34" charset="0"/>
              </a:rPr>
              <a:t>Result</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r>
              <a:rPr lang="en-IN" sz="2800" dirty="0">
                <a:latin typeface="Bahnschrift Light" panose="020B0502040204020203" pitchFamily="34" charset="0"/>
              </a:rPr>
              <a:t>Future Scope</a:t>
            </a:r>
          </a:p>
          <a:p>
            <a:pPr marL="285750" indent="-285750">
              <a:buFont typeface="Wingdings" panose="05000000000000000000" pitchFamily="2" charset="2"/>
              <a:buChar char="§"/>
            </a:pPr>
            <a:r>
              <a:rPr lang="en-IN" sz="2800" dirty="0">
                <a:latin typeface="Bahnschrift Light" panose="020B0502040204020203" pitchFamily="34" charset="0"/>
              </a:rPr>
              <a:t>References</a:t>
            </a:r>
          </a:p>
          <a:p>
            <a:pPr marL="285750" indent="-285750">
              <a:buFont typeface="Wingdings" panose="05000000000000000000" pitchFamily="2" charset="2"/>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val="353672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F34C1-F4AF-3CA3-0E57-E89833CD2DB1}"/>
              </a:ext>
            </a:extLst>
          </p:cNvPr>
          <p:cNvSpPr txBox="1"/>
          <p:nvPr/>
        </p:nvSpPr>
        <p:spPr>
          <a:xfrm>
            <a:off x="448235" y="824753"/>
            <a:ext cx="7512423" cy="769441"/>
          </a:xfrm>
          <a:prstGeom prst="rect">
            <a:avLst/>
          </a:prstGeom>
          <a:noFill/>
        </p:spPr>
        <p:txBody>
          <a:bodyPr wrap="square" rtlCol="0">
            <a:spAutoFit/>
          </a:bodyPr>
          <a:lstStyle/>
          <a:p>
            <a:r>
              <a:rPr lang="en-IN" sz="4400" dirty="0">
                <a:latin typeface="Bahnschrift SemiBold" panose="020B0502040204020203" pitchFamily="34" charset="0"/>
              </a:rPr>
              <a:t>PROBLEM STATEMENT</a:t>
            </a:r>
          </a:p>
        </p:txBody>
      </p:sp>
      <p:graphicFrame>
        <p:nvGraphicFramePr>
          <p:cNvPr id="4" name="Table 3">
            <a:extLst>
              <a:ext uri="{FF2B5EF4-FFF2-40B4-BE49-F238E27FC236}">
                <a16:creationId xmlns:a16="http://schemas.microsoft.com/office/drawing/2014/main" id="{1FEE6BCC-65A7-B043-2EBF-955E1E7A7896}"/>
              </a:ext>
            </a:extLst>
          </p:cNvPr>
          <p:cNvGraphicFramePr>
            <a:graphicFrameLocks noGrp="1"/>
          </p:cNvGraphicFramePr>
          <p:nvPr>
            <p:extLst>
              <p:ext uri="{D42A27DB-BD31-4B8C-83A1-F6EECF244321}">
                <p14:modId xmlns:p14="http://schemas.microsoft.com/office/powerpoint/2010/main" val="4230187643"/>
              </p:ext>
            </p:extLst>
          </p:nvPr>
        </p:nvGraphicFramePr>
        <p:xfrm>
          <a:off x="627529" y="2762250"/>
          <a:ext cx="11234271" cy="1760220"/>
        </p:xfrm>
        <a:graphic>
          <a:graphicData uri="http://schemas.openxmlformats.org/drawingml/2006/table">
            <a:tbl>
              <a:tblPr/>
              <a:tblGrid>
                <a:gridCol w="11234271">
                  <a:extLst>
                    <a:ext uri="{9D8B030D-6E8A-4147-A177-3AD203B41FA5}">
                      <a16:colId xmlns:a16="http://schemas.microsoft.com/office/drawing/2014/main" val="1948554331"/>
                    </a:ext>
                  </a:extLst>
                </a:gridCol>
              </a:tblGrid>
              <a:tr h="771525">
                <a:tc>
                  <a:txBody>
                    <a:bodyPr/>
                    <a:lstStyle/>
                    <a:p>
                      <a:pPr algn="just" fontAlgn="b"/>
                      <a:r>
                        <a:rPr lang="en-US" sz="2800" b="0" i="0" u="none" strike="noStrike" dirty="0">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extLst>
                  <a:ext uri="{0D108BD9-81ED-4DB2-BD59-A6C34878D82A}">
                    <a16:rowId xmlns:a16="http://schemas.microsoft.com/office/drawing/2014/main" val="3102441165"/>
                  </a:ext>
                </a:extLst>
              </a:tr>
            </a:tbl>
          </a:graphicData>
        </a:graphic>
      </p:graphicFrame>
    </p:spTree>
    <p:extLst>
      <p:ext uri="{BB962C8B-B14F-4D97-AF65-F5344CB8AC3E}">
        <p14:creationId xmlns:p14="http://schemas.microsoft.com/office/powerpoint/2010/main" val="38298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E65E8-071A-CF37-7627-88DFB04A4220}"/>
              </a:ext>
            </a:extLst>
          </p:cNvPr>
          <p:cNvSpPr txBox="1"/>
          <p:nvPr/>
        </p:nvSpPr>
        <p:spPr>
          <a:xfrm>
            <a:off x="457200" y="887506"/>
            <a:ext cx="4254691" cy="584775"/>
          </a:xfrm>
          <a:prstGeom prst="rect">
            <a:avLst/>
          </a:prstGeom>
          <a:noFill/>
        </p:spPr>
        <p:txBody>
          <a:bodyPr wrap="none" rtlCol="0">
            <a:spAutoFit/>
          </a:bodyPr>
          <a:lstStyle/>
          <a:p>
            <a:r>
              <a:rPr lang="en-IN" sz="3200" dirty="0">
                <a:latin typeface="Bahnschrift SemiBold" panose="020B0502040204020203" pitchFamily="34" charset="0"/>
              </a:rPr>
              <a:t>PROPOSED SOLUTION</a:t>
            </a:r>
          </a:p>
        </p:txBody>
      </p:sp>
      <p:sp>
        <p:nvSpPr>
          <p:cNvPr id="4" name="TextBox 3">
            <a:extLst>
              <a:ext uri="{FF2B5EF4-FFF2-40B4-BE49-F238E27FC236}">
                <a16:creationId xmlns:a16="http://schemas.microsoft.com/office/drawing/2014/main" id="{DD9774CB-2B18-EE2F-39E6-9BADCD444DB3}"/>
              </a:ext>
            </a:extLst>
          </p:cNvPr>
          <p:cNvSpPr txBox="1"/>
          <p:nvPr/>
        </p:nvSpPr>
        <p:spPr>
          <a:xfrm>
            <a:off x="457200" y="2052918"/>
            <a:ext cx="11492753" cy="4093428"/>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Bahnschrift Light" panose="020B0502040204020203" pitchFamily="34" charset="0"/>
              </a:rPr>
              <a:t>Utilizing advanced AI algorithms, our solution will analyse extensive cardiovascular risk prediction data to establish patterns and correlation.</a:t>
            </a:r>
          </a:p>
          <a:p>
            <a:pPr marL="285750" indent="-285750" algn="just">
              <a:buFont typeface="Wingdings" panose="05000000000000000000" pitchFamily="2" charset="2"/>
              <a:buChar char="§"/>
            </a:pPr>
            <a:r>
              <a:rPr lang="en-IN" sz="2000" dirty="0">
                <a:latin typeface="Bahnschrift Light" panose="020B0502040204020203" pitchFamily="34" charset="0"/>
              </a:rPr>
              <a:t>For optimal timing, a predictive model will consider factors such as future coronary heart disease, demographic, behavioural, and medical risk factors.</a:t>
            </a:r>
          </a:p>
          <a:p>
            <a:pPr marL="285750" indent="-285750" algn="just">
              <a:buFont typeface="Wingdings" panose="05000000000000000000" pitchFamily="2" charset="2"/>
              <a:buChar char="§"/>
            </a:pPr>
            <a:r>
              <a:rPr lang="en-IN" sz="2000" dirty="0">
                <a:latin typeface="Bahnschrift Light" panose="020B0502040204020203" pitchFamily="34" charset="0"/>
              </a:rPr>
              <a:t>The ideal prediction will determine through AI analysis, considering the variables like Medical risk and coronary heart disease.</a:t>
            </a:r>
          </a:p>
          <a:p>
            <a:pPr marL="285750" indent="-285750" algn="just">
              <a:buFont typeface="Wingdings" panose="05000000000000000000" pitchFamily="2" charset="2"/>
              <a:buChar char="§"/>
            </a:pPr>
            <a:r>
              <a:rPr lang="en-IN" sz="2000" dirty="0">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r>
              <a:rPr lang="en-IN" sz="2000" dirty="0">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extLst>
      <p:ext uri="{BB962C8B-B14F-4D97-AF65-F5344CB8AC3E}">
        <p14:creationId xmlns:p14="http://schemas.microsoft.com/office/powerpoint/2010/main" val="20167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F596D-26E1-7F6B-0029-2BC34D58DC91}"/>
              </a:ext>
            </a:extLst>
          </p:cNvPr>
          <p:cNvSpPr txBox="1"/>
          <p:nvPr/>
        </p:nvSpPr>
        <p:spPr>
          <a:xfrm>
            <a:off x="430305" y="806825"/>
            <a:ext cx="6329083" cy="707886"/>
          </a:xfrm>
          <a:prstGeom prst="rect">
            <a:avLst/>
          </a:prstGeom>
          <a:noFill/>
        </p:spPr>
        <p:txBody>
          <a:bodyPr wrap="square" rtlCol="0">
            <a:spAutoFit/>
          </a:bodyPr>
          <a:lstStyle/>
          <a:p>
            <a:r>
              <a:rPr lang="en-IN" sz="4000" dirty="0">
                <a:latin typeface="Bahnschrift SemiBold" panose="020B0502040204020203" pitchFamily="34" charset="0"/>
              </a:rPr>
              <a:t>SYSTEM APPROACH</a:t>
            </a:r>
          </a:p>
        </p:txBody>
      </p:sp>
      <p:sp>
        <p:nvSpPr>
          <p:cNvPr id="4" name="TextBox 3">
            <a:extLst>
              <a:ext uri="{FF2B5EF4-FFF2-40B4-BE49-F238E27FC236}">
                <a16:creationId xmlns:a16="http://schemas.microsoft.com/office/drawing/2014/main" id="{DD6FF772-CC16-1602-AAF4-C8CDB8FDECAE}"/>
              </a:ext>
            </a:extLst>
          </p:cNvPr>
          <p:cNvSpPr txBox="1"/>
          <p:nvPr/>
        </p:nvSpPr>
        <p:spPr>
          <a:xfrm>
            <a:off x="430305" y="1936376"/>
            <a:ext cx="11313460" cy="4247317"/>
          </a:xfrm>
          <a:prstGeom prst="rect">
            <a:avLst/>
          </a:prstGeom>
          <a:noFill/>
        </p:spPr>
        <p:txBody>
          <a:bodyPr wrap="square" rtlCol="0">
            <a:spAutoFit/>
          </a:bodyPr>
          <a:lstStyle/>
          <a:p>
            <a:r>
              <a:rPr lang="en-IN" dirty="0">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lang="en-IN" dirty="0">
              <a:latin typeface="Bahnschrift Light" panose="020B0502040204020203" pitchFamily="34" charset="0"/>
            </a:endParaRPr>
          </a:p>
          <a:p>
            <a:r>
              <a:rPr lang="en-IN" b="1" dirty="0">
                <a:latin typeface="Bahnschrift Light" panose="020B0502040204020203" pitchFamily="34" charset="0"/>
              </a:rPr>
              <a:t>SYSYTEM REQUIREMENTS:</a:t>
            </a:r>
          </a:p>
          <a:p>
            <a:endParaRPr lang="en-IN" dirty="0">
              <a:latin typeface="Bahnschrift Light" panose="020B0502040204020203" pitchFamily="34" charset="0"/>
            </a:endParaRPr>
          </a:p>
          <a:p>
            <a:r>
              <a:rPr lang="en-IN" dirty="0">
                <a:latin typeface="Bahnschrift Light" panose="020B0502040204020203" pitchFamily="34" charset="0"/>
              </a:rPr>
              <a:t>1.</a:t>
            </a:r>
            <a:r>
              <a:rPr lang="en-IN" b="1" dirty="0">
                <a:latin typeface="Bahnschrift Light" panose="020B0502040204020203" pitchFamily="34" charset="0"/>
              </a:rPr>
              <a:t>Hardware:</a:t>
            </a:r>
          </a:p>
          <a:p>
            <a:r>
              <a:rPr lang="en-IN" dirty="0">
                <a:latin typeface="Bahnschrift Light" panose="020B0502040204020203" pitchFamily="34" charset="0"/>
              </a:rPr>
              <a:t>   </a:t>
            </a:r>
          </a:p>
          <a:p>
            <a:r>
              <a:rPr lang="en-IN" dirty="0">
                <a:latin typeface="Bahnschrift Light" panose="020B0502040204020203" pitchFamily="34" charset="0"/>
              </a:rPr>
              <a:t>-A computer with efficient processing power, preferable with multiple cores or a GPU for faster training of machine learning models.</a:t>
            </a:r>
          </a:p>
          <a:p>
            <a:r>
              <a:rPr lang="en-IN" dirty="0">
                <a:latin typeface="Bahnschrift Light" panose="020B0502040204020203" pitchFamily="34" charset="0"/>
              </a:rPr>
              <a:t>-Adequate RAM to handle the size of the dataset and computational requirements.</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2. </a:t>
            </a:r>
            <a:r>
              <a:rPr lang="en-IN" b="1" dirty="0">
                <a:latin typeface="Bahnschrift Light" panose="020B0502040204020203" pitchFamily="34" charset="0"/>
              </a:rPr>
              <a:t>Software:</a:t>
            </a:r>
          </a:p>
          <a:p>
            <a:r>
              <a:rPr lang="en-IN" dirty="0">
                <a:latin typeface="Bahnschrift Light" panose="020B0502040204020203" pitchFamily="34" charset="0"/>
              </a:rPr>
              <a:t>    </a:t>
            </a:r>
          </a:p>
          <a:p>
            <a:r>
              <a:rPr lang="en-IN" dirty="0">
                <a:latin typeface="Bahnschrift Light" panose="020B0502040204020203" pitchFamily="34" charset="0"/>
              </a:rPr>
              <a:t>-An operating system compatible with the required machine learning libraries (e.g., Windows, Linux, </a:t>
            </a:r>
            <a:r>
              <a:rPr lang="en-IN" dirty="0" err="1">
                <a:latin typeface="Bahnschrift Light" panose="020B0502040204020203" pitchFamily="34" charset="0"/>
              </a:rPr>
              <a:t>mOS</a:t>
            </a:r>
            <a:r>
              <a:rPr lang="en-IN" dirty="0">
                <a:latin typeface="Bahnschrift Light" panose="020B0502040204020203" pitchFamily="34" charset="0"/>
              </a:rPr>
              <a:t>)</a:t>
            </a:r>
          </a:p>
        </p:txBody>
      </p:sp>
    </p:spTree>
    <p:extLst>
      <p:ext uri="{BB962C8B-B14F-4D97-AF65-F5344CB8AC3E}">
        <p14:creationId xmlns:p14="http://schemas.microsoft.com/office/powerpoint/2010/main" val="19298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D426F-D125-0573-6DCD-469FBD9F5FE3}"/>
              </a:ext>
            </a:extLst>
          </p:cNvPr>
          <p:cNvSpPr txBox="1"/>
          <p:nvPr/>
        </p:nvSpPr>
        <p:spPr>
          <a:xfrm>
            <a:off x="430305" y="806825"/>
            <a:ext cx="8184777" cy="707886"/>
          </a:xfrm>
          <a:prstGeom prst="rect">
            <a:avLst/>
          </a:prstGeom>
          <a:noFill/>
        </p:spPr>
        <p:txBody>
          <a:bodyPr wrap="square" rtlCol="0">
            <a:spAutoFit/>
          </a:bodyPr>
          <a:lstStyle/>
          <a:p>
            <a:r>
              <a:rPr lang="en-IN" sz="4000" dirty="0">
                <a:latin typeface="Bahnschrift SemiBold" panose="020B0502040204020203" pitchFamily="34" charset="0"/>
              </a:rPr>
              <a:t>SYSTEM APPROACH – CONT.</a:t>
            </a:r>
          </a:p>
        </p:txBody>
      </p:sp>
      <p:sp>
        <p:nvSpPr>
          <p:cNvPr id="3" name="TextBox 2">
            <a:extLst>
              <a:ext uri="{FF2B5EF4-FFF2-40B4-BE49-F238E27FC236}">
                <a16:creationId xmlns:a16="http://schemas.microsoft.com/office/drawing/2014/main" id="{10D956A8-566E-2EA6-FDCA-C8D79132C8EB}"/>
              </a:ext>
            </a:extLst>
          </p:cNvPr>
          <p:cNvSpPr txBox="1"/>
          <p:nvPr/>
        </p:nvSpPr>
        <p:spPr>
          <a:xfrm>
            <a:off x="488576" y="1997839"/>
            <a:ext cx="11214847" cy="3477875"/>
          </a:xfrm>
          <a:prstGeom prst="rect">
            <a:avLst/>
          </a:prstGeom>
          <a:noFill/>
        </p:spPr>
        <p:txBody>
          <a:bodyPr wrap="square" rtlCol="0">
            <a:spAutoFit/>
          </a:bodyPr>
          <a:lstStyle/>
          <a:p>
            <a:r>
              <a:rPr lang="en-IN" sz="2000" b="1" dirty="0">
                <a:latin typeface="Bahnschrift Light" panose="020B0502040204020203" pitchFamily="34" charset="0"/>
              </a:rPr>
              <a:t>Library Requirements:</a:t>
            </a:r>
          </a:p>
          <a:p>
            <a:endParaRPr lang="en-IN" sz="2000" dirty="0">
              <a:latin typeface="Bahnschrift Light" panose="020B0502040204020203" pitchFamily="34" charset="0"/>
            </a:endParaRPr>
          </a:p>
          <a:p>
            <a:r>
              <a:rPr lang="en-IN" sz="2000" dirty="0">
                <a:latin typeface="Bahnschrift Light" panose="020B0502040204020203" pitchFamily="34" charset="0"/>
              </a:rPr>
              <a:t>1.</a:t>
            </a:r>
            <a:r>
              <a:rPr lang="en-IN" sz="2000" b="1" dirty="0">
                <a:latin typeface="Bahnschrift Light" panose="020B0502040204020203" pitchFamily="34" charset="0"/>
              </a:rPr>
              <a:t>Data Processing and Analysis:</a:t>
            </a:r>
          </a:p>
          <a:p>
            <a:r>
              <a:rPr lang="en-IN" sz="2000" dirty="0">
                <a:latin typeface="Bahnschrift Light" panose="020B0502040204020203" pitchFamily="34" charset="0"/>
              </a:rPr>
              <a:t>       </a:t>
            </a:r>
          </a:p>
          <a:p>
            <a:r>
              <a:rPr lang="en-IN" sz="2000" dirty="0">
                <a:latin typeface="Bahnschrift Light" panose="020B0502040204020203" pitchFamily="34" charset="0"/>
              </a:rPr>
              <a:t>       -Pandas: For data manipulation and analysis.</a:t>
            </a:r>
          </a:p>
          <a:p>
            <a:r>
              <a:rPr lang="en-IN" sz="2000" dirty="0">
                <a:latin typeface="Bahnschrift Light" panose="020B0502040204020203" pitchFamily="34" charset="0"/>
              </a:rPr>
              <a:t>       -NumPy: For numerical operation on data.</a:t>
            </a:r>
          </a:p>
          <a:p>
            <a:endParaRPr lang="en-IN" sz="2000" dirty="0">
              <a:latin typeface="Bahnschrift Light" panose="020B0502040204020203" pitchFamily="34" charset="0"/>
            </a:endParaRPr>
          </a:p>
          <a:p>
            <a:r>
              <a:rPr lang="en-IN" sz="2000" dirty="0">
                <a:latin typeface="Bahnschrift Light" panose="020B0502040204020203" pitchFamily="34" charset="0"/>
              </a:rPr>
              <a:t>2. </a:t>
            </a:r>
            <a:r>
              <a:rPr lang="en-IN" sz="2000" b="1" dirty="0">
                <a:latin typeface="Bahnschrift Light" panose="020B0502040204020203" pitchFamily="34" charset="0"/>
              </a:rPr>
              <a:t>Data Visualisation:</a:t>
            </a:r>
          </a:p>
          <a:p>
            <a:r>
              <a:rPr lang="en-IN" sz="2000" dirty="0">
                <a:latin typeface="Bahnschrift Light" panose="020B0502040204020203" pitchFamily="34" charset="0"/>
              </a:rPr>
              <a:t>        </a:t>
            </a:r>
          </a:p>
          <a:p>
            <a:r>
              <a:rPr lang="en-IN" sz="2000" dirty="0">
                <a:latin typeface="Bahnschrift Light" panose="020B0502040204020203" pitchFamily="34" charset="0"/>
              </a:rPr>
              <a:t>        -Matplotlib and seaborn: For creating visualisation to understand data patterns.</a:t>
            </a:r>
          </a:p>
          <a:p>
            <a:r>
              <a:rPr lang="en-IN" sz="2000" dirty="0">
                <a:latin typeface="Bahnschrift Light" panose="020B0502040204020203" pitchFamily="34" charset="0"/>
              </a:rPr>
              <a:t>        -</a:t>
            </a:r>
            <a:r>
              <a:rPr lang="en-IN" sz="2000" dirty="0" err="1">
                <a:latin typeface="Bahnschrift Light" panose="020B0502040204020203" pitchFamily="34" charset="0"/>
              </a:rPr>
              <a:t>Plotly</a:t>
            </a:r>
            <a:r>
              <a:rPr lang="en-IN" sz="2000" dirty="0">
                <a:latin typeface="Bahnschrift Light" panose="020B0502040204020203" pitchFamily="34" charset="0"/>
              </a:rPr>
              <a:t> or </a:t>
            </a:r>
            <a:r>
              <a:rPr lang="en-IN" sz="2000" dirty="0" err="1">
                <a:latin typeface="Bahnschrift Light" panose="020B0502040204020203" pitchFamily="34" charset="0"/>
              </a:rPr>
              <a:t>Bokeh:Interactive</a:t>
            </a:r>
            <a:r>
              <a:rPr lang="en-IN" sz="2000" dirty="0">
                <a:latin typeface="Bahnschrift Light" panose="020B0502040204020203" pitchFamily="34" charset="0"/>
              </a:rPr>
              <a:t> visualisation libraries for more complex visualisation.</a:t>
            </a:r>
          </a:p>
        </p:txBody>
      </p:sp>
    </p:spTree>
    <p:extLst>
      <p:ext uri="{BB962C8B-B14F-4D97-AF65-F5344CB8AC3E}">
        <p14:creationId xmlns:p14="http://schemas.microsoft.com/office/powerpoint/2010/main" val="10215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FD63D-AC81-48AB-473A-9751DB9E714B}"/>
              </a:ext>
            </a:extLst>
          </p:cNvPr>
          <p:cNvSpPr txBox="1"/>
          <p:nvPr/>
        </p:nvSpPr>
        <p:spPr>
          <a:xfrm>
            <a:off x="475130" y="833719"/>
            <a:ext cx="9529482" cy="5232202"/>
          </a:xfrm>
          <a:prstGeom prst="rect">
            <a:avLst/>
          </a:prstGeom>
          <a:noFill/>
        </p:spPr>
        <p:txBody>
          <a:bodyPr wrap="square" rtlCol="0">
            <a:spAutoFit/>
          </a:bodyPr>
          <a:lstStyle/>
          <a:p>
            <a:r>
              <a:rPr lang="en-IN" sz="4000" dirty="0">
                <a:latin typeface="Bahnschrift SemiBold" panose="020B0502040204020203" pitchFamily="34" charset="0"/>
              </a:rPr>
              <a:t>ALGORITHM AND DEPLOYMENT</a:t>
            </a:r>
          </a:p>
          <a:p>
            <a:r>
              <a:rPr lang="en-IN" dirty="0"/>
              <a:t>                                                              </a:t>
            </a:r>
          </a:p>
          <a:p>
            <a:r>
              <a:rPr lang="en-IN" sz="2400" b="1" dirty="0">
                <a:latin typeface="Bahnschrift Light" panose="020B0502040204020203" pitchFamily="34" charset="0"/>
              </a:rPr>
              <a:t>Algorithm selection</a:t>
            </a:r>
          </a:p>
          <a:p>
            <a:endParaRPr lang="en-IN" dirty="0">
              <a:latin typeface="Bahnschrift SemiBold" panose="020B0502040204020203" pitchFamily="34" charset="0"/>
            </a:endParaRPr>
          </a:p>
          <a:p>
            <a:r>
              <a:rPr lang="en-IN" dirty="0">
                <a:latin typeface="Bahnschrift SemiBold" panose="020B0502040204020203" pitchFamily="34" charset="0"/>
              </a:rPr>
              <a:t>Data Exploration:</a:t>
            </a:r>
          </a:p>
          <a:p>
            <a:pPr marL="285750" indent="-285750">
              <a:buFont typeface="Wingdings" panose="05000000000000000000" pitchFamily="2" charset="2"/>
              <a:buChar char="§"/>
            </a:pPr>
            <a:r>
              <a:rPr lang="en-IN" dirty="0">
                <a:latin typeface="Bahnschrift Light" panose="020B0502040204020203" pitchFamily="34" charset="0"/>
              </a:rPr>
              <a:t>Explore the cardiovascular risk dataset’s structure, features, target variables.</a:t>
            </a:r>
          </a:p>
          <a:p>
            <a:pPr marL="285750" indent="-285750">
              <a:buFont typeface="Wingdings" panose="05000000000000000000" pitchFamily="2" charset="2"/>
              <a:buChar char="§"/>
            </a:pPr>
            <a:r>
              <a:rPr lang="en-IN" dirty="0">
                <a:latin typeface="Bahnschrift Light" panose="020B0502040204020203" pitchFamily="34" charset="0"/>
              </a:rPr>
              <a:t>Identify potential patterns, correlation and outliers.</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Problem Formulation:</a:t>
            </a:r>
            <a:r>
              <a:rPr lang="en-IN" dirty="0">
                <a:latin typeface="Bahnschrift Light" panose="020B0502040204020203" pitchFamily="34" charset="0"/>
              </a:rPr>
              <a:t> </a:t>
            </a:r>
          </a:p>
          <a:p>
            <a:pPr marL="285750" indent="-285750">
              <a:buFont typeface="Wingdings" panose="05000000000000000000" pitchFamily="2" charset="2"/>
              <a:buChar char="§"/>
            </a:pPr>
            <a:r>
              <a:rPr lang="en-IN" dirty="0">
                <a:latin typeface="Bahnschrift Light" panose="020B0502040204020203" pitchFamily="34" charset="0"/>
              </a:rPr>
              <a:t>Define the problem: Predict optimal cardiovascular heart disease.</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Algorithm Selection:</a:t>
            </a:r>
          </a:p>
          <a:p>
            <a:pPr marL="285750" indent="-285750">
              <a:buFont typeface="Wingdings" panose="05000000000000000000" pitchFamily="2" charset="2"/>
              <a:buChar char="§"/>
            </a:pPr>
            <a:r>
              <a:rPr lang="en-IN" dirty="0">
                <a:latin typeface="Bahnschrift Light" panose="020B0502040204020203" pitchFamily="34" charset="0"/>
              </a:rPr>
              <a:t>Regression tasks (e.g., predicting daily rates):</a:t>
            </a:r>
          </a:p>
          <a:p>
            <a:pPr marL="285750" indent="-285750">
              <a:buFont typeface="Wingdings" panose="05000000000000000000" pitchFamily="2" charset="2"/>
              <a:buChar char="§"/>
            </a:pPr>
            <a:r>
              <a:rPr lang="en-IN" dirty="0">
                <a:latin typeface="Bahnschrift Light" panose="020B0502040204020203" pitchFamily="34" charset="0"/>
              </a:rPr>
              <a:t>Consider linear regression, decision tree, or ensemble methods (</a:t>
            </a:r>
            <a:r>
              <a:rPr lang="en-IN" dirty="0" err="1">
                <a:latin typeface="Bahnschrift Light" panose="020B0502040204020203" pitchFamily="34" charset="0"/>
              </a:rPr>
              <a:t>XGBoost</a:t>
            </a:r>
            <a:r>
              <a:rPr lang="en-IN" dirty="0">
                <a:latin typeface="Bahnschrift Light" panose="020B0502040204020203" pitchFamily="34" charset="0"/>
              </a:rPr>
              <a:t>, </a:t>
            </a:r>
            <a:r>
              <a:rPr lang="en-IN" dirty="0" err="1">
                <a:latin typeface="Bahnschrift Light" panose="020B0502040204020203" pitchFamily="34" charset="0"/>
              </a:rPr>
              <a:t>LightGBM</a:t>
            </a:r>
            <a:r>
              <a:rPr lang="en-IN" dirty="0">
                <a:latin typeface="Bahnschrift Light" panose="020B0502040204020203" pitchFamily="34" charset="0"/>
              </a:rPr>
              <a:t>).</a:t>
            </a:r>
          </a:p>
          <a:p>
            <a:pPr marL="285750" indent="-285750">
              <a:buFont typeface="Wingdings" panose="05000000000000000000" pitchFamily="2" charset="2"/>
              <a:buChar char="§"/>
            </a:pPr>
            <a:r>
              <a:rPr lang="en-IN" dirty="0">
                <a:latin typeface="Bahnschrift Light" panose="020B0502040204020203" pitchFamily="34" charset="0"/>
              </a:rPr>
              <a:t>Classification tasks(e.g., predicting special requests):</a:t>
            </a:r>
          </a:p>
          <a:p>
            <a:pPr marL="285750" indent="-285750">
              <a:buFont typeface="Wingdings" panose="05000000000000000000" pitchFamily="2" charset="2"/>
              <a:buChar char="§"/>
            </a:pPr>
            <a:r>
              <a:rPr lang="en-IN" dirty="0">
                <a:latin typeface="Bahnschrift Light" panose="020B0502040204020203" pitchFamily="34" charset="0"/>
              </a:rPr>
              <a:t>Consider logistics regression, decision trees, or random forests. </a:t>
            </a:r>
          </a:p>
          <a:p>
            <a:pPr marL="285750" indent="-285750">
              <a:buFont typeface="Wingdings" panose="05000000000000000000" pitchFamily="2" charset="2"/>
              <a:buChar char="§"/>
            </a:pPr>
            <a:endParaRPr lang="en-IN" dirty="0">
              <a:latin typeface="Bahnschrift Light" panose="020B0502040204020203" pitchFamily="34" charset="0"/>
            </a:endParaRPr>
          </a:p>
        </p:txBody>
      </p:sp>
    </p:spTree>
    <p:extLst>
      <p:ext uri="{BB962C8B-B14F-4D97-AF65-F5344CB8AC3E}">
        <p14:creationId xmlns:p14="http://schemas.microsoft.com/office/powerpoint/2010/main" val="39351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499CD-09FF-FF01-DD24-4E2863C021BC}"/>
              </a:ext>
            </a:extLst>
          </p:cNvPr>
          <p:cNvSpPr txBox="1"/>
          <p:nvPr/>
        </p:nvSpPr>
        <p:spPr>
          <a:xfrm>
            <a:off x="546846" y="931440"/>
            <a:ext cx="9888071"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5" name="TextBox 4">
            <a:extLst>
              <a:ext uri="{FF2B5EF4-FFF2-40B4-BE49-F238E27FC236}">
                <a16:creationId xmlns:a16="http://schemas.microsoft.com/office/drawing/2014/main" id="{81D4F4B6-2C42-1C81-6396-646561955A40}"/>
              </a:ext>
            </a:extLst>
          </p:cNvPr>
          <p:cNvSpPr txBox="1"/>
          <p:nvPr/>
        </p:nvSpPr>
        <p:spPr>
          <a:xfrm flipH="1">
            <a:off x="546846" y="2124635"/>
            <a:ext cx="11080378" cy="3477875"/>
          </a:xfrm>
          <a:prstGeom prst="rect">
            <a:avLst/>
          </a:prstGeom>
          <a:noFill/>
        </p:spPr>
        <p:txBody>
          <a:bodyPr wrap="square" rtlCol="0">
            <a:spAutoFit/>
          </a:bodyPr>
          <a:lstStyle/>
          <a:p>
            <a:pPr algn="just"/>
            <a:r>
              <a:rPr lang="en-IN" sz="2000" dirty="0">
                <a:latin typeface="Bahnschrift SemiBold" panose="020B0502040204020203" pitchFamily="34" charset="0"/>
              </a:rPr>
              <a:t>Data Input:</a:t>
            </a:r>
          </a:p>
          <a:p>
            <a:pPr marL="285750" indent="-285750" algn="just">
              <a:buFont typeface="Wingdings" panose="05000000000000000000" pitchFamily="2" charset="2"/>
              <a:buChar char="§"/>
            </a:pPr>
            <a:r>
              <a:rPr lang="en-IN" sz="2000" dirty="0">
                <a:latin typeface="Bahnschrift Light" panose="020B0502040204020203" pitchFamily="34" charset="0"/>
              </a:rPr>
              <a:t>Gather historical Cardiovascular risk prediction, including information on diabetes, arthritis, exercise, skin cancer and regular checkup.</a:t>
            </a:r>
          </a:p>
          <a:p>
            <a:pPr algn="just"/>
            <a:endParaRPr lang="en-IN" sz="2000" dirty="0"/>
          </a:p>
          <a:p>
            <a:pPr algn="just"/>
            <a:r>
              <a:rPr lang="en-IN" sz="2000" dirty="0">
                <a:latin typeface="Bahnschrift SemiBold" panose="020B0502040204020203" pitchFamily="34" charset="0"/>
              </a:rPr>
              <a:t>Data Cleaning:</a:t>
            </a:r>
          </a:p>
          <a:p>
            <a:pPr marL="285750" indent="-285750" algn="just">
              <a:buFont typeface="Wingdings" panose="05000000000000000000" pitchFamily="2" charset="2"/>
              <a:buChar char="§"/>
            </a:pPr>
            <a:r>
              <a:rPr lang="en-IN" sz="2000" dirty="0">
                <a:latin typeface="Bahnschrift Light" panose="020B0502040204020203" pitchFamily="34" charset="0"/>
              </a:rPr>
              <a:t>Handle missing values, outliers, and any inconsistencies in the dataset.</a:t>
            </a:r>
          </a:p>
          <a:p>
            <a:pPr marL="285750" indent="-285750" algn="just">
              <a:buFont typeface="Wingdings" panose="05000000000000000000" pitchFamily="2" charset="2"/>
              <a:buChar char="§"/>
            </a:pPr>
            <a:r>
              <a:rPr lang="en-IN" sz="2000" dirty="0">
                <a:latin typeface="Bahnschrift Light" panose="020B0502040204020203" pitchFamily="34" charset="0"/>
              </a:rPr>
              <a:t>Convert categories variables into numerical representations through encoding techniques.</a:t>
            </a:r>
          </a:p>
          <a:p>
            <a:pPr algn="just"/>
            <a:endParaRPr lang="en-IN" sz="2000" dirty="0"/>
          </a:p>
          <a:p>
            <a:pPr algn="just"/>
            <a:r>
              <a:rPr lang="en-IN" sz="2000" dirty="0">
                <a:latin typeface="Bahnschrift SemiBold" panose="020B0502040204020203" pitchFamily="34" charset="0"/>
              </a:rPr>
              <a:t>Feature Engineering:</a:t>
            </a:r>
          </a:p>
          <a:p>
            <a:pPr marL="285750" indent="-285750" algn="just">
              <a:buFont typeface="Wingdings" panose="05000000000000000000" pitchFamily="2" charset="2"/>
              <a:buChar char="§"/>
            </a:pPr>
            <a:r>
              <a:rPr lang="en-IN" sz="2000" dirty="0">
                <a:latin typeface="Bahnschrift Light" panose="020B0502040204020203" pitchFamily="34" charset="0"/>
              </a:rPr>
              <a:t>Create new features or modify existing ones based on domain knowledge.</a:t>
            </a:r>
          </a:p>
          <a:p>
            <a:pPr marL="285750" indent="-285750" algn="just">
              <a:buFont typeface="Wingdings" panose="05000000000000000000" pitchFamily="2" charset="2"/>
              <a:buChar char="§"/>
            </a:pPr>
            <a:r>
              <a:rPr lang="en-IN" sz="2000" dirty="0">
                <a:latin typeface="Bahnschrift Light" panose="020B0502040204020203" pitchFamily="34" charset="0"/>
              </a:rPr>
              <a:t>Extract meaningful information from data variables, such as day-of- week or month.</a:t>
            </a:r>
          </a:p>
        </p:txBody>
      </p:sp>
    </p:spTree>
    <p:extLst>
      <p:ext uri="{BB962C8B-B14F-4D97-AF65-F5344CB8AC3E}">
        <p14:creationId xmlns:p14="http://schemas.microsoft.com/office/powerpoint/2010/main" val="313457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E7038-8230-3601-0BDC-5DF6199C3F27}"/>
              </a:ext>
            </a:extLst>
          </p:cNvPr>
          <p:cNvSpPr txBox="1"/>
          <p:nvPr/>
        </p:nvSpPr>
        <p:spPr>
          <a:xfrm>
            <a:off x="457199" y="841793"/>
            <a:ext cx="9565342"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D54E9E99-430D-72E6-B97A-21F5AE3E18DF}"/>
              </a:ext>
            </a:extLst>
          </p:cNvPr>
          <p:cNvSpPr txBox="1"/>
          <p:nvPr/>
        </p:nvSpPr>
        <p:spPr>
          <a:xfrm>
            <a:off x="681317" y="1649506"/>
            <a:ext cx="10829365" cy="5016758"/>
          </a:xfrm>
          <a:prstGeom prst="rect">
            <a:avLst/>
          </a:prstGeom>
          <a:noFill/>
        </p:spPr>
        <p:txBody>
          <a:bodyPr wrap="square" rtlCol="0">
            <a:spAutoFit/>
          </a:bodyPr>
          <a:lstStyle/>
          <a:p>
            <a:pPr algn="just"/>
            <a:r>
              <a:rPr lang="en-IN" sz="2000" dirty="0">
                <a:latin typeface="Bahnschrift SemiBold" panose="020B0502040204020203" pitchFamily="34" charset="0"/>
              </a:rPr>
              <a:t>                                                            Training Process:</a:t>
            </a:r>
          </a:p>
          <a:p>
            <a:pPr algn="just"/>
            <a:endParaRPr lang="en-IN" sz="2000" dirty="0"/>
          </a:p>
          <a:p>
            <a:pPr algn="just"/>
            <a:r>
              <a:rPr lang="en-IN" sz="2000" dirty="0">
                <a:latin typeface="Bahnschrift SemiBold" panose="020B0502040204020203" pitchFamily="34" charset="0"/>
              </a:rPr>
              <a:t>Data Splitting:</a:t>
            </a:r>
          </a:p>
          <a:p>
            <a:pPr marL="285750" indent="-285750" algn="just">
              <a:buFont typeface="Wingdings" panose="05000000000000000000" pitchFamily="2" charset="2"/>
              <a:buChar char="§"/>
            </a:pPr>
            <a:r>
              <a:rPr lang="en-IN" sz="2000" dirty="0">
                <a:latin typeface="Bahnschrift Light" panose="020B0502040204020203" pitchFamily="34" charset="0"/>
              </a:rPr>
              <a:t>Divide the dataset into training and testing sets to evaluate the model’s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Feature Scaling:</a:t>
            </a:r>
          </a:p>
          <a:p>
            <a:pPr marL="285750" indent="-285750" algn="just">
              <a:buFont typeface="Wingdings" panose="05000000000000000000" pitchFamily="2" charset="2"/>
              <a:buChar char="§"/>
            </a:pPr>
            <a:r>
              <a:rPr lang="en-IN" sz="2000" dirty="0">
                <a:latin typeface="Bahnschrift Light" panose="020B0502040204020203" pitchFamily="34" charset="0"/>
              </a:rPr>
              <a:t>Standardize or normalize numerical features to ensure they have a consistent scale.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Training:</a:t>
            </a:r>
          </a:p>
          <a:p>
            <a:pPr marL="285750" indent="-285750" algn="just">
              <a:buFont typeface="Wingdings" panose="05000000000000000000" pitchFamily="2" charset="2"/>
              <a:buChar char="§"/>
            </a:pPr>
            <a:r>
              <a:rPr lang="en-IN" sz="2000" dirty="0">
                <a:latin typeface="Bahnschrift Light" panose="020B0502040204020203" pitchFamily="34" charset="0"/>
              </a:rPr>
              <a:t>Use the selected algorithm to train the model on the training dataset.</a:t>
            </a:r>
          </a:p>
          <a:p>
            <a:pPr marL="285750" indent="-285750" algn="just">
              <a:buFont typeface="Wingdings" panose="05000000000000000000" pitchFamily="2" charset="2"/>
              <a:buChar char="§"/>
            </a:pPr>
            <a:r>
              <a:rPr lang="en-IN" sz="2000" dirty="0">
                <a:latin typeface="Bahnschrift Light" panose="020B0502040204020203" pitchFamily="34" charset="0"/>
              </a:rPr>
              <a:t>Adjust hyperparameters to optimize model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Evaluation:</a:t>
            </a:r>
          </a:p>
          <a:p>
            <a:pPr marL="285750" indent="-285750" algn="just">
              <a:buFont typeface="Wingdings" panose="05000000000000000000" pitchFamily="2" charset="2"/>
              <a:buChar char="§"/>
            </a:pPr>
            <a:r>
              <a:rPr lang="en-IN" sz="2000" dirty="0">
                <a:latin typeface="Bahnschrift Light" panose="020B0502040204020203" pitchFamily="34" charset="0"/>
              </a:rPr>
              <a:t>Evaluate the model on the testing dataset using appropriate metrics (e.g., Mean Squared Error for regression, accuracy, precision, recall for classification.</a:t>
            </a:r>
          </a:p>
          <a:p>
            <a:pPr marL="285750" indent="-285750" algn="just">
              <a:buFont typeface="Wingdings" panose="05000000000000000000" pitchFamily="2" charset="2"/>
              <a:buChar char="§"/>
            </a:pPr>
            <a:r>
              <a:rPr lang="en-IN" sz="2000" dirty="0">
                <a:latin typeface="Bahnschrift Light" panose="020B0502040204020203" pitchFamily="34" charset="0"/>
              </a:rPr>
              <a:t>Fine-tune the model if necessary. </a:t>
            </a:r>
          </a:p>
        </p:txBody>
      </p:sp>
    </p:spTree>
    <p:extLst>
      <p:ext uri="{BB962C8B-B14F-4D97-AF65-F5344CB8AC3E}">
        <p14:creationId xmlns:p14="http://schemas.microsoft.com/office/powerpoint/2010/main" val="1717839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299</TotalTime>
  <Words>1005</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Bahnschrift Light</vt:lpstr>
      <vt:lpstr>Bahnschrift SemiBold</vt:lpstr>
      <vt:lpstr>Calibri</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kanish goudam</dc:creator>
  <cp:lastModifiedBy>Bhuvaneshwari Murugavel</cp:lastModifiedBy>
  <cp:revision>4</cp:revision>
  <dcterms:created xsi:type="dcterms:W3CDTF">2024-04-04T13:19:24Z</dcterms:created>
  <dcterms:modified xsi:type="dcterms:W3CDTF">2024-04-24T17:43:44Z</dcterms:modified>
</cp:coreProperties>
</file>