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2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2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2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2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07"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08"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1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12"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1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1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1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17"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3" name=""/>
        <p:cNvGrpSpPr/>
        <p:nvPr/>
      </p:nvGrpSpPr>
      <p:grpSpPr>
        <a:xfrm>
          <a:off x="0" y="0"/>
          <a:ext cx="0" cy="0"/>
          <a:chOff x="0" y="0"/>
          <a:chExt cx="0" cy="0"/>
        </a:xfrm>
      </p:grpSpPr>
      <p:sp>
        <p:nvSpPr>
          <p:cNvPr id="104861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20"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1821375" y="1567813"/>
            <a:ext cx="8549251" cy="1080135"/>
          </a:xfrm>
          <a:prstGeom prst="rect"/>
        </p:spPr>
        <p:txBody>
          <a:bodyPr bIns="0" lIns="0" rIns="0" rtlCol="0" tIns="13335" vert="horz" wrap="square">
            <a:spAutoFit/>
          </a:bodyPr>
          <a:p>
            <a:pPr marL="12700">
              <a:lnSpc>
                <a:spcPct val="100000"/>
              </a:lnSpc>
              <a:spcBef>
                <a:spcPts val="105"/>
              </a:spcBef>
            </a:pPr>
            <a:r>
              <a:rPr sz="3600">
                <a:latin typeface="Arial"/>
                <a:cs typeface="Arial"/>
              </a:rPr>
              <a:t>Predictive Modeling of Ovarian Cancer Subtypes using Gene Expression Data</a:t>
            </a:r>
            <a:endParaRPr sz="3600">
              <a:latin typeface="Arial"/>
              <a:cs typeface="Arial"/>
            </a:endParaRPr>
          </a:p>
        </p:txBody>
      </p:sp>
      <p:sp>
        <p:nvSpPr>
          <p:cNvPr id="1048590"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a:t>
            </a:r>
            <a:r>
              <a:rPr dirty="0" sz="3200" spc="20">
                <a:solidFill>
                  <a:srgbClr val="1382AC"/>
                </a:solidFill>
              </a:rPr>
              <a:t>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1" name="object 4"/>
          <p:cNvSpPr txBox="1"/>
          <p:nvPr/>
        </p:nvSpPr>
        <p:spPr>
          <a:xfrm>
            <a:off x="447675" y="3086100"/>
            <a:ext cx="11296650" cy="2748915"/>
          </a:xfrm>
          <a:prstGeom prst="rect"/>
          <a:solidFill>
            <a:srgbClr val="465258"/>
          </a:solidFill>
        </p:spPr>
        <p:txBody>
          <a:bodyPr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sz="2000">
              <a:latin typeface="Arial"/>
              <a:cs typeface="Arial"/>
            </a:endParaRPr>
          </a:p>
          <a:p>
            <a:pPr marL="2763520">
              <a:lnSpc>
                <a:spcPct val="100000"/>
              </a:lnSpc>
            </a:pPr>
            <a:r>
              <a:rPr b="1" dirty="0" sz="2000" spc="10">
                <a:solidFill>
                  <a:srgbClr val="1382AC"/>
                </a:solidFill>
                <a:latin typeface="Arial"/>
                <a:cs typeface="Arial"/>
              </a:rPr>
              <a:t>1.</a:t>
            </a:r>
            <a:r>
              <a:rPr b="1" dirty="0" sz="2000" spc="-75">
                <a:solidFill>
                  <a:srgbClr val="1382AC"/>
                </a:solidFill>
                <a:latin typeface="Arial"/>
                <a:cs typeface="Arial"/>
              </a:rPr>
              <a:t> </a:t>
            </a:r>
            <a:r>
              <a:rPr b="1" dirty="0" sz="2000" spc="10">
                <a:solidFill>
                  <a:srgbClr val="1382AC"/>
                </a:solidFill>
                <a:latin typeface="Arial"/>
                <a:cs typeface="Arial"/>
              </a:rPr>
              <a:t>S</a:t>
            </a:r>
            <a:r>
              <a:rPr b="1" dirty="0" sz="2000" lang="en-US" spc="10">
                <a:solidFill>
                  <a:srgbClr val="1382AC"/>
                </a:solidFill>
                <a:latin typeface="Arial"/>
                <a:cs typeface="Arial"/>
              </a:rPr>
              <a:t>T</a:t>
            </a:r>
            <a:r>
              <a:rPr b="1" dirty="0" sz="2000" lang="en-US" spc="10">
                <a:solidFill>
                  <a:srgbClr val="1382AC"/>
                </a:solidFill>
                <a:latin typeface="Arial"/>
                <a:cs typeface="Arial"/>
              </a:rPr>
              <a:t>U</a:t>
            </a:r>
            <a:r>
              <a:rPr b="1" dirty="0" sz="2000" lang="en-US" spc="10">
                <a:solidFill>
                  <a:srgbClr val="1382AC"/>
                </a:solidFill>
                <a:latin typeface="Arial"/>
                <a:cs typeface="Arial"/>
              </a:rPr>
              <a:t>D</a:t>
            </a:r>
            <a:r>
              <a:rPr b="1" dirty="0" sz="2000" lang="en-US" spc="10">
                <a:solidFill>
                  <a:srgbClr val="1382AC"/>
                </a:solidFill>
                <a:latin typeface="Arial"/>
                <a:cs typeface="Arial"/>
              </a:rPr>
              <a:t>E</a:t>
            </a:r>
            <a:r>
              <a:rPr b="1" dirty="0" sz="2000" lang="en-US" spc="10">
                <a:solidFill>
                  <a:srgbClr val="1382AC"/>
                </a:solidFill>
                <a:latin typeface="Arial"/>
                <a:cs typeface="Arial"/>
              </a:rPr>
              <a:t>N</a:t>
            </a:r>
            <a:r>
              <a:rPr b="1" dirty="0" sz="2000" lang="en-US" spc="10">
                <a:solidFill>
                  <a:srgbClr val="1382AC"/>
                </a:solidFill>
                <a:latin typeface="Arial"/>
                <a:cs typeface="Arial"/>
              </a:rPr>
              <a:t>T</a:t>
            </a:r>
            <a:r>
              <a:rPr b="1" dirty="0" sz="2000" lang="en-US" spc="10">
                <a:solidFill>
                  <a:srgbClr val="1382AC"/>
                </a:solidFill>
                <a:latin typeface="Arial"/>
                <a:cs typeface="Arial"/>
              </a:rPr>
              <a:t> </a:t>
            </a:r>
            <a:r>
              <a:rPr b="1" dirty="0" sz="2000" lang="en-US" spc="10">
                <a:solidFill>
                  <a:srgbClr val="1382AC"/>
                </a:solidFill>
                <a:latin typeface="Arial"/>
                <a:cs typeface="Arial"/>
              </a:rPr>
              <a:t>N</a:t>
            </a:r>
            <a:r>
              <a:rPr b="1" dirty="0" sz="2000" lang="en-US" spc="10">
                <a:solidFill>
                  <a:srgbClr val="1382AC"/>
                </a:solidFill>
                <a:latin typeface="Arial"/>
                <a:cs typeface="Arial"/>
              </a:rPr>
              <a:t>A</a:t>
            </a:r>
            <a:r>
              <a:rPr b="1" dirty="0" sz="2000" lang="en-US" spc="10">
                <a:solidFill>
                  <a:srgbClr val="1382AC"/>
                </a:solidFill>
                <a:latin typeface="Arial"/>
                <a:cs typeface="Arial"/>
              </a:rPr>
              <a:t>M</a:t>
            </a:r>
            <a:r>
              <a:rPr b="1" dirty="0" sz="2000" lang="en-US" spc="10">
                <a:solidFill>
                  <a:srgbClr val="1382AC"/>
                </a:solidFill>
                <a:latin typeface="Arial"/>
                <a:cs typeface="Arial"/>
              </a:rPr>
              <a:t>E</a:t>
            </a:r>
            <a:r>
              <a:rPr b="1" dirty="0" sz="2000" lang="en-US" spc="10">
                <a:solidFill>
                  <a:srgbClr val="1382AC"/>
                </a:solidFill>
                <a:latin typeface="Arial"/>
                <a:cs typeface="Arial"/>
              </a:rPr>
              <a:t> </a:t>
            </a:r>
            <a:r>
              <a:rPr b="1" dirty="0" sz="2000" lang="en-US" spc="10">
                <a:solidFill>
                  <a:srgbClr val="1382AC"/>
                </a:solidFill>
                <a:latin typeface="Arial"/>
                <a:cs typeface="Arial"/>
              </a:rPr>
              <a:t>:</a:t>
            </a:r>
            <a:r>
              <a:rPr b="1" dirty="0" sz="2000" lang="en-US" spc="10">
                <a:solidFill>
                  <a:srgbClr val="1382AC"/>
                </a:solidFill>
                <a:latin typeface="Arial"/>
                <a:cs typeface="Arial"/>
              </a:rPr>
              <a:t> </a:t>
            </a:r>
            <a:r>
              <a:rPr b="1" dirty="0" sz="2000" lang="en-US" spc="10">
                <a:solidFill>
                  <a:srgbClr val="1382AC"/>
                </a:solidFill>
                <a:latin typeface="Arial"/>
                <a:cs typeface="Arial"/>
              </a:rPr>
              <a:t>A</a:t>
            </a:r>
            <a:r>
              <a:rPr b="1" dirty="0" sz="2000" lang="en-US" spc="10">
                <a:solidFill>
                  <a:srgbClr val="1382AC"/>
                </a:solidFill>
                <a:latin typeface="Arial"/>
                <a:cs typeface="Arial"/>
              </a:rPr>
              <a:t>D</a:t>
            </a:r>
            <a:r>
              <a:rPr b="1" dirty="0" sz="2000" lang="en-US" spc="10">
                <a:solidFill>
                  <a:srgbClr val="1382AC"/>
                </a:solidFill>
                <a:latin typeface="Arial"/>
                <a:cs typeface="Arial"/>
              </a:rPr>
              <a:t>H</a:t>
            </a:r>
            <a:r>
              <a:rPr b="1" dirty="0" sz="2000" lang="en-US" spc="10">
                <a:solidFill>
                  <a:srgbClr val="1382AC"/>
                </a:solidFill>
                <a:latin typeface="Arial"/>
                <a:cs typeface="Arial"/>
              </a:rPr>
              <a:t>I</a:t>
            </a:r>
            <a:r>
              <a:rPr b="1" dirty="0" sz="2000" lang="en-US" spc="10">
                <a:solidFill>
                  <a:srgbClr val="1382AC"/>
                </a:solidFill>
                <a:latin typeface="Arial"/>
                <a:cs typeface="Arial"/>
              </a:rPr>
              <a:t>L</a:t>
            </a:r>
            <a:r>
              <a:rPr b="1" dirty="0" sz="2000" lang="en-US" spc="10">
                <a:solidFill>
                  <a:srgbClr val="1382AC"/>
                </a:solidFill>
                <a:latin typeface="Arial"/>
                <a:cs typeface="Arial"/>
              </a:rPr>
              <a:t>A</a:t>
            </a:r>
            <a:r>
              <a:rPr b="1" dirty="0" sz="2000" lang="en-US" spc="10">
                <a:solidFill>
                  <a:srgbClr val="1382AC"/>
                </a:solidFill>
                <a:latin typeface="Arial"/>
                <a:cs typeface="Arial"/>
              </a:rPr>
              <a:t>K</a:t>
            </a:r>
            <a:r>
              <a:rPr b="1" dirty="0" sz="2000" lang="en-US" spc="10">
                <a:solidFill>
                  <a:srgbClr val="1382AC"/>
                </a:solidFill>
                <a:latin typeface="Arial"/>
                <a:cs typeface="Arial"/>
              </a:rPr>
              <a:t>S</a:t>
            </a:r>
            <a:r>
              <a:rPr b="1" dirty="0" sz="2000" lang="en-US" spc="10">
                <a:solidFill>
                  <a:srgbClr val="1382AC"/>
                </a:solidFill>
                <a:latin typeface="Arial"/>
                <a:cs typeface="Arial"/>
              </a:rPr>
              <a:t>H</a:t>
            </a:r>
            <a:r>
              <a:rPr b="1" dirty="0" sz="2000" lang="en-US" spc="10">
                <a:solidFill>
                  <a:srgbClr val="1382AC"/>
                </a:solidFill>
                <a:latin typeface="Arial"/>
                <a:cs typeface="Arial"/>
              </a:rPr>
              <a:t>M</a:t>
            </a:r>
            <a:r>
              <a:rPr b="1" dirty="0" sz="2000" lang="en-US" spc="10">
                <a:solidFill>
                  <a:srgbClr val="1382AC"/>
                </a:solidFill>
                <a:latin typeface="Arial"/>
                <a:cs typeface="Arial"/>
              </a:rPr>
              <a:t>I</a:t>
            </a:r>
            <a:endParaRPr sz="2000">
              <a:latin typeface="Arial"/>
              <a:cs typeface="Arial"/>
            </a:endParaRPr>
          </a:p>
          <a:p>
            <a:pPr marL="2763520">
              <a:lnSpc>
                <a:spcPct val="100000"/>
              </a:lnSpc>
            </a:pPr>
            <a:r>
              <a:rPr b="1" dirty="0" sz="2000" lang="en-US" spc="10">
                <a:solidFill>
                  <a:srgbClr val="1382AC"/>
                </a:solidFill>
                <a:latin typeface="Arial"/>
                <a:cs typeface="Arial"/>
              </a:rPr>
              <a:t>2</a:t>
            </a:r>
            <a:r>
              <a:rPr b="1" dirty="0" sz="2000" lang="en-US" spc="10">
                <a:solidFill>
                  <a:srgbClr val="1382AC"/>
                </a:solidFill>
                <a:latin typeface="Arial"/>
                <a:cs typeface="Arial"/>
              </a:rPr>
              <a:t>.</a:t>
            </a:r>
            <a:r>
              <a:rPr b="1" dirty="0" sz="2000" lang="en-US" spc="10">
                <a:solidFill>
                  <a:srgbClr val="1382AC"/>
                </a:solidFill>
                <a:latin typeface="Arial"/>
                <a:cs typeface="Arial"/>
              </a:rPr>
              <a:t>C</a:t>
            </a:r>
            <a:r>
              <a:rPr b="1" dirty="0" sz="2000" lang="en-US" spc="10">
                <a:solidFill>
                  <a:srgbClr val="1382AC"/>
                </a:solidFill>
                <a:latin typeface="Arial"/>
                <a:cs typeface="Arial"/>
              </a:rPr>
              <a:t>O</a:t>
            </a:r>
            <a:r>
              <a:rPr b="1" dirty="0" sz="2000" lang="en-US" spc="10">
                <a:solidFill>
                  <a:srgbClr val="1382AC"/>
                </a:solidFill>
                <a:latin typeface="Arial"/>
                <a:cs typeface="Arial"/>
              </a:rPr>
              <a:t>L</a:t>
            </a:r>
            <a:r>
              <a:rPr b="1" dirty="0" sz="2000" lang="en-US" spc="10">
                <a:solidFill>
                  <a:srgbClr val="1382AC"/>
                </a:solidFill>
                <a:latin typeface="Arial"/>
                <a:cs typeface="Arial"/>
              </a:rPr>
              <a:t>L</a:t>
            </a:r>
            <a:r>
              <a:rPr b="1" dirty="0" sz="2000" lang="en-US" spc="10">
                <a:solidFill>
                  <a:srgbClr val="1382AC"/>
                </a:solidFill>
                <a:latin typeface="Arial"/>
                <a:cs typeface="Arial"/>
              </a:rPr>
              <a:t>E</a:t>
            </a:r>
            <a:r>
              <a:rPr b="1" dirty="0" sz="2000" lang="en-US" spc="10">
                <a:solidFill>
                  <a:srgbClr val="1382AC"/>
                </a:solidFill>
                <a:latin typeface="Arial"/>
                <a:cs typeface="Arial"/>
              </a:rPr>
              <a:t>G</a:t>
            </a:r>
            <a:r>
              <a:rPr b="1" dirty="0" sz="2000" lang="en-US" spc="10">
                <a:solidFill>
                  <a:srgbClr val="1382AC"/>
                </a:solidFill>
                <a:latin typeface="Arial"/>
                <a:cs typeface="Arial"/>
              </a:rPr>
              <a:t>E</a:t>
            </a:r>
            <a:r>
              <a:rPr b="1" dirty="0" sz="2000" lang="en-US" spc="10">
                <a:solidFill>
                  <a:srgbClr val="1382AC"/>
                </a:solidFill>
                <a:latin typeface="Arial"/>
                <a:cs typeface="Arial"/>
              </a:rPr>
              <a:t> </a:t>
            </a:r>
            <a:r>
              <a:rPr b="1" dirty="0" sz="2000" lang="en-US" spc="10">
                <a:solidFill>
                  <a:srgbClr val="1382AC"/>
                </a:solidFill>
                <a:latin typeface="Arial"/>
                <a:cs typeface="Arial"/>
              </a:rPr>
              <a:t>N</a:t>
            </a:r>
            <a:r>
              <a:rPr b="1" dirty="0" sz="2000" lang="en-US" spc="10">
                <a:solidFill>
                  <a:srgbClr val="1382AC"/>
                </a:solidFill>
                <a:latin typeface="Arial"/>
                <a:cs typeface="Arial"/>
              </a:rPr>
              <a:t>A</a:t>
            </a:r>
            <a:r>
              <a:rPr b="1" dirty="0" sz="2000" lang="en-US" spc="10">
                <a:solidFill>
                  <a:srgbClr val="1382AC"/>
                </a:solidFill>
                <a:latin typeface="Arial"/>
                <a:cs typeface="Arial"/>
              </a:rPr>
              <a:t>M</a:t>
            </a:r>
            <a:r>
              <a:rPr b="1" dirty="0" sz="2000" lang="en-US" spc="10">
                <a:solidFill>
                  <a:srgbClr val="1382AC"/>
                </a:solidFill>
                <a:latin typeface="Arial"/>
                <a:cs typeface="Arial"/>
              </a:rPr>
              <a:t>E</a:t>
            </a:r>
            <a:r>
              <a:rPr b="1" dirty="0" sz="2000" lang="en-US" spc="10">
                <a:solidFill>
                  <a:srgbClr val="1382AC"/>
                </a:solidFill>
                <a:latin typeface="Arial"/>
                <a:cs typeface="Arial"/>
              </a:rPr>
              <a:t> </a:t>
            </a:r>
            <a:r>
              <a:rPr b="1" dirty="0" sz="2000" lang="en-US" spc="10">
                <a:solidFill>
                  <a:srgbClr val="1382AC"/>
                </a:solidFill>
                <a:latin typeface="Arial"/>
                <a:cs typeface="Arial"/>
              </a:rPr>
              <a:t>:</a:t>
            </a:r>
            <a:r>
              <a:rPr b="1" dirty="0" sz="2000" lang="en-US" spc="10">
                <a:solidFill>
                  <a:srgbClr val="1382AC"/>
                </a:solidFill>
                <a:latin typeface="Arial"/>
                <a:cs typeface="Arial"/>
              </a:rPr>
              <a:t> </a:t>
            </a:r>
            <a:r>
              <a:rPr b="1" dirty="0" sz="2000" lang="en-US" spc="10">
                <a:solidFill>
                  <a:srgbClr val="1382AC"/>
                </a:solidFill>
                <a:latin typeface="Arial"/>
                <a:cs typeface="Arial"/>
              </a:rPr>
              <a:t> </a:t>
            </a:r>
            <a:r>
              <a:rPr b="1" dirty="0" sz="2000" lang="en-US" spc="10">
                <a:solidFill>
                  <a:srgbClr val="1382AC"/>
                </a:solidFill>
                <a:latin typeface="Arial"/>
                <a:cs typeface="Arial"/>
              </a:rPr>
              <a:t>M</a:t>
            </a:r>
            <a:r>
              <a:rPr b="1" dirty="0" sz="2000" lang="en-US" spc="10">
                <a:solidFill>
                  <a:srgbClr val="1382AC"/>
                </a:solidFill>
                <a:latin typeface="Arial"/>
                <a:cs typeface="Arial"/>
              </a:rPr>
              <a:t>A</a:t>
            </a:r>
            <a:r>
              <a:rPr b="1" dirty="0" sz="2000" lang="en-US" spc="10">
                <a:solidFill>
                  <a:srgbClr val="1382AC"/>
                </a:solidFill>
                <a:latin typeface="Arial"/>
                <a:cs typeface="Arial"/>
              </a:rPr>
              <a:t>D</a:t>
            </a:r>
            <a:r>
              <a:rPr b="1" dirty="0" sz="2000" lang="en-US" spc="10">
                <a:solidFill>
                  <a:srgbClr val="1382AC"/>
                </a:solidFill>
                <a:latin typeface="Arial"/>
                <a:cs typeface="Arial"/>
              </a:rPr>
              <a:t>H</a:t>
            </a:r>
            <a:r>
              <a:rPr b="1" dirty="0" sz="2000" lang="en-US" spc="10">
                <a:solidFill>
                  <a:srgbClr val="1382AC"/>
                </a:solidFill>
                <a:latin typeface="Arial"/>
                <a:cs typeface="Arial"/>
              </a:rPr>
              <a:t>A</a:t>
            </a:r>
            <a:r>
              <a:rPr b="1" dirty="0" sz="2000" lang="en-US" spc="10">
                <a:solidFill>
                  <a:srgbClr val="1382AC"/>
                </a:solidFill>
                <a:latin typeface="Arial"/>
                <a:cs typeface="Arial"/>
              </a:rPr>
              <a:t> </a:t>
            </a:r>
            <a:r>
              <a:rPr b="1" dirty="0" sz="2000" lang="en-US" spc="10">
                <a:solidFill>
                  <a:srgbClr val="1382AC"/>
                </a:solidFill>
                <a:latin typeface="Arial"/>
                <a:cs typeface="Arial"/>
              </a:rPr>
              <a:t>E</a:t>
            </a:r>
            <a:r>
              <a:rPr b="1" dirty="0" sz="2000" lang="en-US" spc="10">
                <a:solidFill>
                  <a:srgbClr val="1382AC"/>
                </a:solidFill>
                <a:latin typeface="Arial"/>
                <a:cs typeface="Arial"/>
              </a:rPr>
              <a:t>N</a:t>
            </a:r>
            <a:r>
              <a:rPr b="1" dirty="0" sz="2000" lang="en-US" spc="10">
                <a:solidFill>
                  <a:srgbClr val="1382AC"/>
                </a:solidFill>
                <a:latin typeface="Arial"/>
                <a:cs typeface="Arial"/>
              </a:rPr>
              <a:t>G</a:t>
            </a:r>
            <a:r>
              <a:rPr b="1" dirty="0" sz="2000" lang="en-US" spc="10">
                <a:solidFill>
                  <a:srgbClr val="1382AC"/>
                </a:solidFill>
                <a:latin typeface="Arial"/>
                <a:cs typeface="Arial"/>
              </a:rPr>
              <a:t>I</a:t>
            </a:r>
            <a:r>
              <a:rPr b="1" dirty="0" sz="2000" lang="en-US" spc="10">
                <a:solidFill>
                  <a:srgbClr val="1382AC"/>
                </a:solidFill>
                <a:latin typeface="Arial"/>
                <a:cs typeface="Arial"/>
              </a:rPr>
              <a:t>N</a:t>
            </a:r>
            <a:r>
              <a:rPr b="1" dirty="0" sz="2000" lang="en-US" spc="10">
                <a:solidFill>
                  <a:srgbClr val="1382AC"/>
                </a:solidFill>
                <a:latin typeface="Arial"/>
                <a:cs typeface="Arial"/>
              </a:rPr>
              <a:t>E</a:t>
            </a:r>
            <a:r>
              <a:rPr b="1" dirty="0" sz="2000" lang="en-US" spc="10">
                <a:solidFill>
                  <a:srgbClr val="1382AC"/>
                </a:solidFill>
                <a:latin typeface="Arial"/>
                <a:cs typeface="Arial"/>
              </a:rPr>
              <a:t>E</a:t>
            </a:r>
            <a:r>
              <a:rPr b="1" dirty="0" sz="2000" lang="en-US" spc="10">
                <a:solidFill>
                  <a:srgbClr val="1382AC"/>
                </a:solidFill>
                <a:latin typeface="Arial"/>
                <a:cs typeface="Arial"/>
              </a:rPr>
              <a:t>R</a:t>
            </a:r>
            <a:r>
              <a:rPr b="1" dirty="0" sz="2000" lang="en-US" spc="10">
                <a:solidFill>
                  <a:srgbClr val="1382AC"/>
                </a:solidFill>
                <a:latin typeface="Arial"/>
                <a:cs typeface="Arial"/>
              </a:rPr>
              <a:t>I</a:t>
            </a:r>
            <a:r>
              <a:rPr b="1" dirty="0" sz="2000" lang="en-US" spc="10">
                <a:solidFill>
                  <a:srgbClr val="1382AC"/>
                </a:solidFill>
                <a:latin typeface="Arial"/>
                <a:cs typeface="Arial"/>
              </a:rPr>
              <a:t>N</a:t>
            </a:r>
            <a:r>
              <a:rPr b="1" dirty="0" sz="2000" lang="en-US" spc="10">
                <a:solidFill>
                  <a:srgbClr val="1382AC"/>
                </a:solidFill>
                <a:latin typeface="Arial"/>
                <a:cs typeface="Arial"/>
              </a:rPr>
              <a:t>G</a:t>
            </a:r>
            <a:r>
              <a:rPr b="1" dirty="0" sz="2000" lang="en-US" spc="10">
                <a:solidFill>
                  <a:srgbClr val="1382AC"/>
                </a:solidFill>
                <a:latin typeface="Arial"/>
                <a:cs typeface="Arial"/>
              </a:rPr>
              <a:t> </a:t>
            </a:r>
            <a:r>
              <a:rPr b="1" dirty="0" sz="2000" lang="en-US" spc="10">
                <a:solidFill>
                  <a:srgbClr val="1382AC"/>
                </a:solidFill>
                <a:latin typeface="Arial"/>
                <a:cs typeface="Arial"/>
              </a:rPr>
              <a:t>C</a:t>
            </a:r>
            <a:r>
              <a:rPr b="1" dirty="0" sz="2000" lang="en-US" spc="10">
                <a:solidFill>
                  <a:srgbClr val="1382AC"/>
                </a:solidFill>
                <a:latin typeface="Arial"/>
                <a:cs typeface="Arial"/>
              </a:rPr>
              <a:t>O</a:t>
            </a:r>
            <a:r>
              <a:rPr b="1" dirty="0" sz="2000" lang="en-US" spc="10">
                <a:solidFill>
                  <a:srgbClr val="1382AC"/>
                </a:solidFill>
                <a:latin typeface="Arial"/>
                <a:cs typeface="Arial"/>
              </a:rPr>
              <a:t>L</a:t>
            </a:r>
            <a:r>
              <a:rPr b="1" dirty="0" sz="2000" lang="en-US" spc="10">
                <a:solidFill>
                  <a:srgbClr val="1382AC"/>
                </a:solidFill>
                <a:latin typeface="Arial"/>
                <a:cs typeface="Arial"/>
              </a:rPr>
              <a:t>L</a:t>
            </a:r>
            <a:r>
              <a:rPr b="1" dirty="0" sz="2000" lang="en-US" spc="10">
                <a:solidFill>
                  <a:srgbClr val="1382AC"/>
                </a:solidFill>
                <a:latin typeface="Arial"/>
                <a:cs typeface="Arial"/>
              </a:rPr>
              <a:t>EGE</a:t>
            </a:r>
            <a:endParaRPr sz="2000">
              <a:latin typeface="Arial"/>
              <a:cs typeface="Arial"/>
            </a:endParaRPr>
          </a:p>
          <a:p>
            <a:pPr marL="2763520">
              <a:lnSpc>
                <a:spcPct val="100000"/>
              </a:lnSpc>
            </a:pPr>
            <a:r>
              <a:rPr b="1" dirty="0" sz="2000" lang="en-US" spc="10">
                <a:solidFill>
                  <a:srgbClr val="1382AC"/>
                </a:solidFill>
                <a:latin typeface="Arial"/>
                <a:cs typeface="Arial"/>
              </a:rPr>
              <a:t>3</a:t>
            </a:r>
            <a:r>
              <a:rPr b="1" dirty="0" sz="2000" lang="en-US" spc="10">
                <a:solidFill>
                  <a:srgbClr val="1382AC"/>
                </a:solidFill>
                <a:latin typeface="Arial"/>
                <a:cs typeface="Arial"/>
              </a:rPr>
              <a:t>.</a:t>
            </a:r>
            <a:r>
              <a:rPr b="1" dirty="0" sz="2000" lang="en-US" spc="10">
                <a:solidFill>
                  <a:srgbClr val="1382AC"/>
                </a:solidFill>
                <a:latin typeface="Arial"/>
                <a:cs typeface="Arial"/>
              </a:rPr>
              <a:t>D</a:t>
            </a:r>
            <a:r>
              <a:rPr b="1" dirty="0" sz="2000" lang="en-US" spc="10">
                <a:solidFill>
                  <a:srgbClr val="1382AC"/>
                </a:solidFill>
                <a:latin typeface="Arial"/>
                <a:cs typeface="Arial"/>
              </a:rPr>
              <a:t>R</a:t>
            </a:r>
            <a:r>
              <a:rPr b="1" dirty="0" sz="2000" lang="en-US" spc="10">
                <a:solidFill>
                  <a:srgbClr val="1382AC"/>
                </a:solidFill>
                <a:latin typeface="Arial"/>
                <a:cs typeface="Arial"/>
              </a:rPr>
              <a:t>P</a:t>
            </a:r>
            <a:r>
              <a:rPr b="1" dirty="0" sz="2000" lang="en-US" spc="10">
                <a:solidFill>
                  <a:srgbClr val="1382AC"/>
                </a:solidFill>
                <a:latin typeface="Arial"/>
                <a:cs typeface="Arial"/>
              </a:rPr>
              <a:t>A</a:t>
            </a:r>
            <a:r>
              <a:rPr b="1" dirty="0" sz="2000" lang="en-US" spc="10">
                <a:solidFill>
                  <a:srgbClr val="1382AC"/>
                </a:solidFill>
                <a:latin typeface="Arial"/>
                <a:cs typeface="Arial"/>
              </a:rPr>
              <a:t>R</a:t>
            </a:r>
            <a:r>
              <a:rPr b="1" dirty="0" sz="2000" lang="en-US" spc="10">
                <a:solidFill>
                  <a:srgbClr val="1382AC"/>
                </a:solidFill>
                <a:latin typeface="Arial"/>
                <a:cs typeface="Arial"/>
              </a:rPr>
              <a:t>T</a:t>
            </a:r>
            <a:r>
              <a:rPr b="1" dirty="0" sz="2000" lang="en-US" spc="10">
                <a:solidFill>
                  <a:srgbClr val="1382AC"/>
                </a:solidFill>
                <a:latin typeface="Arial"/>
                <a:cs typeface="Arial"/>
              </a:rPr>
              <a:t>M</a:t>
            </a:r>
            <a:r>
              <a:rPr b="1" dirty="0" sz="2000" lang="en-US" spc="10">
                <a:solidFill>
                  <a:srgbClr val="1382AC"/>
                </a:solidFill>
                <a:latin typeface="Arial"/>
                <a:cs typeface="Arial"/>
              </a:rPr>
              <a:t>E</a:t>
            </a:r>
            <a:r>
              <a:rPr b="1" dirty="0" sz="2000" lang="en-US" spc="10">
                <a:solidFill>
                  <a:srgbClr val="1382AC"/>
                </a:solidFill>
                <a:latin typeface="Arial"/>
                <a:cs typeface="Arial"/>
              </a:rPr>
              <a:t>N</a:t>
            </a:r>
            <a:r>
              <a:rPr b="1" dirty="0" sz="2000" lang="en-US" spc="10">
                <a:solidFill>
                  <a:srgbClr val="1382AC"/>
                </a:solidFill>
                <a:latin typeface="Arial"/>
                <a:cs typeface="Arial"/>
              </a:rPr>
              <a:t>T</a:t>
            </a:r>
            <a:r>
              <a:rPr b="1" dirty="0" sz="2000" lang="en-US" spc="10">
                <a:solidFill>
                  <a:srgbClr val="1382AC"/>
                </a:solidFill>
                <a:latin typeface="Arial"/>
                <a:cs typeface="Arial"/>
              </a:rPr>
              <a:t> </a:t>
            </a:r>
            <a:r>
              <a:rPr b="1" dirty="0" sz="2000" lang="en-US" spc="10">
                <a:solidFill>
                  <a:srgbClr val="1382AC"/>
                </a:solidFill>
                <a:latin typeface="Arial"/>
                <a:cs typeface="Arial"/>
              </a:rPr>
              <a:t>:</a:t>
            </a:r>
            <a:r>
              <a:rPr b="1" dirty="0" sz="2000" lang="en-US" spc="10">
                <a:solidFill>
                  <a:srgbClr val="1382AC"/>
                </a:solidFill>
                <a:latin typeface="Arial"/>
                <a:cs typeface="Arial"/>
              </a:rPr>
              <a:t> </a:t>
            </a:r>
            <a:r>
              <a:rPr b="1" dirty="0" sz="2000" lang="en-US" spc="10">
                <a:solidFill>
                  <a:srgbClr val="1382AC"/>
                </a:solidFill>
                <a:latin typeface="Arial"/>
                <a:cs typeface="Arial"/>
              </a:rPr>
              <a:t>B</a:t>
            </a:r>
            <a:r>
              <a:rPr b="1" dirty="0" sz="2000" lang="en-US" spc="10">
                <a:solidFill>
                  <a:srgbClr val="1382AC"/>
                </a:solidFill>
                <a:latin typeface="Arial"/>
                <a:cs typeface="Arial"/>
              </a:rPr>
              <a:t>I</a:t>
            </a:r>
            <a:r>
              <a:rPr b="1" dirty="0" sz="2000" lang="en-US" spc="10">
                <a:solidFill>
                  <a:srgbClr val="1382AC"/>
                </a:solidFill>
                <a:latin typeface="Arial"/>
                <a:cs typeface="Arial"/>
              </a:rPr>
              <a:t>O</a:t>
            </a:r>
            <a:r>
              <a:rPr b="1" dirty="0" sz="2000" lang="en-US" spc="10">
                <a:solidFill>
                  <a:srgbClr val="1382AC"/>
                </a:solidFill>
                <a:latin typeface="Arial"/>
                <a:cs typeface="Arial"/>
              </a:rPr>
              <a:t>TECHNOLOGY</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5"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40" name=""/>
          <p:cNvSpPr txBox="1"/>
          <p:nvPr/>
        </p:nvSpPr>
        <p:spPr>
          <a:xfrm>
            <a:off x="343729" y="1156016"/>
            <a:ext cx="11751508" cy="5425440"/>
          </a:xfrm>
          <a:prstGeom prst="rect"/>
        </p:spPr>
        <p:txBody>
          <a:bodyPr rtlCol="0" wrap="square">
            <a:spAutoFit/>
          </a:bodyPr>
          <a:p>
            <a:r>
              <a:rPr sz="3600" lang="en-IN">
                <a:solidFill>
                  <a:srgbClr val="000000"/>
                </a:solidFill>
              </a:rPr>
              <a:t>McKinney, W. (2010). Data Structures for Statistical Computing in Python. In Proceedings of the 9th Python in Science Conference (pp. 51-56). Retrieved from https://conference.scipy.org/proceedings/scipy2010/mckinney.htmlPandas Development Team. (2022). Pandas Documentation. Retrieved from https://pandas.pydata.org/docs/
Matplotlib Development Team. (2022). Matplotlib: Visualization with Python. Retrieved from https://matplotlib.org/</a:t>
            </a:r>
            <a:endParaRPr sz="36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6"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a:t>
            </a:r>
            <a:r>
              <a:rPr dirty="0" spc="30"/>
              <a:t>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a:t>
            </a:r>
            <a:r>
              <a:rPr b="1" dirty="0" sz="2000" spc="45">
                <a:solidFill>
                  <a:srgbClr val="404040"/>
                </a:solidFill>
                <a:latin typeface="Arial"/>
                <a:cs typeface="Arial"/>
              </a:rPr>
              <a:t>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629" name=""/>
          <p:cNvSpPr txBox="1"/>
          <p:nvPr/>
        </p:nvSpPr>
        <p:spPr>
          <a:xfrm>
            <a:off x="660400" y="855662"/>
            <a:ext cx="11193670" cy="4269740"/>
          </a:xfrm>
          <a:prstGeom prst="rect"/>
        </p:spPr>
        <p:txBody>
          <a:bodyPr rtlCol="0" wrap="square">
            <a:spAutoFit/>
          </a:bodyPr>
          <a:p>
            <a:r>
              <a:rPr sz="4000" lang="en-IN">
                <a:solidFill>
                  <a:srgbClr val="000000"/>
                </a:solidFill>
              </a:rPr>
              <a:t>
Introduction to the challenges in accurately classifying ovarian cancer subtypes based on traditional methods.Highlight the need for more precise and efficient methods for subtype classification to guide personalized treatment strategies.</a:t>
            </a:r>
            <a:endParaRPr sz="40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9"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30" name=""/>
          <p:cNvSpPr txBox="1"/>
          <p:nvPr/>
        </p:nvSpPr>
        <p:spPr>
          <a:xfrm>
            <a:off x="572765" y="855662"/>
            <a:ext cx="11461759" cy="4714240"/>
          </a:xfrm>
          <a:prstGeom prst="rect"/>
        </p:spPr>
        <p:txBody>
          <a:bodyPr rtlCol="0" wrap="square">
            <a:spAutoFit/>
          </a:bodyPr>
          <a:p>
            <a:r>
              <a:rPr sz="4400" lang="en-IN">
                <a:solidFill>
                  <a:srgbClr val="000000"/>
                </a:solidFill>
              </a:rPr>
              <a:t>
Overview of the proposed predictive modeling system for ovarian cancer subtype classification using gene expression data.Explanation of how the system aims to improve subtype classification accuracy and patient outcomes.</a:t>
            </a:r>
            <a:endParaRPr sz="44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0"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31" name=""/>
          <p:cNvSpPr txBox="1"/>
          <p:nvPr/>
        </p:nvSpPr>
        <p:spPr>
          <a:xfrm>
            <a:off x="660400" y="797560"/>
            <a:ext cx="11140884" cy="4053840"/>
          </a:xfrm>
          <a:prstGeom prst="rect"/>
        </p:spPr>
        <p:txBody>
          <a:bodyPr rtlCol="0" wrap="square">
            <a:spAutoFit/>
          </a:bodyPr>
          <a:p>
            <a:r>
              <a:rPr sz="4400" lang="en-IN">
                <a:solidFill>
                  <a:srgbClr val="000000"/>
                </a:solidFill>
              </a:rPr>
              <a:t>
Description of the methodology and workflow followed in developing the predictive modeling system.Steps involved in data collection, preprocessing, feature selection, model training, and evaluation.</a:t>
            </a:r>
            <a:endParaRPr sz="4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1"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32" name=""/>
          <p:cNvSpPr txBox="1"/>
          <p:nvPr/>
        </p:nvSpPr>
        <p:spPr>
          <a:xfrm>
            <a:off x="609498" y="555306"/>
            <a:ext cx="10973004" cy="4714240"/>
          </a:xfrm>
          <a:prstGeom prst="rect"/>
        </p:spPr>
        <p:txBody>
          <a:bodyPr rtlCol="0" wrap="square">
            <a:spAutoFit/>
          </a:bodyPr>
          <a:p>
            <a:r>
              <a:rPr sz="4400" lang="en-IN">
                <a:solidFill>
                  <a:srgbClr val="000000"/>
                </a:solidFill>
              </a:rPr>
              <a:t>
Introduction to the machine learning algorithms utilized in the predictive modeling system (e.g., random forest, support vector machines).Explanation of how the selected algorithms are trained and deployed for subtype classification.</a:t>
            </a:r>
            <a:endParaRPr sz="44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2"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sp>
        <p:nvSpPr>
          <p:cNvPr id="1048633" name=""/>
          <p:cNvSpPr txBox="1"/>
          <p:nvPr/>
        </p:nvSpPr>
        <p:spPr>
          <a:xfrm>
            <a:off x="660399" y="555306"/>
            <a:ext cx="12007186" cy="4053840"/>
          </a:xfrm>
          <a:prstGeom prst="rect"/>
        </p:spPr>
        <p:txBody>
          <a:bodyPr rtlCol="0" wrap="square">
            <a:spAutoFit/>
          </a:bodyPr>
          <a:p>
            <a:r>
              <a:rPr sz="4400" lang="en-IN">
                <a:solidFill>
                  <a:srgbClr val="000000"/>
                </a:solidFill>
              </a:rPr>
              <a:t>
Presentation of the results obtained from applying the predictive modeling system to gene expression data.Evaluation metrics used to assess the performance of the system in accurately classifying ovarian cancer subtypes.</a:t>
            </a:r>
            <a:endParaRPr sz="44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3" name="object 2"/>
          <p:cNvSpPr txBox="1">
            <a:spLocks noGrp="1"/>
          </p:cNvSpPr>
          <p:nvPr>
            <p:ph type="title"/>
          </p:nvPr>
        </p:nvSpPr>
        <p:spPr>
          <a:xfrm>
            <a:off x="660400" y="555307"/>
            <a:ext cx="3402965" cy="6007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34" name=""/>
          <p:cNvSpPr txBox="1"/>
          <p:nvPr/>
        </p:nvSpPr>
        <p:spPr>
          <a:xfrm>
            <a:off x="660400" y="555307"/>
            <a:ext cx="11225289" cy="5374639"/>
          </a:xfrm>
          <a:prstGeom prst="rect"/>
        </p:spPr>
        <p:txBody>
          <a:bodyPr rtlCol="0" wrap="square">
            <a:spAutoFit/>
          </a:bodyPr>
          <a:p>
            <a:r>
              <a:rPr sz="4400" lang="en-IN">
                <a:solidFill>
                  <a:srgbClr val="000000"/>
                </a:solidFill>
              </a:rPr>
              <a:t>
Summary of the key findings and outcomes of the study.Discussion on the significance of the proposed system in advancing ovarian cancer research and treatment.Reflection on the implications of the findings for clinical practice and future research directions.</a:t>
            </a:r>
            <a:endParaRPr sz="4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4"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35" name=""/>
          <p:cNvSpPr txBox="1"/>
          <p:nvPr/>
        </p:nvSpPr>
        <p:spPr>
          <a:xfrm>
            <a:off x="470331" y="822961"/>
            <a:ext cx="11251338" cy="6035039"/>
          </a:xfrm>
          <a:prstGeom prst="rect"/>
        </p:spPr>
        <p:txBody>
          <a:bodyPr rtlCol="0" wrap="square">
            <a:spAutoFit/>
          </a:bodyPr>
          <a:p>
            <a:r>
              <a:rPr sz="4400" lang="en-IN">
                <a:solidFill>
                  <a:srgbClr val="000000"/>
                </a:solidFill>
              </a:rPr>
              <a:t>
Identification of potential areas for further improvement and optimization of the predictive modeling system.Suggestions for future research to enhance the accuracy and robustness of subtype classification methods.Exploration of opportunities for integrating additional data sources or advanced technologies into the system.</a:t>
            </a:r>
            <a:endParaRPr sz="44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23124RN87I</dc:creator>
  <dcterms:created xsi:type="dcterms:W3CDTF">2024-04-04T02:53:43Z</dcterms:created>
  <dcterms:modified xsi:type="dcterms:W3CDTF">2024-04-05T10:43:20Z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LastSaved">
    <vt:filetime>2024-04-04T00:00:00Z</vt:filetime>
  </property>
  <property fmtid="{D5CDD505-2E9C-101B-9397-08002B2CF9AE}" pid="4" name="ICV">
    <vt:lpwstr>2dda702cbe6b46b2999834f2c5cfe388</vt:lpwstr>
  </property>
</Properties>
</file>